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7" r:id="rId3"/>
  </p:sldMasterIdLst>
  <p:notesMasterIdLst>
    <p:notesMasterId r:id="rId17"/>
  </p:notesMasterIdLst>
  <p:sldIdLst>
    <p:sldId id="278" r:id="rId4"/>
    <p:sldId id="272" r:id="rId5"/>
    <p:sldId id="327" r:id="rId6"/>
    <p:sldId id="333" r:id="rId7"/>
    <p:sldId id="328" r:id="rId8"/>
    <p:sldId id="329" r:id="rId9"/>
    <p:sldId id="334" r:id="rId10"/>
    <p:sldId id="331" r:id="rId11"/>
    <p:sldId id="337" r:id="rId12"/>
    <p:sldId id="338" r:id="rId13"/>
    <p:sldId id="335" r:id="rId14"/>
    <p:sldId id="336" r:id="rId15"/>
    <p:sldId id="33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70" autoAdjust="0"/>
  </p:normalViewPr>
  <p:slideViewPr>
    <p:cSldViewPr snapToGrid="0" showGuides="1">
      <p:cViewPr varScale="1">
        <p:scale>
          <a:sx n="110" d="100"/>
          <a:sy n="110" d="100"/>
        </p:scale>
        <p:origin x="84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31A44-7134-49A3-BA96-2EB2F24DFDA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9B6EA-D463-4992-B454-FCCA14D2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B6EA-D463-4992-B454-FCCA14D280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1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B6EA-D463-4992-B454-FCCA14D2809D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B6EA-D463-4992-B454-FCCA14D2809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30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B6EA-D463-4992-B454-FCCA14D2809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6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B6EA-D463-4992-B454-FCCA14D280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1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B258-2114-497D-85E8-EA86747AE23F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3F6D-0502-4AF2-83E4-2C3FE9A7103A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228C-99B7-4BE0-980F-B77ADA0B9B4C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49D-AD07-4EC9-B985-9651E2DE97D7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F20E-BA0D-462E-A4F4-6184442703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46642"/>
      </p:ext>
    </p:extLst>
  </p:cSld>
  <p:clrMapOvr>
    <a:masterClrMapping/>
  </p:clrMapOvr>
  <p:transition spd="slow" advClick="0" advTm="1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6069-64FA-4AB7-AD51-80547A4EDD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15484"/>
      </p:ext>
    </p:extLst>
  </p:cSld>
  <p:clrMapOvr>
    <a:masterClrMapping/>
  </p:clrMapOvr>
  <p:transition spd="slow" advClick="0" advTm="1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1A3E-54A4-4763-A80E-3EADBA4EBF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39024"/>
      </p:ext>
    </p:extLst>
  </p:cSld>
  <p:clrMapOvr>
    <a:masterClrMapping/>
  </p:clrMapOvr>
  <p:transition spd="slow" advClick="0" advTm="1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5F67-0202-4D58-94B7-BEFC33DF53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65412"/>
      </p:ext>
    </p:extLst>
  </p:cSld>
  <p:clrMapOvr>
    <a:masterClrMapping/>
  </p:clrMapOvr>
  <p:transition spd="slow" advClick="0" advTm="1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4FB2-F395-42D8-9B07-624E6383A9F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54652"/>
      </p:ext>
    </p:extLst>
  </p:cSld>
  <p:clrMapOvr>
    <a:masterClrMapping/>
  </p:clrMapOvr>
  <p:transition spd="slow" advClick="0" advTm="1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799E-ACEE-4E9E-B0C2-33D2FC1C813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80379"/>
      </p:ext>
    </p:extLst>
  </p:cSld>
  <p:clrMapOvr>
    <a:masterClrMapping/>
  </p:clrMapOvr>
  <p:transition spd="slow" advClick="0" advTm="1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9AB-3581-41A1-A6D3-CA090E9C30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5894"/>
      </p:ext>
    </p:extLst>
  </p:cSld>
  <p:clrMapOvr>
    <a:masterClrMapping/>
  </p:clrMapOvr>
  <p:transition spd="slow" advClick="0"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BE-B984-429B-922D-0F8344BAF3A2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24B80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D9D-3326-4BBA-8646-4830673C693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76516"/>
      </p:ext>
    </p:extLst>
  </p:cSld>
  <p:clrMapOvr>
    <a:masterClrMapping/>
  </p:clrMapOvr>
  <p:transition spd="slow" advClick="0" advTm="1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CB5-9C54-4AFC-A9B0-679579D2160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2460"/>
      </p:ext>
    </p:extLst>
  </p:cSld>
  <p:clrMapOvr>
    <a:masterClrMapping/>
  </p:clrMapOvr>
  <p:transition spd="slow" advClick="0" advTm="1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0CE-8747-4C10-B1E4-695191BDF8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33169"/>
      </p:ext>
    </p:extLst>
  </p:cSld>
  <p:clrMapOvr>
    <a:masterClrMapping/>
  </p:clrMapOvr>
  <p:transition spd="slow" advClick="0" advTm="1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5BF4-CE0B-4EB0-89ED-5F9A477230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97073"/>
      </p:ext>
    </p:extLst>
  </p:cSld>
  <p:clrMapOvr>
    <a:masterClrMapping/>
  </p:clrMapOvr>
  <p:transition spd="slow" advClick="0" advTm="1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8AC7-B5B1-4BBE-9005-95F38BED888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97700"/>
      </p:ext>
    </p:extLst>
  </p:cSld>
  <p:clrMapOvr>
    <a:masterClrMapping/>
  </p:clrMapOvr>
  <p:transition spd="slow" advClick="0" advTm="100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B421-4233-4635-9593-0E4F2D455E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53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8E73-AA4C-49FA-9277-DEC69F9B3B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95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A0C-01F4-47E2-B2C2-F54A0817DC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41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7C-CE76-46F9-9E89-409D52B5B1D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3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B907-DDB1-4FC1-B6D3-251C553440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2C6F-6A3A-4322-B278-2DD36256E4BC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83DB-BFC1-4EFD-8EAB-D531FAA07F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42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FC3C-FEF7-48D6-AC38-4D40971AA97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98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2BC2-E5F5-4E5F-9B0A-74CB139418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7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24C3-085D-41F9-AE43-AA10455249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28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977-6B44-45B9-A28D-B12307930B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416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993-FDE6-4EFF-A5B2-A193176B11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0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F0F-1FBF-44B5-A94B-430AC53362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9F87-22AD-436A-BDCE-8F413C708936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5621-E49D-4658-ADAD-1660EC92CCA5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B6EB-ECE0-4795-80E1-84B6D1B4A1E8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59D0-0DB4-4DF5-BED1-7053A57BD740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FCB-3A1F-4645-86BA-4BA1571DFF1A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854-0BEB-42F2-83CB-4218DC8FC92B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E4E4-5670-4065-ABCF-D4570120FA31}" type="datetime1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44DE-ABB8-47BC-BAE3-75AF5BC7410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 advClick="0" advTm="1000">
    <p:fade/>
  </p:transition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D2B9-7A3D-4E3D-9A40-43F4F535944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178C71-EBB6-426E-B226-10A189FBC989}"/>
              </a:ext>
            </a:extLst>
          </p:cNvPr>
          <p:cNvSpPr txBox="1"/>
          <p:nvPr/>
        </p:nvSpPr>
        <p:spPr>
          <a:xfrm>
            <a:off x="9738663" y="4766863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팀장 김태윤</a:t>
            </a:r>
            <a:endParaRPr lang="en-US" altLang="ko-KR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 이현수</a:t>
            </a:r>
            <a:endParaRPr lang="en-US" altLang="ko-KR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 김용원</a:t>
            </a:r>
            <a:endParaRPr lang="en-US" altLang="ko-KR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팀원 이경준</a:t>
            </a:r>
            <a:endParaRPr lang="en-US" altLang="ko-KR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66384" y="2214830"/>
            <a:ext cx="5859233" cy="2621511"/>
            <a:chOff x="3166384" y="2534008"/>
            <a:chExt cx="5859233" cy="26215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77178C71-EBB6-426E-B226-10A189FBC989}"/>
                </a:ext>
              </a:extLst>
            </p:cNvPr>
            <p:cNvSpPr txBox="1"/>
            <p:nvPr/>
          </p:nvSpPr>
          <p:spPr>
            <a:xfrm>
              <a:off x="4605848" y="3743604"/>
              <a:ext cx="2980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schemeClr val="bg1"/>
                  </a:solidFill>
                </a:rPr>
                <a:t>팀</a:t>
              </a:r>
              <a:r>
                <a:rPr lang="en-US" altLang="ko-KR" sz="36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3600" dirty="0" err="1" smtClean="0">
                  <a:solidFill>
                    <a:schemeClr val="bg1"/>
                  </a:solidFill>
                </a:rPr>
                <a:t>DevelopFit</a:t>
              </a:r>
              <a:endParaRPr lang="en-US" altLang="ko-KR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AA22A71-41D0-496C-964C-0175C6758C97}"/>
                </a:ext>
              </a:extLst>
            </p:cNvPr>
            <p:cNvSpPr txBox="1"/>
            <p:nvPr/>
          </p:nvSpPr>
          <p:spPr>
            <a:xfrm>
              <a:off x="3166384" y="2534008"/>
              <a:ext cx="58592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Movie Market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7178C71-EBB6-426E-B226-10A189FBC989}"/>
                </a:ext>
              </a:extLst>
            </p:cNvPr>
            <p:cNvSpPr txBox="1"/>
            <p:nvPr/>
          </p:nvSpPr>
          <p:spPr>
            <a:xfrm>
              <a:off x="3979073" y="4755409"/>
              <a:ext cx="4233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github.com/haribo09876/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DevelopFit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6-2. </a:t>
            </a:r>
            <a:r>
              <a:rPr lang="ko-KR" altLang="en-US" sz="3600" b="1" dirty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주문완료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F9529D8B-2C12-43D2-BC28-8FA4895C977A}"/>
              </a:ext>
            </a:extLst>
          </p:cNvPr>
          <p:cNvSpPr txBox="1">
            <a:spLocks/>
          </p:cNvSpPr>
          <p:nvPr/>
        </p:nvSpPr>
        <p:spPr>
          <a:xfrm>
            <a:off x="7510174" y="1298525"/>
            <a:ext cx="4052562" cy="3760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주문 취소 페이지로 이동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주문내역 페이지로 </a:t>
            </a:r>
            <a:r>
              <a:rPr lang="ko-KR" altLang="en-US" sz="1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116705E-E40A-2AF0-2520-597F4B5C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7" y="1298525"/>
            <a:ext cx="6972300" cy="34675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690E565-2749-02AF-EE6F-A6EA6F860B00}"/>
              </a:ext>
            </a:extLst>
          </p:cNvPr>
          <p:cNvSpPr/>
          <p:nvPr/>
        </p:nvSpPr>
        <p:spPr>
          <a:xfrm>
            <a:off x="3926223" y="3530150"/>
            <a:ext cx="1187795" cy="2349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AFD3F8D-BCC3-30C0-FCD0-B1D2A486F04B}"/>
              </a:ext>
            </a:extLst>
          </p:cNvPr>
          <p:cNvSpPr/>
          <p:nvPr/>
        </p:nvSpPr>
        <p:spPr>
          <a:xfrm>
            <a:off x="2311055" y="3530150"/>
            <a:ext cx="1187795" cy="2349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52D6D0-367E-9DA6-2FBB-0D50504B34D0}"/>
              </a:ext>
            </a:extLst>
          </p:cNvPr>
          <p:cNvSpPr txBox="1"/>
          <p:nvPr/>
        </p:nvSpPr>
        <p:spPr>
          <a:xfrm>
            <a:off x="2215933" y="3193705"/>
            <a:ext cx="42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①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4774AB-562F-4646-3197-771D29B3305D}"/>
              </a:ext>
            </a:extLst>
          </p:cNvPr>
          <p:cNvSpPr txBox="1"/>
          <p:nvPr/>
        </p:nvSpPr>
        <p:spPr>
          <a:xfrm>
            <a:off x="3821249" y="3193705"/>
            <a:ext cx="42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②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8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6-3. </a:t>
            </a:r>
            <a:r>
              <a:rPr lang="ko-KR" altLang="en-US" sz="3600" b="1" dirty="0" err="1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z="3600" b="1" dirty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F9529D8B-2C12-43D2-BC28-8FA4895C977A}"/>
              </a:ext>
            </a:extLst>
          </p:cNvPr>
          <p:cNvSpPr txBox="1">
            <a:spLocks/>
          </p:cNvSpPr>
          <p:nvPr/>
        </p:nvSpPr>
        <p:spPr>
          <a:xfrm>
            <a:off x="7510174" y="1298525"/>
            <a:ext cx="4052562" cy="3760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본인 작성 게시물 수정 및 삭제</a:t>
            </a:r>
          </a:p>
          <a:p>
            <a:pPr marL="0" indent="0">
              <a:buNone/>
            </a:pP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  </a:t>
            </a:r>
          </a:p>
          <a:p>
            <a:pPr marL="0" indent="0">
              <a:buNone/>
            </a:pP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본인 작성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 및 삭제</a:t>
            </a:r>
          </a:p>
          <a:p>
            <a:pPr marL="0" indent="0">
              <a:buNone/>
            </a:pP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타인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댓글의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수정 및 삭제 버튼 </a:t>
            </a:r>
            <a:r>
              <a:rPr lang="ko-KR" altLang="en-US" sz="1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="" xmlns:a16="http://schemas.microsoft.com/office/drawing/2014/main" id="{B263E964-0D39-4292-82C0-6358557D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298525"/>
            <a:ext cx="5141913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51012831-782E-45D5-8E3C-ED97548D8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770" y="3449588"/>
            <a:ext cx="900113" cy="215900"/>
          </a:xfrm>
          <a:prstGeom prst="rect">
            <a:avLst/>
          </a:prstGeom>
          <a:noFill/>
          <a:ln w="38160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9DB32397-BEFF-4E4C-B376-714F5D01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533" y="4960888"/>
            <a:ext cx="900112" cy="285750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28E4CC17-E726-4E67-B4D9-E9FB2F64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920" y="4421138"/>
            <a:ext cx="719138" cy="179387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AACA11B0-D627-4715-ABA1-A7BB339A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933" y="3374975"/>
            <a:ext cx="425450" cy="32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0FAC63FB-A167-4429-BF7B-82F1FECF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458" y="4356050"/>
            <a:ext cx="425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ko-KR" altLang="en-US" b="1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="" xmlns:a16="http://schemas.microsoft.com/office/drawing/2014/main" id="{1E4AA802-AEB9-4C6F-93CC-383F6EF5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083" y="4924375"/>
            <a:ext cx="425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ko-KR" altLang="en-US" b="1">
                <a:solidFill>
                  <a:schemeClr val="bg1"/>
                </a:solidFill>
                <a:latin typeface="+mn-ea"/>
              </a:rPr>
              <a:t>③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53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3600" b="1" dirty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보완점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DC773E7D-C98A-4511-AF8E-DB3DD25E3296}"/>
              </a:ext>
            </a:extLst>
          </p:cNvPr>
          <p:cNvSpPr txBox="1">
            <a:spLocks/>
          </p:cNvSpPr>
          <p:nvPr/>
        </p:nvSpPr>
        <p:spPr>
          <a:xfrm>
            <a:off x="1188720" y="2057400"/>
            <a:ext cx="4639736" cy="73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smtClean="0">
                <a:solidFill>
                  <a:prstClr val="black"/>
                </a:solidFill>
              </a:rPr>
              <a:t>통계 및 데이터분석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="" xmlns:a16="http://schemas.microsoft.com/office/drawing/2014/main" id="{76FC67F0-B539-4C92-A484-3CAD2062084D}"/>
              </a:ext>
            </a:extLst>
          </p:cNvPr>
          <p:cNvSpPr txBox="1">
            <a:spLocks/>
          </p:cNvSpPr>
          <p:nvPr/>
        </p:nvSpPr>
        <p:spPr>
          <a:xfrm>
            <a:off x="1188720" y="2958274"/>
            <a:ext cx="5005046" cy="29108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데이터 시각화 및 분석 기능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prstClr val="black"/>
                </a:solidFill>
              </a:rPr>
              <a:t>   추가 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서비스 개선에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prstClr val="black"/>
                </a:solidFill>
              </a:rPr>
              <a:t>   도움이 될 것으로 기대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2D2047B8-5E64-4762-9724-3912C8685BA0}"/>
              </a:ext>
            </a:extLst>
          </p:cNvPr>
          <p:cNvSpPr txBox="1">
            <a:spLocks/>
          </p:cNvSpPr>
          <p:nvPr/>
        </p:nvSpPr>
        <p:spPr>
          <a:xfrm>
            <a:off x="6515944" y="2057400"/>
            <a:ext cx="4639736" cy="73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smtClean="0">
                <a:solidFill>
                  <a:prstClr val="black"/>
                </a:solidFill>
              </a:rPr>
              <a:t>영화 추천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="" xmlns:a16="http://schemas.microsoft.com/office/drawing/2014/main" id="{F386275D-C332-407D-9E55-4E1F4A08F9AE}"/>
              </a:ext>
            </a:extLst>
          </p:cNvPr>
          <p:cNvSpPr txBox="1">
            <a:spLocks/>
          </p:cNvSpPr>
          <p:nvPr/>
        </p:nvSpPr>
        <p:spPr>
          <a:xfrm>
            <a:off x="6515944" y="2958273"/>
            <a:ext cx="5121090" cy="29108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‘좋아요’</a:t>
            </a:r>
            <a:r>
              <a:rPr lang="en-US" altLang="ko-KR" dirty="0">
                <a:solidFill>
                  <a:prstClr val="black"/>
                </a:solidFill>
              </a:rPr>
              <a:t>, ‘</a:t>
            </a:r>
            <a:r>
              <a:rPr lang="ko-KR" altLang="en-US" dirty="0">
                <a:solidFill>
                  <a:prstClr val="black"/>
                </a:solidFill>
              </a:rPr>
              <a:t>봤어요’</a:t>
            </a:r>
            <a:r>
              <a:rPr lang="en-US" altLang="ko-KR" dirty="0">
                <a:solidFill>
                  <a:prstClr val="black"/>
                </a:solidFill>
              </a:rPr>
              <a:t>, ‘</a:t>
            </a:r>
            <a:r>
              <a:rPr lang="ko-KR" altLang="en-US" dirty="0">
                <a:solidFill>
                  <a:prstClr val="black"/>
                </a:solidFill>
              </a:rPr>
              <a:t>선호장르’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prstClr val="black"/>
                </a:solidFill>
              </a:rPr>
              <a:t>   추가 기능과 ‘유사도 분석’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prstClr val="black"/>
                </a:solidFill>
              </a:rPr>
              <a:t>   ‘</a:t>
            </a:r>
            <a:r>
              <a:rPr lang="ko-KR" altLang="en-US" dirty="0" err="1">
                <a:solidFill>
                  <a:prstClr val="black"/>
                </a:solidFill>
              </a:rPr>
              <a:t>필터링</a:t>
            </a:r>
            <a:r>
              <a:rPr lang="ko-KR" altLang="en-US" dirty="0">
                <a:solidFill>
                  <a:prstClr val="black"/>
                </a:solidFill>
              </a:rPr>
              <a:t>’ 등의 기법을 활용해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ko-KR" altLang="en-US" dirty="0">
                <a:solidFill>
                  <a:prstClr val="black"/>
                </a:solidFill>
              </a:rPr>
              <a:t>알고리즘 구현이 가능할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prstClr val="black"/>
                </a:solidFill>
              </a:rPr>
              <a:t>   것으로 기대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69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7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ER] Near 4K collage containing 330 movie posters. : r/PlexPosters"/>
          <p:cNvPicPr>
            <a:picLocks noChangeAspect="1" noChangeArrowheads="1"/>
          </p:cNvPicPr>
          <p:nvPr/>
        </p:nvPicPr>
        <p:blipFill rotWithShape="1"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113919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9010B3-A695-4D53-9C79-11CA14A89998}"/>
              </a:ext>
            </a:extLst>
          </p:cNvPr>
          <p:cNvSpPr txBox="1"/>
          <p:nvPr/>
        </p:nvSpPr>
        <p:spPr>
          <a:xfrm flipH="1">
            <a:off x="6829695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0FE62E9-2E0E-4D27-84D6-6F22B24C5B1E}"/>
              </a:ext>
            </a:extLst>
          </p:cNvPr>
          <p:cNvGrpSpPr/>
          <p:nvPr/>
        </p:nvGrpSpPr>
        <p:grpSpPr>
          <a:xfrm>
            <a:off x="7308249" y="1207255"/>
            <a:ext cx="2105385" cy="523220"/>
            <a:chOff x="1191929" y="2733040"/>
            <a:chExt cx="2105385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1.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F20F21D-9D82-43B0-B4BF-65E48F24E63B}"/>
                </a:ext>
              </a:extLst>
            </p:cNvPr>
            <p:cNvSpPr txBox="1"/>
            <p:nvPr/>
          </p:nvSpPr>
          <p:spPr>
            <a:xfrm>
              <a:off x="1676357" y="27330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팀원소개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3C97A2E-879D-46C5-8736-BF8F95337669}"/>
              </a:ext>
            </a:extLst>
          </p:cNvPr>
          <p:cNvGrpSpPr/>
          <p:nvPr/>
        </p:nvGrpSpPr>
        <p:grpSpPr>
          <a:xfrm>
            <a:off x="7308249" y="1909337"/>
            <a:ext cx="2105385" cy="523220"/>
            <a:chOff x="1191929" y="2733040"/>
            <a:chExt cx="210538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2.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C926914-FB83-4E11-AC28-43BC8F7DB9DD}"/>
                </a:ext>
              </a:extLst>
            </p:cNvPr>
            <p:cNvSpPr txBox="1"/>
            <p:nvPr/>
          </p:nvSpPr>
          <p:spPr>
            <a:xfrm>
              <a:off x="1676357" y="27330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선정이유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22D8540-5CAC-4D86-ACE2-1103C710EF0B}"/>
              </a:ext>
            </a:extLst>
          </p:cNvPr>
          <p:cNvGrpSpPr/>
          <p:nvPr/>
        </p:nvGrpSpPr>
        <p:grpSpPr>
          <a:xfrm>
            <a:off x="7308249" y="2611419"/>
            <a:ext cx="2105385" cy="523220"/>
            <a:chOff x="1191929" y="2733040"/>
            <a:chExt cx="210538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3.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0886D85-1DB8-47C2-9446-1E910AC2D5E2}"/>
                </a:ext>
              </a:extLst>
            </p:cNvPr>
            <p:cNvSpPr txBox="1"/>
            <p:nvPr/>
          </p:nvSpPr>
          <p:spPr>
            <a:xfrm>
              <a:off x="1676357" y="27330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개발환경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06275B1-1ED2-4808-AFC2-4771F5856EFA}"/>
              </a:ext>
            </a:extLst>
          </p:cNvPr>
          <p:cNvGrpSpPr/>
          <p:nvPr/>
        </p:nvGrpSpPr>
        <p:grpSpPr>
          <a:xfrm>
            <a:off x="7308249" y="3313501"/>
            <a:ext cx="2105385" cy="523220"/>
            <a:chOff x="1191929" y="2733040"/>
            <a:chExt cx="210538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4.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2707881-1155-4213-A1CF-57159E137123}"/>
                </a:ext>
              </a:extLst>
            </p:cNvPr>
            <p:cNvSpPr txBox="1"/>
            <p:nvPr/>
          </p:nvSpPr>
          <p:spPr>
            <a:xfrm>
              <a:off x="1676357" y="27330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수행일정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0FE62E9-2E0E-4D27-84D6-6F22B24C5B1E}"/>
              </a:ext>
            </a:extLst>
          </p:cNvPr>
          <p:cNvGrpSpPr/>
          <p:nvPr/>
        </p:nvGrpSpPr>
        <p:grpSpPr>
          <a:xfrm>
            <a:off x="7308249" y="4015583"/>
            <a:ext cx="2105385" cy="523220"/>
            <a:chOff x="1191929" y="2733040"/>
            <a:chExt cx="2105385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5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F20F21D-9D82-43B0-B4BF-65E48F24E63B}"/>
                </a:ext>
              </a:extLst>
            </p:cNvPr>
            <p:cNvSpPr txBox="1"/>
            <p:nvPr/>
          </p:nvSpPr>
          <p:spPr>
            <a:xfrm>
              <a:off x="1676357" y="27330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기능개요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73C97A2E-879D-46C5-8736-BF8F95337669}"/>
              </a:ext>
            </a:extLst>
          </p:cNvPr>
          <p:cNvGrpSpPr/>
          <p:nvPr/>
        </p:nvGrpSpPr>
        <p:grpSpPr>
          <a:xfrm>
            <a:off x="7308249" y="4717665"/>
            <a:ext cx="2105385" cy="523220"/>
            <a:chOff x="1191929" y="2733040"/>
            <a:chExt cx="2105385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6.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C926914-FB83-4E11-AC28-43BC8F7DB9DD}"/>
                </a:ext>
              </a:extLst>
            </p:cNvPr>
            <p:cNvSpPr txBox="1"/>
            <p:nvPr/>
          </p:nvSpPr>
          <p:spPr>
            <a:xfrm>
              <a:off x="1676357" y="27330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기능설명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E22D8540-5CAC-4D86-ACE2-1103C710EF0B}"/>
              </a:ext>
            </a:extLst>
          </p:cNvPr>
          <p:cNvGrpSpPr/>
          <p:nvPr/>
        </p:nvGrpSpPr>
        <p:grpSpPr>
          <a:xfrm>
            <a:off x="7308249" y="5419747"/>
            <a:ext cx="1746311" cy="523220"/>
            <a:chOff x="1191929" y="2733040"/>
            <a:chExt cx="1746311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7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0886D85-1DB8-47C2-9446-1E910AC2D5E2}"/>
                </a:ext>
              </a:extLst>
            </p:cNvPr>
            <p:cNvSpPr txBox="1"/>
            <p:nvPr/>
          </p:nvSpPr>
          <p:spPr>
            <a:xfrm>
              <a:off x="1676356" y="27330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보완점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팀원소개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FF4582-E84B-47CB-B0B6-FB23ED849DAA}"/>
              </a:ext>
            </a:extLst>
          </p:cNvPr>
          <p:cNvSpPr txBox="1"/>
          <p:nvPr/>
        </p:nvSpPr>
        <p:spPr>
          <a:xfrm flipH="1">
            <a:off x="1006879" y="4143826"/>
            <a:ext cx="209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김태윤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C38288DF-EF25-4352-BDD4-2E7F8DD223D3}"/>
              </a:ext>
            </a:extLst>
          </p:cNvPr>
          <p:cNvCxnSpPr/>
          <p:nvPr/>
        </p:nvCxnSpPr>
        <p:spPr>
          <a:xfrm>
            <a:off x="1682520" y="4722949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CD5D5E-67E6-4201-96D6-A5280732B836}"/>
              </a:ext>
            </a:extLst>
          </p:cNvPr>
          <p:cNvSpPr txBox="1"/>
          <p:nvPr/>
        </p:nvSpPr>
        <p:spPr>
          <a:xfrm>
            <a:off x="928774" y="4917351"/>
            <a:ext cx="22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팀장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DB </a:t>
            </a:r>
            <a:r>
              <a:rPr lang="ko-KR" altLang="en-US" dirty="0" smtClean="0">
                <a:solidFill>
                  <a:prstClr val="black"/>
                </a:solidFill>
              </a:rPr>
              <a:t>관리자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영화구매기능 구현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183CE1-D8A2-4BE8-BDA0-493E10B40740}"/>
              </a:ext>
            </a:extLst>
          </p:cNvPr>
          <p:cNvSpPr txBox="1"/>
          <p:nvPr/>
        </p:nvSpPr>
        <p:spPr>
          <a:xfrm flipH="1">
            <a:off x="3608587" y="4143826"/>
            <a:ext cx="209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이현수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68BDA03F-C887-40F8-B676-C9BE8C79B160}"/>
              </a:ext>
            </a:extLst>
          </p:cNvPr>
          <p:cNvCxnSpPr/>
          <p:nvPr/>
        </p:nvCxnSpPr>
        <p:spPr>
          <a:xfrm>
            <a:off x="4284228" y="4722949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6315408" y="4143826"/>
            <a:ext cx="209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김용원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6991049" y="4722949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3323D62-8FE2-47D8-90F4-58A893AE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1" y="1579018"/>
            <a:ext cx="2205447" cy="22054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0672D943-1368-4F5A-B7D1-99803FD1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960" y="1579018"/>
            <a:ext cx="2205447" cy="22054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7D82AAC-778F-4DFA-899B-8FE0FD9B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36" y="1579018"/>
            <a:ext cx="2205447" cy="22054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ADF5D389-1E91-4D8D-B5B3-414D65E2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89" y="1579018"/>
            <a:ext cx="2205447" cy="22054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6AEE38D-6CC7-41A2-B4AC-E22B635E630B}"/>
              </a:ext>
            </a:extLst>
          </p:cNvPr>
          <p:cNvSpPr txBox="1"/>
          <p:nvPr/>
        </p:nvSpPr>
        <p:spPr>
          <a:xfrm flipH="1">
            <a:off x="8955551" y="4143826"/>
            <a:ext cx="209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이경준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08C422D0-4EF4-4D16-9138-D7D4D0A7A56F}"/>
              </a:ext>
            </a:extLst>
          </p:cNvPr>
          <p:cNvCxnSpPr/>
          <p:nvPr/>
        </p:nvCxnSpPr>
        <p:spPr>
          <a:xfrm>
            <a:off x="9631192" y="4722949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0CD5D5E-67E6-4201-96D6-A5280732B836}"/>
              </a:ext>
            </a:extLst>
          </p:cNvPr>
          <p:cNvSpPr txBox="1"/>
          <p:nvPr/>
        </p:nvSpPr>
        <p:spPr>
          <a:xfrm>
            <a:off x="3511408" y="4917351"/>
            <a:ext cx="22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팀원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err="1" smtClean="0">
                <a:solidFill>
                  <a:prstClr val="black"/>
                </a:solidFill>
              </a:rPr>
              <a:t>백앤드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관리자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커뮤니티기능 구현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CD5D5E-67E6-4201-96D6-A5280732B836}"/>
              </a:ext>
            </a:extLst>
          </p:cNvPr>
          <p:cNvSpPr txBox="1"/>
          <p:nvPr/>
        </p:nvSpPr>
        <p:spPr>
          <a:xfrm>
            <a:off x="6236309" y="4917351"/>
            <a:ext cx="22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팀원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"/>
              </a:rPr>
              <a:t>GitHub</a:t>
            </a:r>
            <a:r>
              <a:rPr lang="en-US" altLang="ko-KR" dirty="0" smtClean="0">
                <a:solidFill>
                  <a:prstClr val="black"/>
                </a:solidFill>
                <a:latin typeface="나눔스퀘어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"/>
              </a:rPr>
              <a:t>관리자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영화정보기능 구현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CD5D5E-67E6-4201-96D6-A5280732B836}"/>
              </a:ext>
            </a:extLst>
          </p:cNvPr>
          <p:cNvSpPr txBox="1"/>
          <p:nvPr/>
        </p:nvSpPr>
        <p:spPr>
          <a:xfrm>
            <a:off x="8823362" y="4917351"/>
            <a:ext cx="22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팀원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err="1" smtClean="0">
                <a:solidFill>
                  <a:prstClr val="black"/>
                </a:solidFill>
              </a:rPr>
              <a:t>프론트앤드</a:t>
            </a:r>
            <a:r>
              <a:rPr lang="ko-KR" altLang="en-US" dirty="0" smtClean="0">
                <a:solidFill>
                  <a:prstClr val="black"/>
                </a:solidFill>
              </a:rPr>
              <a:t> 관리자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6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</a:rPr>
              <a:t>회원기능 구현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51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선정이유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DC773E7D-C98A-4511-AF8E-DB3DD25E3296}"/>
              </a:ext>
            </a:extLst>
          </p:cNvPr>
          <p:cNvSpPr txBox="1">
            <a:spLocks/>
          </p:cNvSpPr>
          <p:nvPr/>
        </p:nvSpPr>
        <p:spPr>
          <a:xfrm>
            <a:off x="1005840" y="2057400"/>
            <a:ext cx="4639736" cy="73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/>
              <a:t>영화 관련 시장의 성장</a:t>
            </a:r>
            <a:endParaRPr lang="en-US" b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76FC67F0-B539-4C92-A484-3CAD2062084D}"/>
              </a:ext>
            </a:extLst>
          </p:cNvPr>
          <p:cNvSpPr txBox="1">
            <a:spLocks/>
          </p:cNvSpPr>
          <p:nvPr/>
        </p:nvSpPr>
        <p:spPr>
          <a:xfrm>
            <a:off x="1005840" y="2958274"/>
            <a:ext cx="5674360" cy="29108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smtClean="0">
                <a:latin typeface="+mn-ea"/>
              </a:rPr>
              <a:t> OTT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시장 확대 및 </a:t>
            </a:r>
            <a:r>
              <a:rPr lang="ko-KR" altLang="en-US" dirty="0" smtClean="0">
                <a:latin typeface="+mn-ea"/>
              </a:rPr>
              <a:t>경쟁 심화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및 영</a:t>
            </a:r>
            <a:r>
              <a:rPr lang="ko-KR" altLang="en-US" dirty="0" smtClean="0"/>
              <a:t>화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</a:t>
            </a:r>
            <a:r>
              <a:rPr lang="ko-KR" altLang="en-US" dirty="0" smtClean="0">
                <a:latin typeface="+mn-ea"/>
              </a:rPr>
              <a:t>관심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증가</a:t>
            </a:r>
            <a:endParaRPr lang="en-US" altLang="ko-KR" dirty="0">
              <a:latin typeface="+mn-ea"/>
            </a:endParaRP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2D2047B8-5E64-4762-9724-3912C8685BA0}"/>
              </a:ext>
            </a:extLst>
          </p:cNvPr>
          <p:cNvSpPr txBox="1">
            <a:spLocks/>
          </p:cNvSpPr>
          <p:nvPr/>
        </p:nvSpPr>
        <p:spPr>
          <a:xfrm>
            <a:off x="6566744" y="2057400"/>
            <a:ext cx="4639736" cy="73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/>
              <a:t>수업내용과의 연관성</a:t>
            </a:r>
            <a:endParaRPr lang="en-US" b="1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="" xmlns:a16="http://schemas.microsoft.com/office/drawing/2014/main" id="{F386275D-C332-407D-9E55-4E1F4A08F9AE}"/>
              </a:ext>
            </a:extLst>
          </p:cNvPr>
          <p:cNvSpPr txBox="1">
            <a:spLocks/>
          </p:cNvSpPr>
          <p:nvPr/>
        </p:nvSpPr>
        <p:spPr>
          <a:xfrm>
            <a:off x="6566744" y="2958273"/>
            <a:ext cx="5121090" cy="29108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및 추천기능의 구현을 통해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수업내용을 실제로 경험해 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 있음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182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8A50404-5A24-4977-BA49-EF74B565492E}"/>
              </a:ext>
            </a:extLst>
          </p:cNvPr>
          <p:cNvSpPr txBox="1">
            <a:spLocks/>
          </p:cNvSpPr>
          <p:nvPr/>
        </p:nvSpPr>
        <p:spPr>
          <a:xfrm>
            <a:off x="6952530" y="1129886"/>
            <a:ext cx="5050971" cy="515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OS : Windows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JDK : 17.0.8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사용언어 </a:t>
            </a:r>
            <a:r>
              <a:rPr lang="en-US" altLang="ko-KR" dirty="0">
                <a:solidFill>
                  <a:prstClr val="black"/>
                </a:solidFill>
              </a:rPr>
              <a:t>: Java / JSP / Java Script / Python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en-US" altLang="ko-KR" dirty="0" err="1">
                <a:solidFill>
                  <a:prstClr val="black"/>
                </a:solidFill>
              </a:rPr>
              <a:t>Jquery</a:t>
            </a:r>
            <a:r>
              <a:rPr lang="en-US" altLang="ko-KR" dirty="0">
                <a:solidFill>
                  <a:prstClr val="black"/>
                </a:solidFill>
              </a:rPr>
              <a:t> 3.7.1, CSS, HTML5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Spring Framework 3.9.14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en-US" altLang="ko-KR" dirty="0" err="1">
                <a:solidFill>
                  <a:prstClr val="black"/>
                </a:solidFill>
              </a:rPr>
              <a:t>myBatis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maven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JSTL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DBMS : Oracle 20.2.0.175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WAS : Tomcat 9.0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Tool : Eclipse IDE (2023-03)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형상관리도구 </a:t>
            </a:r>
            <a:r>
              <a:rPr lang="en-US" altLang="ko-KR" dirty="0">
                <a:solidFill>
                  <a:prstClr val="black"/>
                </a:solidFill>
              </a:rPr>
              <a:t>: GitHub</a:t>
            </a:r>
          </a:p>
          <a:p>
            <a:pPr>
              <a:buClr>
                <a:srgbClr val="024B80"/>
              </a:buClr>
            </a:pPr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설계 </a:t>
            </a:r>
            <a:r>
              <a:rPr lang="en-US" altLang="ko-KR" dirty="0">
                <a:solidFill>
                  <a:prstClr val="black"/>
                </a:solidFill>
              </a:rPr>
              <a:t>: Figma, </a:t>
            </a:r>
            <a:r>
              <a:rPr lang="en-US" altLang="ko-KR" dirty="0" err="1">
                <a:solidFill>
                  <a:prstClr val="black"/>
                </a:solidFill>
              </a:rPr>
              <a:t>ERDMaster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FDEB3581-ECFA-49A8-8C8C-2E09A0C0FAB0}"/>
              </a:ext>
            </a:extLst>
          </p:cNvPr>
          <p:cNvGrpSpPr/>
          <p:nvPr/>
        </p:nvGrpSpPr>
        <p:grpSpPr>
          <a:xfrm>
            <a:off x="380999" y="1764809"/>
            <a:ext cx="6353630" cy="3886014"/>
            <a:chOff x="549834" y="2192974"/>
            <a:chExt cx="6409095" cy="391993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2E0905A5-F284-4DC7-A890-264532FA3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835" y="3601003"/>
              <a:ext cx="982191" cy="98219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911E7B75-5BF7-4EC1-89AB-77AAA9C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835" y="2263488"/>
              <a:ext cx="982191" cy="98219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5072A933-A112-4952-B718-BB093F82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6738" y="2265054"/>
              <a:ext cx="982191" cy="98219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F9A44AE8-AA73-4734-B98D-9280C6D37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6179" y="4935962"/>
              <a:ext cx="982191" cy="98219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CF41F29A-89E9-4331-8FDB-1C6827E15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4290" y="2377692"/>
              <a:ext cx="1222705" cy="7569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309DA60F-B2D3-4097-BD56-D02FCEF3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4548" y="3601003"/>
              <a:ext cx="982191" cy="98219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66EF4FFD-56F6-4A37-B1E4-C49882784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834" y="4936953"/>
              <a:ext cx="982191" cy="98219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5DA2765B-FB9F-4DBC-B0E5-D3F543C4F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1304" y="4743182"/>
              <a:ext cx="1826668" cy="136972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5C66F60D-DE82-4B8F-A0F5-E23B920BD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64548" y="4936952"/>
              <a:ext cx="982191" cy="98219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9213D103-EF37-472C-8B86-84977252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83543" y="3619844"/>
              <a:ext cx="982191" cy="982191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62123FAF-F9E2-4C90-BBA8-26741DF2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76738" y="4935962"/>
              <a:ext cx="982191" cy="982191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B4856126-5342-4474-BA91-FACA842A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76738" y="3601003"/>
              <a:ext cx="982191" cy="982191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2E2D7CFC-295D-4384-AD59-AA53E0E10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11465" y="2192974"/>
              <a:ext cx="1126348" cy="1126348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0D2AC4D5-38DB-4BAC-9A0B-0F3D6EF8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16180" y="2265054"/>
              <a:ext cx="982191" cy="982191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109750CC-3411-4DB9-A24C-9DD70CE0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798256" y="3619844"/>
              <a:ext cx="982191" cy="982191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32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ERD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E6AB72C-2C01-4D3D-8F5D-E22E2E16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2" y="1038445"/>
            <a:ext cx="10467996" cy="531034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44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수행일정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977"/>
            <a:ext cx="12192000" cy="165004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58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기능개요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5" y="1129886"/>
            <a:ext cx="11363929" cy="509060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24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6-1. </a:t>
            </a:r>
            <a:r>
              <a:rPr lang="ko-KR" altLang="en-US" sz="3600" b="1" dirty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영화상세 </a:t>
            </a:r>
            <a:r>
              <a:rPr lang="ko-KR" altLang="en-US" sz="3600" b="1" dirty="0" smtClean="0">
                <a:solidFill>
                  <a:srgbClr val="024B80">
                    <a:lumMod val="5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lang="ko-KR" altLang="en-US" sz="3600" b="1" dirty="0">
              <a:solidFill>
                <a:srgbClr val="024B80">
                  <a:lumMod val="50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F9529D8B-2C12-43D2-BC28-8FA4895C977A}"/>
              </a:ext>
            </a:extLst>
          </p:cNvPr>
          <p:cNvSpPr txBox="1">
            <a:spLocks/>
          </p:cNvSpPr>
          <p:nvPr/>
        </p:nvSpPr>
        <p:spPr>
          <a:xfrm>
            <a:off x="7510174" y="1298525"/>
            <a:ext cx="4052562" cy="376089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영화 수정 및 삭제 기능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영화 상세 정보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좋아요 및 봤어요 기능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팝업으로 알림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현재 주소 복사 및 팝업 알림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장바구니에 추가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구매 페이지로 이동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7859D1B-95D1-4C70-B683-740A2EBDA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7" r="8946"/>
          <a:stretch/>
        </p:blipFill>
        <p:spPr>
          <a:xfrm>
            <a:off x="975359" y="1298525"/>
            <a:ext cx="5933441" cy="45275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58A762F-A507-460F-B38C-0ED37689D2A3}"/>
              </a:ext>
            </a:extLst>
          </p:cNvPr>
          <p:cNvSpPr/>
          <p:nvPr/>
        </p:nvSpPr>
        <p:spPr>
          <a:xfrm>
            <a:off x="1992680" y="1650190"/>
            <a:ext cx="642066" cy="2002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4075EA8-FE64-4C2F-8B5A-2573D1F966C5}"/>
              </a:ext>
            </a:extLst>
          </p:cNvPr>
          <p:cNvSpPr/>
          <p:nvPr/>
        </p:nvSpPr>
        <p:spPr>
          <a:xfrm>
            <a:off x="1241441" y="1947141"/>
            <a:ext cx="4917163" cy="35499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1D783F2-2EE0-45EB-9FBC-BD0640911ECE}"/>
              </a:ext>
            </a:extLst>
          </p:cNvPr>
          <p:cNvSpPr/>
          <p:nvPr/>
        </p:nvSpPr>
        <p:spPr>
          <a:xfrm>
            <a:off x="1400677" y="4540760"/>
            <a:ext cx="1880235" cy="35442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426EE11-B0D1-44A0-9EF6-A7D692CC6B0C}"/>
              </a:ext>
            </a:extLst>
          </p:cNvPr>
          <p:cNvSpPr/>
          <p:nvPr/>
        </p:nvSpPr>
        <p:spPr>
          <a:xfrm>
            <a:off x="5191770" y="4540758"/>
            <a:ext cx="952109" cy="35442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C322C68-2DB6-4D1B-A7DA-2BC50313D7ED}"/>
              </a:ext>
            </a:extLst>
          </p:cNvPr>
          <p:cNvSpPr/>
          <p:nvPr/>
        </p:nvSpPr>
        <p:spPr>
          <a:xfrm>
            <a:off x="3306036" y="4540760"/>
            <a:ext cx="882564" cy="35442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7332977-D930-4FDF-87AF-2D8EBB25BEFE}"/>
              </a:ext>
            </a:extLst>
          </p:cNvPr>
          <p:cNvSpPr/>
          <p:nvPr/>
        </p:nvSpPr>
        <p:spPr>
          <a:xfrm>
            <a:off x="4209511" y="4540759"/>
            <a:ext cx="952109" cy="35442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xmlns="" id="{E37995E1-2F4B-4862-884C-41EC194C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41" y="1431410"/>
            <a:ext cx="465412" cy="32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①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9D2AFF1A-C076-480D-9E9D-9A1791B43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75" y="1947141"/>
            <a:ext cx="498921" cy="32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91E448F-1CB4-4754-BC6B-EAC4F2AB4EF8}"/>
              </a:ext>
            </a:extLst>
          </p:cNvPr>
          <p:cNvSpPr txBox="1"/>
          <p:nvPr/>
        </p:nvSpPr>
        <p:spPr>
          <a:xfrm>
            <a:off x="1297526" y="4849019"/>
            <a:ext cx="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③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778FF7A-305C-446F-B68A-1531545C59B3}"/>
              </a:ext>
            </a:extLst>
          </p:cNvPr>
          <p:cNvSpPr txBox="1"/>
          <p:nvPr/>
        </p:nvSpPr>
        <p:spPr>
          <a:xfrm>
            <a:off x="3201101" y="4846245"/>
            <a:ext cx="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④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07B236-E753-4514-AC42-462047079200}"/>
              </a:ext>
            </a:extLst>
          </p:cNvPr>
          <p:cNvSpPr txBox="1"/>
          <p:nvPr/>
        </p:nvSpPr>
        <p:spPr>
          <a:xfrm>
            <a:off x="4139813" y="4851931"/>
            <a:ext cx="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⑤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F3DC748-89BE-4639-A77B-81E751D3C460}"/>
              </a:ext>
            </a:extLst>
          </p:cNvPr>
          <p:cNvSpPr txBox="1"/>
          <p:nvPr/>
        </p:nvSpPr>
        <p:spPr>
          <a:xfrm>
            <a:off x="5141846" y="4846245"/>
            <a:ext cx="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white"/>
                </a:solidFill>
                <a:latin typeface="나눔스퀘어"/>
              </a:rPr>
              <a:t>⑥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121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371</Words>
  <Application>Microsoft Office PowerPoint</Application>
  <PresentationFormat>와이드스크린</PresentationFormat>
  <Paragraphs>140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나눔스퀘어</vt:lpstr>
      <vt:lpstr>나눔스퀘어 ExtraBold</vt:lpstr>
      <vt:lpstr>나눔스퀘어 Light</vt:lpstr>
      <vt:lpstr>맑은 고딕</vt:lpstr>
      <vt:lpstr>Arial</vt:lpstr>
      <vt:lpstr>Calibri</vt:lpstr>
      <vt:lpstr>Times New Roman</vt:lpstr>
      <vt:lpstr>Office 테마</vt:lpstr>
      <vt:lpstr>2_Office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ezen</cp:lastModifiedBy>
  <cp:revision>90</cp:revision>
  <dcterms:created xsi:type="dcterms:W3CDTF">2019-12-23T00:32:35Z</dcterms:created>
  <dcterms:modified xsi:type="dcterms:W3CDTF">2023-10-12T06:04:06Z</dcterms:modified>
</cp:coreProperties>
</file>