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44" r:id="rId2"/>
    <p:sldId id="328" r:id="rId3"/>
    <p:sldId id="329" r:id="rId4"/>
    <p:sldId id="330" r:id="rId5"/>
    <p:sldId id="331" r:id="rId6"/>
    <p:sldId id="332" r:id="rId7"/>
    <p:sldId id="333" r:id="rId8"/>
    <p:sldId id="335" r:id="rId9"/>
    <p:sldId id="336" r:id="rId10"/>
    <p:sldId id="337" r:id="rId11"/>
    <p:sldId id="338" r:id="rId12"/>
    <p:sldId id="339" r:id="rId13"/>
    <p:sldId id="343" r:id="rId14"/>
    <p:sldId id="340" r:id="rId15"/>
    <p:sldId id="341" r:id="rId16"/>
    <p:sldId id="342" r:id="rId17"/>
    <p:sldId id="345" r:id="rId18"/>
    <p:sldId id="346" r:id="rId19"/>
    <p:sldId id="350" r:id="rId20"/>
    <p:sldId id="347" r:id="rId21"/>
    <p:sldId id="34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52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0A625-83EA-2D4A-AE40-E286260C7B4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4F279-CA4A-B14E-83DD-37D68AB2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1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EC79-5FCD-FA47-B06D-8DB75FC54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3DA1F-884C-AA43-9995-D98014AD2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4BA02-E4B4-4841-8BE6-3257488A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7094-F932-5042-AAA2-F14FD6B54E60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0B750-3418-E043-BC84-2D0802F8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59029-AFB1-144C-8922-3F9850C8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A813-7427-0949-BE8A-0C0B9F022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0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2DC5-25D9-8C45-97E9-9B617A81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07206-365A-4B4C-BC95-7D8FCEF1F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BF0E-F454-F047-9F50-8F5A14B4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7094-F932-5042-AAA2-F14FD6B54E60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E5927-5D1B-A942-BA65-3E2108D9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D80EF-E664-994F-8453-D45C3FFD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A813-7427-0949-BE8A-0C0B9F022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6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F737F-EA0B-8245-B4DC-7BDA1E0C3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8EAD9-2951-CC45-B828-E57FBD067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8C5A6-96D8-DE4E-A3CC-7435A982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7094-F932-5042-AAA2-F14FD6B54E60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7562-16CF-1D44-A83B-2CE0D3DF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2C27-3B7A-2D42-BE22-2C5F928B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A813-7427-0949-BE8A-0C0B9F022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1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D0B7-5114-1643-9557-DF1A3DC3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5208C-5DAB-7348-8CBD-2CE88C2E7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4A97E-B3A2-064C-8E13-AF456B27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7094-F932-5042-AAA2-F14FD6B54E60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57FB-34B6-7644-A8F9-245A0C82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0D330-891E-C14C-B844-08505166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A813-7427-0949-BE8A-0C0B9F022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9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D495-1CFD-EE4D-8B5C-7FBD7733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A96C1-571B-8444-9E8E-262CCB06B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375B5-ECB9-1447-881D-78AD7D04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7094-F932-5042-AAA2-F14FD6B54E60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55842-AF6A-3846-AAB2-A708426C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BACB1-B2D0-C94B-A27A-A379A052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A813-7427-0949-BE8A-0C0B9F022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B79D-63C7-BF42-B92D-52175D4E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239CC-8E66-CE43-8E71-79EE761A0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B2F3F-253F-8741-87C4-8099F46A1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DCE3A-947F-9B4A-BA60-08CBB404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7094-F932-5042-AAA2-F14FD6B54E60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FE640-DE93-DB4C-96B7-313EF037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42600-6B57-554B-BF9C-30D34BCD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A813-7427-0949-BE8A-0C0B9F022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9B94-A952-7446-BB40-56A01263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B0242-8EAC-204B-9F46-4C6B3C891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32959-39F4-BD48-BFF3-D88E0E397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B088A-AA85-0540-9373-8F06053A0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ED5B9-20CC-1E4D-9EA9-D76A85271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5AF06-4FD1-D749-946A-A995D2C2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7094-F932-5042-AAA2-F14FD6B54E60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D43E1-DCE1-CD44-8288-1DF1DEE7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CCB9D-8C9F-874A-9960-A61D7AD0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A813-7427-0949-BE8A-0C0B9F022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4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E40B-4863-8C4A-A2B2-6BE57607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7BAB5-564B-4F41-B824-E6AB24F0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7094-F932-5042-AAA2-F14FD6B54E60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A5DCA-D5E5-F147-9366-78202EA2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7BE4F-C71E-0547-8976-8AFDB270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A813-7427-0949-BE8A-0C0B9F022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8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7E7D1-1413-4140-A5B9-4EC19D5E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7094-F932-5042-AAA2-F14FD6B54E60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BA01F-11C1-BB41-92E3-4AE05324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8721D-7ED8-9C46-A87F-0D3F2539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A813-7427-0949-BE8A-0C0B9F022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0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8ED7-3359-F34F-9B02-AA4A7977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EA2C4-6F4A-7144-8AF7-7185F0FD0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FD2D8-309E-2D4A-9626-22381C19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30262-4AAB-A844-86A8-283D7D92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7094-F932-5042-AAA2-F14FD6B54E60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3030D-E6DC-F044-AC17-CA737967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20D60-9336-1D4C-86FA-8B45F762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A813-7427-0949-BE8A-0C0B9F022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B085-4B6B-7242-8C76-591541F2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6D335-8E5D-8A4C-A089-F38E338DD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EB5C6-2459-B64B-85F6-496BDCFCD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8A671-ECCE-754B-8020-4C75C29E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7094-F932-5042-AAA2-F14FD6B54E60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05D6E-C481-1C46-8816-26BD363C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3F885-22E9-444D-9A1F-DDD194C2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CA813-7427-0949-BE8A-0C0B9F022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3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52E1B-142F-9948-B0D8-011C5208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B0766-82B0-D04F-ACAF-94E5C7776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0D686-2C18-C74C-A6F8-20FA04099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77094-F932-5042-AAA2-F14FD6B54E60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5F9BF-D895-644B-BDEB-D7F065DDD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619B7-49E1-274C-BEB1-688079BCF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CA813-7427-0949-BE8A-0C0B9F022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7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cess_(computing)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5859-0281-AC4C-B550-61BD6279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764" y="2012856"/>
            <a:ext cx="2611170" cy="1029109"/>
          </a:xfrm>
        </p:spPr>
        <p:txBody>
          <a:bodyPr/>
          <a:lstStyle/>
          <a:p>
            <a:r>
              <a:rPr lang="en-US" b="1" dirty="0"/>
              <a:t>Welcome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CD9A7-9449-E54F-B591-DA3F943D6177}"/>
              </a:ext>
            </a:extLst>
          </p:cNvPr>
          <p:cNvSpPr txBox="1"/>
          <p:nvPr/>
        </p:nvSpPr>
        <p:spPr>
          <a:xfrm>
            <a:off x="9759637" y="5540720"/>
            <a:ext cx="16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Hari </a:t>
            </a:r>
            <a:r>
              <a:rPr lang="en-US" dirty="0" err="1"/>
              <a:t>Polnati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0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D8AD-28D6-7A47-92FA-7D4E65E9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995535" cy="69413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B273-9AE8-F04C-99FE-40EEAE4E4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433"/>
            <a:ext cx="10515600" cy="4351338"/>
          </a:xfrm>
        </p:spPr>
        <p:txBody>
          <a:bodyPr/>
          <a:lstStyle/>
          <a:p>
            <a:r>
              <a:rPr lang="en-US" sz="3200" b="1" dirty="0">
                <a:latin typeface="+mj-lt"/>
              </a:rPr>
              <a:t>Threads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Unit execution of with in a process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Usually has a shared object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Has shared resources like memory, heap storage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Does the work of the process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6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2F0CE-2331-6341-9641-5305E804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080"/>
            <a:ext cx="11085214" cy="2692055"/>
          </a:xfrm>
        </p:spPr>
        <p:txBody>
          <a:bodyPr/>
          <a:lstStyle/>
          <a:p>
            <a:r>
              <a:rPr lang="en-US" sz="3200" dirty="0"/>
              <a:t>Process can be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Single threaded  -&gt;   All instructions executed in sequentially</a:t>
            </a:r>
          </a:p>
          <a:p>
            <a:pPr marL="457200" lvl="1" indent="0">
              <a:buNone/>
            </a:pPr>
            <a:r>
              <a:rPr lang="en-US" dirty="0"/>
              <a:t>				</a:t>
            </a:r>
            <a:r>
              <a:rPr lang="en-US" b="1" dirty="0"/>
              <a:t>or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Multithread also  -&gt;  can spawn into multiple threads that can run in parallel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2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EDBD-9602-F549-B5C0-4248E159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28850" cy="7122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Process with Multiple threads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2F79B-F618-D64C-B6E9-537BCEEEF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316" y="1200109"/>
            <a:ext cx="5727480" cy="38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4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D8126EB-8637-9141-8A6A-832869E6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0" y="0"/>
            <a:ext cx="11860040" cy="684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716E8F-5CA2-A743-AC64-27F26E5FE351}"/>
              </a:ext>
            </a:extLst>
          </p:cNvPr>
          <p:cNvSpPr txBox="1"/>
          <p:nvPr/>
        </p:nvSpPr>
        <p:spPr>
          <a:xfrm>
            <a:off x="1" y="6434449"/>
            <a:ext cx="581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https://en.wikipedia.org/wiki/Process_(computing)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4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6046-0D14-1F4C-9C8D-4FB5D60C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71250" cy="58548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A Java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AECF-E74F-E247-9B5E-07EE0B2F2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81" y="1253331"/>
            <a:ext cx="10264393" cy="1625671"/>
          </a:xfrm>
        </p:spPr>
        <p:txBody>
          <a:bodyPr/>
          <a:lstStyle/>
          <a:p>
            <a:r>
              <a:rPr lang="en-US" dirty="0"/>
              <a:t>A single process (JVM)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Consists of various threads – </a:t>
            </a:r>
            <a:r>
              <a:rPr lang="en-US" b="1" dirty="0"/>
              <a:t>Garbage Collector, Security Manager</a:t>
            </a:r>
            <a:r>
              <a:rPr lang="en-US" dirty="0"/>
              <a:t>, … 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/>
              <a:t>Single</a:t>
            </a:r>
            <a:r>
              <a:rPr lang="en-US" dirty="0"/>
              <a:t> </a:t>
            </a:r>
            <a:r>
              <a:rPr lang="en-US" b="1" dirty="0"/>
              <a:t>Application Thread</a:t>
            </a:r>
            <a:r>
              <a:rPr lang="en-US" dirty="0"/>
              <a:t> – responsible for running main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88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E0FA-1242-8946-A197-D40A0AC7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391400" cy="59454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Single Application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6818-8A88-E345-BB3F-A49077CBB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424" y="1391058"/>
            <a:ext cx="7979875" cy="1361195"/>
          </a:xfrm>
        </p:spPr>
        <p:txBody>
          <a:bodyPr/>
          <a:lstStyle/>
          <a:p>
            <a:r>
              <a:rPr lang="en-US" dirty="0"/>
              <a:t>Need more threads</a:t>
            </a:r>
          </a:p>
          <a:p>
            <a:pPr marL="0" indent="0">
              <a:buNone/>
            </a:pPr>
            <a:r>
              <a:rPr lang="en-US" dirty="0"/>
              <a:t>   How to created using language </a:t>
            </a:r>
            <a:r>
              <a:rPr lang="en-US" dirty="0" err="1"/>
              <a:t>api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182166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88BD-3880-3E46-8E30-0554E9C8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255" y="1019867"/>
            <a:ext cx="9364679" cy="2601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 language </a:t>
            </a:r>
            <a:r>
              <a:rPr lang="en-US" dirty="0" err="1"/>
              <a:t>api</a:t>
            </a:r>
            <a:r>
              <a:rPr lang="en-US" dirty="0"/>
              <a:t> allow us to create threads using called </a:t>
            </a:r>
          </a:p>
          <a:p>
            <a:r>
              <a:rPr lang="en-US" b="1" dirty="0"/>
              <a:t>Extends Thread class</a:t>
            </a:r>
          </a:p>
          <a:p>
            <a:r>
              <a:rPr lang="en-US" b="1" dirty="0"/>
              <a:t>Implements Runnable Interface</a:t>
            </a:r>
          </a:p>
          <a:p>
            <a:pPr lvl="1"/>
            <a:r>
              <a:rPr lang="en-US" sz="1400" b="1" dirty="0"/>
              <a:t> Something that can be run</a:t>
            </a:r>
          </a:p>
          <a:p>
            <a:pPr lvl="1"/>
            <a:r>
              <a:rPr lang="en-US" sz="1400" b="1" dirty="0"/>
              <a:t>Has run method</a:t>
            </a:r>
          </a:p>
        </p:txBody>
      </p:sp>
    </p:spTree>
    <p:extLst>
      <p:ext uri="{BB962C8B-B14F-4D97-AF65-F5344CB8AC3E}">
        <p14:creationId xmlns:p14="http://schemas.microsoft.com/office/powerpoint/2010/main" val="111372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D0C7E0-6A7B-E24A-B0F4-834FAF63BD47}"/>
              </a:ext>
            </a:extLst>
          </p:cNvPr>
          <p:cNvSpPr txBox="1"/>
          <p:nvPr/>
        </p:nvSpPr>
        <p:spPr>
          <a:xfrm>
            <a:off x="2000815" y="2062432"/>
            <a:ext cx="4762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Using Runnable directly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B4F176-D855-5541-9413-B5E78E4E6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69" y="2462542"/>
            <a:ext cx="9555953" cy="2534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25F4BA-A088-F04D-A313-79B27325CDC5}"/>
              </a:ext>
            </a:extLst>
          </p:cNvPr>
          <p:cNvSpPr txBox="1"/>
          <p:nvPr/>
        </p:nvSpPr>
        <p:spPr>
          <a:xfrm>
            <a:off x="344031" y="280658"/>
            <a:ext cx="3856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Approach1. Runnable</a:t>
            </a:r>
          </a:p>
        </p:txBody>
      </p:sp>
    </p:spTree>
    <p:extLst>
      <p:ext uri="{BB962C8B-B14F-4D97-AF65-F5344CB8AC3E}">
        <p14:creationId xmlns:p14="http://schemas.microsoft.com/office/powerpoint/2010/main" val="1020680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8D15-4643-1843-98DC-D0389D1E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713" y="1551130"/>
            <a:ext cx="5825150" cy="63075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  <a:ea typeface="+mn-ea"/>
                <a:cs typeface="+mn-cs"/>
              </a:rPr>
              <a:t>If we want to run in separate Thread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6CFD5-23E1-4949-88F6-5554FEE1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09" y="2181886"/>
            <a:ext cx="10439238" cy="285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04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25F4BA-A088-F04D-A313-79B27325CDC5}"/>
              </a:ext>
            </a:extLst>
          </p:cNvPr>
          <p:cNvSpPr txBox="1"/>
          <p:nvPr/>
        </p:nvSpPr>
        <p:spPr>
          <a:xfrm>
            <a:off x="344031" y="280658"/>
            <a:ext cx="437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Approach2. Thread Class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A5E943-972C-EC4E-804F-AABD026D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97" y="1466366"/>
            <a:ext cx="7351414" cy="28766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4143B1-65EF-3340-8F11-A8BE58A50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9" y="4524606"/>
            <a:ext cx="6778028" cy="1734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52CB40-5E30-544E-833B-8BF7B93AA2BB}"/>
              </a:ext>
            </a:extLst>
          </p:cNvPr>
          <p:cNvSpPr txBox="1"/>
          <p:nvPr/>
        </p:nvSpPr>
        <p:spPr>
          <a:xfrm flipH="1">
            <a:off x="1033747" y="5889330"/>
            <a:ext cx="26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548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29C1-7AC8-7943-A068-AA6E8A7B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865" y="2422923"/>
            <a:ext cx="3039935" cy="93181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1449037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31A2-AAAB-6F40-97D0-C90D06D9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1226" cy="82993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How this works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F7125-00E9-BF4E-BEEB-DA570899F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9179"/>
          </a:xfrm>
        </p:spPr>
        <p:txBody>
          <a:bodyPr>
            <a:normAutofit/>
          </a:bodyPr>
          <a:lstStyle/>
          <a:p>
            <a:r>
              <a:rPr lang="en-US" sz="2400" b="1" dirty="0"/>
              <a:t>JVM calls underlying OS threading API</a:t>
            </a:r>
          </a:p>
        </p:txBody>
      </p:sp>
    </p:spTree>
    <p:extLst>
      <p:ext uri="{BB962C8B-B14F-4D97-AF65-F5344CB8AC3E}">
        <p14:creationId xmlns:p14="http://schemas.microsoft.com/office/powerpoint/2010/main" val="3786268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6A07-6955-7E4A-8446-871D73B5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When does a thread 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26814-7E1C-984E-A988-AB979474E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b="1" dirty="0"/>
              <a:t>run()</a:t>
            </a:r>
            <a:r>
              <a:rPr lang="en-US" dirty="0"/>
              <a:t> method execution completed</a:t>
            </a:r>
          </a:p>
          <a:p>
            <a:r>
              <a:rPr lang="en-US" dirty="0"/>
              <a:t>When </a:t>
            </a:r>
            <a:r>
              <a:rPr lang="en-US" b="1" dirty="0"/>
              <a:t>run()</a:t>
            </a:r>
            <a:r>
              <a:rPr lang="en-US" dirty="0"/>
              <a:t> method throws exception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5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66E01-D5A5-2841-847E-D371B6F6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415" y="244175"/>
            <a:ext cx="2294299" cy="7031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C9A94-485A-2342-8004-1A52B9D7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049" y="1191535"/>
            <a:ext cx="5158427" cy="373046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400" b="1" dirty="0"/>
              <a:t>Basics of </a:t>
            </a:r>
            <a:r>
              <a:rPr lang="en-US" sz="1600" b="1" dirty="0"/>
              <a:t>Concurrency</a:t>
            </a:r>
          </a:p>
          <a:p>
            <a:r>
              <a:rPr lang="en-US" sz="1400" dirty="0"/>
              <a:t>Thread</a:t>
            </a:r>
          </a:p>
          <a:p>
            <a:r>
              <a:rPr lang="en-US" sz="1400" dirty="0"/>
              <a:t>Process</a:t>
            </a:r>
          </a:p>
          <a:p>
            <a:r>
              <a:rPr lang="en-US" sz="1400" dirty="0"/>
              <a:t>Using Threads (Thread API)</a:t>
            </a:r>
          </a:p>
          <a:p>
            <a:r>
              <a:rPr lang="en-US" sz="1400" dirty="0"/>
              <a:t>Daemon Threads</a:t>
            </a:r>
          </a:p>
          <a:p>
            <a:r>
              <a:rPr lang="en-US" sz="1400" dirty="0"/>
              <a:t>Lifecycle and Thread States</a:t>
            </a:r>
          </a:p>
          <a:p>
            <a:r>
              <a:rPr lang="en-US" sz="1400" dirty="0"/>
              <a:t>Sleeping, Joining and interrupting threads</a:t>
            </a:r>
          </a:p>
          <a:p>
            <a:r>
              <a:rPr lang="en-US" sz="1400" dirty="0"/>
              <a:t>Race conditions</a:t>
            </a:r>
          </a:p>
          <a:p>
            <a:r>
              <a:rPr lang="en-US" sz="1400" dirty="0"/>
              <a:t>Synchronization</a:t>
            </a:r>
          </a:p>
          <a:p>
            <a:r>
              <a:rPr lang="en-US" sz="1400" dirty="0"/>
              <a:t>Monitors and structured locking</a:t>
            </a:r>
          </a:p>
          <a:p>
            <a:r>
              <a:rPr lang="en-US" sz="1400" dirty="0"/>
              <a:t>The Volatile keyword</a:t>
            </a:r>
          </a:p>
          <a:p>
            <a:r>
              <a:rPr lang="en-US" sz="1400" dirty="0"/>
              <a:t>Thread Local</a:t>
            </a:r>
          </a:p>
          <a:p>
            <a:pPr marL="0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253D8-BC58-7B4B-B666-04B0EA93223B}"/>
              </a:ext>
            </a:extLst>
          </p:cNvPr>
          <p:cNvSpPr txBox="1"/>
          <p:nvPr/>
        </p:nvSpPr>
        <p:spPr>
          <a:xfrm>
            <a:off x="6156786" y="1191535"/>
            <a:ext cx="5164645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dirty="0"/>
              <a:t>Advance </a:t>
            </a:r>
            <a:r>
              <a:rPr lang="en-US" sz="1600" b="1" dirty="0"/>
              <a:t>Concurrency</a:t>
            </a:r>
            <a:r>
              <a:rPr lang="en-US" sz="1400" b="1" dirty="0"/>
              <a:t> API’s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Unstructured locks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Executor service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Thread pool and types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Callables</a:t>
            </a:r>
            <a:r>
              <a:rPr lang="en-US" sz="1400" dirty="0"/>
              <a:t> and Features (Completable Feature)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Semaphores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ForkJoin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217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F4B88-DB72-2243-9C7B-AF6515BC535E}"/>
              </a:ext>
            </a:extLst>
          </p:cNvPr>
          <p:cNvSpPr txBox="1"/>
          <p:nvPr/>
        </p:nvSpPr>
        <p:spPr>
          <a:xfrm>
            <a:off x="517797" y="443481"/>
            <a:ext cx="356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is </a:t>
            </a:r>
            <a:r>
              <a:rPr lang="en-US" sz="3600" b="1" dirty="0"/>
              <a:t>Thread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1AC38-AFF1-864C-BB95-094A07A24401}"/>
              </a:ext>
            </a:extLst>
          </p:cNvPr>
          <p:cNvSpPr txBox="1"/>
          <p:nvPr/>
        </p:nvSpPr>
        <p:spPr>
          <a:xfrm>
            <a:off x="2091001" y="1537439"/>
            <a:ext cx="7279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Single sequential flow control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An independent sequential execution of a program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Sequential program instructions that can be executed independently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Allows the program split into simultaneously tasks</a:t>
            </a:r>
          </a:p>
        </p:txBody>
      </p:sp>
    </p:spTree>
    <p:extLst>
      <p:ext uri="{BB962C8B-B14F-4D97-AF65-F5344CB8AC3E}">
        <p14:creationId xmlns:p14="http://schemas.microsoft.com/office/powerpoint/2010/main" val="127063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1065-BFB9-7C4A-9000-A3234E9B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6" y="241091"/>
            <a:ext cx="7593701" cy="86250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Let's understand with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987D-EAB2-794C-8069-D7D339F6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6" y="1825624"/>
            <a:ext cx="5870754" cy="281920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I want to </a:t>
            </a:r>
            <a:r>
              <a:rPr lang="en-US" sz="2400" b="1" dirty="0"/>
              <a:t>Building A Wall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dirty="0"/>
              <a:t>1.Get Cement</a:t>
            </a:r>
          </a:p>
          <a:p>
            <a:pPr marL="0" indent="0">
              <a:buNone/>
            </a:pPr>
            <a:r>
              <a:rPr lang="en-US" sz="2000" dirty="0"/>
              <a:t>	2.Add a layer of cement on top of built wall</a:t>
            </a:r>
          </a:p>
          <a:p>
            <a:pPr marL="0" indent="0">
              <a:buNone/>
            </a:pPr>
            <a:r>
              <a:rPr lang="en-US" sz="2000" dirty="0"/>
              <a:t>           	3.Get Brick</a:t>
            </a:r>
          </a:p>
          <a:p>
            <a:pPr marL="0" indent="0">
              <a:buNone/>
            </a:pPr>
            <a:r>
              <a:rPr lang="en-US" sz="2000" dirty="0"/>
              <a:t>	4.Firmly place brick on layer of mortar </a:t>
            </a:r>
          </a:p>
          <a:p>
            <a:pPr marL="0" indent="0">
              <a:buNone/>
            </a:pPr>
            <a:r>
              <a:rPr lang="en-US" sz="2000" dirty="0"/>
              <a:t>	5.Loop (Keep repeat)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ow to build a wall - DIY Tips">
            <a:extLst>
              <a:ext uri="{FF2B5EF4-FFF2-40B4-BE49-F238E27FC236}">
                <a16:creationId xmlns:a16="http://schemas.microsoft.com/office/drawing/2014/main" id="{67A03C20-4D76-EF46-BEC7-8A77C4007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548" y="1551611"/>
            <a:ext cx="4648277" cy="309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43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C712-CC43-9C48-8161-5C747786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99" y="437954"/>
            <a:ext cx="3903733" cy="7839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One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FCD5E-6F9D-B24A-B7CB-2840E834C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99" y="15666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Let’s imagine only one person/builder/machine is doing this</a:t>
            </a:r>
          </a:p>
          <a:p>
            <a:pPr marL="0" indent="0">
              <a:buNone/>
            </a:pPr>
            <a:r>
              <a:rPr lang="en-US" b="1" dirty="0"/>
              <a:t> 	</a:t>
            </a:r>
            <a:r>
              <a:rPr lang="en-US" sz="2000" dirty="0"/>
              <a:t>1.Get Cement</a:t>
            </a:r>
          </a:p>
          <a:p>
            <a:pPr marL="0" indent="0">
              <a:buNone/>
            </a:pPr>
            <a:r>
              <a:rPr lang="en-US" sz="2000" dirty="0"/>
              <a:t>	2.Add a layer of cement on top of built wall</a:t>
            </a:r>
          </a:p>
          <a:p>
            <a:pPr marL="0" indent="0">
              <a:buNone/>
            </a:pPr>
            <a:r>
              <a:rPr lang="en-US" sz="2000" dirty="0"/>
              <a:t>           	3.Get Brick</a:t>
            </a:r>
          </a:p>
          <a:p>
            <a:pPr marL="0" indent="0">
              <a:buNone/>
            </a:pPr>
            <a:r>
              <a:rPr lang="en-US" sz="2000" dirty="0"/>
              <a:t>	4.Firmly place brick on layer of mortar </a:t>
            </a:r>
          </a:p>
          <a:p>
            <a:pPr marL="0" indent="0">
              <a:buNone/>
            </a:pPr>
            <a:r>
              <a:rPr lang="en-US" sz="2000" dirty="0"/>
              <a:t>	5.Loop back (Keep repeat)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845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45B2-62CF-B946-9A00-8F41B3D1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39" y="413678"/>
            <a:ext cx="4211230" cy="77585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Multiple 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80B8-8975-7F4A-8778-692190856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Each builder is working on these same instructions is a </a:t>
            </a:r>
            <a:r>
              <a:rPr lang="en-US" b="1" dirty="0"/>
              <a:t>“Thread”</a:t>
            </a:r>
          </a:p>
        </p:txBody>
      </p:sp>
      <p:pic>
        <p:nvPicPr>
          <p:cNvPr id="1026" name="Picture 2" descr="Common Quality Lapses in Brick Masonry Construction - The Constructor">
            <a:extLst>
              <a:ext uri="{FF2B5EF4-FFF2-40B4-BE49-F238E27FC236}">
                <a16:creationId xmlns:a16="http://schemas.microsoft.com/office/drawing/2014/main" id="{EC62F390-40EA-AC47-A5EF-D4680D366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407" y="2805385"/>
            <a:ext cx="5429907" cy="361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87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217D-C878-F344-AD25-F972E5389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6" y="301296"/>
            <a:ext cx="4112172" cy="75948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What 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4D42-3134-0949-AB4D-F421D214A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04030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Application/program/App software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Running an application  - OS will do below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 load program to memory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 Allocate resources to program run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 “Execute” the program -&gt; Process (run state of an app)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8386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40E2-4E74-E143-9860-4521CC02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47" y="654837"/>
            <a:ext cx="3951083" cy="42252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1694B-C557-B249-9462-3C636C2B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035" y="1327685"/>
            <a:ext cx="10515600" cy="953788"/>
          </a:xfrm>
        </p:spPr>
        <p:txBody>
          <a:bodyPr/>
          <a:lstStyle/>
          <a:p>
            <a:r>
              <a:rPr lang="en-US" dirty="0"/>
              <a:t>A process need some instructions to run in parallel (not sequential)</a:t>
            </a:r>
          </a:p>
        </p:txBody>
      </p:sp>
    </p:spTree>
    <p:extLst>
      <p:ext uri="{BB962C8B-B14F-4D97-AF65-F5344CB8AC3E}">
        <p14:creationId xmlns:p14="http://schemas.microsoft.com/office/powerpoint/2010/main" val="171100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7133</TotalTime>
  <Words>469</Words>
  <Application>Microsoft Macintosh PowerPoint</Application>
  <PresentationFormat>Widescreen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Welcome</vt:lpstr>
      <vt:lpstr>Concurrency</vt:lpstr>
      <vt:lpstr>Agenda</vt:lpstr>
      <vt:lpstr>PowerPoint Presentation</vt:lpstr>
      <vt:lpstr>Let's understand with an example</vt:lpstr>
      <vt:lpstr>One Builder</vt:lpstr>
      <vt:lpstr>Multiple Builders</vt:lpstr>
      <vt:lpstr>What is Process</vt:lpstr>
      <vt:lpstr>Requirement</vt:lpstr>
      <vt:lpstr>Solution</vt:lpstr>
      <vt:lpstr>PowerPoint Presentation</vt:lpstr>
      <vt:lpstr>Process with Multiple threads</vt:lpstr>
      <vt:lpstr>PowerPoint Presentation</vt:lpstr>
      <vt:lpstr>A Java Application</vt:lpstr>
      <vt:lpstr>Single Application Thread</vt:lpstr>
      <vt:lpstr>PowerPoint Presentation</vt:lpstr>
      <vt:lpstr>PowerPoint Presentation</vt:lpstr>
      <vt:lpstr>If we want to run in separate Thread </vt:lpstr>
      <vt:lpstr>PowerPoint Presentation</vt:lpstr>
      <vt:lpstr>How this works ?</vt:lpstr>
      <vt:lpstr>When does a thread end?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Harivenkatesh, Polnati</dc:creator>
  <cp:lastModifiedBy>Harivenkatesh, Polnati</cp:lastModifiedBy>
  <cp:revision>318</cp:revision>
  <dcterms:created xsi:type="dcterms:W3CDTF">2021-09-24T12:48:15Z</dcterms:created>
  <dcterms:modified xsi:type="dcterms:W3CDTF">2021-10-19T05:22:08Z</dcterms:modified>
</cp:coreProperties>
</file>