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1"/>
    <p:restoredTop sz="97155"/>
  </p:normalViewPr>
  <p:slideViewPr>
    <p:cSldViewPr snapToGrid="0" snapToObjects="1">
      <p:cViewPr varScale="1">
        <p:scale>
          <a:sx n="158" d="100"/>
          <a:sy n="158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0824-FEFC-3B49-B81A-0CFAFDEA5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92E46-79DB-194A-B2D5-A0112B5BB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5A93-C782-3640-98BB-59CF31E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0DF-D159-4F4B-A764-3A42D6654A8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ADFF2-AB75-D141-B5AC-7EBFA6D0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D1E67-9DE7-6C43-8EDE-119FC817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4675-7DE4-CB45-B56E-DE247D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1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8080-01A3-8845-B168-2DA20754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2A377-875F-0642-B291-D4F1F3D4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1600-9759-B446-89AA-76043D0D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0DF-D159-4F4B-A764-3A42D6654A8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AA70-7A2A-EB45-A37B-D859C0F6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2440-946D-7748-806E-6749CA8D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4675-7DE4-CB45-B56E-DE247D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3F616-6D5E-834D-9EC8-75C6D8E5B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2907D-A89B-1F4F-B32F-118704867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86B3-DF91-014E-8ED0-A502589F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0DF-D159-4F4B-A764-3A42D6654A8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EADA-AB58-AD44-9056-A770131F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0F94-BB44-CB45-B46A-C423281A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4675-7DE4-CB45-B56E-DE247D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ECC1-A7BE-D243-89CF-2E2C5D97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CFEB-A4BC-C84B-92C2-431812C4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F3E54-70F2-8C44-82AD-E753BDBE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0DF-D159-4F4B-A764-3A42D6654A8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34FC-8A35-A345-9E08-31804568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84171-B118-B34E-9BB1-77A394EF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4675-7DE4-CB45-B56E-DE247D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7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0B44-E1F4-5541-B157-36A4591E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A364-CF12-4C49-933D-99BFC455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6280-1544-D345-8578-3455725B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0DF-D159-4F4B-A764-3A42D6654A8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8D451-3AED-0348-AF42-1FF2581F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3A74-8E8E-3547-BABA-E67FF04A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4675-7DE4-CB45-B56E-DE247D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68D7-FD3C-F54F-A7AF-A65F2637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713E-5C4E-DC46-AF3B-50A2ED4A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84EC0-83C0-9B46-B86E-94FF174D6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AD69-663D-7142-A853-7CD98DE5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0DF-D159-4F4B-A764-3A42D6654A8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CBFD0-4B29-0943-8F33-6DB59CDC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9D530-40D3-0240-BEE9-44BA75F1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4675-7DE4-CB45-B56E-DE247D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D926-77D5-AE4A-840B-DC7F43D8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1EF11-DB3C-C343-A7B5-C1C11521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7A68A-9418-6A4D-A8AF-69CABB6C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3E723-6817-9346-B7C7-EE6E034A0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C14A3-4A22-7E4F-B0A0-F797B1D02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A6C79-F10E-7E49-B3FA-CCBF049B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0DF-D159-4F4B-A764-3A42D6654A8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E36D9-3FE6-2849-A9BF-DD7A3FA5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2C795-FCB4-3C46-B261-1DC619E3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4675-7DE4-CB45-B56E-DE247D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E1C5-AD8C-804B-95E0-73AA8D73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53DE4-C30E-FF4E-8DF7-4B5692AE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0DF-D159-4F4B-A764-3A42D6654A8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48D32-1EDE-3B4A-B55E-0D78CFE8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4CBFB-55B6-0C4A-97BB-E029D253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4675-7DE4-CB45-B56E-DE247D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64ABF-CCCF-E844-A843-DDE3926F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0DF-D159-4F4B-A764-3A42D6654A8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B9415-5931-964D-853B-C0933F8A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5402-7960-DB49-AC3F-C37C6E9B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4675-7DE4-CB45-B56E-DE247D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7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3711-7E92-DE48-B3C0-894B02C9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EEC4-3BAA-0046-98E8-CB4FB789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89808-4566-0F4A-8D26-3AFFFC185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847F2-A830-414D-9575-DC224AA8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0DF-D159-4F4B-A764-3A42D6654A8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5D4C1-FCF5-F847-9A17-175CB21C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66F90-2D8C-FD40-93FE-844B28D0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4675-7DE4-CB45-B56E-DE247D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9223-1BBF-F741-8320-FA75BBD1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28AEC-CA72-E248-A9CC-64C342827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95710-7A9C-0D44-8DB2-FB7C23CB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8E6A0-D9C7-6848-8C6D-D57FDB3A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0DF-D159-4F4B-A764-3A42D6654A8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597F2-C9D1-534F-963F-DD61D3F6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0241C-032D-B847-B7A7-18C64579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4675-7DE4-CB45-B56E-DE247D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4AE03-AC3C-2449-B5E2-37902C7E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F078E-54D3-7649-897C-790018729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6EA7-6F07-0E46-9BDB-763F8029E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50DF-D159-4F4B-A764-3A42D6654A8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BF21-2B35-824F-BDC9-25D16C96B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C726-EC47-FC44-9164-90DCA6967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4675-7DE4-CB45-B56E-DE247D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avarevisited.blogspot.sg/2011/09/javalangoutofmemoryerror-permgen-space.html#axzz5DmwFLA1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67.com/2012/12/difference-between-runtimeexception-and-checked-exception.html" TargetMode="External"/><Relationship Id="rId2" Type="http://schemas.openxmlformats.org/officeDocument/2006/relationships/hyperlink" Target="https://javarevisited.blogspot.com/2011/12/checked-vs-unchecked-exception-in-jav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354A-9C38-EC41-BAC9-FEE6C8A3A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49" y="1738992"/>
            <a:ext cx="9144000" cy="1330099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01606-DF78-7349-A45B-292CC8DC99D5}"/>
              </a:ext>
            </a:extLst>
          </p:cNvPr>
          <p:cNvSpPr txBox="1"/>
          <p:nvPr/>
        </p:nvSpPr>
        <p:spPr>
          <a:xfrm>
            <a:off x="9631135" y="5837465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Hari </a:t>
            </a:r>
            <a:r>
              <a:rPr lang="en-US" dirty="0" err="1"/>
              <a:t>Polnati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9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0E9AAD-03DA-1842-9E7E-A0F8974C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197" y="722077"/>
            <a:ext cx="7744178" cy="50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2D00-DAE0-764D-8E4D-D952B54B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50" y="2103437"/>
            <a:ext cx="4982936" cy="1325563"/>
          </a:xfrm>
        </p:spPr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47608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D496-5FEB-B046-B171-BA7A0E54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439"/>
            <a:ext cx="10515600" cy="2289561"/>
          </a:xfrm>
        </p:spPr>
        <p:txBody>
          <a:bodyPr>
            <a:normAutofit/>
          </a:bodyPr>
          <a:lstStyle/>
          <a:p>
            <a:r>
              <a:rPr lang="en-IN" sz="2000" dirty="0"/>
              <a:t>An exception is an unwanted or unexpected event, which arises during the execution of a program. When an exception occurs the normal flow of the program is terminated. Therefore, these exceptions are to be handled.</a:t>
            </a:r>
          </a:p>
          <a:p>
            <a:endParaRPr lang="en-IN" sz="2000" dirty="0"/>
          </a:p>
          <a:p>
            <a:r>
              <a:rPr lang="en-IN" sz="2000" dirty="0"/>
              <a:t>Abnormal condition raises at runtime.</a:t>
            </a: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26267-9B08-D241-AD3F-A99A8E19A347}"/>
              </a:ext>
            </a:extLst>
          </p:cNvPr>
          <p:cNvSpPr txBox="1"/>
          <p:nvPr/>
        </p:nvSpPr>
        <p:spPr>
          <a:xfrm>
            <a:off x="4191990" y="463138"/>
            <a:ext cx="3441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an Exception?</a:t>
            </a:r>
            <a:endParaRPr lang="en-IN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447BC-2174-464A-9F7C-4329C2ED2BA3}"/>
              </a:ext>
            </a:extLst>
          </p:cNvPr>
          <p:cNvSpPr txBox="1"/>
          <p:nvPr/>
        </p:nvSpPr>
        <p:spPr>
          <a:xfrm>
            <a:off x="3748043" y="3429000"/>
            <a:ext cx="543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an Exception Handling?</a:t>
            </a:r>
            <a:endParaRPr lang="en-IN" sz="2400" dirty="0"/>
          </a:p>
          <a:p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A581BE-DD95-FB4E-B6DA-9A556A506089}"/>
              </a:ext>
            </a:extLst>
          </p:cNvPr>
          <p:cNvSpPr txBox="1">
            <a:spLocks/>
          </p:cNvSpPr>
          <p:nvPr/>
        </p:nvSpPr>
        <p:spPr>
          <a:xfrm>
            <a:off x="838200" y="4259997"/>
            <a:ext cx="10515600" cy="116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It is a mechanism to handle runtime errors</a:t>
            </a:r>
          </a:p>
          <a:p>
            <a:r>
              <a:rPr lang="en-IN" sz="2000" dirty="0"/>
              <a:t>Normal flow of the application maintained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62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442B-2FC2-B947-9A79-8C007380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487" y="265735"/>
            <a:ext cx="4399722" cy="608910"/>
          </a:xfrm>
        </p:spPr>
        <p:txBody>
          <a:bodyPr>
            <a:normAutofit fontScale="90000"/>
          </a:bodyPr>
          <a:lstStyle/>
          <a:p>
            <a:r>
              <a:rPr lang="en-US" dirty="0"/>
              <a:t>Realtime Example</a:t>
            </a:r>
          </a:p>
        </p:txBody>
      </p:sp>
      <p:pic>
        <p:nvPicPr>
          <p:cNvPr id="3074" name="Picture 2" descr="Exception handling in Java with realtime example">
            <a:extLst>
              <a:ext uri="{FF2B5EF4-FFF2-40B4-BE49-F238E27FC236}">
                <a16:creationId xmlns:a16="http://schemas.microsoft.com/office/drawing/2014/main" id="{239FE2F4-C4E1-B843-A471-6C0EF034F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48" y="1246809"/>
            <a:ext cx="762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96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04AF34-5110-964C-92FC-FD0EE3E09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89" y="1017142"/>
            <a:ext cx="10607099" cy="499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6DE2-6F6D-D644-9300-E3D43A8A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00263"/>
            <a:ext cx="4746171" cy="761547"/>
          </a:xfrm>
        </p:spPr>
        <p:txBody>
          <a:bodyPr/>
          <a:lstStyle/>
          <a:p>
            <a:r>
              <a:rPr lang="en-US" dirty="0"/>
              <a:t>Exception vs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8CA1-8CB5-E743-B147-942737BF0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1" dirty="0"/>
              <a:t>Error: </a:t>
            </a:r>
            <a:r>
              <a:rPr lang="en-IN" sz="2400" i="1" dirty="0"/>
              <a:t>Conditions which cannot recovered by handling. </a:t>
            </a:r>
            <a:r>
              <a:rPr lang="en-IN" sz="2400" i="1" dirty="0" err="1"/>
              <a:t>Eg</a:t>
            </a:r>
            <a:r>
              <a:rPr lang="en-IN" sz="2400" i="1" dirty="0"/>
              <a:t>: </a:t>
            </a:r>
            <a:r>
              <a:rPr lang="en-IN" sz="24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OutOfMemoryError</a:t>
            </a:r>
            <a:r>
              <a:rPr lang="en-IN" sz="2400" i="1" dirty="0"/>
              <a:t>, </a:t>
            </a:r>
            <a:r>
              <a:rPr lang="en-IN" sz="2400" i="1" dirty="0" err="1"/>
              <a:t>StackOverflowError</a:t>
            </a:r>
            <a:r>
              <a:rPr lang="en-IN" sz="2400" i="1" dirty="0"/>
              <a:t>, </a:t>
            </a:r>
            <a:r>
              <a:rPr lang="en-IN" sz="2400" i="1" dirty="0" err="1"/>
              <a:t>AssertionError</a:t>
            </a:r>
            <a:endParaRPr lang="en-IN" sz="2400" i="1" dirty="0"/>
          </a:p>
          <a:p>
            <a:r>
              <a:rPr lang="en-IN" sz="2400" b="1" i="1" dirty="0"/>
              <a:t>Exception: </a:t>
            </a:r>
            <a:r>
              <a:rPr lang="en-IN" sz="2400" i="1" dirty="0"/>
              <a:t>These are the conditions which are recoverable. All the checked and unchecked exceptions are the examples of this.</a:t>
            </a:r>
          </a:p>
          <a:p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5EC45-1740-3946-A813-DC98521F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57" y="3613667"/>
            <a:ext cx="8312727" cy="236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90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68A5-9D05-5845-9808-90679BB2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696" y="193675"/>
            <a:ext cx="4966607" cy="655411"/>
          </a:xfrm>
        </p:spPr>
        <p:txBody>
          <a:bodyPr>
            <a:normAutofit fontScale="90000"/>
          </a:bodyPr>
          <a:lstStyle/>
          <a:p>
            <a:r>
              <a:rPr lang="en-US" dirty="0"/>
              <a:t>Exception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4099-C5C2-1748-8A47-681DED55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900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200" b="1" dirty="0"/>
              <a:t> Checked Exceptions are checked at compile time</a:t>
            </a:r>
            <a:r>
              <a:rPr lang="en-IN" sz="2200" dirty="0"/>
              <a:t> which means the system  throws a compilation error if you did not handle the checked exception.</a:t>
            </a:r>
          </a:p>
          <a:p>
            <a:pPr marL="457200" lvl="1" indent="0">
              <a:buNone/>
            </a:pPr>
            <a:r>
              <a:rPr lang="en-IN" sz="1800" b="1" i="1" u="sng" dirty="0">
                <a:hlinkClick r:id="rId2"/>
              </a:rPr>
              <a:t>Checked Exceptions</a:t>
            </a:r>
            <a:r>
              <a:rPr lang="en-IN" sz="1800" b="1" i="1" dirty="0"/>
              <a:t>:</a:t>
            </a:r>
            <a:r>
              <a:rPr lang="en-IN" sz="1800" i="1" dirty="0"/>
              <a:t> </a:t>
            </a:r>
            <a:r>
              <a:rPr lang="en-IN" sz="1800" dirty="0"/>
              <a:t>Exceptions are checked at compile time. It is created by extending the Exception class. </a:t>
            </a:r>
            <a:r>
              <a:rPr lang="en-IN" sz="1800" dirty="0" err="1"/>
              <a:t>Eg</a:t>
            </a:r>
            <a:r>
              <a:rPr lang="en-IN" sz="1800" dirty="0"/>
              <a:t>: </a:t>
            </a:r>
            <a:r>
              <a:rPr lang="en-IN" sz="1800" dirty="0" err="1"/>
              <a:t>IOException</a:t>
            </a:r>
            <a:r>
              <a:rPr lang="en-IN" sz="1800" dirty="0"/>
              <a:t>, </a:t>
            </a:r>
            <a:r>
              <a:rPr lang="en-IN" sz="1800" dirty="0" err="1"/>
              <a:t>SQLException</a:t>
            </a:r>
            <a:r>
              <a:rPr lang="en-IN" sz="1800" dirty="0"/>
              <a:t>, </a:t>
            </a:r>
            <a:r>
              <a:rPr lang="en-IN" sz="1800" dirty="0" err="1"/>
              <a:t>ClassNotFoundException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sz="2200" b="1" dirty="0"/>
              <a:t> Unchecked Exceptions have checked at runtime</a:t>
            </a:r>
            <a:r>
              <a:rPr lang="en-IN" sz="2200" dirty="0"/>
              <a:t>, these exceptions won't throw any compilation error if you are not handled it.</a:t>
            </a:r>
          </a:p>
          <a:p>
            <a:pPr marL="457200" lvl="1" indent="0">
              <a:buNone/>
            </a:pPr>
            <a:r>
              <a:rPr lang="en-IN" sz="1800" dirty="0"/>
              <a:t>Unchecked Exceptions: Exceptions are checked at runtime. It is created by extending the </a:t>
            </a:r>
            <a:r>
              <a:rPr lang="en-IN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RuntimeException</a:t>
            </a:r>
            <a:r>
              <a:rPr lang="en-IN" sz="1800" dirty="0"/>
              <a:t> class. </a:t>
            </a:r>
            <a:r>
              <a:rPr lang="en-IN" sz="1800" dirty="0" err="1"/>
              <a:t>Eg</a:t>
            </a:r>
            <a:r>
              <a:rPr lang="en-IN" sz="1800" dirty="0"/>
              <a:t>: </a:t>
            </a:r>
            <a:r>
              <a:rPr lang="en-IN" sz="1800" dirty="0" err="1"/>
              <a:t>ArethemeticException</a:t>
            </a:r>
            <a:r>
              <a:rPr lang="en-IN" sz="1800" dirty="0"/>
              <a:t>, </a:t>
            </a:r>
            <a:r>
              <a:rPr lang="en-IN" sz="1800" dirty="0" err="1"/>
              <a:t>NullPointerException</a:t>
            </a:r>
            <a:r>
              <a:rPr lang="en-IN" sz="1800" dirty="0"/>
              <a:t>, </a:t>
            </a:r>
            <a:r>
              <a:rPr lang="en-IN" sz="1800" dirty="0" err="1"/>
              <a:t>NumberFormatException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**Exceptions are always occurs at runtime</a:t>
            </a:r>
          </a:p>
        </p:txBody>
      </p:sp>
    </p:spTree>
    <p:extLst>
      <p:ext uri="{BB962C8B-B14F-4D97-AF65-F5344CB8AC3E}">
        <p14:creationId xmlns:p14="http://schemas.microsoft.com/office/powerpoint/2010/main" val="205009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7609A-58ED-7C45-BD89-EBCF19D2582A}"/>
              </a:ext>
            </a:extLst>
          </p:cNvPr>
          <p:cNvSpPr txBox="1"/>
          <p:nvPr/>
        </p:nvSpPr>
        <p:spPr>
          <a:xfrm>
            <a:off x="368671" y="341931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Built-in Exceptions</a:t>
            </a:r>
            <a:endParaRPr lang="en-IN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35DC63-59AF-2941-A11B-154641A7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1" y="665097"/>
            <a:ext cx="8882207" cy="407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6E5DB-D64C-D44A-903D-BB455EEA62ED}"/>
              </a:ext>
            </a:extLst>
          </p:cNvPr>
          <p:cNvSpPr txBox="1"/>
          <p:nvPr/>
        </p:nvSpPr>
        <p:spPr>
          <a:xfrm>
            <a:off x="368670" y="4738421"/>
            <a:ext cx="333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 Defined  Exceptions</a:t>
            </a:r>
            <a:endParaRPr lang="en-IN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26648-81C7-1F42-931E-9CB1AA1025BF}"/>
              </a:ext>
            </a:extLst>
          </p:cNvPr>
          <p:cNvSpPr txBox="1"/>
          <p:nvPr/>
        </p:nvSpPr>
        <p:spPr>
          <a:xfrm>
            <a:off x="368670" y="5269573"/>
            <a:ext cx="779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Sometimes, the built-in exceptions in Java are not able to describe a certain situation. In such cases, a user(developer) can also create exceptions which are called ‘User-Defined Exceptions’.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5E5E2-6785-AE40-A18F-3BE554190D53}"/>
              </a:ext>
            </a:extLst>
          </p:cNvPr>
          <p:cNvSpPr txBox="1"/>
          <p:nvPr/>
        </p:nvSpPr>
        <p:spPr>
          <a:xfrm>
            <a:off x="368670" y="6331403"/>
            <a:ext cx="111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</a:t>
            </a:r>
            <a:r>
              <a:rPr lang="en-US" dirty="0" err="1"/>
              <a:t>UserNotFoundException</a:t>
            </a:r>
            <a:r>
              <a:rPr lang="en-US" dirty="0"/>
              <a:t>, </a:t>
            </a:r>
            <a:r>
              <a:rPr lang="en-US" dirty="0" err="1"/>
              <a:t>OptumException</a:t>
            </a:r>
            <a:r>
              <a:rPr lang="en-US" dirty="0"/>
              <a:t>, </a:t>
            </a:r>
            <a:r>
              <a:rPr lang="en-US" dirty="0" err="1"/>
              <a:t>MyServiceException</a:t>
            </a:r>
            <a:r>
              <a:rPr lang="en-US" dirty="0"/>
              <a:t>, </a:t>
            </a:r>
            <a:r>
              <a:rPr lang="en-US" dirty="0" err="1"/>
              <a:t>AmountNotFounfException</a:t>
            </a:r>
            <a:r>
              <a:rPr lang="en-US" dirty="0"/>
              <a:t> and so on …</a:t>
            </a:r>
          </a:p>
        </p:txBody>
      </p:sp>
    </p:spTree>
    <p:extLst>
      <p:ext uri="{BB962C8B-B14F-4D97-AF65-F5344CB8AC3E}">
        <p14:creationId xmlns:p14="http://schemas.microsoft.com/office/powerpoint/2010/main" val="171560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52F4-55F3-AA4D-BEE0-5007BCDE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817" y="525669"/>
            <a:ext cx="5433391" cy="708301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+mn-lt"/>
              </a:rPr>
              <a:t>Java Exception Handling Keywords</a:t>
            </a:r>
            <a:br>
              <a:rPr lang="en-IN" sz="2800" dirty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3D76-B1B4-1D4C-A9DE-3EB8650A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592" y="1428235"/>
            <a:ext cx="8782878" cy="2746375"/>
          </a:xfrm>
        </p:spPr>
        <p:txBody>
          <a:bodyPr>
            <a:normAutofit/>
          </a:bodyPr>
          <a:lstStyle/>
          <a:p>
            <a:r>
              <a:rPr lang="en-IN" sz="2000" b="1" dirty="0"/>
              <a:t>try</a:t>
            </a:r>
            <a:r>
              <a:rPr lang="en-IN" sz="2000" dirty="0"/>
              <a:t> -&gt; Risky code</a:t>
            </a:r>
          </a:p>
          <a:p>
            <a:r>
              <a:rPr lang="en-IN" sz="2000" b="1" dirty="0"/>
              <a:t>catch</a:t>
            </a:r>
            <a:r>
              <a:rPr lang="en-IN" sz="2000" dirty="0"/>
              <a:t> -&gt; Handling logic</a:t>
            </a:r>
          </a:p>
          <a:p>
            <a:r>
              <a:rPr lang="en-IN" sz="2000" b="1" dirty="0"/>
              <a:t>finally</a:t>
            </a:r>
            <a:r>
              <a:rPr lang="en-IN" sz="2000" dirty="0"/>
              <a:t> -&gt; Always execute irrespective of exception occurs</a:t>
            </a:r>
          </a:p>
          <a:p>
            <a:r>
              <a:rPr lang="en-IN" sz="2000" b="1" dirty="0"/>
              <a:t>throw</a:t>
            </a:r>
            <a:r>
              <a:rPr lang="en-IN" sz="2000" dirty="0"/>
              <a:t> -&gt; Explicitly throw an Exception</a:t>
            </a:r>
          </a:p>
          <a:p>
            <a:r>
              <a:rPr lang="en-IN" sz="2000" b="1" dirty="0"/>
              <a:t>throws</a:t>
            </a:r>
            <a:r>
              <a:rPr lang="en-IN" sz="2000" dirty="0"/>
              <a:t> -&gt; </a:t>
            </a:r>
            <a:r>
              <a:rPr lang="en-IN" sz="2100" dirty="0"/>
              <a:t>When an exception is not handled, a method can declare the exception with the “throws” clause. When marked as throws, the calling methods have to handle the exception or declare to throw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3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351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Welcome!</vt:lpstr>
      <vt:lpstr>Exception Handling</vt:lpstr>
      <vt:lpstr>PowerPoint Presentation</vt:lpstr>
      <vt:lpstr>Realtime Example</vt:lpstr>
      <vt:lpstr>PowerPoint Presentation</vt:lpstr>
      <vt:lpstr>Exception vs Error</vt:lpstr>
      <vt:lpstr>Exception Types</vt:lpstr>
      <vt:lpstr>PowerPoint Presentation</vt:lpstr>
      <vt:lpstr>Java Exception Handling Keywords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Harivenkatesh, Polnati</dc:creator>
  <cp:lastModifiedBy>Harivenkatesh, Polnati</cp:lastModifiedBy>
  <cp:revision>48</cp:revision>
  <dcterms:created xsi:type="dcterms:W3CDTF">2021-09-18T17:13:19Z</dcterms:created>
  <dcterms:modified xsi:type="dcterms:W3CDTF">2021-09-24T09:38:36Z</dcterms:modified>
</cp:coreProperties>
</file>