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2" r:id="rId2"/>
    <p:sldId id="256" r:id="rId3"/>
    <p:sldId id="330" r:id="rId4"/>
    <p:sldId id="331" r:id="rId5"/>
    <p:sldId id="348" r:id="rId6"/>
    <p:sldId id="332" r:id="rId7"/>
    <p:sldId id="334" r:id="rId8"/>
    <p:sldId id="335" r:id="rId9"/>
    <p:sldId id="337" r:id="rId10"/>
    <p:sldId id="339" r:id="rId11"/>
    <p:sldId id="349" r:id="rId12"/>
    <p:sldId id="350" r:id="rId13"/>
    <p:sldId id="351" r:id="rId14"/>
    <p:sldId id="342" r:id="rId15"/>
    <p:sldId id="345" r:id="rId16"/>
    <p:sldId id="340" r:id="rId17"/>
    <p:sldId id="341" r:id="rId18"/>
    <p:sldId id="343" r:id="rId19"/>
    <p:sldId id="344" r:id="rId20"/>
    <p:sldId id="336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/>
    <p:restoredTop sz="96327"/>
  </p:normalViewPr>
  <p:slideViewPr>
    <p:cSldViewPr snapToGrid="0" snapToObjects="1">
      <p:cViewPr varScale="1">
        <p:scale>
          <a:sx n="158" d="100"/>
          <a:sy n="15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B309-CEE0-8240-A30F-79B9AC1A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9B976-26B6-8043-8B35-1D5B6A4EE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DE19-4B0E-0342-A49B-C9E42FD5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72189-0588-2640-89CF-7BA1328A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8358-EF9F-F84A-AC11-D4CAB41C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0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40AB-3025-E447-BD24-B1DC6D26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96D0-B994-DB49-8F62-1208B8F57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74D8-49F6-9942-AB06-430D9B8C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8685-724D-3D40-88F3-EE0FBE3F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854B0-C38C-4C47-909F-2732449A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9F2BF-D1E7-2A4F-BA89-92807609D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B2885-D7D1-1044-865B-B564251C6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9D68-0624-8C47-9F90-8D172747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B817-CAD8-6047-B994-352083B2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F985-EE2F-F24C-8A63-AB22129B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8DE7-D8C5-9941-AAF7-1C37664D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1918-DD0A-6D45-98A3-7836968B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E379-BAF8-6446-BD20-C2D9DE98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777A-6461-0546-BC05-412386A0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F7FB4-407C-9946-BEDE-5A10D0D0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E02C-089A-A846-9002-AB54A1CE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0EDB2-5C91-BA47-936C-C53CB98D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C226-D171-2540-8511-B58F53EC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9A55-CF43-9B4A-851F-9322898E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C1C8-357B-ED4D-9479-FFEFAEA3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3E93-EFD8-1E4B-B44D-F57E916D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C934-BC3C-C64A-9933-9949C2C7C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54210-A9F6-8146-AA2B-9FB8768C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CF6A1-C29A-0647-8213-086D660A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1BB5-7301-814A-B1CF-90ECC665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56AAE-58B0-B045-A7C9-E8347CD0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9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4BD0-EDAC-344A-A66C-F153B92B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FAF4-9167-1542-A117-D66084AD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BA139-A23A-C849-99B8-DB9C6F1F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4682F-B427-C34A-8CE5-573B9031E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D715E-C61B-DD41-A9D9-AAACB4F87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051B6-E02C-3D47-ACA8-72336B53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075D4-51E2-AD4D-ADD3-CF03C79C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0DEE-B11B-034B-9601-CBAA98D0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4D35-5660-FD4B-A8BD-75E15AE3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C4B4A-FE0B-9946-8255-04CA7D32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89E6D-B423-EB4B-9416-F2EB21D1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62A8F-ED92-F443-8D6F-9F4BAAC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5FB58-FF7E-CE4A-A0EA-84922B0E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0C7A-9F49-4D49-90FF-8DA47B0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6D0FB-5465-D84E-8617-B25FD28C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E3EA-515B-7948-A355-E48C105C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029F-4E6A-7845-A57F-1D96DBC0A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71DD1-6D84-F94B-AEC0-A7FFC570A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EBE1-49E6-194B-BC35-2FA7FD39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1A41-92EC-5041-ADD9-0E09EE2A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D8718-D1D6-B041-8451-4E911B17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DF4F-9DB1-6445-BDDC-F5638723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DC93A-A336-B849-82AA-B857D14C8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F454-B214-7E47-85CF-DC0868D42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3EDAC-CF42-9F4A-8CBA-D843862E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6879C-C75B-F246-AD8F-3652D6FA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384A-8D53-F24A-A75C-392F390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0A758-FF19-474A-9179-A0C21175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F7EFA-3572-5C49-89AE-3C016145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09BB-423F-6841-9C7A-10E126C2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6C37-BE46-8D4B-97B1-B34DEF312587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2FF8F-E9EB-3443-9C0A-4CE669BFE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BD86-9800-D74A-A2A9-9377D36E0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025E-A18D-E941-99F5-5B1F4C0B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nj.com/blog/react-js-tutorial/topics/react-component" TargetMode="External"/><Relationship Id="rId2" Type="http://schemas.openxmlformats.org/officeDocument/2006/relationships/hyperlink" Target="https://www.cronj.com/blog/virtual-dom-react-j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40C9-B39E-1141-9FB7-23160D3C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63" y="2529484"/>
            <a:ext cx="10515600" cy="1325563"/>
          </a:xfrm>
        </p:spPr>
        <p:txBody>
          <a:bodyPr/>
          <a:lstStyle/>
          <a:p>
            <a:r>
              <a:rPr lang="en-US" dirty="0"/>
              <a:t>            Welcome!</a:t>
            </a:r>
          </a:p>
        </p:txBody>
      </p:sp>
    </p:spTree>
    <p:extLst>
      <p:ext uri="{BB962C8B-B14F-4D97-AF65-F5344CB8AC3E}">
        <p14:creationId xmlns:p14="http://schemas.microsoft.com/office/powerpoint/2010/main" val="355634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6921" y="253311"/>
            <a:ext cx="3702828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lang="en-IN" sz="2030" spc="777" dirty="0">
                <a:solidFill>
                  <a:srgbClr val="4D5056"/>
                </a:solidFill>
                <a:latin typeface="Segoe UI Symbol"/>
                <a:cs typeface="Segoe UI Symbol"/>
              </a:rPr>
              <a:t>🚀</a:t>
            </a:r>
            <a:r>
              <a:rPr sz="2030" spc="-44" dirty="0">
                <a:solidFill>
                  <a:srgbClr val="4D5056"/>
                </a:solidFill>
                <a:latin typeface="Segoe UI Symbol"/>
                <a:cs typeface="Segoe UI Symbol"/>
              </a:rPr>
              <a:t> </a:t>
            </a:r>
            <a:r>
              <a:rPr spc="-9" dirty="0"/>
              <a:t>useReducer</a:t>
            </a:r>
            <a:endParaRPr sz="2030" dirty="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4822" y="1807157"/>
            <a:ext cx="9082355" cy="32436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1111" marR="540713" indent="-250465">
              <a:lnSpc>
                <a:spcPct val="101499"/>
              </a:lnSpc>
              <a:spcBef>
                <a:spcPts val="84"/>
              </a:spcBef>
              <a:buFont typeface="Wingdings"/>
              <a:buChar char=""/>
              <a:tabLst>
                <a:tab pos="261671" algn="l"/>
              </a:tabLst>
            </a:pPr>
            <a:r>
              <a:rPr lang="en-US" sz="1721" spc="9" dirty="0">
                <a:latin typeface="Bahnschrift"/>
                <a:cs typeface="Bahnschrift"/>
              </a:rPr>
              <a:t>It is used for state management and an alternative for </a:t>
            </a:r>
            <a:r>
              <a:rPr lang="en-US" sz="1721" spc="9" dirty="0" err="1">
                <a:latin typeface="Bahnschrift"/>
                <a:cs typeface="Bahnschrift"/>
              </a:rPr>
              <a:t>useState</a:t>
            </a:r>
            <a:r>
              <a:rPr lang="en-US" sz="1721" spc="9" dirty="0">
                <a:latin typeface="Bahnschrift"/>
                <a:cs typeface="Bahnschrift"/>
              </a:rPr>
              <a:t> hook</a:t>
            </a:r>
          </a:p>
          <a:p>
            <a:pPr marL="261111" marR="540713" indent="-250465">
              <a:lnSpc>
                <a:spcPct val="101499"/>
              </a:lnSpc>
              <a:spcBef>
                <a:spcPts val="84"/>
              </a:spcBef>
              <a:buFont typeface="Wingdings"/>
              <a:buChar char=""/>
              <a:tabLst>
                <a:tab pos="261671" algn="l"/>
              </a:tabLst>
            </a:pPr>
            <a:r>
              <a:rPr lang="en-US" sz="1721" spc="9" dirty="0" err="1">
                <a:latin typeface="Bahnschrift"/>
                <a:cs typeface="Bahnschrift"/>
              </a:rPr>
              <a:t>useState</a:t>
            </a:r>
            <a:r>
              <a:rPr lang="en-US" sz="1721" spc="9" dirty="0">
                <a:latin typeface="Bahnschrift"/>
                <a:cs typeface="Bahnschrift"/>
              </a:rPr>
              <a:t> hook is built using </a:t>
            </a:r>
            <a:r>
              <a:rPr lang="en-US" sz="1721" spc="9" dirty="0" err="1">
                <a:latin typeface="Bahnschrift"/>
                <a:cs typeface="Bahnschrift"/>
              </a:rPr>
              <a:t>useReducer</a:t>
            </a:r>
            <a:r>
              <a:rPr lang="en-US" sz="1721" spc="9" dirty="0">
                <a:latin typeface="Bahnschrift"/>
                <a:cs typeface="Bahnschrift"/>
              </a:rPr>
              <a:t> Hook</a:t>
            </a:r>
          </a:p>
          <a:p>
            <a:pPr marL="261111" marR="540713" indent="-250465">
              <a:lnSpc>
                <a:spcPct val="101499"/>
              </a:lnSpc>
              <a:spcBef>
                <a:spcPts val="84"/>
              </a:spcBef>
              <a:buFont typeface="Wingdings"/>
              <a:buChar char=""/>
              <a:tabLst>
                <a:tab pos="261671" algn="l"/>
              </a:tabLst>
            </a:pPr>
            <a:endParaRPr lang="en-US" sz="1721" spc="9" dirty="0">
              <a:latin typeface="Bahnschrift"/>
              <a:cs typeface="Bahnschrift"/>
            </a:endParaRPr>
          </a:p>
          <a:p>
            <a:pPr marL="261111" marR="540713" indent="-250465">
              <a:lnSpc>
                <a:spcPct val="101499"/>
              </a:lnSpc>
              <a:spcBef>
                <a:spcPts val="84"/>
              </a:spcBef>
              <a:buFont typeface="Wingdings"/>
              <a:buChar char=""/>
              <a:tabLst>
                <a:tab pos="261671" algn="l"/>
              </a:tabLst>
            </a:pPr>
            <a:r>
              <a:rPr sz="1721" spc="9" dirty="0">
                <a:latin typeface="Bahnschrift"/>
                <a:cs typeface="Bahnschrift"/>
              </a:rPr>
              <a:t>convenient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for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dealing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with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more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complex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state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changes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React </a:t>
            </a:r>
            <a:r>
              <a:rPr sz="1721" spc="-28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components.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  <a:buFont typeface="Wingdings"/>
              <a:buChar char=""/>
            </a:pPr>
            <a:endParaRPr sz="1721" dirty="0">
              <a:latin typeface="Bahnschrift"/>
              <a:cs typeface="Bahnschrift"/>
            </a:endParaRPr>
          </a:p>
          <a:p>
            <a:pPr marL="261111" marR="4483" indent="-250465">
              <a:lnSpc>
                <a:spcPct val="101499"/>
              </a:lnSpc>
              <a:buFont typeface="Wingdings"/>
              <a:buChar char=""/>
              <a:tabLst>
                <a:tab pos="261671" algn="l"/>
              </a:tabLst>
            </a:pPr>
            <a:r>
              <a:rPr sz="1721" spc="9" dirty="0">
                <a:latin typeface="Bahnschrift"/>
                <a:cs typeface="Bahnschrift"/>
              </a:rPr>
              <a:t>useReducer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borrows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some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theory</a:t>
            </a:r>
            <a:r>
              <a:rPr sz="1721" spc="21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from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Redux,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namely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the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concepts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of </a:t>
            </a:r>
            <a:r>
              <a:rPr sz="1721" spc="-27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reducers,</a:t>
            </a:r>
            <a:r>
              <a:rPr sz="1721" spc="21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action,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and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dispatch.</a:t>
            </a:r>
            <a:endParaRPr lang="en-US" sz="1721" spc="9" dirty="0">
              <a:latin typeface="Bahnschrift"/>
              <a:cs typeface="Bahnschrift"/>
            </a:endParaRPr>
          </a:p>
          <a:p>
            <a:pPr marL="261111" marR="4483" indent="-250465">
              <a:lnSpc>
                <a:spcPct val="101499"/>
              </a:lnSpc>
              <a:buFont typeface="Wingdings"/>
              <a:buChar char=""/>
              <a:tabLst>
                <a:tab pos="261671" algn="l"/>
              </a:tabLst>
            </a:pPr>
            <a:endParaRPr lang="en-IN" sz="1721" spc="9" dirty="0">
              <a:latin typeface="Bahnschrift"/>
              <a:cs typeface="Bahnschrift"/>
            </a:endParaRPr>
          </a:p>
          <a:p>
            <a:pPr marL="261111" marR="4483" indent="-250465">
              <a:lnSpc>
                <a:spcPct val="101499"/>
              </a:lnSpc>
              <a:buFont typeface="Wingdings"/>
              <a:buChar char=""/>
              <a:tabLst>
                <a:tab pos="261671" algn="l"/>
              </a:tabLst>
            </a:pPr>
            <a:r>
              <a:rPr lang="en-IN" sz="1721" spc="9" dirty="0" err="1">
                <a:latin typeface="Bahnschrift"/>
                <a:cs typeface="Bahnschrift"/>
              </a:rPr>
              <a:t>useReducer</a:t>
            </a:r>
            <a:r>
              <a:rPr lang="en-IN" sz="1721" spc="9" dirty="0">
                <a:latin typeface="Bahnschrift"/>
                <a:cs typeface="Bahnschrift"/>
              </a:rPr>
              <a:t> vs </a:t>
            </a:r>
            <a:r>
              <a:rPr lang="en-IN" sz="1721" spc="9" dirty="0" err="1">
                <a:latin typeface="Bahnschrift"/>
                <a:cs typeface="Bahnschrift"/>
              </a:rPr>
              <a:t>useState</a:t>
            </a:r>
            <a:r>
              <a:rPr lang="en-IN" sz="1721" spc="9" dirty="0">
                <a:latin typeface="Bahnschrift"/>
                <a:cs typeface="Bahnschrift"/>
              </a:rPr>
              <a:t> ?</a:t>
            </a:r>
          </a:p>
          <a:p>
            <a:pPr marL="261111" marR="4483" indent="-250465">
              <a:lnSpc>
                <a:spcPct val="101499"/>
              </a:lnSpc>
              <a:buFont typeface="Wingdings"/>
              <a:buChar char=""/>
              <a:tabLst>
                <a:tab pos="261671" algn="l"/>
              </a:tabLst>
            </a:pPr>
            <a:endParaRPr lang="en-IN" sz="1721" spc="9" dirty="0">
              <a:latin typeface="Bahnschrift"/>
              <a:cs typeface="Bahnschrift"/>
            </a:endParaRPr>
          </a:p>
          <a:p>
            <a:pPr marL="261111" marR="4483" indent="-250465">
              <a:lnSpc>
                <a:spcPct val="101499"/>
              </a:lnSpc>
              <a:buFont typeface="Wingdings"/>
              <a:buChar char=""/>
              <a:tabLst>
                <a:tab pos="261671" algn="l"/>
              </a:tabLst>
            </a:pPr>
            <a:endParaRPr lang="en-IN" sz="1721" spc="9" dirty="0">
              <a:latin typeface="Bahnschrift"/>
              <a:cs typeface="Bahnschrift"/>
            </a:endParaRPr>
          </a:p>
          <a:p>
            <a:pPr marL="261111" marR="4483" indent="-250465">
              <a:lnSpc>
                <a:spcPct val="101499"/>
              </a:lnSpc>
              <a:buFont typeface="Wingdings"/>
              <a:buChar char=""/>
              <a:tabLst>
                <a:tab pos="261671" algn="l"/>
              </a:tabLst>
            </a:pPr>
            <a:endParaRPr sz="1721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B0FD0-689A-624A-86E7-E8D4481A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8" y="544529"/>
            <a:ext cx="11919880" cy="59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1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7B72-BAAF-8C45-BA72-1B5F216C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62" y="385673"/>
            <a:ext cx="10515600" cy="1325563"/>
          </a:xfrm>
        </p:spPr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 + </a:t>
            </a:r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E6039-D4BA-5C42-8632-4D78DEBEC51F}"/>
              </a:ext>
            </a:extLst>
          </p:cNvPr>
          <p:cNvSpPr txBox="1"/>
          <p:nvPr/>
        </p:nvSpPr>
        <p:spPr>
          <a:xfrm>
            <a:off x="2332233" y="1828800"/>
            <a:ext cx="5928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useReducer</a:t>
            </a:r>
            <a:r>
              <a:rPr lang="en-US" dirty="0"/>
              <a:t> – Local state management</a:t>
            </a:r>
          </a:p>
          <a:p>
            <a:r>
              <a:rPr lang="en-US" dirty="0"/>
              <a:t>Share state b/w components – Global state management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18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3F725E2-AF63-0348-8E31-8E638A0D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14" y="936426"/>
            <a:ext cx="10065249" cy="49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4903" y="1106067"/>
            <a:ext cx="2110273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030" spc="772" dirty="0">
                <a:solidFill>
                  <a:srgbClr val="1A0CAA"/>
                </a:solidFill>
                <a:latin typeface="Segoe UI Symbol"/>
                <a:cs typeface="Segoe UI Symbol"/>
              </a:rPr>
              <a:t>🔗</a:t>
            </a:r>
            <a:r>
              <a:rPr spc="-26" dirty="0"/>
              <a:t>u</a:t>
            </a:r>
            <a:r>
              <a:rPr spc="-9" dirty="0"/>
              <a:t>s</a:t>
            </a:r>
            <a:r>
              <a:rPr dirty="0"/>
              <a:t>e</a:t>
            </a:r>
            <a:r>
              <a:rPr spc="-62" dirty="0"/>
              <a:t>R</a:t>
            </a:r>
            <a:r>
              <a:rPr dirty="0"/>
              <a:t>e</a:t>
            </a:r>
            <a:r>
              <a:rPr spc="-4" dirty="0"/>
              <a:t>f</a:t>
            </a:r>
            <a:endParaRPr sz="2030" dirty="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9758" y="1943963"/>
            <a:ext cx="7372350" cy="21341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61111" indent="-250465">
              <a:spcBef>
                <a:spcPts val="115"/>
              </a:spcBef>
              <a:buFont typeface="Wingdings"/>
              <a:buChar char=""/>
              <a:tabLst>
                <a:tab pos="261671" algn="l"/>
              </a:tabLst>
            </a:pPr>
            <a:r>
              <a:rPr sz="1721" spc="9" dirty="0">
                <a:latin typeface="Bahnschrift"/>
                <a:cs typeface="Bahnschrift"/>
              </a:rPr>
              <a:t>The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useRef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Hook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-4" dirty="0">
                <a:latin typeface="Bahnschrift"/>
                <a:cs typeface="Bahnschrift"/>
              </a:rPr>
              <a:t>is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function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that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returns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mutable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ref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object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whose</a:t>
            </a:r>
            <a:endParaRPr sz="1721" dirty="0">
              <a:latin typeface="Bahnschrift"/>
              <a:cs typeface="Bahnschrift"/>
            </a:endParaRPr>
          </a:p>
          <a:p>
            <a:pPr marL="261111" marR="151287">
              <a:lnSpc>
                <a:spcPct val="101499"/>
              </a:lnSpc>
            </a:pPr>
            <a:r>
              <a:rPr sz="1721" spc="4" dirty="0">
                <a:latin typeface="Bahnschrift"/>
                <a:cs typeface="Bahnschrift"/>
              </a:rPr>
              <a:t>.</a:t>
            </a:r>
            <a:r>
              <a:rPr sz="1721" b="1" spc="4" dirty="0">
                <a:latin typeface="Bahnschrift"/>
                <a:cs typeface="Bahnschrift"/>
              </a:rPr>
              <a:t>current</a:t>
            </a:r>
            <a:r>
              <a:rPr sz="1721" spc="22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property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is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initialized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with</a:t>
            </a:r>
            <a:r>
              <a:rPr sz="1721" spc="207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the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passed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argument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(initialValue). </a:t>
            </a:r>
            <a:r>
              <a:rPr sz="1721" spc="-28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The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returned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object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will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persist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for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the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full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lifetime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of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the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</a:pPr>
            <a:endParaRPr sz="1721" dirty="0">
              <a:latin typeface="Bahnschrift"/>
              <a:cs typeface="Bahnschrift"/>
            </a:endParaRPr>
          </a:p>
          <a:p>
            <a:pPr marL="261111" marR="4483" indent="-250465">
              <a:lnSpc>
                <a:spcPct val="101499"/>
              </a:lnSpc>
              <a:buFont typeface="Wingdings"/>
              <a:buChar char=""/>
              <a:tabLst>
                <a:tab pos="261671" algn="l"/>
              </a:tabLst>
            </a:pP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dirty="0">
                <a:latin typeface="Bahnschrift"/>
                <a:cs typeface="Bahnschrift"/>
              </a:rPr>
              <a:t>ref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created</a:t>
            </a:r>
            <a:r>
              <a:rPr sz="1721" spc="21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with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useRef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will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18" dirty="0">
                <a:latin typeface="Bahnschrift"/>
                <a:cs typeface="Bahnschrift"/>
              </a:rPr>
              <a:t>be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created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only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when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the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has </a:t>
            </a:r>
            <a:r>
              <a:rPr sz="1721" spc="-27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been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mounted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and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preserved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for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the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full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lifecycle.</a:t>
            </a:r>
            <a:endParaRPr sz="1721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6046" y="1106067"/>
            <a:ext cx="4247954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030" spc="44" dirty="0">
                <a:solidFill>
                  <a:srgbClr val="1F2123"/>
                </a:solidFill>
                <a:latin typeface="Segoe UI Symbol"/>
                <a:cs typeface="Segoe UI Symbol"/>
              </a:rPr>
              <a:t>✨</a:t>
            </a:r>
            <a:r>
              <a:rPr spc="44" dirty="0"/>
              <a:t>useDebugValue</a:t>
            </a:r>
            <a:endParaRPr sz="2030" dirty="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5025" y="2028683"/>
            <a:ext cx="7470401" cy="53750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261111" marR="4483" indent="-250465">
              <a:lnSpc>
                <a:spcPct val="101600"/>
              </a:lnSpc>
              <a:spcBef>
                <a:spcPts val="79"/>
              </a:spcBef>
              <a:buFont typeface="Wingdings"/>
              <a:buChar char=""/>
              <a:tabLst>
                <a:tab pos="261671" algn="l"/>
              </a:tabLst>
            </a:pP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useDebugValue</a:t>
            </a:r>
            <a:r>
              <a:rPr sz="1721" spc="19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can</a:t>
            </a:r>
            <a:r>
              <a:rPr sz="1721" spc="185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18" dirty="0">
                <a:solidFill>
                  <a:srgbClr val="34383B"/>
                </a:solidFill>
                <a:latin typeface="Bahnschrift"/>
                <a:cs typeface="Bahnschrift"/>
              </a:rPr>
              <a:t>be</a:t>
            </a:r>
            <a:r>
              <a:rPr sz="1721" spc="172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used</a:t>
            </a:r>
            <a:r>
              <a:rPr sz="1721" spc="199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34383B"/>
                </a:solidFill>
                <a:latin typeface="Bahnschrift"/>
                <a:cs typeface="Bahnschrift"/>
              </a:rPr>
              <a:t>to</a:t>
            </a:r>
            <a:r>
              <a:rPr sz="1721" spc="19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display</a:t>
            </a:r>
            <a:r>
              <a:rPr sz="1721" spc="176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34383B"/>
                </a:solidFill>
                <a:latin typeface="Bahnschrift"/>
                <a:cs typeface="Bahnschrift"/>
              </a:rPr>
              <a:t>a</a:t>
            </a:r>
            <a:r>
              <a:rPr sz="1721" spc="194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label</a:t>
            </a:r>
            <a:r>
              <a:rPr sz="1721" spc="176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for</a:t>
            </a:r>
            <a:r>
              <a:rPr sz="1721" spc="185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34383B"/>
                </a:solidFill>
                <a:latin typeface="Bahnschrift"/>
                <a:cs typeface="Bahnschrift"/>
              </a:rPr>
              <a:t>custom</a:t>
            </a:r>
            <a:r>
              <a:rPr sz="1721" spc="19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hooks</a:t>
            </a:r>
            <a:r>
              <a:rPr sz="1721" spc="202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34383B"/>
                </a:solidFill>
                <a:latin typeface="Bahnschrift"/>
                <a:cs typeface="Bahnschrift"/>
              </a:rPr>
              <a:t>in</a:t>
            </a:r>
            <a:r>
              <a:rPr sz="1721" spc="185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React </a:t>
            </a:r>
            <a:r>
              <a:rPr sz="1721" spc="-282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DevTools.</a:t>
            </a:r>
            <a:endParaRPr sz="1721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4461" y="1101958"/>
            <a:ext cx="3959051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767" dirty="0">
                <a:solidFill>
                  <a:srgbClr val="1A0CAA"/>
                </a:solidFill>
                <a:latin typeface="Segoe UI Symbol"/>
                <a:cs typeface="Segoe UI Symbol"/>
              </a:rPr>
              <a:t>💭</a:t>
            </a:r>
            <a:r>
              <a:rPr spc="-26" dirty="0"/>
              <a:t>u</a:t>
            </a:r>
            <a:r>
              <a:rPr spc="-9" dirty="0"/>
              <a:t>s</a:t>
            </a:r>
            <a:r>
              <a:rPr dirty="0"/>
              <a:t>e</a:t>
            </a:r>
            <a:r>
              <a:rPr spc="-9" dirty="0"/>
              <a:t>M</a:t>
            </a:r>
            <a:r>
              <a:rPr spc="-26" dirty="0"/>
              <a:t>e</a:t>
            </a:r>
            <a:r>
              <a:rPr spc="-4" dirty="0"/>
              <a:t>m</a:t>
            </a:r>
            <a:r>
              <a:rPr spc="-9" dirty="0"/>
              <a:t>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9759" y="1939954"/>
            <a:ext cx="7456954" cy="187675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61111" indent="-250465">
              <a:spcBef>
                <a:spcPts val="115"/>
              </a:spcBef>
              <a:buFont typeface="Wingdings"/>
              <a:buChar char=""/>
              <a:tabLst>
                <a:tab pos="261671" algn="l"/>
              </a:tabLst>
            </a:pP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Returns</a:t>
            </a:r>
            <a:r>
              <a:rPr sz="1721" spc="19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a</a:t>
            </a:r>
            <a:r>
              <a:rPr sz="1721" spc="163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memoized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value.</a:t>
            </a:r>
            <a:endParaRPr sz="1721">
              <a:latin typeface="Bahnschrift"/>
              <a:cs typeface="Bahnschrift"/>
            </a:endParaRPr>
          </a:p>
          <a:p>
            <a:pPr>
              <a:spcBef>
                <a:spcPts val="26"/>
              </a:spcBef>
            </a:pPr>
            <a:endParaRPr sz="1721">
              <a:latin typeface="Bahnschrift"/>
              <a:cs typeface="Bahnschrift"/>
            </a:endParaRPr>
          </a:p>
          <a:p>
            <a:pPr marL="344599" marR="221888" indent="-333953">
              <a:lnSpc>
                <a:spcPct val="101600"/>
              </a:lnSpc>
              <a:buAutoNum type="arabicParenR"/>
              <a:tabLst>
                <a:tab pos="343479" algn="l"/>
                <a:tab pos="344039" algn="l"/>
              </a:tabLst>
            </a:pP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Whenever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a</a:t>
            </a:r>
            <a:r>
              <a:rPr sz="1721" spc="194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huge</a:t>
            </a:r>
            <a:r>
              <a:rPr sz="1721" spc="194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computation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is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involved,</a:t>
            </a:r>
            <a:r>
              <a:rPr sz="1721" spc="19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then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we</a:t>
            </a:r>
            <a:r>
              <a:rPr sz="1721" spc="194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can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use</a:t>
            </a:r>
            <a:r>
              <a:rPr sz="1721" spc="172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useMemo </a:t>
            </a:r>
            <a:r>
              <a:rPr sz="1721" spc="-278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hook.</a:t>
            </a:r>
            <a:endParaRPr sz="1721">
              <a:latin typeface="Bahnschrift"/>
              <a:cs typeface="Bahnschrift"/>
            </a:endParaRPr>
          </a:p>
          <a:p>
            <a:pPr>
              <a:spcBef>
                <a:spcPts val="31"/>
              </a:spcBef>
              <a:buClr>
                <a:srgbClr val="282828"/>
              </a:buClr>
              <a:buFont typeface="Bahnschrift"/>
              <a:buAutoNum type="arabicParenR"/>
            </a:pPr>
            <a:endParaRPr sz="1721">
              <a:latin typeface="Bahnschrift"/>
              <a:cs typeface="Bahnschrift"/>
            </a:endParaRPr>
          </a:p>
          <a:p>
            <a:pPr marL="344599" marR="4483" indent="-333953">
              <a:lnSpc>
                <a:spcPct val="101600"/>
              </a:lnSpc>
              <a:buAutoNum type="arabicParenR"/>
              <a:tabLst>
                <a:tab pos="343479" algn="l"/>
                <a:tab pos="344039" algn="l"/>
              </a:tabLst>
            </a:pP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Whenever</a:t>
            </a:r>
            <a:r>
              <a:rPr sz="1721" spc="18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there</a:t>
            </a:r>
            <a:r>
              <a:rPr sz="1721" spc="19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is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no</a:t>
            </a:r>
            <a:r>
              <a:rPr sz="1721" spc="19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need</a:t>
            </a:r>
            <a:r>
              <a:rPr sz="1721" spc="199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of</a:t>
            </a:r>
            <a:r>
              <a:rPr sz="1721" spc="199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re-rendering</a:t>
            </a:r>
            <a:r>
              <a:rPr sz="1721" spc="216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If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the</a:t>
            </a:r>
            <a:r>
              <a:rPr sz="1721" spc="19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respective</a:t>
            </a:r>
            <a:r>
              <a:rPr sz="1721" spc="207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state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is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not </a:t>
            </a:r>
            <a:r>
              <a:rPr sz="1721" spc="-278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changed.</a:t>
            </a:r>
            <a:endParaRPr sz="1721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0647" y="1106003"/>
            <a:ext cx="2823834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18" dirty="0" err="1"/>
              <a:t>useCallbac</a:t>
            </a:r>
            <a:r>
              <a:rPr lang="en-US" spc="-18" dirty="0" err="1"/>
              <a:t>k</a:t>
            </a:r>
            <a:endParaRPr spc="-18" dirty="0"/>
          </a:p>
        </p:txBody>
      </p:sp>
      <p:sp>
        <p:nvSpPr>
          <p:cNvPr id="7" name="object 7"/>
          <p:cNvSpPr txBox="1"/>
          <p:nvPr/>
        </p:nvSpPr>
        <p:spPr>
          <a:xfrm>
            <a:off x="2330333" y="2089243"/>
            <a:ext cx="7171765" cy="213689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61111" indent="-250465">
              <a:spcBef>
                <a:spcPts val="115"/>
              </a:spcBef>
              <a:buFont typeface="Wingdings"/>
              <a:buChar char=""/>
              <a:tabLst>
                <a:tab pos="261671" algn="l"/>
              </a:tabLst>
            </a:pP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Returns</a:t>
            </a:r>
            <a:r>
              <a:rPr sz="1721" spc="199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a</a:t>
            </a:r>
            <a:r>
              <a:rPr sz="1721" spc="172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 err="1">
                <a:solidFill>
                  <a:srgbClr val="282828"/>
                </a:solidFill>
                <a:latin typeface="Bahnschrift"/>
                <a:cs typeface="Bahnschrift"/>
              </a:rPr>
              <a:t>memoized</a:t>
            </a:r>
            <a:r>
              <a:rPr sz="1721" spc="194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>
                <a:solidFill>
                  <a:srgbClr val="282828"/>
                </a:solidFill>
                <a:latin typeface="Bahnschrift"/>
                <a:cs typeface="Bahnschrift"/>
              </a:rPr>
              <a:t>callbac</a:t>
            </a:r>
            <a:r>
              <a:rPr lang="en-US" sz="1721">
                <a:solidFill>
                  <a:srgbClr val="282828"/>
                </a:solidFill>
                <a:latin typeface="Bahnschrift"/>
                <a:cs typeface="Bahnschrift"/>
              </a:rPr>
              <a:t>k</a:t>
            </a:r>
            <a:r>
              <a:rPr sz="1721" spc="18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instead</a:t>
            </a:r>
            <a:r>
              <a:rPr sz="1721" spc="176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of</a:t>
            </a:r>
            <a:r>
              <a:rPr sz="1721" spc="18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a</a:t>
            </a:r>
            <a:r>
              <a:rPr sz="1721" spc="176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single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value</a:t>
            </a:r>
            <a:r>
              <a:rPr sz="1721" spc="168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like</a:t>
            </a:r>
            <a:r>
              <a:rPr sz="1721" spc="207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useMemo.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26"/>
              </a:spcBef>
            </a:pPr>
            <a:endParaRPr sz="1721" dirty="0">
              <a:latin typeface="Bahnschrift"/>
              <a:cs typeface="Bahnschrift"/>
            </a:endParaRPr>
          </a:p>
          <a:p>
            <a:pPr marL="344599" marR="82368" indent="-333953">
              <a:lnSpc>
                <a:spcPct val="101600"/>
              </a:lnSpc>
              <a:buAutoNum type="arabicParenR"/>
              <a:tabLst>
                <a:tab pos="343479" algn="l"/>
                <a:tab pos="344039" algn="l"/>
              </a:tabLst>
            </a:pPr>
            <a:r>
              <a:rPr sz="1721" spc="18" dirty="0">
                <a:solidFill>
                  <a:srgbClr val="282828"/>
                </a:solidFill>
                <a:latin typeface="Bahnschrift"/>
                <a:cs typeface="Bahnschrift"/>
              </a:rPr>
              <a:t>We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use</a:t>
            </a:r>
            <a:r>
              <a:rPr sz="1721" spc="168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the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result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8" dirty="0">
                <a:solidFill>
                  <a:srgbClr val="282828"/>
                </a:solidFill>
                <a:latin typeface="Bahnschrift"/>
                <a:cs typeface="Bahnschrift"/>
              </a:rPr>
              <a:t>as</a:t>
            </a:r>
            <a:r>
              <a:rPr sz="1721" spc="163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a</a:t>
            </a:r>
            <a:r>
              <a:rPr sz="1721" spc="172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function,</a:t>
            </a:r>
            <a:r>
              <a:rPr sz="1721" spc="199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so</a:t>
            </a:r>
            <a:r>
              <a:rPr sz="1721" spc="19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that</a:t>
            </a:r>
            <a:r>
              <a:rPr sz="1721" spc="168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if</a:t>
            </a:r>
            <a:r>
              <a:rPr sz="1721" spc="18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it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is</a:t>
            </a:r>
            <a:r>
              <a:rPr sz="1721" spc="18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required,</a:t>
            </a:r>
            <a:r>
              <a:rPr sz="1721" spc="216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we</a:t>
            </a:r>
            <a:r>
              <a:rPr sz="1721" spc="19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can</a:t>
            </a:r>
            <a:r>
              <a:rPr sz="1721" spc="18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pass </a:t>
            </a:r>
            <a:r>
              <a:rPr sz="1721" spc="-282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parameters</a:t>
            </a:r>
            <a:r>
              <a:rPr sz="1721" spc="176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to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it</a:t>
            </a:r>
            <a:r>
              <a:rPr sz="1721" spc="18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for</a:t>
            </a:r>
            <a:r>
              <a:rPr sz="1721" spc="176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doing</a:t>
            </a:r>
            <a:r>
              <a:rPr sz="1721" spc="194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operations.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5"/>
              </a:spcBef>
              <a:buClr>
                <a:srgbClr val="282828"/>
              </a:buClr>
              <a:buFont typeface="Bahnschrift"/>
              <a:buAutoNum type="arabicParenR"/>
            </a:pPr>
            <a:endParaRPr sz="1721" dirty="0">
              <a:latin typeface="Bahnschrift"/>
              <a:cs typeface="Bahnschrift"/>
            </a:endParaRPr>
          </a:p>
          <a:p>
            <a:pPr marL="344599" marR="317704" indent="-333953">
              <a:lnSpc>
                <a:spcPct val="101499"/>
              </a:lnSpc>
              <a:buAutoNum type="arabicParenR"/>
              <a:tabLst>
                <a:tab pos="343479" algn="l"/>
                <a:tab pos="344039" algn="l"/>
              </a:tabLst>
            </a:pP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Both</a:t>
            </a:r>
            <a:r>
              <a:rPr sz="1721" spc="18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useMemo</a:t>
            </a:r>
            <a:r>
              <a:rPr sz="1721" spc="172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8" dirty="0">
                <a:solidFill>
                  <a:srgbClr val="282828"/>
                </a:solidFill>
                <a:latin typeface="Bahnschrift"/>
                <a:cs typeface="Bahnschrift"/>
              </a:rPr>
              <a:t>and</a:t>
            </a:r>
            <a:r>
              <a:rPr sz="1721" spc="18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useCallback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are</a:t>
            </a:r>
            <a:r>
              <a:rPr sz="1721" spc="19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equivalent</a:t>
            </a:r>
            <a:r>
              <a:rPr sz="1721" spc="190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but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with</a:t>
            </a:r>
            <a:r>
              <a:rPr sz="1721" spc="185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282828"/>
                </a:solidFill>
                <a:latin typeface="Bahnschrift"/>
                <a:cs typeface="Bahnschrift"/>
              </a:rPr>
              <a:t>the</a:t>
            </a:r>
            <a:r>
              <a:rPr sz="1721" spc="172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282828"/>
                </a:solidFill>
                <a:latin typeface="Bahnschrift"/>
                <a:cs typeface="Bahnschrift"/>
              </a:rPr>
              <a:t>small </a:t>
            </a:r>
            <a:r>
              <a:rPr sz="1721" spc="-282" dirty="0">
                <a:solidFill>
                  <a:srgbClr val="282828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282828"/>
                </a:solidFill>
                <a:latin typeface="Bahnschrift"/>
                <a:cs typeface="Bahnschrift"/>
              </a:rPr>
              <a:t>difference.</a:t>
            </a:r>
            <a:endParaRPr sz="1721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376051" y="1985672"/>
            <a:ext cx="7274299" cy="53750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261111" marR="4483" indent="-250465">
              <a:lnSpc>
                <a:spcPct val="101600"/>
              </a:lnSpc>
              <a:spcBef>
                <a:spcPts val="79"/>
              </a:spcBef>
              <a:buFont typeface="Wingdings"/>
              <a:buChar char=""/>
              <a:tabLst>
                <a:tab pos="261671" algn="l"/>
              </a:tabLst>
            </a:pPr>
            <a:r>
              <a:rPr sz="1721" spc="9" dirty="0">
                <a:latin typeface="Bahnschrift"/>
                <a:cs typeface="Bahnschrift"/>
              </a:rPr>
              <a:t>useImperativeHandle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customizes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the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u="sng" spc="9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instance</a:t>
            </a:r>
            <a:r>
              <a:rPr sz="1721" u="sng" spc="190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 </a:t>
            </a:r>
            <a:r>
              <a:rPr sz="1721" u="sng" spc="9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value</a:t>
            </a:r>
            <a:r>
              <a:rPr sz="1721" u="sng" spc="168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 </a:t>
            </a:r>
            <a:r>
              <a:rPr sz="1721" u="sng" spc="9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that</a:t>
            </a:r>
            <a:r>
              <a:rPr sz="1721" u="sng" spc="190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 </a:t>
            </a:r>
            <a:r>
              <a:rPr sz="1721" u="sng" spc="4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is</a:t>
            </a:r>
            <a:r>
              <a:rPr sz="1721" u="sng" spc="185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 </a:t>
            </a:r>
            <a:r>
              <a:rPr sz="1721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exposed</a:t>
            </a:r>
            <a:r>
              <a:rPr sz="1721" u="sng" spc="199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 </a:t>
            </a:r>
            <a:r>
              <a:rPr sz="1721" u="sng" spc="4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to </a:t>
            </a:r>
            <a:r>
              <a:rPr sz="1721" spc="-278" dirty="0">
                <a:latin typeface="Bahnschrift"/>
                <a:cs typeface="Bahnschrift"/>
              </a:rPr>
              <a:t> </a:t>
            </a:r>
            <a:r>
              <a:rPr sz="1721" u="sng" spc="9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parent</a:t>
            </a:r>
            <a:r>
              <a:rPr sz="1721" u="sng" spc="180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 </a:t>
            </a:r>
            <a:r>
              <a:rPr sz="1721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components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when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using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ref.</a:t>
            </a:r>
            <a:endParaRPr sz="1721" dirty="0">
              <a:latin typeface="Bahnschrift"/>
              <a:cs typeface="Bahnschrif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70C9DA6-49C2-2D48-A27D-E711876CABB3}"/>
              </a:ext>
            </a:extLst>
          </p:cNvPr>
          <p:cNvSpPr txBox="1">
            <a:spLocks/>
          </p:cNvSpPr>
          <p:nvPr/>
        </p:nvSpPr>
        <p:spPr>
          <a:xfrm>
            <a:off x="3807160" y="570108"/>
            <a:ext cx="5456110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lang="en-IN" sz="2030" spc="31" dirty="0">
                <a:solidFill>
                  <a:srgbClr val="1A0CAA"/>
                </a:solidFill>
                <a:latin typeface="Segoe UI Symbol"/>
                <a:cs typeface="Segoe UI Symbol"/>
              </a:rPr>
              <a:t>🔗</a:t>
            </a:r>
            <a:r>
              <a:rPr lang="en-IN" spc="31" dirty="0" err="1"/>
              <a:t>useImperativeHandle</a:t>
            </a:r>
            <a:endParaRPr lang="en-IN" sz="2030" dirty="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5749" y="1106067"/>
            <a:ext cx="4626181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030" spc="40" dirty="0">
                <a:solidFill>
                  <a:srgbClr val="1A0CAA"/>
                </a:solidFill>
                <a:latin typeface="Segoe UI Symbol"/>
                <a:cs typeface="Segoe UI Symbol"/>
              </a:rPr>
              <a:t>⛔</a:t>
            </a:r>
            <a:r>
              <a:rPr spc="40" dirty="0"/>
              <a:t>useLayoutEffect</a:t>
            </a:r>
            <a:endParaRPr sz="2030" dirty="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5024" y="1895536"/>
            <a:ext cx="7516346" cy="53750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261111" marR="4483" indent="-250465">
              <a:lnSpc>
                <a:spcPct val="101600"/>
              </a:lnSpc>
              <a:spcBef>
                <a:spcPts val="79"/>
              </a:spcBef>
              <a:buFont typeface="Wingdings"/>
              <a:buChar char=""/>
              <a:tabLst>
                <a:tab pos="261671" algn="l"/>
              </a:tabLst>
            </a:pP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Updates</a:t>
            </a:r>
            <a:r>
              <a:rPr sz="1721" spc="199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scheduled</a:t>
            </a:r>
            <a:r>
              <a:rPr sz="1721" spc="199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inside</a:t>
            </a:r>
            <a:r>
              <a:rPr sz="1721" spc="19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34383B"/>
                </a:solidFill>
                <a:latin typeface="Bahnschrift"/>
                <a:cs typeface="Bahnschrift"/>
              </a:rPr>
              <a:t>useLayoutEffect</a:t>
            </a:r>
            <a:r>
              <a:rPr sz="1721" spc="19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34383B"/>
                </a:solidFill>
                <a:latin typeface="Bahnschrift"/>
                <a:cs typeface="Bahnschrift"/>
              </a:rPr>
              <a:t>will</a:t>
            </a:r>
            <a:r>
              <a:rPr sz="1721" spc="194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be</a:t>
            </a:r>
            <a:r>
              <a:rPr sz="1721" spc="19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flushed</a:t>
            </a:r>
            <a:r>
              <a:rPr sz="1721" spc="199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-4" dirty="0">
                <a:solidFill>
                  <a:srgbClr val="34383B"/>
                </a:solidFill>
                <a:latin typeface="Bahnschrift"/>
                <a:cs typeface="Bahnschrift"/>
              </a:rPr>
              <a:t>synchronously, </a:t>
            </a:r>
            <a:r>
              <a:rPr sz="1721" spc="-282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dirty="0">
                <a:solidFill>
                  <a:srgbClr val="34383B"/>
                </a:solidFill>
                <a:latin typeface="Bahnschrift"/>
                <a:cs typeface="Bahnschrift"/>
              </a:rPr>
              <a:t>before</a:t>
            </a:r>
            <a:r>
              <a:rPr sz="1721" spc="18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34383B"/>
                </a:solidFill>
                <a:latin typeface="Bahnschrift"/>
                <a:cs typeface="Bahnschrift"/>
              </a:rPr>
              <a:t>the</a:t>
            </a:r>
            <a:r>
              <a:rPr sz="1721" spc="168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34383B"/>
                </a:solidFill>
                <a:latin typeface="Bahnschrift"/>
                <a:cs typeface="Bahnschrift"/>
              </a:rPr>
              <a:t>browser</a:t>
            </a:r>
            <a:r>
              <a:rPr sz="1721" spc="176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has</a:t>
            </a:r>
            <a:r>
              <a:rPr sz="1721" spc="18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34383B"/>
                </a:solidFill>
                <a:latin typeface="Bahnschrift"/>
                <a:cs typeface="Bahnschrift"/>
              </a:rPr>
              <a:t>a</a:t>
            </a:r>
            <a:r>
              <a:rPr sz="1721" spc="172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34383B"/>
                </a:solidFill>
                <a:latin typeface="Bahnschrift"/>
                <a:cs typeface="Bahnschrift"/>
              </a:rPr>
              <a:t>chance</a:t>
            </a:r>
            <a:r>
              <a:rPr sz="1721" spc="18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34383B"/>
                </a:solidFill>
                <a:latin typeface="Bahnschrift"/>
                <a:cs typeface="Bahnschrift"/>
              </a:rPr>
              <a:t>to</a:t>
            </a:r>
            <a:r>
              <a:rPr sz="1721" spc="185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34383B"/>
                </a:solidFill>
                <a:latin typeface="Bahnschrift"/>
                <a:cs typeface="Bahnschrift"/>
              </a:rPr>
              <a:t>paint.</a:t>
            </a:r>
            <a:endParaRPr sz="1721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9287" y="2677309"/>
            <a:ext cx="5061472" cy="133932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585645" y="3230655"/>
            <a:ext cx="2189629" cy="405093"/>
            <a:chOff x="1050797" y="3661409"/>
            <a:chExt cx="2481580" cy="459105"/>
          </a:xfrm>
        </p:grpSpPr>
        <p:sp>
          <p:nvSpPr>
            <p:cNvPr id="10" name="object 10"/>
            <p:cNvSpPr/>
            <p:nvPr/>
          </p:nvSpPr>
          <p:spPr>
            <a:xfrm>
              <a:off x="1056131" y="3666743"/>
              <a:ext cx="2470785" cy="448309"/>
            </a:xfrm>
            <a:custGeom>
              <a:avLst/>
              <a:gdLst/>
              <a:ahLst/>
              <a:cxnLst/>
              <a:rect l="l" t="t" r="r" b="b"/>
              <a:pathLst>
                <a:path w="2470785" h="448310">
                  <a:moveTo>
                    <a:pt x="2246376" y="448056"/>
                  </a:moveTo>
                  <a:lnTo>
                    <a:pt x="2246376" y="335280"/>
                  </a:lnTo>
                  <a:lnTo>
                    <a:pt x="0" y="335280"/>
                  </a:lnTo>
                  <a:lnTo>
                    <a:pt x="0" y="112775"/>
                  </a:lnTo>
                  <a:lnTo>
                    <a:pt x="2246376" y="112775"/>
                  </a:lnTo>
                  <a:lnTo>
                    <a:pt x="2246376" y="0"/>
                  </a:lnTo>
                  <a:lnTo>
                    <a:pt x="2470403" y="224028"/>
                  </a:lnTo>
                  <a:lnTo>
                    <a:pt x="2246376" y="448056"/>
                  </a:lnTo>
                  <a:close/>
                </a:path>
              </a:pathLst>
            </a:custGeom>
            <a:solidFill>
              <a:srgbClr val="4D67C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6131" y="3666743"/>
              <a:ext cx="2470785" cy="448309"/>
            </a:xfrm>
            <a:custGeom>
              <a:avLst/>
              <a:gdLst/>
              <a:ahLst/>
              <a:cxnLst/>
              <a:rect l="l" t="t" r="r" b="b"/>
              <a:pathLst>
                <a:path w="2470785" h="448310">
                  <a:moveTo>
                    <a:pt x="0" y="112775"/>
                  </a:moveTo>
                  <a:lnTo>
                    <a:pt x="2246376" y="112775"/>
                  </a:lnTo>
                  <a:lnTo>
                    <a:pt x="2246376" y="0"/>
                  </a:lnTo>
                  <a:lnTo>
                    <a:pt x="2470403" y="224028"/>
                  </a:lnTo>
                  <a:lnTo>
                    <a:pt x="2246376" y="448056"/>
                  </a:lnTo>
                  <a:lnTo>
                    <a:pt x="2246376" y="335280"/>
                  </a:lnTo>
                  <a:lnTo>
                    <a:pt x="0" y="335280"/>
                  </a:lnTo>
                  <a:lnTo>
                    <a:pt x="0" y="112775"/>
                  </a:lnTo>
                  <a:close/>
                </a:path>
              </a:pathLst>
            </a:custGeom>
            <a:ln w="10668">
              <a:solidFill>
                <a:srgbClr val="36499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74402" y="3316913"/>
            <a:ext cx="714375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spc="9" dirty="0">
                <a:solidFill>
                  <a:srgbClr val="FFFFFF"/>
                </a:solidFill>
                <a:latin typeface="Arial MT"/>
                <a:cs typeface="Arial MT"/>
              </a:rPr>
              <a:t>useEffect</a:t>
            </a:r>
            <a:endParaRPr sz="1279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30021" y="4406601"/>
            <a:ext cx="7263653" cy="1337982"/>
            <a:chOff x="1101090" y="4994148"/>
            <a:chExt cx="8232140" cy="151638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0" y="4994148"/>
              <a:ext cx="5736335" cy="15163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6424" y="5529071"/>
              <a:ext cx="2470785" cy="447040"/>
            </a:xfrm>
            <a:custGeom>
              <a:avLst/>
              <a:gdLst/>
              <a:ahLst/>
              <a:cxnLst/>
              <a:rect l="l" t="t" r="r" b="b"/>
              <a:pathLst>
                <a:path w="2470785" h="447039">
                  <a:moveTo>
                    <a:pt x="2246375" y="446532"/>
                  </a:moveTo>
                  <a:lnTo>
                    <a:pt x="2246375" y="335280"/>
                  </a:lnTo>
                  <a:lnTo>
                    <a:pt x="0" y="335280"/>
                  </a:lnTo>
                  <a:lnTo>
                    <a:pt x="0" y="112776"/>
                  </a:lnTo>
                  <a:lnTo>
                    <a:pt x="2246375" y="112776"/>
                  </a:lnTo>
                  <a:lnTo>
                    <a:pt x="2246375" y="0"/>
                  </a:lnTo>
                  <a:lnTo>
                    <a:pt x="2470403" y="224028"/>
                  </a:lnTo>
                  <a:lnTo>
                    <a:pt x="2246375" y="446532"/>
                  </a:lnTo>
                  <a:close/>
                </a:path>
              </a:pathLst>
            </a:custGeom>
            <a:solidFill>
              <a:srgbClr val="4D67C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6424" y="5529071"/>
              <a:ext cx="2470785" cy="447040"/>
            </a:xfrm>
            <a:custGeom>
              <a:avLst/>
              <a:gdLst/>
              <a:ahLst/>
              <a:cxnLst/>
              <a:rect l="l" t="t" r="r" b="b"/>
              <a:pathLst>
                <a:path w="2470785" h="447039">
                  <a:moveTo>
                    <a:pt x="0" y="112776"/>
                  </a:moveTo>
                  <a:lnTo>
                    <a:pt x="2246375" y="112776"/>
                  </a:lnTo>
                  <a:lnTo>
                    <a:pt x="2246375" y="0"/>
                  </a:lnTo>
                  <a:lnTo>
                    <a:pt x="2470403" y="224028"/>
                  </a:lnTo>
                  <a:lnTo>
                    <a:pt x="2246375" y="446532"/>
                  </a:lnTo>
                  <a:lnTo>
                    <a:pt x="2246375" y="335280"/>
                  </a:lnTo>
                  <a:lnTo>
                    <a:pt x="0" y="335280"/>
                  </a:lnTo>
                  <a:lnTo>
                    <a:pt x="0" y="112776"/>
                  </a:lnTo>
                  <a:close/>
                </a:path>
              </a:pathLst>
            </a:custGeom>
            <a:ln w="10668">
              <a:solidFill>
                <a:srgbClr val="36499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69961" y="4960182"/>
            <a:ext cx="1213037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spc="9" dirty="0">
                <a:solidFill>
                  <a:srgbClr val="FFFFFF"/>
                </a:solidFill>
                <a:latin typeface="Arial MT"/>
                <a:cs typeface="Arial MT"/>
              </a:rPr>
              <a:t>useLayoutEffect</a:t>
            </a:r>
            <a:endParaRPr sz="1279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0161" y="2407024"/>
            <a:ext cx="7545145" cy="33711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90F8F0-3781-174B-A4C0-DBB1CD293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4" b="-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3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4060" y="1118129"/>
            <a:ext cx="4241279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9" dirty="0"/>
              <a:t>Custom</a:t>
            </a:r>
            <a:r>
              <a:rPr spc="172" dirty="0"/>
              <a:t> </a:t>
            </a:r>
            <a:r>
              <a:rPr spc="-26" dirty="0"/>
              <a:t>Hoo</a:t>
            </a:r>
            <a:r>
              <a:rPr lang="en-US" spc="-26" dirty="0"/>
              <a:t>k</a:t>
            </a:r>
            <a:r>
              <a:rPr spc="-26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9759" y="2210256"/>
            <a:ext cx="7539878" cy="240704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1111" marR="386624" indent="-250465" algn="just">
              <a:lnSpc>
                <a:spcPct val="101499"/>
              </a:lnSpc>
              <a:spcBef>
                <a:spcPts val="84"/>
              </a:spcBef>
              <a:buFont typeface="Wingdings"/>
              <a:buChar char=""/>
              <a:tabLst>
                <a:tab pos="261671" algn="l"/>
              </a:tabLst>
            </a:pPr>
            <a:r>
              <a:rPr sz="1721" spc="13" dirty="0">
                <a:latin typeface="Bahnschrift"/>
                <a:cs typeface="Bahnschrift"/>
              </a:rPr>
              <a:t>Custom </a:t>
            </a:r>
            <a:r>
              <a:rPr sz="1721" spc="9" dirty="0">
                <a:latin typeface="Bahnschrift"/>
                <a:cs typeface="Bahnschrift"/>
              </a:rPr>
              <a:t>Hooks are more </a:t>
            </a:r>
            <a:r>
              <a:rPr sz="1721" spc="13" dirty="0">
                <a:latin typeface="Bahnschrift"/>
                <a:cs typeface="Bahnschrift"/>
              </a:rPr>
              <a:t>of a </a:t>
            </a:r>
            <a:r>
              <a:rPr sz="1721" spc="9" dirty="0">
                <a:latin typeface="Bahnschrift"/>
                <a:cs typeface="Bahnschrift"/>
              </a:rPr>
              <a:t>convention than </a:t>
            </a:r>
            <a:r>
              <a:rPr sz="1721" spc="13" dirty="0">
                <a:latin typeface="Bahnschrift"/>
                <a:cs typeface="Bahnschrift"/>
              </a:rPr>
              <a:t>a </a:t>
            </a:r>
            <a:r>
              <a:rPr sz="1721" spc="4" dirty="0">
                <a:latin typeface="Bahnschrift"/>
                <a:cs typeface="Bahnschrift"/>
              </a:rPr>
              <a:t>feature. </a:t>
            </a:r>
            <a:r>
              <a:rPr sz="1721" dirty="0">
                <a:latin typeface="Bahnschrift"/>
                <a:cs typeface="Bahnschrift"/>
              </a:rPr>
              <a:t>If </a:t>
            </a:r>
            <a:r>
              <a:rPr sz="1721" spc="13" dirty="0">
                <a:latin typeface="Bahnschrift"/>
                <a:cs typeface="Bahnschrift"/>
              </a:rPr>
              <a:t>a </a:t>
            </a:r>
            <a:r>
              <a:rPr sz="1721" spc="4" dirty="0">
                <a:latin typeface="Bahnschrift"/>
                <a:cs typeface="Bahnschrift"/>
              </a:rPr>
              <a:t>function’s </a:t>
            </a:r>
            <a:r>
              <a:rPr sz="1721" spc="9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name </a:t>
            </a:r>
            <a:r>
              <a:rPr sz="1721" spc="9" dirty="0">
                <a:latin typeface="Bahnschrift"/>
                <a:cs typeface="Bahnschrift"/>
              </a:rPr>
              <a:t>starts with ”use” and </a:t>
            </a:r>
            <a:r>
              <a:rPr sz="1721" spc="4" dirty="0">
                <a:latin typeface="Bahnschrift"/>
                <a:cs typeface="Bahnschrift"/>
              </a:rPr>
              <a:t>it </a:t>
            </a:r>
            <a:r>
              <a:rPr sz="1721" spc="9" dirty="0">
                <a:latin typeface="Bahnschrift"/>
                <a:cs typeface="Bahnschrift"/>
              </a:rPr>
              <a:t>calls other Hooks, we say </a:t>
            </a:r>
            <a:r>
              <a:rPr sz="1721" spc="-4" dirty="0">
                <a:latin typeface="Bahnschrift"/>
                <a:cs typeface="Bahnschrift"/>
              </a:rPr>
              <a:t>it </a:t>
            </a:r>
            <a:r>
              <a:rPr sz="1721" spc="4" dirty="0">
                <a:latin typeface="Bahnschrift"/>
                <a:cs typeface="Bahnschrift"/>
              </a:rPr>
              <a:t>is </a:t>
            </a:r>
            <a:r>
              <a:rPr sz="1721" spc="13" dirty="0">
                <a:latin typeface="Bahnschrift"/>
                <a:cs typeface="Bahnschrift"/>
              </a:rPr>
              <a:t>a custom </a:t>
            </a:r>
            <a:r>
              <a:rPr sz="1721" spc="18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Hook.</a:t>
            </a:r>
            <a:endParaRPr sz="1721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765" dirty="0">
              <a:latin typeface="Bahnschrift"/>
              <a:cs typeface="Bahnschrift"/>
            </a:endParaRPr>
          </a:p>
          <a:p>
            <a:pPr>
              <a:spcBef>
                <a:spcPts val="9"/>
              </a:spcBef>
              <a:buFont typeface="Wingdings"/>
              <a:buChar char=""/>
            </a:pPr>
            <a:endParaRPr sz="1721" dirty="0">
              <a:latin typeface="Bahnschrift"/>
              <a:cs typeface="Bahnschrift"/>
            </a:endParaRPr>
          </a:p>
          <a:p>
            <a:pPr marL="344599" marR="4483" indent="-333953">
              <a:lnSpc>
                <a:spcPct val="101499"/>
              </a:lnSpc>
              <a:buFont typeface="Wingdings"/>
              <a:buChar char=""/>
              <a:tabLst>
                <a:tab pos="344599" algn="l"/>
                <a:tab pos="345160" algn="l"/>
              </a:tabLst>
            </a:pPr>
            <a:r>
              <a:rPr sz="1721" spc="9" dirty="0">
                <a:latin typeface="Bahnschrift"/>
                <a:cs typeface="Bahnschrift"/>
              </a:rPr>
              <a:t>The state</a:t>
            </a:r>
            <a:r>
              <a:rPr sz="1721" spc="13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of</a:t>
            </a:r>
            <a:r>
              <a:rPr sz="1721" spc="9" dirty="0">
                <a:latin typeface="Bahnschrift"/>
                <a:cs typeface="Bahnschrift"/>
              </a:rPr>
              <a:t> each  component  </a:t>
            </a:r>
            <a:r>
              <a:rPr sz="1721" spc="4" dirty="0">
                <a:latin typeface="Bahnschrift"/>
                <a:cs typeface="Bahnschrift"/>
              </a:rPr>
              <a:t>is  </a:t>
            </a:r>
            <a:r>
              <a:rPr sz="1721" spc="9" dirty="0">
                <a:latin typeface="Bahnschrift"/>
                <a:cs typeface="Bahnschrift"/>
              </a:rPr>
              <a:t>completely  </a:t>
            </a:r>
            <a:r>
              <a:rPr sz="1721" spc="4" dirty="0">
                <a:latin typeface="Bahnschrift"/>
                <a:cs typeface="Bahnschrift"/>
              </a:rPr>
              <a:t>independent.  </a:t>
            </a:r>
            <a:r>
              <a:rPr sz="1721" spc="13" dirty="0">
                <a:latin typeface="Bahnschrift"/>
                <a:cs typeface="Bahnschrift"/>
              </a:rPr>
              <a:t>Hooks </a:t>
            </a:r>
            <a:r>
              <a:rPr sz="1721" spc="9" dirty="0">
                <a:latin typeface="Bahnschrift"/>
                <a:cs typeface="Bahnschrift"/>
              </a:rPr>
              <a:t>are  </a:t>
            </a:r>
            <a:r>
              <a:rPr sz="1721" spc="13" dirty="0">
                <a:latin typeface="Bahnschrift"/>
                <a:cs typeface="Bahnschrift"/>
              </a:rPr>
              <a:t>a </a:t>
            </a:r>
            <a:r>
              <a:rPr sz="1721" spc="18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way to </a:t>
            </a:r>
            <a:r>
              <a:rPr sz="1721" spc="9" dirty="0">
                <a:latin typeface="Bahnschrift"/>
                <a:cs typeface="Bahnschrift"/>
              </a:rPr>
              <a:t>reuse</a:t>
            </a:r>
            <a:r>
              <a:rPr sz="1721" spc="1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stateful</a:t>
            </a:r>
            <a:r>
              <a:rPr sz="1721" spc="13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logic,  </a:t>
            </a:r>
            <a:r>
              <a:rPr sz="1721" spc="9" dirty="0">
                <a:latin typeface="Bahnschrift"/>
                <a:cs typeface="Bahnschrift"/>
              </a:rPr>
              <a:t>not  state  </a:t>
            </a:r>
            <a:r>
              <a:rPr sz="1721" spc="4" dirty="0">
                <a:latin typeface="Bahnschrift"/>
                <a:cs typeface="Bahnschrift"/>
              </a:rPr>
              <a:t>itself.  </a:t>
            </a:r>
            <a:r>
              <a:rPr sz="1721" spc="13" dirty="0">
                <a:latin typeface="Bahnschrift"/>
                <a:cs typeface="Bahnschrift"/>
              </a:rPr>
              <a:t>In </a:t>
            </a:r>
            <a:r>
              <a:rPr sz="1721" spc="4" dirty="0">
                <a:latin typeface="Bahnschrift"/>
                <a:cs typeface="Bahnschrift"/>
              </a:rPr>
              <a:t>fact,  </a:t>
            </a:r>
            <a:r>
              <a:rPr sz="1721" spc="13" dirty="0">
                <a:latin typeface="Bahnschrift"/>
                <a:cs typeface="Bahnschrift"/>
              </a:rPr>
              <a:t>each </a:t>
            </a:r>
            <a:r>
              <a:rPr sz="1721" spc="9" dirty="0">
                <a:latin typeface="Bahnschrift"/>
                <a:cs typeface="Bahnschrift"/>
              </a:rPr>
              <a:t>call  </a:t>
            </a:r>
            <a:r>
              <a:rPr sz="1721" spc="4" dirty="0">
                <a:latin typeface="Bahnschrift"/>
                <a:cs typeface="Bahnschrift"/>
              </a:rPr>
              <a:t>to  </a:t>
            </a:r>
            <a:r>
              <a:rPr sz="1721" spc="13" dirty="0">
                <a:latin typeface="Bahnschrift"/>
                <a:cs typeface="Bahnschrift"/>
              </a:rPr>
              <a:t>a Hook </a:t>
            </a:r>
            <a:r>
              <a:rPr sz="1721" spc="1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has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completely</a:t>
            </a:r>
            <a:r>
              <a:rPr sz="1721" spc="207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isolated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state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22" dirty="0">
                <a:latin typeface="Bahnschrift"/>
                <a:cs typeface="Bahnschrift"/>
              </a:rPr>
              <a:t>—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so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you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can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even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use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the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same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custom </a:t>
            </a:r>
            <a:r>
              <a:rPr sz="1721" spc="-282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Hook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twice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-4" dirty="0">
                <a:latin typeface="Bahnschrift"/>
                <a:cs typeface="Bahnschrift"/>
              </a:rPr>
              <a:t>in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one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component.</a:t>
            </a:r>
            <a:endParaRPr sz="1721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0969" y="1056372"/>
            <a:ext cx="3030061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030" spc="777" dirty="0">
                <a:solidFill>
                  <a:srgbClr val="1F2123"/>
                </a:solidFill>
                <a:latin typeface="Segoe UI Symbol"/>
                <a:cs typeface="Segoe UI Symbol"/>
              </a:rPr>
              <a:t>✨</a:t>
            </a:r>
            <a:r>
              <a:rPr spc="-26" dirty="0"/>
              <a:t>S</a:t>
            </a:r>
            <a:r>
              <a:rPr dirty="0"/>
              <a:t>u</a:t>
            </a:r>
            <a:r>
              <a:rPr spc="-26" dirty="0"/>
              <a:t>m</a:t>
            </a:r>
            <a:r>
              <a:rPr spc="-4" dirty="0"/>
              <a:t>m</a:t>
            </a:r>
            <a:r>
              <a:rPr spc="-18" dirty="0"/>
              <a:t>a</a:t>
            </a:r>
            <a:r>
              <a:rPr dirty="0"/>
              <a:t>r</a:t>
            </a:r>
            <a:r>
              <a:rPr spc="-4" dirty="0"/>
              <a:t>y</a:t>
            </a:r>
            <a:endParaRPr sz="2030" dirty="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5025" y="1872676"/>
            <a:ext cx="7186331" cy="375041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61111" indent="-250465">
              <a:spcBef>
                <a:spcPts val="115"/>
              </a:spcBef>
              <a:buFont typeface="Wingdings"/>
              <a:buChar char=""/>
              <a:tabLst>
                <a:tab pos="261671" algn="l"/>
              </a:tabLst>
            </a:pPr>
            <a:r>
              <a:rPr sz="1721" spc="13" dirty="0">
                <a:latin typeface="Bahnschrift"/>
                <a:cs typeface="Bahnschrift"/>
              </a:rPr>
              <a:t>Hooks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are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introduced</a:t>
            </a:r>
            <a:r>
              <a:rPr sz="1721" spc="21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React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16.8</a:t>
            </a:r>
            <a:r>
              <a:rPr sz="1721" spc="207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version.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  <a:buFont typeface="Wingdings"/>
              <a:buChar char=""/>
            </a:pPr>
            <a:endParaRPr sz="1721" dirty="0">
              <a:latin typeface="Bahnschrift"/>
              <a:cs typeface="Bahnschrift"/>
            </a:endParaRPr>
          </a:p>
          <a:p>
            <a:pPr marL="261111" marR="4483" indent="-250465">
              <a:lnSpc>
                <a:spcPct val="101499"/>
              </a:lnSpc>
              <a:buFont typeface="Wingdings"/>
              <a:buChar char=""/>
              <a:tabLst>
                <a:tab pos="261671" algn="l"/>
              </a:tabLst>
            </a:pPr>
            <a:r>
              <a:rPr sz="1721" spc="-18" dirty="0">
                <a:latin typeface="Bahnschrift"/>
                <a:cs typeface="Bahnschrift"/>
              </a:rPr>
              <a:t>We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dirty="0">
                <a:latin typeface="Bahnschrift"/>
                <a:cs typeface="Bahnschrift"/>
              </a:rPr>
              <a:t>have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basic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hooks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such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as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useState,useEffect,</a:t>
            </a:r>
            <a:r>
              <a:rPr sz="1721" spc="221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useContext</a:t>
            </a:r>
            <a:r>
              <a:rPr sz="1721" spc="207" dirty="0">
                <a:latin typeface="Bahnschrift"/>
                <a:cs typeface="Bahnschrift"/>
              </a:rPr>
              <a:t> </a:t>
            </a:r>
            <a:r>
              <a:rPr sz="1721" spc="-4" dirty="0">
                <a:latin typeface="Bahnschrift"/>
                <a:cs typeface="Bahnschrift"/>
              </a:rPr>
              <a:t>etc.,</a:t>
            </a:r>
            <a:r>
              <a:rPr sz="1721" spc="207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and </a:t>
            </a:r>
            <a:r>
              <a:rPr sz="1721" spc="-28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additional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hooks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and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customHooks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that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dirty="0">
                <a:latin typeface="Bahnschrift"/>
                <a:cs typeface="Bahnschrift"/>
              </a:rPr>
              <a:t>we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can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create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-9" dirty="0">
                <a:latin typeface="Bahnschrift"/>
                <a:cs typeface="Bahnschrift"/>
              </a:rPr>
              <a:t>by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our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own.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9"/>
              </a:spcBef>
              <a:buFont typeface="Wingdings"/>
              <a:buChar char=""/>
            </a:pPr>
            <a:endParaRPr sz="1765" dirty="0">
              <a:latin typeface="Bahnschrift"/>
              <a:cs typeface="Bahnschrift"/>
            </a:endParaRPr>
          </a:p>
          <a:p>
            <a:pPr marL="261111" indent="-250465">
              <a:buFont typeface="Wingdings"/>
              <a:buChar char=""/>
              <a:tabLst>
                <a:tab pos="261671" algn="l"/>
              </a:tabLst>
            </a:pPr>
            <a:r>
              <a:rPr sz="1721" spc="-18" dirty="0">
                <a:latin typeface="Bahnschrift"/>
                <a:cs typeface="Bahnschrift"/>
              </a:rPr>
              <a:t>We</a:t>
            </a:r>
            <a:r>
              <a:rPr sz="1721" spc="16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can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use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hooks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functional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components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-13" dirty="0">
                <a:latin typeface="Bahnschrift"/>
                <a:cs typeface="Bahnschrift"/>
              </a:rPr>
              <a:t>only.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13"/>
              </a:spcBef>
              <a:buFont typeface="Wingdings"/>
              <a:buChar char=""/>
            </a:pPr>
            <a:endParaRPr sz="1765" dirty="0">
              <a:latin typeface="Bahnschrift"/>
              <a:cs typeface="Bahnschrift"/>
            </a:endParaRPr>
          </a:p>
          <a:p>
            <a:pPr marL="261111" indent="-250465">
              <a:buFont typeface="Wingdings"/>
              <a:buChar char=""/>
              <a:tabLst>
                <a:tab pos="261671" algn="l"/>
              </a:tabLst>
            </a:pPr>
            <a:r>
              <a:rPr sz="1721" spc="-18" dirty="0">
                <a:latin typeface="Bahnschrift"/>
                <a:cs typeface="Bahnschrift"/>
              </a:rPr>
              <a:t>We</a:t>
            </a:r>
            <a:r>
              <a:rPr sz="1721" spc="163" dirty="0">
                <a:latin typeface="Bahnschrift"/>
                <a:cs typeface="Bahnschrift"/>
              </a:rPr>
              <a:t> </a:t>
            </a:r>
            <a:r>
              <a:rPr sz="1721" spc="-9" dirty="0">
                <a:latin typeface="Bahnschrift"/>
                <a:cs typeface="Bahnschrift"/>
              </a:rPr>
              <a:t>can’t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use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class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components.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9"/>
              </a:spcBef>
              <a:buFont typeface="Wingdings"/>
              <a:buChar char=""/>
            </a:pPr>
            <a:endParaRPr sz="1765" dirty="0">
              <a:latin typeface="Bahnschrift"/>
              <a:cs typeface="Bahnschrift"/>
            </a:endParaRPr>
          </a:p>
          <a:p>
            <a:pPr marL="261111" indent="-250465">
              <a:buFont typeface="Wingdings"/>
              <a:buChar char=""/>
              <a:tabLst>
                <a:tab pos="261671" algn="l"/>
              </a:tabLst>
            </a:pPr>
            <a:r>
              <a:rPr sz="1721" spc="-18" dirty="0">
                <a:latin typeface="Bahnschrift"/>
                <a:cs typeface="Bahnschrift"/>
              </a:rPr>
              <a:t>We</a:t>
            </a:r>
            <a:r>
              <a:rPr sz="1721" spc="16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should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dirty="0">
                <a:latin typeface="Bahnschrift"/>
                <a:cs typeface="Bahnschrift"/>
              </a:rPr>
              <a:t>follow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2</a:t>
            </a:r>
            <a:r>
              <a:rPr sz="1721" spc="16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rules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to</a:t>
            </a:r>
            <a:r>
              <a:rPr sz="1721" spc="163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use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hooks:</a:t>
            </a:r>
            <a:endParaRPr sz="1721" dirty="0">
              <a:latin typeface="Bahnschrift"/>
              <a:cs typeface="Bahnschrift"/>
            </a:endParaRPr>
          </a:p>
          <a:p>
            <a:pPr marL="677432" lvl="1" indent="-333393">
              <a:spcBef>
                <a:spcPts val="31"/>
              </a:spcBef>
              <a:buAutoNum type="arabicPeriod"/>
              <a:tabLst>
                <a:tab pos="677432" algn="l"/>
                <a:tab pos="677992" algn="l"/>
              </a:tabLst>
            </a:pP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Only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call</a:t>
            </a:r>
            <a:r>
              <a:rPr sz="1721" spc="17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1A1A1A"/>
                </a:solidFill>
                <a:latin typeface="Bahnschrift"/>
                <a:cs typeface="Bahnschrift"/>
              </a:rPr>
              <a:t>Hooks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at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1A1A1A"/>
                </a:solidFill>
                <a:latin typeface="Bahnschrift"/>
                <a:cs typeface="Bahnschrift"/>
              </a:rPr>
              <a:t>the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1A1A1A"/>
                </a:solidFill>
                <a:latin typeface="Bahnschrift"/>
                <a:cs typeface="Bahnschrift"/>
              </a:rPr>
              <a:t>top</a:t>
            </a:r>
            <a:r>
              <a:rPr sz="1721" spc="163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-4" dirty="0">
                <a:solidFill>
                  <a:srgbClr val="1A1A1A"/>
                </a:solidFill>
                <a:latin typeface="Bahnschrift"/>
                <a:cs typeface="Bahnschrift"/>
              </a:rPr>
              <a:t>level</a:t>
            </a:r>
            <a:endParaRPr sz="1721" dirty="0">
              <a:latin typeface="Bahnschrift"/>
              <a:cs typeface="Bahnschrift"/>
            </a:endParaRPr>
          </a:p>
          <a:p>
            <a:pPr marL="677432" lvl="1" indent="-333393">
              <a:spcBef>
                <a:spcPts val="35"/>
              </a:spcBef>
              <a:buAutoNum type="arabicPeriod"/>
              <a:tabLst>
                <a:tab pos="677432" algn="l"/>
                <a:tab pos="677992" algn="l"/>
              </a:tabLst>
            </a:pP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Only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call</a:t>
            </a:r>
            <a:r>
              <a:rPr sz="1721" spc="17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1A1A1A"/>
                </a:solidFill>
                <a:latin typeface="Bahnschrift"/>
                <a:cs typeface="Bahnschrift"/>
              </a:rPr>
              <a:t>Hooks</a:t>
            </a:r>
            <a:r>
              <a:rPr sz="1721" spc="185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-4" dirty="0">
                <a:solidFill>
                  <a:srgbClr val="1A1A1A"/>
                </a:solidFill>
                <a:latin typeface="Bahnschrift"/>
                <a:cs typeface="Bahnschrift"/>
              </a:rPr>
              <a:t>from</a:t>
            </a:r>
            <a:r>
              <a:rPr sz="1721" spc="176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1A1A1A"/>
                </a:solidFill>
                <a:latin typeface="Bahnschrift"/>
                <a:cs typeface="Bahnschrift"/>
              </a:rPr>
              <a:t>React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1A1A1A"/>
                </a:solidFill>
                <a:latin typeface="Bahnschrift"/>
                <a:cs typeface="Bahnschrift"/>
              </a:rPr>
              <a:t>function</a:t>
            </a:r>
            <a:r>
              <a:rPr sz="1721" spc="194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components</a:t>
            </a:r>
            <a:endParaRPr sz="1721" dirty="0">
              <a:latin typeface="Bahnschrift"/>
              <a:cs typeface="Bahnschrift"/>
            </a:endParaRPr>
          </a:p>
          <a:p>
            <a:pPr marL="677432" lvl="1" indent="-333393">
              <a:spcBef>
                <a:spcPts val="31"/>
              </a:spcBef>
              <a:buAutoNum type="arabicPeriod"/>
              <a:tabLst>
                <a:tab pos="677432" algn="l"/>
                <a:tab pos="677992" algn="l"/>
              </a:tabLst>
            </a:pPr>
            <a:r>
              <a:rPr sz="1721" spc="-26" dirty="0">
                <a:solidFill>
                  <a:srgbClr val="1A1A1A"/>
                </a:solidFill>
                <a:latin typeface="Bahnschrift"/>
                <a:cs typeface="Bahnschrift"/>
              </a:rPr>
              <a:t>We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can</a:t>
            </a:r>
            <a:r>
              <a:rPr sz="1721" spc="159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call</a:t>
            </a:r>
            <a:r>
              <a:rPr sz="1721" spc="19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1A1A1A"/>
                </a:solidFill>
                <a:latin typeface="Bahnschrift"/>
                <a:cs typeface="Bahnschrift"/>
              </a:rPr>
              <a:t>in</a:t>
            </a:r>
            <a:r>
              <a:rPr sz="1721" spc="17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custom</a:t>
            </a:r>
            <a:r>
              <a:rPr sz="1721" spc="163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dirty="0">
                <a:solidFill>
                  <a:srgbClr val="1A1A1A"/>
                </a:solidFill>
                <a:latin typeface="Bahnschrift"/>
                <a:cs typeface="Bahnschrift"/>
              </a:rPr>
              <a:t>hoo</a:t>
            </a:r>
            <a:r>
              <a:rPr lang="en-US" sz="1721" dirty="0">
                <a:solidFill>
                  <a:srgbClr val="1A1A1A"/>
                </a:solidFill>
                <a:latin typeface="Bahnschrift"/>
                <a:cs typeface="Bahnschrift"/>
              </a:rPr>
              <a:t>k</a:t>
            </a:r>
            <a:r>
              <a:rPr sz="1721" dirty="0">
                <a:solidFill>
                  <a:srgbClr val="1A1A1A"/>
                </a:solidFill>
                <a:latin typeface="Bahnschrift"/>
                <a:cs typeface="Bahnschrift"/>
              </a:rPr>
              <a:t>s</a:t>
            </a:r>
            <a:r>
              <a:rPr sz="1721" spc="194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as</a:t>
            </a:r>
            <a:r>
              <a:rPr sz="1721" spc="176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1A1A1A"/>
                </a:solidFill>
                <a:latin typeface="Bahnschrift"/>
                <a:cs typeface="Bahnschrift"/>
              </a:rPr>
              <a:t>well</a:t>
            </a:r>
            <a:endParaRPr sz="1721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7761" y="1220358"/>
            <a:ext cx="5445807" cy="4327323"/>
          </a:xfrm>
          <a:prstGeom prst="rect">
            <a:avLst/>
          </a:prstGeom>
        </p:spPr>
        <p:txBody>
          <a:bodyPr vert="horz" wrap="square" lIns="0" tIns="32497" rIns="0" bIns="0" rtlCol="0">
            <a:spAutoFit/>
          </a:bodyPr>
          <a:lstStyle/>
          <a:p>
            <a:pPr marL="426406" indent="-415760">
              <a:spcBef>
                <a:spcPts val="256"/>
              </a:spcBef>
              <a:buFont typeface="Wingdings"/>
              <a:buChar char=""/>
              <a:tabLst>
                <a:tab pos="426406" algn="l"/>
                <a:tab pos="426967" algn="l"/>
              </a:tabLst>
            </a:pPr>
            <a:r>
              <a:rPr sz="1588" spc="-9" dirty="0">
                <a:latin typeface="Bahnschrift"/>
                <a:cs typeface="Bahnschrift"/>
              </a:rPr>
              <a:t>Hoo</a:t>
            </a:r>
            <a:r>
              <a:rPr lang="en-US" sz="1588" spc="-9" dirty="0">
                <a:latin typeface="Bahnschrift"/>
                <a:cs typeface="Bahnschrift"/>
              </a:rPr>
              <a:t>k</a:t>
            </a:r>
            <a:r>
              <a:rPr sz="1588" spc="-9" dirty="0">
                <a:latin typeface="Bahnschrift"/>
                <a:cs typeface="Bahnschrift"/>
              </a:rPr>
              <a:t>s</a:t>
            </a:r>
            <a:r>
              <a:rPr sz="1588" spc="137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Introduction</a:t>
            </a:r>
          </a:p>
          <a:p>
            <a:pPr marL="426406" indent="-415760">
              <a:spcBef>
                <a:spcPts val="168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588" dirty="0">
                <a:latin typeface="Bahnschrift"/>
                <a:cs typeface="Bahnschrift"/>
              </a:rPr>
              <a:t>Rules</a:t>
            </a:r>
            <a:r>
              <a:rPr sz="1588" spc="141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Of</a:t>
            </a:r>
            <a:r>
              <a:rPr sz="1588" spc="159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Hooks</a:t>
            </a:r>
            <a:endParaRPr lang="en-US" sz="1588" dirty="0">
              <a:latin typeface="Bahnschrift"/>
              <a:cs typeface="Bahnschrift"/>
            </a:endParaRPr>
          </a:p>
          <a:p>
            <a:pPr marL="426406" indent="-415760">
              <a:spcBef>
                <a:spcPts val="168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lang="en-IN" sz="1588" dirty="0">
                <a:latin typeface="Bahnschrift"/>
                <a:cs typeface="Bahnschrift"/>
              </a:rPr>
              <a:t>Why hooks</a:t>
            </a:r>
            <a:endParaRPr sz="1588" dirty="0">
              <a:latin typeface="Bahnschrift"/>
              <a:cs typeface="Bahnschrift"/>
            </a:endParaRPr>
          </a:p>
          <a:p>
            <a:pPr marL="10646">
              <a:spcBef>
                <a:spcPts val="159"/>
              </a:spcBef>
              <a:tabLst>
                <a:tab pos="426406" algn="l"/>
                <a:tab pos="426967" algn="l"/>
              </a:tabLst>
            </a:pPr>
            <a:r>
              <a:rPr lang="en-US" sz="1588" dirty="0">
                <a:solidFill>
                  <a:srgbClr val="262626"/>
                </a:solidFill>
                <a:latin typeface="Bahnschrift"/>
                <a:cs typeface="Bahnschrift"/>
              </a:rPr>
              <a:t>       </a:t>
            </a:r>
            <a:r>
              <a:rPr sz="1588" dirty="0">
                <a:solidFill>
                  <a:srgbClr val="262626"/>
                </a:solidFill>
                <a:latin typeface="Bahnschrift"/>
                <a:cs typeface="Bahnschrift"/>
              </a:rPr>
              <a:t>Basic</a:t>
            </a:r>
            <a:r>
              <a:rPr sz="1588" spc="146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sz="1588" dirty="0">
                <a:solidFill>
                  <a:srgbClr val="262626"/>
                </a:solidFill>
                <a:latin typeface="Bahnschrift"/>
                <a:cs typeface="Bahnschrift"/>
              </a:rPr>
              <a:t>Hooks:</a:t>
            </a:r>
            <a:endParaRPr sz="1588" dirty="0">
              <a:latin typeface="Bahnschrift"/>
              <a:cs typeface="Bahnschrift"/>
            </a:endParaRPr>
          </a:p>
          <a:p>
            <a:pPr marL="426406" indent="-415760">
              <a:spcBef>
                <a:spcPts val="168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588" b="1" dirty="0" err="1">
                <a:solidFill>
                  <a:srgbClr val="262626"/>
                </a:solidFill>
                <a:latin typeface="Bahnschrift"/>
                <a:cs typeface="Bahnschrift"/>
              </a:rPr>
              <a:t>useStat</a:t>
            </a:r>
            <a:r>
              <a:rPr lang="en-US" sz="1588" b="1" dirty="0" err="1">
                <a:solidFill>
                  <a:srgbClr val="262626"/>
                </a:solidFill>
                <a:latin typeface="Bahnschrift"/>
                <a:cs typeface="Bahnschrift"/>
              </a:rPr>
              <a:t>e</a:t>
            </a:r>
            <a:r>
              <a:rPr sz="1588" b="1" spc="159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US" sz="1588" b="1" spc="159" dirty="0">
                <a:solidFill>
                  <a:srgbClr val="262626"/>
                </a:solidFill>
                <a:latin typeface="Bahnschrift"/>
                <a:cs typeface="Bahnschrift"/>
              </a:rPr>
              <a:t> - </a:t>
            </a:r>
            <a:r>
              <a:rPr lang="en-US" sz="1588" spc="159" dirty="0">
                <a:solidFill>
                  <a:srgbClr val="262626"/>
                </a:solidFill>
                <a:latin typeface="Bahnschrift"/>
                <a:cs typeface="Bahnschrift"/>
              </a:rPr>
              <a:t>state</a:t>
            </a:r>
          </a:p>
          <a:p>
            <a:pPr marL="426406" indent="-415760">
              <a:spcBef>
                <a:spcPts val="168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588" b="1" dirty="0" err="1">
                <a:solidFill>
                  <a:srgbClr val="262626"/>
                </a:solidFill>
                <a:latin typeface="Bahnschrift"/>
                <a:cs typeface="Bahnschrift"/>
              </a:rPr>
              <a:t>useEffec</a:t>
            </a:r>
            <a:r>
              <a:rPr lang="en-US" sz="1588" b="1" dirty="0" err="1">
                <a:solidFill>
                  <a:srgbClr val="262626"/>
                </a:solidFill>
                <a:latin typeface="Bahnschrift"/>
                <a:cs typeface="Bahnschrift"/>
              </a:rPr>
              <a:t>t</a:t>
            </a:r>
            <a:r>
              <a:rPr sz="1588" b="1" spc="159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US" sz="1588" b="1" spc="159" dirty="0">
                <a:solidFill>
                  <a:srgbClr val="262626"/>
                </a:solidFill>
                <a:latin typeface="Bahnschrift"/>
                <a:cs typeface="Bahnschrift"/>
              </a:rPr>
              <a:t> - </a:t>
            </a:r>
            <a:r>
              <a:rPr lang="en-US" sz="1588" spc="159" dirty="0">
                <a:solidFill>
                  <a:srgbClr val="262626"/>
                </a:solidFill>
                <a:latin typeface="Bahnschrift"/>
                <a:cs typeface="Bahnschrift"/>
              </a:rPr>
              <a:t>side effects</a:t>
            </a:r>
          </a:p>
          <a:p>
            <a:pPr marL="426406" indent="-415760">
              <a:spcBef>
                <a:spcPts val="168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588" b="1" dirty="0" err="1">
                <a:solidFill>
                  <a:srgbClr val="262626"/>
                </a:solidFill>
                <a:latin typeface="Bahnschrift"/>
                <a:cs typeface="Bahnschrift"/>
              </a:rPr>
              <a:t>useContext</a:t>
            </a:r>
            <a:r>
              <a:rPr lang="en-US" sz="1588" b="1" dirty="0">
                <a:solidFill>
                  <a:srgbClr val="262626"/>
                </a:solidFill>
                <a:latin typeface="Bahnschrift"/>
                <a:cs typeface="Bahnschrift"/>
              </a:rPr>
              <a:t> – </a:t>
            </a:r>
            <a:r>
              <a:rPr lang="en-US" sz="1588" dirty="0">
                <a:solidFill>
                  <a:srgbClr val="262626"/>
                </a:solidFill>
                <a:latin typeface="Bahnschrift"/>
                <a:cs typeface="Bahnschrift"/>
              </a:rPr>
              <a:t>Context API</a:t>
            </a:r>
            <a:endParaRPr sz="1588" dirty="0">
              <a:latin typeface="Bahnschrift"/>
              <a:cs typeface="Bahnschrift"/>
            </a:endParaRPr>
          </a:p>
          <a:p>
            <a:pPr marL="426406" indent="-415760">
              <a:spcBef>
                <a:spcPts val="168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588" b="1" dirty="0" err="1">
                <a:solidFill>
                  <a:srgbClr val="262626"/>
                </a:solidFill>
                <a:latin typeface="Bahnschrift"/>
                <a:cs typeface="Bahnschrift"/>
              </a:rPr>
              <a:t>useReducer</a:t>
            </a:r>
            <a:r>
              <a:rPr lang="en-US" sz="1588" b="1" dirty="0">
                <a:solidFill>
                  <a:srgbClr val="262626"/>
                </a:solidFill>
                <a:latin typeface="Bahnschrift"/>
                <a:cs typeface="Bahnschrift"/>
              </a:rPr>
              <a:t> - </a:t>
            </a:r>
            <a:r>
              <a:rPr lang="en-US" sz="1588" dirty="0">
                <a:solidFill>
                  <a:srgbClr val="262626"/>
                </a:solidFill>
                <a:latin typeface="Bahnschrift"/>
                <a:cs typeface="Bahnschrift"/>
              </a:rPr>
              <a:t>Reducers</a:t>
            </a:r>
          </a:p>
          <a:p>
            <a:pPr marL="10646">
              <a:spcBef>
                <a:spcPts val="168"/>
              </a:spcBef>
              <a:tabLst>
                <a:tab pos="426406" algn="l"/>
                <a:tab pos="426967" algn="l"/>
              </a:tabLst>
            </a:pPr>
            <a:r>
              <a:rPr lang="en-IN" sz="1588" dirty="0">
                <a:solidFill>
                  <a:srgbClr val="262626"/>
                </a:solidFill>
                <a:latin typeface="Bahnschrift"/>
                <a:cs typeface="Bahnschrift"/>
              </a:rPr>
              <a:t>        Additional</a:t>
            </a:r>
            <a:r>
              <a:rPr lang="en-IN" sz="1588" spc="163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588" spc="-4" dirty="0">
                <a:solidFill>
                  <a:srgbClr val="262626"/>
                </a:solidFill>
                <a:latin typeface="Bahnschrift"/>
                <a:cs typeface="Bahnschrift"/>
              </a:rPr>
              <a:t>Hooks:</a:t>
            </a:r>
            <a:endParaRPr sz="1588" dirty="0">
              <a:latin typeface="Bahnschrift"/>
              <a:cs typeface="Bahnschrift"/>
            </a:endParaRPr>
          </a:p>
          <a:p>
            <a:pPr marL="426406" indent="-415760">
              <a:spcBef>
                <a:spcPts val="172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lang="en-IN" sz="1588" dirty="0" err="1">
                <a:solidFill>
                  <a:srgbClr val="262626"/>
                </a:solidFill>
                <a:latin typeface="Bahnschrift"/>
                <a:cs typeface="Bahnschrift"/>
              </a:rPr>
              <a:t>useRef</a:t>
            </a:r>
            <a:endParaRPr lang="en-US" sz="1588" dirty="0">
              <a:solidFill>
                <a:srgbClr val="262626"/>
              </a:solidFill>
              <a:latin typeface="Bahnschrift"/>
              <a:cs typeface="Bahnschrift"/>
            </a:endParaRPr>
          </a:p>
          <a:p>
            <a:pPr marL="426406" indent="-415760">
              <a:spcBef>
                <a:spcPts val="172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lang="en-IN" sz="1588" dirty="0" err="1">
                <a:solidFill>
                  <a:srgbClr val="262626"/>
                </a:solidFill>
                <a:latin typeface="Bahnschrift"/>
                <a:cs typeface="Bahnschrift"/>
              </a:rPr>
              <a:t>useMemo</a:t>
            </a:r>
            <a:endParaRPr sz="1588" dirty="0">
              <a:latin typeface="Bahnschrift"/>
              <a:cs typeface="Bahnschrift"/>
            </a:endParaRPr>
          </a:p>
          <a:p>
            <a:pPr marL="426406" indent="-415760">
              <a:spcBef>
                <a:spcPts val="159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588" dirty="0" err="1">
                <a:solidFill>
                  <a:srgbClr val="262626"/>
                </a:solidFill>
                <a:latin typeface="Bahnschrift"/>
                <a:cs typeface="Bahnschrift"/>
              </a:rPr>
              <a:t>useCallback</a:t>
            </a:r>
            <a:endParaRPr sz="1588" dirty="0">
              <a:latin typeface="Bahnschrift"/>
              <a:cs typeface="Bahnschrift"/>
            </a:endParaRPr>
          </a:p>
          <a:p>
            <a:pPr marL="426406" indent="-415760">
              <a:spcBef>
                <a:spcPts val="168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588" dirty="0" err="1">
                <a:solidFill>
                  <a:srgbClr val="262626"/>
                </a:solidFill>
                <a:latin typeface="Bahnschrift"/>
                <a:cs typeface="Bahnschrift"/>
              </a:rPr>
              <a:t>useImperativeHandle</a:t>
            </a:r>
            <a:endParaRPr sz="1588" dirty="0">
              <a:latin typeface="Bahnschrift"/>
              <a:cs typeface="Bahnschrift"/>
            </a:endParaRPr>
          </a:p>
          <a:p>
            <a:pPr marL="426406" indent="-415760">
              <a:spcBef>
                <a:spcPts val="172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588" dirty="0" err="1">
                <a:solidFill>
                  <a:srgbClr val="262626"/>
                </a:solidFill>
                <a:latin typeface="Bahnschrift"/>
                <a:cs typeface="Bahnschrift"/>
              </a:rPr>
              <a:t>useLayoutEffect</a:t>
            </a:r>
            <a:endParaRPr sz="1588" dirty="0">
              <a:latin typeface="Bahnschrift"/>
              <a:cs typeface="Bahnschrift"/>
            </a:endParaRPr>
          </a:p>
          <a:p>
            <a:pPr marL="426406" indent="-415760">
              <a:spcBef>
                <a:spcPts val="168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588" dirty="0">
                <a:solidFill>
                  <a:srgbClr val="262626"/>
                </a:solidFill>
                <a:latin typeface="Bahnschrift"/>
                <a:cs typeface="Bahnschrift"/>
              </a:rPr>
              <a:t>useDebugValue</a:t>
            </a:r>
            <a:endParaRPr sz="1588" dirty="0">
              <a:latin typeface="Bahnschrift"/>
              <a:cs typeface="Bahnschrift"/>
            </a:endParaRPr>
          </a:p>
          <a:p>
            <a:pPr marL="426406" indent="-415760">
              <a:spcBef>
                <a:spcPts val="159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588" dirty="0">
                <a:solidFill>
                  <a:srgbClr val="262626"/>
                </a:solidFill>
                <a:latin typeface="Bahnschrift"/>
                <a:cs typeface="Bahnschrift"/>
              </a:rPr>
              <a:t>Summary</a:t>
            </a:r>
            <a:endParaRPr sz="1588" dirty="0">
              <a:latin typeface="Bahnschrift"/>
              <a:cs typeface="Bahnschrif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A66EF-4010-0B43-ABD7-BED4A8237A70}"/>
              </a:ext>
            </a:extLst>
          </p:cNvPr>
          <p:cNvSpPr txBox="1"/>
          <p:nvPr/>
        </p:nvSpPr>
        <p:spPr>
          <a:xfrm>
            <a:off x="3764362" y="390642"/>
            <a:ext cx="483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7052" y="973238"/>
            <a:ext cx="3749203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9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0182" y="1876794"/>
            <a:ext cx="7461437" cy="368186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26406" indent="-415760">
              <a:spcBef>
                <a:spcPts val="115"/>
              </a:spcBef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sz="1721" spc="13" dirty="0">
                <a:latin typeface="Bahnschrift"/>
                <a:cs typeface="Bahnschrift"/>
              </a:rPr>
              <a:t>Hooks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are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new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addition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React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16.8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version.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4"/>
              </a:spcBef>
            </a:pPr>
            <a:endParaRPr sz="2780" dirty="0">
              <a:latin typeface="Bahnschrift"/>
              <a:cs typeface="Bahnschrift"/>
            </a:endParaRPr>
          </a:p>
          <a:p>
            <a:pPr marL="426406" marR="4483" indent="-415760">
              <a:lnSpc>
                <a:spcPct val="91500"/>
              </a:lnSpc>
              <a:buAutoNum type="arabicParenR"/>
              <a:tabLst>
                <a:tab pos="425846" algn="l"/>
                <a:tab pos="426406" algn="l"/>
              </a:tabLst>
            </a:pPr>
            <a:r>
              <a:rPr sz="1721" dirty="0">
                <a:solidFill>
                  <a:srgbClr val="00AF50"/>
                </a:solidFill>
                <a:latin typeface="Bahnschrift"/>
                <a:cs typeface="Bahnschrift"/>
              </a:rPr>
              <a:t>Hoo</a:t>
            </a:r>
            <a:r>
              <a:rPr lang="en-US" sz="1721" dirty="0">
                <a:solidFill>
                  <a:srgbClr val="00AF50"/>
                </a:solidFill>
                <a:latin typeface="Bahnschrift"/>
                <a:cs typeface="Bahnschrift"/>
              </a:rPr>
              <a:t>k</a:t>
            </a:r>
            <a:r>
              <a:rPr sz="1721" dirty="0">
                <a:solidFill>
                  <a:srgbClr val="00AF50"/>
                </a:solidFill>
                <a:latin typeface="Bahnschrift"/>
                <a:cs typeface="Bahnschrift"/>
              </a:rPr>
              <a:t>s</a:t>
            </a:r>
            <a:r>
              <a:rPr sz="1721" spc="176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00AF50"/>
                </a:solidFill>
                <a:latin typeface="Bahnschrift"/>
                <a:cs typeface="Bahnschrift"/>
              </a:rPr>
              <a:t>don’t</a:t>
            </a:r>
            <a:r>
              <a:rPr sz="1721" spc="199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00AF50"/>
                </a:solidFill>
                <a:latin typeface="Bahnschrift"/>
                <a:cs typeface="Bahnschrift"/>
              </a:rPr>
              <a:t>replace</a:t>
            </a:r>
            <a:r>
              <a:rPr sz="1721" spc="185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00AF50"/>
                </a:solidFill>
                <a:latin typeface="Bahnschrift"/>
                <a:cs typeface="Bahnschrift"/>
              </a:rPr>
              <a:t>your</a:t>
            </a:r>
            <a:r>
              <a:rPr sz="1721" spc="176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lang="en-US" sz="1721" spc="4" dirty="0">
                <a:solidFill>
                  <a:srgbClr val="00AF50"/>
                </a:solidFill>
                <a:latin typeface="Bahnschrift"/>
                <a:cs typeface="Bahnschrift"/>
              </a:rPr>
              <a:t>k</a:t>
            </a:r>
            <a:r>
              <a:rPr sz="1721" spc="4" dirty="0">
                <a:solidFill>
                  <a:srgbClr val="00AF50"/>
                </a:solidFill>
                <a:latin typeface="Bahnschrift"/>
                <a:cs typeface="Bahnschrift"/>
              </a:rPr>
              <a:t>nowledge</a:t>
            </a:r>
            <a:r>
              <a:rPr sz="1721" spc="202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00AF50"/>
                </a:solidFill>
                <a:latin typeface="Bahnschrift"/>
                <a:cs typeface="Bahnschrift"/>
              </a:rPr>
              <a:t>of</a:t>
            </a:r>
            <a:r>
              <a:rPr sz="1721" spc="176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00AF50"/>
                </a:solidFill>
                <a:latin typeface="Bahnschrift"/>
                <a:cs typeface="Bahnschrift"/>
              </a:rPr>
              <a:t>React</a:t>
            </a:r>
            <a:r>
              <a:rPr sz="1721" spc="185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00AF50"/>
                </a:solidFill>
                <a:latin typeface="Bahnschrift"/>
                <a:cs typeface="Bahnschrift"/>
              </a:rPr>
              <a:t>concepts.</a:t>
            </a:r>
            <a:r>
              <a:rPr sz="1721" spc="19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Instead,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Hooks </a:t>
            </a:r>
            <a:r>
              <a:rPr sz="1721" spc="-28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provide</a:t>
            </a:r>
            <a:r>
              <a:rPr sz="1721" spc="13" dirty="0">
                <a:latin typeface="Bahnschrift"/>
                <a:cs typeface="Bahnschrift"/>
              </a:rPr>
              <a:t> a</a:t>
            </a:r>
            <a:r>
              <a:rPr sz="1721" spc="1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more</a:t>
            </a:r>
            <a:r>
              <a:rPr sz="1721" spc="1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direct</a:t>
            </a:r>
            <a:r>
              <a:rPr sz="1721" spc="1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API</a:t>
            </a:r>
            <a:r>
              <a:rPr sz="1721" spc="13" dirty="0">
                <a:latin typeface="Bahnschrift"/>
                <a:cs typeface="Bahnschrift"/>
              </a:rPr>
              <a:t> to</a:t>
            </a:r>
            <a:r>
              <a:rPr sz="1721" spc="18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the </a:t>
            </a:r>
            <a:r>
              <a:rPr sz="1721" spc="9" dirty="0">
                <a:latin typeface="Bahnschrift"/>
                <a:cs typeface="Bahnschrift"/>
              </a:rPr>
              <a:t>React</a:t>
            </a:r>
            <a:r>
              <a:rPr sz="1721" spc="1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concepts</a:t>
            </a:r>
            <a:r>
              <a:rPr sz="1721" spc="13" dirty="0">
                <a:latin typeface="Bahnschrift"/>
                <a:cs typeface="Bahnschrift"/>
              </a:rPr>
              <a:t> you  </a:t>
            </a:r>
            <a:r>
              <a:rPr sz="1721" spc="9" dirty="0">
                <a:latin typeface="Bahnschrift"/>
                <a:cs typeface="Bahnschrift"/>
              </a:rPr>
              <a:t>already  know: </a:t>
            </a:r>
            <a:r>
              <a:rPr sz="1721" spc="1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props,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state,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context,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refs,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and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lifecycle.</a:t>
            </a:r>
            <a:endParaRPr sz="1721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Bahnschrift"/>
              <a:buAutoNum type="arabicParenR"/>
            </a:pPr>
            <a:endParaRPr sz="1765" dirty="0">
              <a:latin typeface="Bahnschrift"/>
              <a:cs typeface="Bahnschrift"/>
            </a:endParaRPr>
          </a:p>
          <a:p>
            <a:pPr marL="426406" marR="813030" indent="-415760">
              <a:lnSpc>
                <a:spcPts val="1897"/>
              </a:lnSpc>
              <a:spcBef>
                <a:spcPts val="1240"/>
              </a:spcBef>
              <a:buAutoNum type="arabicParenR"/>
              <a:tabLst>
                <a:tab pos="425846" algn="l"/>
                <a:tab pos="426406" algn="l"/>
              </a:tabLst>
            </a:pPr>
            <a:r>
              <a:rPr sz="1721" spc="13" dirty="0">
                <a:solidFill>
                  <a:srgbClr val="00AF50"/>
                </a:solidFill>
                <a:latin typeface="Bahnschrift"/>
                <a:cs typeface="Bahnschrift"/>
              </a:rPr>
              <a:t>100%</a:t>
            </a:r>
            <a:r>
              <a:rPr sz="1721" spc="18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00AF50"/>
                </a:solidFill>
                <a:latin typeface="Bahnschrift"/>
                <a:cs typeface="Bahnschrift"/>
              </a:rPr>
              <a:t>bacfiwards-compatible.</a:t>
            </a:r>
            <a:r>
              <a:rPr sz="1721" spc="212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1A1A1A"/>
                </a:solidFill>
                <a:latin typeface="Bahnschrift"/>
                <a:cs typeface="Bahnschrift"/>
              </a:rPr>
              <a:t>Hooks</a:t>
            </a:r>
            <a:r>
              <a:rPr sz="1721" spc="185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don’t</a:t>
            </a:r>
            <a:r>
              <a:rPr sz="1721" spc="207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1A1A1A"/>
                </a:solidFill>
                <a:latin typeface="Bahnschrift"/>
                <a:cs typeface="Bahnschrift"/>
              </a:rPr>
              <a:t>contain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18" dirty="0">
                <a:solidFill>
                  <a:srgbClr val="1A1A1A"/>
                </a:solidFill>
                <a:latin typeface="Bahnschrift"/>
                <a:cs typeface="Bahnschrift"/>
              </a:rPr>
              <a:t>any</a:t>
            </a:r>
            <a:r>
              <a:rPr sz="1721" spc="176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breaking </a:t>
            </a:r>
            <a:r>
              <a:rPr sz="1721" spc="-28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changes.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4"/>
              </a:spcBef>
              <a:buClr>
                <a:srgbClr val="00AF50"/>
              </a:buClr>
              <a:buFont typeface="Bahnschrift"/>
              <a:buAutoNum type="arabicParenR"/>
            </a:pPr>
            <a:endParaRPr sz="2603" dirty="0">
              <a:latin typeface="Bahnschrift"/>
              <a:cs typeface="Bahnschrift"/>
            </a:endParaRPr>
          </a:p>
          <a:p>
            <a:pPr marL="425846" indent="-415199">
              <a:buAutoNum type="arabicParenR"/>
              <a:tabLst>
                <a:tab pos="425846" algn="l"/>
                <a:tab pos="426406" algn="l"/>
              </a:tabLst>
            </a:pPr>
            <a:r>
              <a:rPr sz="1721" spc="9" dirty="0">
                <a:solidFill>
                  <a:srgbClr val="00AF50"/>
                </a:solidFill>
                <a:latin typeface="Bahnschrift"/>
                <a:cs typeface="Bahnschrift"/>
              </a:rPr>
              <a:t>There</a:t>
            </a:r>
            <a:r>
              <a:rPr sz="1721" spc="185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00AF50"/>
                </a:solidFill>
                <a:latin typeface="Bahnschrift"/>
                <a:cs typeface="Bahnschrift"/>
              </a:rPr>
              <a:t>are</a:t>
            </a:r>
            <a:r>
              <a:rPr sz="1721" spc="185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00AF50"/>
                </a:solidFill>
                <a:latin typeface="Bahnschrift"/>
                <a:cs typeface="Bahnschrift"/>
              </a:rPr>
              <a:t>no</a:t>
            </a:r>
            <a:r>
              <a:rPr sz="1721" spc="168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00AF50"/>
                </a:solidFill>
                <a:latin typeface="Bahnschrift"/>
                <a:cs typeface="Bahnschrift"/>
              </a:rPr>
              <a:t>plans</a:t>
            </a:r>
            <a:r>
              <a:rPr sz="1721" spc="163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00AF50"/>
                </a:solidFill>
                <a:latin typeface="Bahnschrift"/>
                <a:cs typeface="Bahnschrift"/>
              </a:rPr>
              <a:t>to</a:t>
            </a:r>
            <a:r>
              <a:rPr sz="1721" spc="185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00AF50"/>
                </a:solidFill>
                <a:latin typeface="Bahnschrift"/>
                <a:cs typeface="Bahnschrift"/>
              </a:rPr>
              <a:t>remove</a:t>
            </a:r>
            <a:r>
              <a:rPr sz="1721" spc="185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00AF50"/>
                </a:solidFill>
                <a:latin typeface="Bahnschrift"/>
                <a:cs typeface="Bahnschrift"/>
              </a:rPr>
              <a:t>classes</a:t>
            </a:r>
            <a:r>
              <a:rPr sz="1721" spc="18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00AF50"/>
                </a:solidFill>
                <a:latin typeface="Bahnschrift"/>
                <a:cs typeface="Bahnschrift"/>
              </a:rPr>
              <a:t>from</a:t>
            </a:r>
            <a:r>
              <a:rPr sz="1721" spc="185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00AF50"/>
                </a:solidFill>
                <a:latin typeface="Bahnschrift"/>
                <a:cs typeface="Bahnschrift"/>
              </a:rPr>
              <a:t>React.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</a:pPr>
            <a:endParaRPr sz="2603" dirty="0">
              <a:latin typeface="Bahnschrift"/>
              <a:cs typeface="Bahnschrift"/>
            </a:endParaRPr>
          </a:p>
          <a:p>
            <a:pPr marL="426406" indent="-415760">
              <a:buFont typeface="Wingdings"/>
              <a:buChar char=""/>
              <a:tabLst>
                <a:tab pos="426406" algn="l"/>
                <a:tab pos="426967" algn="l"/>
              </a:tabLst>
            </a:pPr>
            <a:r>
              <a:rPr lang="en-US" sz="1721" spc="180" dirty="0">
                <a:solidFill>
                  <a:srgbClr val="BF0000"/>
                </a:solidFill>
                <a:latin typeface="Bahnschrift"/>
                <a:cs typeface="Bahnschrift"/>
              </a:rPr>
              <a:t>Hooks</a:t>
            </a:r>
            <a:r>
              <a:rPr sz="1721" spc="180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does</a:t>
            </a:r>
            <a:r>
              <a:rPr sz="1721" spc="194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not</a:t>
            </a:r>
            <a:r>
              <a:rPr sz="1721" spc="180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BF0000"/>
                </a:solidFill>
                <a:latin typeface="Bahnschrift"/>
                <a:cs typeface="Bahnschrift"/>
              </a:rPr>
              <a:t>work</a:t>
            </a:r>
            <a:r>
              <a:rPr sz="1721" spc="194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BF0000"/>
                </a:solidFill>
                <a:latin typeface="Bahnschrift"/>
                <a:cs typeface="Bahnschrift"/>
              </a:rPr>
              <a:t>inside</a:t>
            </a:r>
            <a:r>
              <a:rPr sz="1721" spc="185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classes.</a:t>
            </a:r>
            <a:endParaRPr sz="1721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6261" y="575673"/>
            <a:ext cx="3749203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lang="en-US" spc="-9" dirty="0"/>
              <a:t>Why Hooks ?</a:t>
            </a:r>
            <a:endParaRPr spc="-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B7E2D-5C42-6C42-86CD-C83C3022024A}"/>
              </a:ext>
            </a:extLst>
          </p:cNvPr>
          <p:cNvSpPr txBox="1"/>
          <p:nvPr/>
        </p:nvSpPr>
        <p:spPr>
          <a:xfrm>
            <a:off x="2004025" y="1577790"/>
            <a:ext cx="8526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1.Understand </a:t>
            </a:r>
            <a:r>
              <a:rPr lang="en-US" b="1" dirty="0"/>
              <a:t>this </a:t>
            </a:r>
            <a:r>
              <a:rPr lang="en-US" dirty="0"/>
              <a:t>keyword works in JS classes</a:t>
            </a:r>
          </a:p>
          <a:p>
            <a:r>
              <a:rPr lang="en-US" dirty="0"/>
              <a:t>2.There is no particular way to reuse stateful components logic. </a:t>
            </a:r>
          </a:p>
          <a:p>
            <a:r>
              <a:rPr lang="en-US" dirty="0"/>
              <a:t>3.Create components for complex scenarios such as data fetching and subscribing events related code is not organized in one place in Class components.</a:t>
            </a:r>
          </a:p>
          <a:p>
            <a:endParaRPr lang="en-US" dirty="0"/>
          </a:p>
          <a:p>
            <a:pPr lvl="1"/>
            <a:r>
              <a:rPr lang="en-US" dirty="0"/>
              <a:t>Ex: Data Fetching – In </a:t>
            </a:r>
            <a:r>
              <a:rPr lang="en-US" dirty="0" err="1"/>
              <a:t>componenetDidMount</a:t>
            </a:r>
            <a:r>
              <a:rPr lang="en-US" dirty="0"/>
              <a:t>() and </a:t>
            </a:r>
            <a:r>
              <a:rPr lang="en-US" dirty="0" err="1"/>
              <a:t>componenetDidUpdate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Ex: Event Listeners – In </a:t>
            </a:r>
            <a:r>
              <a:rPr lang="en-US" dirty="0" err="1"/>
              <a:t>componenetDidMount</a:t>
            </a:r>
            <a:r>
              <a:rPr lang="en-US" dirty="0"/>
              <a:t>() and </a:t>
            </a:r>
            <a:r>
              <a:rPr lang="en-US" dirty="0" err="1"/>
              <a:t>componenetWillUnmount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* Hooks don’t contain any breaking changes and release(16.8 or higher) is backward-compatibility. </a:t>
            </a:r>
            <a:r>
              <a:rPr lang="en-US" b="1" dirty="0"/>
              <a:t>Classes won’t be removed from React.</a:t>
            </a:r>
          </a:p>
          <a:p>
            <a:endParaRPr lang="en-US" dirty="0"/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1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5765" y="1050893"/>
            <a:ext cx="3515461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13" dirty="0"/>
              <a:t>Rules</a:t>
            </a:r>
            <a:r>
              <a:rPr spc="172" dirty="0"/>
              <a:t> </a:t>
            </a:r>
            <a:r>
              <a:t>of</a:t>
            </a:r>
            <a:r>
              <a:rPr spc="207"/>
              <a:t> </a:t>
            </a:r>
            <a:r>
              <a:rPr spc="-26"/>
              <a:t>Hoo</a:t>
            </a:r>
            <a:r>
              <a:rPr lang="en-US" spc="-26"/>
              <a:t>ks</a:t>
            </a:r>
            <a:endParaRPr spc="-26" dirty="0"/>
          </a:p>
        </p:txBody>
      </p:sp>
      <p:sp>
        <p:nvSpPr>
          <p:cNvPr id="7" name="object 7"/>
          <p:cNvSpPr txBox="1"/>
          <p:nvPr/>
        </p:nvSpPr>
        <p:spPr>
          <a:xfrm>
            <a:off x="2339758" y="1943963"/>
            <a:ext cx="7455274" cy="26909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44599" indent="-333953">
              <a:spcBef>
                <a:spcPts val="115"/>
              </a:spcBef>
              <a:buFont typeface="Wingdings"/>
              <a:buChar char=""/>
              <a:tabLst>
                <a:tab pos="344599" algn="l"/>
                <a:tab pos="345160" algn="l"/>
              </a:tabLst>
            </a:pPr>
            <a:r>
              <a:rPr sz="1721" spc="13" dirty="0">
                <a:latin typeface="Bahnschrift"/>
                <a:cs typeface="Bahnschrift"/>
              </a:rPr>
              <a:t>Hooks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are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lang="en-US" sz="1721" spc="190" dirty="0">
                <a:latin typeface="Bahnschrift"/>
                <a:cs typeface="Bahnschrift"/>
              </a:rPr>
              <a:t>simply </a:t>
            </a:r>
            <a:r>
              <a:rPr sz="1721" spc="9" dirty="0">
                <a:latin typeface="Bahnschrift"/>
                <a:cs typeface="Bahnschrift"/>
              </a:rPr>
              <a:t>JavaScript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functions,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but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they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impose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two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additional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rules: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26"/>
              </a:spcBef>
            </a:pPr>
            <a:endParaRPr sz="1721" dirty="0">
              <a:latin typeface="Bahnschrift"/>
              <a:cs typeface="Bahnschrift"/>
            </a:endParaRPr>
          </a:p>
          <a:p>
            <a:pPr marL="344599" marR="999618" indent="-333953">
              <a:lnSpc>
                <a:spcPct val="101600"/>
              </a:lnSpc>
              <a:buAutoNum type="arabicPeriod"/>
              <a:tabLst>
                <a:tab pos="343479" algn="l"/>
                <a:tab pos="344039" algn="l"/>
              </a:tabLst>
            </a:pPr>
            <a:r>
              <a:rPr sz="1721" spc="13" dirty="0">
                <a:solidFill>
                  <a:srgbClr val="1A1A1A"/>
                </a:solidFill>
                <a:latin typeface="Bahnschrift"/>
                <a:cs typeface="Bahnschrift"/>
              </a:rPr>
              <a:t>Only</a:t>
            </a:r>
            <a:r>
              <a:rPr sz="1721" spc="17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call</a:t>
            </a:r>
            <a:r>
              <a:rPr sz="1721" spc="194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Hooks</a:t>
            </a:r>
            <a:r>
              <a:rPr sz="1721" spc="20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at</a:t>
            </a:r>
            <a:r>
              <a:rPr sz="1721" spc="185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1A1A1A"/>
                </a:solidFill>
                <a:latin typeface="Bahnschrift"/>
                <a:cs typeface="Bahnschrift"/>
              </a:rPr>
              <a:t>the</a:t>
            </a:r>
            <a:r>
              <a:rPr sz="1721" spc="185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1A1A1A"/>
                </a:solidFill>
                <a:latin typeface="Bahnschrift"/>
                <a:cs typeface="Bahnschrift"/>
              </a:rPr>
              <a:t>top</a:t>
            </a:r>
            <a:r>
              <a:rPr sz="1721" spc="17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1A1A1A"/>
                </a:solidFill>
                <a:latin typeface="Bahnschrift"/>
                <a:cs typeface="Bahnschrift"/>
              </a:rPr>
              <a:t>level.</a:t>
            </a:r>
            <a:r>
              <a:rPr sz="1721" spc="19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BF0000"/>
                </a:solidFill>
                <a:latin typeface="Bahnschrift"/>
                <a:cs typeface="Bahnschrift"/>
              </a:rPr>
              <a:t>Don’t</a:t>
            </a:r>
            <a:r>
              <a:rPr sz="1721" spc="202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call</a:t>
            </a:r>
            <a:r>
              <a:rPr sz="1721" spc="176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BF0000"/>
                </a:solidFill>
                <a:latin typeface="Bahnschrift"/>
                <a:cs typeface="Bahnschrift"/>
              </a:rPr>
              <a:t>Hooks</a:t>
            </a:r>
            <a:r>
              <a:rPr sz="1721" spc="199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BF0000"/>
                </a:solidFill>
                <a:latin typeface="Bahnschrift"/>
                <a:cs typeface="Bahnschrift"/>
              </a:rPr>
              <a:t>inside</a:t>
            </a:r>
            <a:r>
              <a:rPr sz="1721" spc="185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BF0000"/>
                </a:solidFill>
                <a:latin typeface="Bahnschrift"/>
                <a:cs typeface="Bahnschrift"/>
              </a:rPr>
              <a:t>loops, </a:t>
            </a:r>
            <a:r>
              <a:rPr sz="1721" spc="-278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conditions,</a:t>
            </a:r>
            <a:r>
              <a:rPr sz="1721" spc="194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BF0000"/>
                </a:solidFill>
                <a:latin typeface="Bahnschrift"/>
                <a:cs typeface="Bahnschrift"/>
              </a:rPr>
              <a:t>or</a:t>
            </a:r>
            <a:r>
              <a:rPr sz="1721" spc="199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nested</a:t>
            </a:r>
            <a:r>
              <a:rPr sz="1721" spc="190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BF0000"/>
                </a:solidFill>
                <a:latin typeface="Bahnschrift"/>
                <a:cs typeface="Bahnschrift"/>
              </a:rPr>
              <a:t>functions.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  <a:buClr>
                <a:srgbClr val="1A1A1A"/>
              </a:buClr>
              <a:buFont typeface="Bahnschrift"/>
              <a:buAutoNum type="arabicPeriod"/>
            </a:pPr>
            <a:endParaRPr sz="1721" dirty="0">
              <a:latin typeface="Bahnschrift"/>
              <a:cs typeface="Bahnschrift"/>
            </a:endParaRPr>
          </a:p>
          <a:p>
            <a:pPr marL="344599" marR="4483" indent="-333953">
              <a:lnSpc>
                <a:spcPct val="101600"/>
              </a:lnSpc>
              <a:buAutoNum type="arabicPeriod"/>
              <a:tabLst>
                <a:tab pos="343479" algn="l"/>
                <a:tab pos="344039" algn="l"/>
              </a:tabLst>
            </a:pPr>
            <a:r>
              <a:rPr sz="1721" spc="13" dirty="0">
                <a:solidFill>
                  <a:srgbClr val="1A1A1A"/>
                </a:solidFill>
                <a:latin typeface="Bahnschrift"/>
                <a:cs typeface="Bahnschrift"/>
              </a:rPr>
              <a:t>Only</a:t>
            </a:r>
            <a:r>
              <a:rPr sz="1721" spc="17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call</a:t>
            </a:r>
            <a:r>
              <a:rPr sz="1721" spc="194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Hooks</a:t>
            </a:r>
            <a:r>
              <a:rPr sz="1721" spc="20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from</a:t>
            </a:r>
            <a:r>
              <a:rPr sz="1721" spc="20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React</a:t>
            </a:r>
            <a:r>
              <a:rPr sz="1721" spc="168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function</a:t>
            </a:r>
            <a:r>
              <a:rPr sz="1721" spc="199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components.</a:t>
            </a:r>
            <a:r>
              <a:rPr sz="1721" spc="19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BF0000"/>
                </a:solidFill>
                <a:latin typeface="Bahnschrift"/>
                <a:cs typeface="Bahnschrift"/>
              </a:rPr>
              <a:t>Don’t</a:t>
            </a:r>
            <a:r>
              <a:rPr sz="1721" spc="190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call</a:t>
            </a:r>
            <a:r>
              <a:rPr sz="1721" spc="194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Hooks</a:t>
            </a:r>
            <a:r>
              <a:rPr sz="1721" spc="216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from </a:t>
            </a:r>
            <a:r>
              <a:rPr sz="1721" spc="-278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regular</a:t>
            </a:r>
            <a:r>
              <a:rPr sz="1721" spc="176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JavaScript</a:t>
            </a:r>
            <a:r>
              <a:rPr sz="1721" spc="168" dirty="0">
                <a:solidFill>
                  <a:srgbClr val="BF000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BF0000"/>
                </a:solidFill>
                <a:latin typeface="Bahnschrift"/>
                <a:cs typeface="Bahnschrift"/>
              </a:rPr>
              <a:t>functions.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9"/>
              </a:spcBef>
            </a:pPr>
            <a:endParaRPr sz="1765" dirty="0">
              <a:latin typeface="Bahnschrift"/>
              <a:cs typeface="Bahnschrift"/>
            </a:endParaRPr>
          </a:p>
          <a:p>
            <a:pPr marL="261111" indent="-250465">
              <a:spcBef>
                <a:spcPts val="4"/>
              </a:spcBef>
              <a:buFont typeface="Wingdings"/>
              <a:buChar char=""/>
              <a:tabLst>
                <a:tab pos="261671" algn="l"/>
              </a:tabLst>
            </a:pP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one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other</a:t>
            </a:r>
            <a:r>
              <a:rPr sz="1721" spc="194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valid</a:t>
            </a:r>
            <a:r>
              <a:rPr sz="1721" spc="17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1A1A1A"/>
                </a:solidFill>
                <a:latin typeface="Bahnschrift"/>
                <a:cs typeface="Bahnschrift"/>
              </a:rPr>
              <a:t>place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solidFill>
                  <a:srgbClr val="1A1A1A"/>
                </a:solidFill>
                <a:latin typeface="Bahnschrift"/>
                <a:cs typeface="Bahnschrift"/>
              </a:rPr>
              <a:t>to</a:t>
            </a:r>
            <a:r>
              <a:rPr sz="1721" spc="18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call</a:t>
            </a:r>
            <a:r>
              <a:rPr lang="en-US" sz="1721" spc="9" dirty="0">
                <a:solidFill>
                  <a:srgbClr val="1A1A1A"/>
                </a:solidFill>
                <a:latin typeface="Bahnschrift"/>
                <a:cs typeface="Bahnschrift"/>
              </a:rPr>
              <a:t>/use</a:t>
            </a:r>
            <a:r>
              <a:rPr sz="1721" spc="190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Hooks</a:t>
            </a:r>
            <a:r>
              <a:rPr sz="1721" spc="194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22" dirty="0">
                <a:solidFill>
                  <a:srgbClr val="1A1A1A"/>
                </a:solidFill>
                <a:latin typeface="Bahnschrift"/>
                <a:cs typeface="Bahnschrift"/>
              </a:rPr>
              <a:t>—</a:t>
            </a:r>
            <a:r>
              <a:rPr sz="1721" spc="172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00AF50"/>
                </a:solidFill>
                <a:latin typeface="Bahnschrift"/>
                <a:cs typeface="Bahnschrift"/>
              </a:rPr>
              <a:t>your</a:t>
            </a:r>
            <a:r>
              <a:rPr sz="1721" spc="159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22" dirty="0">
                <a:solidFill>
                  <a:srgbClr val="00AF50"/>
                </a:solidFill>
                <a:latin typeface="Bahnschrift"/>
                <a:cs typeface="Bahnschrift"/>
              </a:rPr>
              <a:t>own</a:t>
            </a:r>
            <a:r>
              <a:rPr sz="1721" spc="176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00AF50"/>
                </a:solidFill>
                <a:latin typeface="Bahnschrift"/>
                <a:cs typeface="Bahnschrift"/>
              </a:rPr>
              <a:t>custom</a:t>
            </a:r>
            <a:r>
              <a:rPr sz="1721" spc="194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1721" spc="13" dirty="0">
                <a:solidFill>
                  <a:srgbClr val="00AF50"/>
                </a:solidFill>
                <a:latin typeface="Bahnschrift"/>
                <a:cs typeface="Bahnschrift"/>
              </a:rPr>
              <a:t>Hooks.</a:t>
            </a:r>
            <a:endParaRPr sz="1721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1941" y="1118129"/>
            <a:ext cx="2217872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9" dirty="0"/>
              <a:t>useState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9758" y="2169846"/>
            <a:ext cx="7384676" cy="295718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61111" indent="-250465">
              <a:spcBef>
                <a:spcPts val="115"/>
              </a:spcBef>
              <a:buFont typeface="Wingdings"/>
              <a:buChar char=""/>
              <a:tabLst>
                <a:tab pos="261671" algn="l"/>
              </a:tabLst>
            </a:pPr>
            <a:r>
              <a:rPr sz="1721" spc="4" dirty="0">
                <a:latin typeface="Bahnschrift"/>
                <a:cs typeface="Bahnschrift"/>
              </a:rPr>
              <a:t>Let’s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understand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Object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and</a:t>
            </a:r>
            <a:r>
              <a:rPr sz="1721" spc="16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Array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De-structuring</a:t>
            </a:r>
            <a:r>
              <a:rPr sz="1721" spc="21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before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hooks.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</a:pPr>
            <a:endParaRPr sz="1721" dirty="0">
              <a:latin typeface="Bahnschrift"/>
              <a:cs typeface="Bahnschrift"/>
            </a:endParaRPr>
          </a:p>
          <a:p>
            <a:pPr marL="344599" marR="4483" indent="-333953">
              <a:lnSpc>
                <a:spcPct val="101499"/>
              </a:lnSpc>
              <a:buAutoNum type="arabicParenR"/>
              <a:tabLst>
                <a:tab pos="343479" algn="l"/>
                <a:tab pos="344039" algn="l"/>
              </a:tabLst>
            </a:pP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useState</a:t>
            </a:r>
            <a:r>
              <a:rPr sz="1721" spc="185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returns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pair: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the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current</a:t>
            </a:r>
            <a:r>
              <a:rPr sz="1721" spc="22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state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value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and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function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that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lets </a:t>
            </a:r>
            <a:r>
              <a:rPr sz="1721" spc="-278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you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update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it.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  <a:buAutoNum type="arabicParenR"/>
            </a:pPr>
            <a:endParaRPr sz="1721" dirty="0">
              <a:latin typeface="Bahnschrift"/>
              <a:cs typeface="Bahnschrift"/>
            </a:endParaRPr>
          </a:p>
          <a:p>
            <a:pPr marL="344599" marR="199475" indent="-333953">
              <a:lnSpc>
                <a:spcPct val="101600"/>
              </a:lnSpc>
              <a:buFont typeface="Bahnschrift"/>
              <a:buAutoNum type="arabicParenR"/>
              <a:tabLst>
                <a:tab pos="405675" algn="l"/>
                <a:tab pos="406235" algn="l"/>
              </a:tabLst>
            </a:pPr>
            <a:r>
              <a:rPr sz="1588" dirty="0"/>
              <a:t>	</a:t>
            </a:r>
            <a:r>
              <a:rPr sz="1721" dirty="0">
                <a:latin typeface="Bahnschrift"/>
                <a:cs typeface="Bahnschrift"/>
              </a:rPr>
              <a:t>It’s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similar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to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solidFill>
                  <a:srgbClr val="1A1A1A"/>
                </a:solidFill>
                <a:latin typeface="Bahnschrift"/>
                <a:cs typeface="Bahnschrift"/>
              </a:rPr>
              <a:t>this.setState</a:t>
            </a:r>
            <a:r>
              <a:rPr sz="1721" spc="185" dirty="0">
                <a:solidFill>
                  <a:srgbClr val="1A1A1A"/>
                </a:solidFill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class,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except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-4" dirty="0">
                <a:latin typeface="Bahnschrift"/>
                <a:cs typeface="Bahnschrift"/>
              </a:rPr>
              <a:t>it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doesn’t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merge</a:t>
            </a:r>
            <a:r>
              <a:rPr sz="1721" spc="207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the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old </a:t>
            </a:r>
            <a:r>
              <a:rPr sz="1721" spc="-278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and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new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state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together.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9"/>
              </a:spcBef>
              <a:buAutoNum type="arabicParenR"/>
            </a:pPr>
            <a:endParaRPr sz="1765" dirty="0">
              <a:latin typeface="Bahnschrift"/>
              <a:cs typeface="Bahnschrift"/>
            </a:endParaRPr>
          </a:p>
          <a:p>
            <a:pPr marL="344039" indent="-332832">
              <a:buAutoNum type="arabicParenR"/>
              <a:tabLst>
                <a:tab pos="343479" algn="l"/>
                <a:tab pos="344039" algn="l"/>
              </a:tabLst>
            </a:pPr>
            <a:r>
              <a:rPr sz="1721" spc="18" dirty="0">
                <a:latin typeface="Bahnschrift"/>
                <a:cs typeface="Bahnschrift"/>
              </a:rPr>
              <a:t>We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can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use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lang="en-IN" sz="1721" spc="9" dirty="0">
                <a:latin typeface="Bahnschrift"/>
                <a:cs typeface="Bahnschrift"/>
              </a:rPr>
              <a:t>single</a:t>
            </a:r>
            <a:r>
              <a:rPr lang="en-IN" sz="1721" spc="185" dirty="0">
                <a:latin typeface="Bahnschrift"/>
                <a:cs typeface="Bahnschrift"/>
              </a:rPr>
              <a:t> </a:t>
            </a:r>
            <a:r>
              <a:rPr lang="en-IN" sz="1721" spc="9" dirty="0">
                <a:latin typeface="Bahnschrift"/>
                <a:cs typeface="Bahnschrift"/>
              </a:rPr>
              <a:t>and</a:t>
            </a:r>
            <a:r>
              <a:rPr lang="en-IN" sz="1721" spc="194" dirty="0">
                <a:latin typeface="Bahnschrift"/>
                <a:cs typeface="Bahnschrift"/>
              </a:rPr>
              <a:t> </a:t>
            </a:r>
            <a:r>
              <a:rPr lang="en-IN" sz="1721" spc="9" dirty="0">
                <a:latin typeface="Bahnschrift"/>
                <a:cs typeface="Bahnschrift"/>
              </a:rPr>
              <a:t>many</a:t>
            </a:r>
            <a:r>
              <a:rPr lang="en-IN" sz="1721" spc="172" dirty="0">
                <a:latin typeface="Bahnschrift"/>
                <a:cs typeface="Bahnschrift"/>
              </a:rPr>
              <a:t> </a:t>
            </a:r>
            <a:r>
              <a:rPr sz="1721" spc="9" dirty="0" err="1">
                <a:latin typeface="Bahnschrift"/>
                <a:cs typeface="Bahnschrift"/>
              </a:rPr>
              <a:t>useState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hooks.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9"/>
              </a:spcBef>
              <a:buAutoNum type="arabicParenR"/>
            </a:pPr>
            <a:endParaRPr sz="1765" dirty="0">
              <a:latin typeface="Bahnschrift"/>
              <a:cs typeface="Bahnschrift"/>
            </a:endParaRPr>
          </a:p>
          <a:p>
            <a:pPr marL="344039" indent="-332832">
              <a:spcBef>
                <a:spcPts val="4"/>
              </a:spcBef>
              <a:buAutoNum type="arabicParenR"/>
              <a:tabLst>
                <a:tab pos="343479" algn="l"/>
                <a:tab pos="344039" algn="l"/>
              </a:tabLst>
            </a:pPr>
            <a:r>
              <a:rPr sz="1721" spc="13" dirty="0">
                <a:latin typeface="Bahnschrift"/>
                <a:cs typeface="Bahnschrift"/>
              </a:rPr>
              <a:t>Hooks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execute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one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after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another</a:t>
            </a:r>
            <a:r>
              <a:rPr sz="1721" spc="159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sequence.</a:t>
            </a:r>
            <a:endParaRPr sz="1721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1081" y="703640"/>
            <a:ext cx="2710042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13" dirty="0"/>
              <a:t>useEffect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5593" y="1863480"/>
            <a:ext cx="7495054" cy="407475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44599" marR="684716" indent="-333953">
              <a:lnSpc>
                <a:spcPct val="101600"/>
              </a:lnSpc>
              <a:spcBef>
                <a:spcPts val="79"/>
              </a:spcBef>
              <a:buFont typeface="Wingdings"/>
              <a:buChar char=""/>
              <a:tabLst>
                <a:tab pos="344599" algn="l"/>
                <a:tab pos="345160" algn="l"/>
              </a:tabLst>
            </a:pPr>
            <a:r>
              <a:rPr sz="1721" spc="9" dirty="0">
                <a:latin typeface="Bahnschrift"/>
                <a:cs typeface="Bahnschrift"/>
              </a:rPr>
              <a:t>useEffect,</a:t>
            </a:r>
            <a:r>
              <a:rPr sz="1721" spc="21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adds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the</a:t>
            </a:r>
            <a:r>
              <a:rPr sz="1721" spc="16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ability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to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perform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side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effects</a:t>
            </a:r>
            <a:r>
              <a:rPr sz="1721" spc="21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from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function </a:t>
            </a:r>
            <a:r>
              <a:rPr sz="1721" spc="-28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component.</a:t>
            </a:r>
            <a:r>
              <a:rPr lang="en-US" sz="1721" spc="9" dirty="0">
                <a:latin typeface="Bahnschrift"/>
                <a:cs typeface="Bahnschrift"/>
              </a:rPr>
              <a:t> </a:t>
            </a:r>
            <a:r>
              <a:rPr lang="en-IN" dirty="0"/>
              <a:t>Operations like fetching data from API, setting up subscriptions and manually changing the </a:t>
            </a:r>
            <a:r>
              <a:rPr lang="en-IN" dirty="0">
                <a:hlinkClick r:id="rId2"/>
              </a:rPr>
              <a:t>DOM</a:t>
            </a:r>
            <a:r>
              <a:rPr lang="en-IN" dirty="0"/>
              <a:t> in </a:t>
            </a:r>
            <a:r>
              <a:rPr lang="en-IN" dirty="0">
                <a:hlinkClick r:id="rId3"/>
              </a:rPr>
              <a:t>React Component</a:t>
            </a:r>
            <a:r>
              <a:rPr lang="en-IN" dirty="0"/>
              <a:t> are called “side effects” or effects for short as they can affect other components and can’t be done before rendering.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</a:pPr>
            <a:endParaRPr sz="1721" dirty="0">
              <a:latin typeface="Bahnschrift"/>
              <a:cs typeface="Bahnschrift"/>
            </a:endParaRPr>
          </a:p>
          <a:p>
            <a:pPr marL="344599" marR="4483" indent="-333953">
              <a:lnSpc>
                <a:spcPct val="101499"/>
              </a:lnSpc>
              <a:buAutoNum type="arabicParenR"/>
              <a:tabLst>
                <a:tab pos="343479" algn="l"/>
                <a:tab pos="344039" algn="l"/>
              </a:tabLst>
            </a:pPr>
            <a:r>
              <a:rPr sz="1721" spc="9" dirty="0">
                <a:latin typeface="Bahnschrift"/>
                <a:cs typeface="Bahnschrift"/>
              </a:rPr>
              <a:t>It</a:t>
            </a:r>
            <a:r>
              <a:rPr sz="1721" spc="1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serves</a:t>
            </a:r>
            <a:r>
              <a:rPr sz="1721" spc="13" dirty="0">
                <a:latin typeface="Bahnschrift"/>
                <a:cs typeface="Bahnschrift"/>
              </a:rPr>
              <a:t> the</a:t>
            </a:r>
            <a:r>
              <a:rPr sz="1721" spc="18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same</a:t>
            </a:r>
            <a:r>
              <a:rPr sz="1721" spc="18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purpose</a:t>
            </a:r>
            <a:r>
              <a:rPr sz="1721" spc="18" dirty="0">
                <a:latin typeface="Bahnschrift"/>
                <a:cs typeface="Bahnschrift"/>
              </a:rPr>
              <a:t> as</a:t>
            </a:r>
            <a:r>
              <a:rPr sz="1721" spc="2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componentDidMount, </a:t>
            </a:r>
            <a:r>
              <a:rPr sz="1721" spc="13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componentDidUpdate,</a:t>
            </a:r>
            <a:r>
              <a:rPr sz="1721" spc="207" dirty="0">
                <a:latin typeface="Bahnschrift"/>
                <a:cs typeface="Bahnschrift"/>
              </a:rPr>
              <a:t> </a:t>
            </a:r>
            <a:r>
              <a:rPr sz="1721" spc="18" dirty="0">
                <a:latin typeface="Bahnschrift"/>
                <a:cs typeface="Bahnschrift"/>
              </a:rPr>
              <a:t>and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componentWillUnmount</a:t>
            </a:r>
            <a:r>
              <a:rPr sz="1721" spc="21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React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classes,</a:t>
            </a:r>
            <a:r>
              <a:rPr sz="1721" spc="194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but </a:t>
            </a:r>
            <a:r>
              <a:rPr sz="1721" spc="-28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unified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into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single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API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  <a:buFont typeface="Bahnschrift"/>
              <a:buAutoNum type="arabicParenR"/>
            </a:pPr>
            <a:endParaRPr sz="1721" dirty="0">
              <a:latin typeface="Bahnschrift"/>
              <a:cs typeface="Bahnschrift"/>
            </a:endParaRPr>
          </a:p>
          <a:p>
            <a:pPr marL="344599" marR="375417" indent="-333953">
              <a:lnSpc>
                <a:spcPct val="101600"/>
              </a:lnSpc>
              <a:buAutoNum type="arabicParenR"/>
              <a:tabLst>
                <a:tab pos="343479" algn="l"/>
                <a:tab pos="344039" algn="l"/>
              </a:tabLst>
            </a:pPr>
            <a:r>
              <a:rPr sz="1721" spc="13" dirty="0">
                <a:latin typeface="Bahnschrift"/>
                <a:cs typeface="Bahnschrift"/>
              </a:rPr>
              <a:t>By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default,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React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runs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the</a:t>
            </a:r>
            <a:r>
              <a:rPr sz="1721" spc="168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effects</a:t>
            </a:r>
            <a:r>
              <a:rPr sz="1721" spc="221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after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every</a:t>
            </a:r>
            <a:r>
              <a:rPr sz="1721" spc="207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render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22" dirty="0">
                <a:latin typeface="Bahnschrift"/>
                <a:cs typeface="Bahnschrift"/>
              </a:rPr>
              <a:t>—</a:t>
            </a:r>
            <a:r>
              <a:rPr sz="1721" spc="17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including</a:t>
            </a:r>
            <a:r>
              <a:rPr sz="1721" spc="21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the </a:t>
            </a:r>
            <a:r>
              <a:rPr sz="1721" spc="-278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first</a:t>
            </a:r>
            <a:r>
              <a:rPr sz="1721" spc="199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render.</a:t>
            </a:r>
            <a:endParaRPr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  <a:buFont typeface="Bahnschrift"/>
              <a:buAutoNum type="arabicParenR"/>
            </a:pPr>
            <a:endParaRPr sz="1721" dirty="0">
              <a:latin typeface="Bahnschrift"/>
              <a:cs typeface="Bahnschrift"/>
            </a:endParaRPr>
          </a:p>
          <a:p>
            <a:pPr marL="344599" marR="627003" indent="-333953">
              <a:lnSpc>
                <a:spcPct val="101600"/>
              </a:lnSpc>
              <a:buAutoNum type="arabicParenR"/>
              <a:tabLst>
                <a:tab pos="343479" algn="l"/>
                <a:tab pos="344039" algn="l"/>
              </a:tabLst>
            </a:pPr>
            <a:r>
              <a:rPr sz="1721" spc="9" dirty="0">
                <a:latin typeface="Bahnschrift"/>
                <a:cs typeface="Bahnschrift"/>
              </a:rPr>
              <a:t>Just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like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with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useState,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you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can</a:t>
            </a:r>
            <a:r>
              <a:rPr sz="1721" spc="180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use</a:t>
            </a:r>
            <a:r>
              <a:rPr sz="1721" spc="190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more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than</a:t>
            </a:r>
            <a:r>
              <a:rPr sz="1721" spc="163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</a:t>
            </a:r>
            <a:r>
              <a:rPr sz="1721" spc="176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single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effect</a:t>
            </a:r>
            <a:r>
              <a:rPr sz="1721" spc="202" dirty="0">
                <a:latin typeface="Bahnschrift"/>
                <a:cs typeface="Bahnschrift"/>
              </a:rPr>
              <a:t> </a:t>
            </a:r>
            <a:r>
              <a:rPr sz="1721" spc="4" dirty="0">
                <a:latin typeface="Bahnschrift"/>
                <a:cs typeface="Bahnschrift"/>
              </a:rPr>
              <a:t>in</a:t>
            </a:r>
            <a:r>
              <a:rPr sz="1721" spc="185" dirty="0">
                <a:latin typeface="Bahnschrift"/>
                <a:cs typeface="Bahnschrift"/>
              </a:rPr>
              <a:t> </a:t>
            </a:r>
            <a:r>
              <a:rPr sz="1721" spc="13" dirty="0">
                <a:latin typeface="Bahnschrift"/>
                <a:cs typeface="Bahnschrift"/>
              </a:rPr>
              <a:t>a </a:t>
            </a:r>
            <a:r>
              <a:rPr sz="1721" spc="-282" dirty="0">
                <a:latin typeface="Bahnschrift"/>
                <a:cs typeface="Bahnschrift"/>
              </a:rPr>
              <a:t> </a:t>
            </a:r>
            <a:r>
              <a:rPr sz="1721" spc="9" dirty="0">
                <a:latin typeface="Bahnschrift"/>
                <a:cs typeface="Bahnschrift"/>
              </a:rPr>
              <a:t>component.</a:t>
            </a:r>
            <a:endParaRPr sz="1721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5095" y="193455"/>
            <a:ext cx="3941810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lang="en-IN" sz="2030" spc="777">
                <a:solidFill>
                  <a:srgbClr val="1A0CAA"/>
                </a:solidFill>
                <a:latin typeface="Segoe UI Symbol"/>
                <a:cs typeface="Segoe UI Symbol"/>
              </a:rPr>
              <a:t>📨</a:t>
            </a:r>
            <a:r>
              <a:rPr lang="en-IN" spc="-26"/>
              <a:t>u</a:t>
            </a:r>
            <a:r>
              <a:rPr lang="en-IN" spc="-9"/>
              <a:t>s</a:t>
            </a:r>
            <a:r>
              <a:rPr lang="en-IN"/>
              <a:t>e</a:t>
            </a:r>
            <a:r>
              <a:rPr lang="en-IN" spc="-9"/>
              <a:t>C</a:t>
            </a:r>
            <a:r>
              <a:rPr lang="en-IN" spc="-22"/>
              <a:t>o</a:t>
            </a:r>
            <a:r>
              <a:rPr lang="en-IN" spc="-9"/>
              <a:t>n</a:t>
            </a:r>
            <a:r>
              <a:rPr lang="en-IN" spc="4"/>
              <a:t>t</a:t>
            </a:r>
            <a:r>
              <a:rPr lang="en-IN" spc="-49"/>
              <a:t>e</a:t>
            </a:r>
            <a:r>
              <a:rPr lang="en-IN" spc="-4"/>
              <a:t>xt</a:t>
            </a:r>
            <a:endParaRPr lang="en-IN" sz="2030" dirty="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653" y="1037932"/>
            <a:ext cx="7397003" cy="134260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44599" marR="594504" indent="-333953">
              <a:lnSpc>
                <a:spcPct val="101600"/>
              </a:lnSpc>
              <a:spcBef>
                <a:spcPts val="79"/>
              </a:spcBef>
              <a:buFont typeface="Wingdings"/>
              <a:buChar char=""/>
              <a:tabLst>
                <a:tab pos="344599" algn="l"/>
                <a:tab pos="345160" algn="l"/>
              </a:tabLst>
            </a:pPr>
            <a:r>
              <a:rPr lang="en-IN" sz="1721" spc="9" dirty="0" err="1">
                <a:solidFill>
                  <a:srgbClr val="34383B"/>
                </a:solidFill>
                <a:latin typeface="Bahnschrift"/>
                <a:cs typeface="Bahnschrift"/>
              </a:rPr>
              <a:t>useContext</a:t>
            </a:r>
            <a:r>
              <a:rPr lang="en-IN" sz="1721" spc="185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hook</a:t>
            </a:r>
            <a:r>
              <a:rPr lang="en-IN" sz="1721" spc="199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makes</a:t>
            </a:r>
            <a:r>
              <a:rPr lang="en-IN" sz="1721" spc="199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4" dirty="0">
                <a:solidFill>
                  <a:srgbClr val="34383B"/>
                </a:solidFill>
                <a:latin typeface="Bahnschrift"/>
                <a:cs typeface="Bahnschrift"/>
              </a:rPr>
              <a:t>it</a:t>
            </a:r>
            <a:r>
              <a:rPr lang="en-IN" sz="1721" spc="185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easy</a:t>
            </a:r>
            <a:r>
              <a:rPr lang="en-IN" sz="1721" spc="194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4" dirty="0">
                <a:solidFill>
                  <a:srgbClr val="34383B"/>
                </a:solidFill>
                <a:latin typeface="Bahnschrift"/>
                <a:cs typeface="Bahnschrift"/>
              </a:rPr>
              <a:t>to</a:t>
            </a:r>
            <a:r>
              <a:rPr lang="en-IN" sz="1721" spc="185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pass</a:t>
            </a:r>
            <a:r>
              <a:rPr lang="en-IN" sz="1721" spc="18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data</a:t>
            </a:r>
            <a:r>
              <a:rPr lang="en-IN" sz="1721" spc="19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throughout</a:t>
            </a:r>
            <a:r>
              <a:rPr lang="en-IN" sz="1721" spc="19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your</a:t>
            </a:r>
            <a:r>
              <a:rPr lang="en-IN" sz="1721" spc="18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app </a:t>
            </a:r>
            <a:r>
              <a:rPr lang="en-IN" sz="1721" spc="-282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without</a:t>
            </a:r>
            <a:r>
              <a:rPr lang="en-IN" sz="1721" spc="18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manually</a:t>
            </a:r>
            <a:r>
              <a:rPr lang="en-IN" sz="1721" spc="172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passing</a:t>
            </a:r>
            <a:r>
              <a:rPr lang="en-IN" sz="1721" spc="176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props</a:t>
            </a:r>
            <a:r>
              <a:rPr lang="en-IN" sz="1721" spc="176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down</a:t>
            </a:r>
            <a:r>
              <a:rPr lang="en-IN" sz="1721" spc="18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the</a:t>
            </a:r>
            <a:r>
              <a:rPr lang="en-IN" sz="1721" spc="168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4" dirty="0">
                <a:solidFill>
                  <a:srgbClr val="34383B"/>
                </a:solidFill>
                <a:latin typeface="Bahnschrift"/>
                <a:cs typeface="Bahnschrift"/>
              </a:rPr>
              <a:t>tree.</a:t>
            </a:r>
            <a:endParaRPr lang="en-IN" sz="1721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  <a:buClr>
                <a:srgbClr val="34383B"/>
              </a:buClr>
              <a:buFont typeface="Wingdings"/>
              <a:buChar char=""/>
            </a:pPr>
            <a:endParaRPr lang="en-IN" sz="1721" dirty="0">
              <a:latin typeface="Bahnschrift"/>
              <a:cs typeface="Bahnschrift"/>
            </a:endParaRPr>
          </a:p>
          <a:p>
            <a:pPr marL="344599" marR="4483" indent="-333953">
              <a:lnSpc>
                <a:spcPct val="101600"/>
              </a:lnSpc>
              <a:buFont typeface="Wingdings"/>
              <a:buChar char=""/>
              <a:tabLst>
                <a:tab pos="344599" algn="l"/>
                <a:tab pos="345160" algn="l"/>
              </a:tabLst>
            </a:pP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Context</a:t>
            </a:r>
            <a:r>
              <a:rPr lang="en-IN" sz="1721" spc="185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can</a:t>
            </a:r>
            <a:r>
              <a:rPr lang="en-IN" sz="1721" spc="185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make</a:t>
            </a:r>
            <a:r>
              <a:rPr lang="en-IN" sz="1721" spc="168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a</a:t>
            </a:r>
            <a:r>
              <a:rPr lang="en-IN" sz="1721" spc="194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4" dirty="0">
                <a:solidFill>
                  <a:srgbClr val="34383B"/>
                </a:solidFill>
                <a:latin typeface="Bahnschrift"/>
                <a:cs typeface="Bahnschrift"/>
              </a:rPr>
              <a:t>nice</a:t>
            </a:r>
            <a:r>
              <a:rPr lang="en-IN" sz="1721" spc="194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114DC3"/>
                </a:solidFill>
                <a:latin typeface="Bahnschrift"/>
                <a:cs typeface="Bahnschrift"/>
              </a:rPr>
              <a:t>simple</a:t>
            </a:r>
            <a:r>
              <a:rPr lang="en-IN" sz="1721" spc="172" dirty="0">
                <a:solidFill>
                  <a:srgbClr val="114DC3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114DC3"/>
                </a:solidFill>
                <a:latin typeface="Bahnschrift"/>
                <a:cs typeface="Bahnschrift"/>
              </a:rPr>
              <a:t>alternative</a:t>
            </a:r>
            <a:r>
              <a:rPr lang="en-IN" sz="1721" spc="185" dirty="0">
                <a:solidFill>
                  <a:srgbClr val="114DC3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114DC3"/>
                </a:solidFill>
                <a:latin typeface="Bahnschrift"/>
                <a:cs typeface="Bahnschrift"/>
              </a:rPr>
              <a:t>to</a:t>
            </a:r>
            <a:r>
              <a:rPr lang="en-IN" sz="1721" spc="190" dirty="0">
                <a:solidFill>
                  <a:srgbClr val="114DC3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114DC3"/>
                </a:solidFill>
                <a:latin typeface="Bahnschrift"/>
                <a:cs typeface="Bahnschrift"/>
              </a:rPr>
              <a:t>Redux</a:t>
            </a:r>
            <a:r>
              <a:rPr lang="en-IN" sz="1721" spc="180" dirty="0">
                <a:solidFill>
                  <a:srgbClr val="114DC3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when</a:t>
            </a:r>
            <a:r>
              <a:rPr lang="en-IN" sz="1721" spc="185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your</a:t>
            </a:r>
            <a:r>
              <a:rPr lang="en-IN" sz="1721" spc="18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data</a:t>
            </a:r>
            <a:r>
              <a:rPr lang="en-IN" sz="1721" spc="194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4" dirty="0">
                <a:solidFill>
                  <a:srgbClr val="34383B"/>
                </a:solidFill>
                <a:latin typeface="Bahnschrift"/>
                <a:cs typeface="Bahnschrift"/>
              </a:rPr>
              <a:t>is </a:t>
            </a:r>
            <a:r>
              <a:rPr lang="en-IN" sz="1721" spc="-282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simple</a:t>
            </a:r>
            <a:r>
              <a:rPr lang="en-IN" sz="1721" spc="180" dirty="0">
                <a:solidFill>
                  <a:srgbClr val="34383B"/>
                </a:solidFill>
                <a:latin typeface="Bahnschrift"/>
                <a:cs typeface="Bahnschrift"/>
              </a:rPr>
              <a:t> and top-down flow </a:t>
            </a:r>
            <a:r>
              <a:rPr lang="en-IN" sz="1721" spc="4" dirty="0">
                <a:solidFill>
                  <a:srgbClr val="34383B"/>
                </a:solidFill>
                <a:latin typeface="Bahnschrift"/>
                <a:cs typeface="Bahnschrift"/>
              </a:rPr>
              <a:t>or</a:t>
            </a:r>
            <a:r>
              <a:rPr lang="en-IN" sz="1721" spc="180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your</a:t>
            </a:r>
            <a:r>
              <a:rPr lang="en-IN" sz="1721" spc="159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13" dirty="0">
                <a:solidFill>
                  <a:srgbClr val="34383B"/>
                </a:solidFill>
                <a:latin typeface="Bahnschrift"/>
                <a:cs typeface="Bahnschrift"/>
              </a:rPr>
              <a:t>app</a:t>
            </a:r>
            <a:r>
              <a:rPr lang="en-IN" sz="1721" spc="172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4" dirty="0">
                <a:solidFill>
                  <a:srgbClr val="34383B"/>
                </a:solidFill>
                <a:latin typeface="Bahnschrift"/>
                <a:cs typeface="Bahnschrift"/>
              </a:rPr>
              <a:t>is</a:t>
            </a:r>
            <a:r>
              <a:rPr lang="en-IN" sz="1721" spc="176" dirty="0">
                <a:solidFill>
                  <a:srgbClr val="34383B"/>
                </a:solidFill>
                <a:latin typeface="Bahnschrift"/>
                <a:cs typeface="Bahnschrift"/>
              </a:rPr>
              <a:t> </a:t>
            </a:r>
            <a:r>
              <a:rPr lang="en-IN" sz="1721" spc="9" dirty="0">
                <a:solidFill>
                  <a:srgbClr val="34383B"/>
                </a:solidFill>
                <a:latin typeface="Bahnschrift"/>
                <a:cs typeface="Bahnschrift"/>
              </a:rPr>
              <a:t>small.</a:t>
            </a:r>
            <a:endParaRPr lang="en-IN" sz="1721" dirty="0">
              <a:latin typeface="Bahnschrift"/>
              <a:cs typeface="Bahnschrif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D9652-0883-DA45-ADE7-4EDAF5EB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28" y="2667484"/>
            <a:ext cx="8959066" cy="4190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{48507949-E26B-8048-BEDE-FA6AEDDC2A59}tf10001121</Template>
  <TotalTime>540</TotalTime>
  <Words>964</Words>
  <Application>Microsoft Macintosh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MT</vt:lpstr>
      <vt:lpstr>Bahnschrift</vt:lpstr>
      <vt:lpstr>Calibri</vt:lpstr>
      <vt:lpstr>Calibri Light</vt:lpstr>
      <vt:lpstr>Segoe UI Symbol</vt:lpstr>
      <vt:lpstr>Wingdings</vt:lpstr>
      <vt:lpstr>Office Theme</vt:lpstr>
      <vt:lpstr>            Welcome!</vt:lpstr>
      <vt:lpstr>PowerPoint Presentation</vt:lpstr>
      <vt:lpstr>PowerPoint Presentation</vt:lpstr>
      <vt:lpstr>Introduction</vt:lpstr>
      <vt:lpstr>Why Hooks ?</vt:lpstr>
      <vt:lpstr>Rules of Hooks</vt:lpstr>
      <vt:lpstr>useState</vt:lpstr>
      <vt:lpstr>useEffect</vt:lpstr>
      <vt:lpstr>📨useContext</vt:lpstr>
      <vt:lpstr>🚀 useReducer</vt:lpstr>
      <vt:lpstr>PowerPoint Presentation</vt:lpstr>
      <vt:lpstr>useReducer + useContext</vt:lpstr>
      <vt:lpstr>PowerPoint Presentation</vt:lpstr>
      <vt:lpstr>🔗useRef</vt:lpstr>
      <vt:lpstr>✨useDebugValue</vt:lpstr>
      <vt:lpstr>💭useMemo</vt:lpstr>
      <vt:lpstr>useCallback</vt:lpstr>
      <vt:lpstr>PowerPoint Presentation</vt:lpstr>
      <vt:lpstr>⛔useLayoutEffect</vt:lpstr>
      <vt:lpstr>Custom Hooks</vt:lpstr>
      <vt:lpstr>✨Summary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Hooks </dc:title>
  <dc:creator>Harivenkatesh, Polnati</dc:creator>
  <cp:lastModifiedBy>Harivenkatesh, Polnati</cp:lastModifiedBy>
  <cp:revision>40</cp:revision>
  <dcterms:created xsi:type="dcterms:W3CDTF">2021-08-05T03:25:12Z</dcterms:created>
  <dcterms:modified xsi:type="dcterms:W3CDTF">2021-08-10T05:41:11Z</dcterms:modified>
</cp:coreProperties>
</file>