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389" r:id="rId2"/>
    <p:sldId id="258" r:id="rId3"/>
    <p:sldId id="259" r:id="rId4"/>
    <p:sldId id="391" r:id="rId5"/>
    <p:sldId id="260" r:id="rId6"/>
    <p:sldId id="392" r:id="rId7"/>
    <p:sldId id="263" r:id="rId8"/>
    <p:sldId id="390" r:id="rId9"/>
    <p:sldId id="262" r:id="rId10"/>
    <p:sldId id="264" r:id="rId11"/>
    <p:sldId id="393" r:id="rId12"/>
    <p:sldId id="265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88"/>
  </p:normalViewPr>
  <p:slideViewPr>
    <p:cSldViewPr>
      <p:cViewPr varScale="1">
        <p:scale>
          <a:sx n="127" d="100"/>
          <a:sy n="127" d="100"/>
        </p:scale>
        <p:origin x="22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686F-DB9B-E84A-95AC-6E27DC7C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4B69-EFA8-3743-AB26-A72E3F32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5A76-D8EC-0A41-A74B-809FAA92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839E-28BF-154B-836C-9A54DA72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C588-3360-7645-9964-BA36795C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008A-FF38-E84A-9CBF-9D3A6F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6ED3-9719-BE40-8E98-789B32A8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D66E-0FB9-5141-9EDF-182F618F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0688-0AFA-9B4D-8253-02DAC4CF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3926-DFD0-E54C-94DF-ACBC794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EBF61-6D89-7248-BF61-F9C4F5C96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6FBBB-8C52-124E-B377-E311962E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8235-8EF6-184D-A6D5-628E7E18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47BF-FC2A-614D-AA6D-21EBCAD4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E17E-A064-2648-8CD0-31C4CBAD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0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8CC8F6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75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ECB4-E81B-7246-BBDE-A002F55F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E438-2EF3-B948-8DFB-C3D658E6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6D1-F562-EE46-B2A8-73319795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88E1-D8F4-C34E-93B3-1D2943B8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BBF7-6DA4-2643-802E-359CD81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C6BB-5697-B241-8293-A291D91A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BA-0265-3742-B249-EDBF6E8A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F12A-A84B-6F4D-9E29-23549A42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4500-256E-604B-A8C5-34F748A9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5CB4-664D-5941-BA46-6C804096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4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F66-A6AA-8544-9F6D-BE3F763F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DEC2-0D15-5447-AF10-6E7776C01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AB89-9FE6-FD4C-8608-21190B35E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B8E4-C4CF-F648-AE92-B26E2F5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E136-E9C6-1C4C-BC0B-8C446EBE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3246E-BF2D-FD42-A9C6-0A456E49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B2F-09D6-F54A-AE3E-CC11320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4A4CF-3222-E54E-BE15-82D741CF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B19C-9585-5B46-89A4-063115DE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F17CA-D2E3-F44C-9370-6942697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90E5E-D597-D34C-B604-25F8D8E8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9264F-1C73-A642-94F7-D0B678D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C76E6-F65C-0A49-A466-C62DE005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0CEDB-FD9E-EF4A-96EE-90FF23AF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7FBD-DDB1-994C-84DF-D0493BA3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8C3ED-AAD9-DD42-A382-AB92A5D9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74B3-D42F-6E45-BB68-B82C375E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9DF87-6D9F-FA4B-B403-86A4523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DC4C6-4443-2141-8333-5F9F766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5972-53DA-B046-9BC9-BA028427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371C-CF07-0144-943C-643763FF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9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F911-6314-9545-B1E2-B78C3A62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8055-851C-8A48-A506-7A1E2299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FFA1-F96C-CB4D-93A1-AB1253FD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968F-22B3-2140-9063-3B56BE3A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E49DF-D998-CF45-9BFD-8FBFEE26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821C-6152-E742-8C67-0AAF5FA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2C6E-4C5C-824C-91EE-66E10D34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128B-95A3-2F49-A1AD-9BC553A41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627C9-DCC8-B44D-AFC6-F5A6F2AA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1957-01C3-9D45-A77C-5BC94B37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93D0-6526-DA47-94A3-6D37604A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AFD8-51D3-D24D-A581-F7FE8028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CFD1D-CCD0-F147-BCB4-665CB8CF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28A2-F067-7C4B-94F8-649F8756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A636-65C1-464B-A631-4B2ED4D02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5AB3-95D1-C74A-8CF5-90492E349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608B-0F8B-074E-8792-A16C2A04E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tum.service-now.com/euts_intake?id=appstore_ho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uhc.com/ui/repos/tree/General/npm-virtual" TargetMode="External"/><Relationship Id="rId2" Type="http://schemas.openxmlformats.org/officeDocument/2006/relationships/hyperlink" Target="https://registry.npm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tml-css-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793B-1006-1D41-A239-4267D94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62543"/>
            <a:ext cx="7157085" cy="1502305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   Welcome to ReactJS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61F28-F998-0841-87FE-31475C836930}"/>
              </a:ext>
            </a:extLst>
          </p:cNvPr>
          <p:cNvSpPr txBox="1"/>
          <p:nvPr/>
        </p:nvSpPr>
        <p:spPr>
          <a:xfrm>
            <a:off x="7543800" y="6553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Hari </a:t>
            </a:r>
            <a:r>
              <a:rPr lang="en-US" b="1" dirty="0" err="1">
                <a:solidFill>
                  <a:srgbClr val="00B0F0"/>
                </a:solidFill>
              </a:rPr>
              <a:t>Polnati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19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381CF1-B3C8-D643-A4D5-2C05112E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76" y="473252"/>
            <a:ext cx="9000453" cy="141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 Hello React!!!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903" y="1889232"/>
            <a:ext cx="7930798" cy="4064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79C6-EAA6-434B-8386-B6B9C4C3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1295400"/>
            <a:ext cx="8675370" cy="4931516"/>
          </a:xfrm>
        </p:spPr>
        <p:txBody>
          <a:bodyPr/>
          <a:lstStyle/>
          <a:p>
            <a:r>
              <a:rPr lang="en-US" dirty="0"/>
              <a:t>VS code : For development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NodeJS: </a:t>
            </a:r>
            <a:r>
              <a:rPr lang="en-US" dirty="0">
                <a:hlinkClick r:id="rId3"/>
              </a:rPr>
              <a:t>https://nodejs.org/en/</a:t>
            </a:r>
            <a:r>
              <a:rPr lang="en-US" dirty="0"/>
              <a:t> We need </a:t>
            </a:r>
            <a:r>
              <a:rPr lang="en-US" dirty="0" err="1"/>
              <a:t>npm</a:t>
            </a:r>
            <a:r>
              <a:rPr lang="en-US" dirty="0"/>
              <a:t>/yarn</a:t>
            </a:r>
          </a:p>
          <a:p>
            <a:endParaRPr lang="en-US" dirty="0"/>
          </a:p>
          <a:p>
            <a:r>
              <a:rPr lang="en-US" dirty="0"/>
              <a:t>Git : Distributed version control where we can </a:t>
            </a:r>
            <a:r>
              <a:rPr lang="en-IN" dirty="0"/>
              <a:t>usually used for coordinating work among programmers collaboratively developing source code during software development</a:t>
            </a:r>
          </a:p>
          <a:p>
            <a:endParaRPr lang="en-IN" dirty="0"/>
          </a:p>
          <a:p>
            <a:r>
              <a:rPr lang="en-IN" dirty="0"/>
              <a:t>You can download all above </a:t>
            </a:r>
            <a:r>
              <a:rPr lang="en-IN" dirty="0" err="1"/>
              <a:t>softwares</a:t>
            </a:r>
            <a:r>
              <a:rPr lang="en-IN" dirty="0"/>
              <a:t> from Appstore </a:t>
            </a:r>
            <a:br>
              <a:rPr lang="en-IN" dirty="0"/>
            </a:br>
            <a:r>
              <a:rPr lang="en-IN" dirty="0">
                <a:hlinkClick r:id="rId4"/>
              </a:rPr>
              <a:t>https://optum.service-now.com/euts_intake?id=appstore_home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7AE93-523B-8841-A826-7F0517361D45}"/>
              </a:ext>
            </a:extLst>
          </p:cNvPr>
          <p:cNvSpPr txBox="1"/>
          <p:nvPr/>
        </p:nvSpPr>
        <p:spPr>
          <a:xfrm>
            <a:off x="2667000" y="304800"/>
            <a:ext cx="29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Tools and </a:t>
            </a:r>
            <a:r>
              <a:rPr lang="en-US" dirty="0" err="1"/>
              <a:t>Softwares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9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244F34-3381-7D4A-B4DD-606EE641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dirty="0"/>
              <a:t>Create a react project: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515" y="2186635"/>
            <a:ext cx="8675370" cy="4818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endParaRPr lang="en-US" sz="2100" spc="-15" dirty="0"/>
          </a:p>
          <a:p>
            <a:pPr marL="254634">
              <a:lnSpc>
                <a:spcPct val="90000"/>
              </a:lnSpc>
              <a:spcBef>
                <a:spcPts val="605"/>
              </a:spcBef>
              <a:tabLst>
                <a:tab pos="483234" algn="l"/>
                <a:tab pos="483870" algn="l"/>
              </a:tabLst>
            </a:pPr>
            <a:r>
              <a:rPr lang="en-US" sz="2100" spc="-15" dirty="0"/>
              <a:t>Settings:</a:t>
            </a:r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endParaRPr lang="en-US" sz="2100" spc="-15" dirty="0"/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5" dirty="0"/>
              <a:t>Non-VPN:</a:t>
            </a:r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IN" b="1" dirty="0" err="1"/>
              <a:t>npm</a:t>
            </a:r>
            <a:r>
              <a:rPr lang="en-IN" b="1" dirty="0"/>
              <a:t> set registry </a:t>
            </a:r>
            <a:r>
              <a:rPr lang="en-IN" b="1" dirty="0">
                <a:hlinkClick r:id="rId2"/>
              </a:rPr>
              <a:t>https://registry.npmjs.org/</a:t>
            </a:r>
            <a:r>
              <a:rPr lang="en-IN" b="1" dirty="0"/>
              <a:t> </a:t>
            </a:r>
            <a:r>
              <a:rPr lang="en-IN" dirty="0"/>
              <a:t>- If you face any issues with VPN disconnect and run above command.</a:t>
            </a:r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endParaRPr lang="en-US" sz="2100" spc="-15" dirty="0"/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5" dirty="0"/>
              <a:t>VPN:</a:t>
            </a:r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5" dirty="0">
                <a:hlinkClick r:id="rId3"/>
              </a:rPr>
              <a:t>https://repo1.uhc.com/</a:t>
            </a:r>
            <a:r>
              <a:rPr lang="en-US" sz="2100" spc="-15" dirty="0" err="1">
                <a:hlinkClick r:id="rId3"/>
              </a:rPr>
              <a:t>ui</a:t>
            </a:r>
            <a:r>
              <a:rPr lang="en-US" sz="2100" spc="-15" dirty="0">
                <a:hlinkClick r:id="rId3"/>
              </a:rPr>
              <a:t>/repos/tree/General/</a:t>
            </a:r>
            <a:r>
              <a:rPr lang="en-US" sz="2100" spc="-15" dirty="0" err="1">
                <a:hlinkClick r:id="rId3"/>
              </a:rPr>
              <a:t>npm</a:t>
            </a:r>
            <a:r>
              <a:rPr lang="en-US" sz="2100" spc="-15" dirty="0">
                <a:hlinkClick r:id="rId3"/>
              </a:rPr>
              <a:t>-virtual</a:t>
            </a:r>
            <a:endParaRPr lang="en-US" sz="2100" spc="-15" dirty="0"/>
          </a:p>
          <a:p>
            <a:pPr marL="254634">
              <a:lnSpc>
                <a:spcPct val="90000"/>
              </a:lnSpc>
              <a:spcBef>
                <a:spcPts val="605"/>
              </a:spcBef>
              <a:tabLst>
                <a:tab pos="483234" algn="l"/>
                <a:tab pos="483870" algn="l"/>
              </a:tabLst>
            </a:pPr>
            <a:endParaRPr lang="en-US" sz="2100" spc="-15" dirty="0"/>
          </a:p>
          <a:p>
            <a:pPr marL="254634">
              <a:lnSpc>
                <a:spcPct val="90000"/>
              </a:lnSpc>
              <a:spcBef>
                <a:spcPts val="605"/>
              </a:spcBef>
              <a:tabLst>
                <a:tab pos="483234" algn="l"/>
                <a:tab pos="483870" algn="l"/>
              </a:tabLst>
            </a:pPr>
            <a:endParaRPr lang="en-US" sz="2100" spc="-15" dirty="0"/>
          </a:p>
          <a:p>
            <a:pPr marL="254634">
              <a:lnSpc>
                <a:spcPct val="90000"/>
              </a:lnSpc>
              <a:spcBef>
                <a:spcPts val="605"/>
              </a:spcBef>
              <a:tabLst>
                <a:tab pos="483234" algn="l"/>
                <a:tab pos="483870" algn="l"/>
              </a:tabLst>
            </a:pPr>
            <a:r>
              <a:rPr lang="en-US" sz="2100" spc="-15" dirty="0"/>
              <a:t>Create a </a:t>
            </a:r>
            <a:r>
              <a:rPr lang="en-US" sz="2100" spc="-15" dirty="0" err="1"/>
              <a:t>recat</a:t>
            </a:r>
            <a:r>
              <a:rPr lang="en-US" sz="2100" spc="-15" dirty="0"/>
              <a:t> app:</a:t>
            </a:r>
            <a:br>
              <a:rPr lang="en-US" sz="2100" spc="-15" dirty="0"/>
            </a:br>
            <a:endParaRPr lang="en-US" sz="2100" spc="-15" dirty="0"/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5" dirty="0" err="1"/>
              <a:t>npm</a:t>
            </a:r>
            <a:r>
              <a:rPr lang="en-US" sz="2100" spc="265" dirty="0"/>
              <a:t> </a:t>
            </a:r>
            <a:r>
              <a:rPr lang="en-US" sz="2100" spc="-10" dirty="0"/>
              <a:t>install</a:t>
            </a:r>
            <a:r>
              <a:rPr lang="en-US" sz="2100" spc="260" dirty="0"/>
              <a:t> </a:t>
            </a:r>
            <a:r>
              <a:rPr lang="en-US" sz="2100" spc="-10" dirty="0"/>
              <a:t>create-react-app</a:t>
            </a:r>
            <a:r>
              <a:rPr lang="en-US" sz="2100" spc="250" dirty="0"/>
              <a:t> </a:t>
            </a:r>
            <a:r>
              <a:rPr lang="en-US" sz="2100" spc="-5" dirty="0"/>
              <a:t>–g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0" dirty="0"/>
              <a:t>create-react-app</a:t>
            </a:r>
            <a:r>
              <a:rPr lang="en-US" sz="2100" spc="240" dirty="0"/>
              <a:t> </a:t>
            </a:r>
            <a:r>
              <a:rPr lang="en-US" sz="2100" spc="-10" dirty="0"/>
              <a:t>my-app</a:t>
            </a:r>
            <a:endParaRPr lang="en-US" sz="2100" dirty="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spc="-5" dirty="0"/>
              <a:t>	(OR)</a:t>
            </a:r>
            <a:endParaRPr lang="en-US" sz="2100" dirty="0"/>
          </a:p>
          <a:p>
            <a:pPr marL="390525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160" algn="l"/>
              </a:tabLst>
            </a:pPr>
            <a:r>
              <a:rPr lang="en-US" sz="2100" spc="-15" dirty="0" err="1"/>
              <a:t>npx</a:t>
            </a:r>
            <a:r>
              <a:rPr lang="en-US" sz="2100" spc="260" dirty="0"/>
              <a:t> </a:t>
            </a:r>
            <a:r>
              <a:rPr lang="en-US" sz="2100" spc="-10" dirty="0"/>
              <a:t>create-react-app</a:t>
            </a:r>
            <a:r>
              <a:rPr lang="en-US" sz="2100" spc="250" dirty="0"/>
              <a:t> </a:t>
            </a:r>
            <a:r>
              <a:rPr lang="en-US" sz="2100" spc="-10" dirty="0"/>
              <a:t>my-app</a:t>
            </a:r>
          </a:p>
          <a:p>
            <a:pPr marL="390525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160" algn="l"/>
              </a:tabLst>
            </a:pPr>
            <a:endParaRPr lang="en-US" sz="2100" spc="-10" dirty="0"/>
          </a:p>
          <a:p>
            <a:pPr marL="390525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160" algn="l"/>
              </a:tabLst>
            </a:pPr>
            <a:endParaRPr lang="en-US" sz="2100" spc="-10" dirty="0"/>
          </a:p>
          <a:p>
            <a:pPr marL="161925">
              <a:lnSpc>
                <a:spcPct val="90000"/>
              </a:lnSpc>
              <a:spcBef>
                <a:spcPts val="505"/>
              </a:spcBef>
              <a:tabLst>
                <a:tab pos="391160" algn="l"/>
              </a:tabLst>
            </a:pPr>
            <a:r>
              <a:rPr lang="en-US" sz="3200" spc="-10" dirty="0"/>
              <a:t>Conventions….</a:t>
            </a:r>
          </a:p>
          <a:p>
            <a:pPr marL="483234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-10" dirty="0"/>
              <a:t>Project</a:t>
            </a:r>
            <a:r>
              <a:rPr lang="en-US" sz="2100" spc="265" dirty="0"/>
              <a:t> </a:t>
            </a:r>
            <a:r>
              <a:rPr lang="en-US" sz="2100" spc="-20" dirty="0"/>
              <a:t>Name</a:t>
            </a:r>
            <a:r>
              <a:rPr lang="en-US" sz="2100" spc="265" dirty="0"/>
              <a:t> </a:t>
            </a:r>
            <a:r>
              <a:rPr lang="en-US" sz="2100" spc="-15" dirty="0"/>
              <a:t>should</a:t>
            </a:r>
            <a:r>
              <a:rPr lang="en-US" sz="2100" spc="254" dirty="0"/>
              <a:t> </a:t>
            </a:r>
            <a:r>
              <a:rPr lang="en-US" sz="2100" dirty="0"/>
              <a:t>be</a:t>
            </a:r>
            <a:r>
              <a:rPr lang="en-US" sz="2100" spc="240" dirty="0"/>
              <a:t> </a:t>
            </a:r>
            <a:r>
              <a:rPr lang="en-US" sz="2100" spc="-5" dirty="0"/>
              <a:t>URL</a:t>
            </a:r>
            <a:r>
              <a:rPr lang="en-US" sz="2100" spc="250" dirty="0"/>
              <a:t> </a:t>
            </a:r>
            <a:r>
              <a:rPr lang="en-US" sz="2100" spc="-5" dirty="0"/>
              <a:t>Friendly.</a:t>
            </a:r>
            <a:endParaRPr lang="en-US" sz="2100" dirty="0"/>
          </a:p>
          <a:p>
            <a:pPr marL="483234" marR="5080" indent="-228600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dirty="0"/>
              <a:t>It</a:t>
            </a:r>
            <a:r>
              <a:rPr lang="en-US" sz="2100" spc="270" dirty="0"/>
              <a:t> </a:t>
            </a:r>
            <a:r>
              <a:rPr lang="en-US" sz="2100" spc="-10" dirty="0"/>
              <a:t>should</a:t>
            </a:r>
            <a:r>
              <a:rPr lang="en-US" sz="2100" spc="240" dirty="0"/>
              <a:t> </a:t>
            </a:r>
            <a:r>
              <a:rPr lang="en-US" sz="2100" spc="-5" dirty="0"/>
              <a:t>not</a:t>
            </a:r>
            <a:r>
              <a:rPr lang="en-US" sz="2100" spc="245" dirty="0"/>
              <a:t> </a:t>
            </a:r>
            <a:r>
              <a:rPr lang="en-US" sz="2100" spc="-5" dirty="0"/>
              <a:t>contain</a:t>
            </a:r>
            <a:r>
              <a:rPr lang="en-US" sz="2100" spc="270" dirty="0"/>
              <a:t> </a:t>
            </a:r>
            <a:r>
              <a:rPr lang="en-US" sz="2100" spc="-10" dirty="0"/>
              <a:t>any</a:t>
            </a:r>
            <a:r>
              <a:rPr lang="en-US" sz="2100" spc="250" dirty="0"/>
              <a:t> </a:t>
            </a:r>
            <a:r>
              <a:rPr lang="en-US" sz="2100" spc="-10" dirty="0"/>
              <a:t>special</a:t>
            </a:r>
            <a:r>
              <a:rPr lang="en-US" sz="2100" spc="265" dirty="0"/>
              <a:t> </a:t>
            </a:r>
            <a:r>
              <a:rPr lang="en-US" sz="2100" spc="-10" dirty="0"/>
              <a:t>characters</a:t>
            </a:r>
            <a:r>
              <a:rPr lang="en-US" sz="2100" spc="240" dirty="0"/>
              <a:t> </a:t>
            </a:r>
            <a:r>
              <a:rPr lang="en-US" sz="2100" spc="-5" dirty="0"/>
              <a:t>except </a:t>
            </a:r>
            <a:r>
              <a:rPr lang="en-US" sz="2100" spc="-440" dirty="0"/>
              <a:t> </a:t>
            </a:r>
            <a:r>
              <a:rPr lang="en-US" sz="2100" spc="-10" dirty="0"/>
              <a:t>hyphen(-)</a:t>
            </a:r>
            <a:r>
              <a:rPr lang="en-US" sz="2100" spc="254" dirty="0"/>
              <a:t> </a:t>
            </a:r>
            <a:r>
              <a:rPr lang="en-US" sz="2100" spc="-10" dirty="0"/>
              <a:t>and</a:t>
            </a:r>
            <a:r>
              <a:rPr lang="en-US" sz="2100" spc="254" dirty="0"/>
              <a:t> </a:t>
            </a:r>
            <a:r>
              <a:rPr lang="en-US" sz="2100" spc="-10" dirty="0"/>
              <a:t>underscore(_)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dirty="0"/>
              <a:t>It</a:t>
            </a:r>
            <a:r>
              <a:rPr lang="en-US" sz="2100" spc="260" dirty="0"/>
              <a:t> </a:t>
            </a:r>
            <a:r>
              <a:rPr lang="en-US" sz="2100" spc="-10" dirty="0"/>
              <a:t>should</a:t>
            </a:r>
            <a:r>
              <a:rPr lang="en-US" sz="2100" spc="229" dirty="0"/>
              <a:t> </a:t>
            </a:r>
            <a:r>
              <a:rPr lang="en-US" sz="2100" spc="-5" dirty="0"/>
              <a:t>not</a:t>
            </a:r>
            <a:r>
              <a:rPr lang="en-US" sz="2100" spc="235" dirty="0"/>
              <a:t> </a:t>
            </a:r>
            <a:r>
              <a:rPr lang="en-US" sz="2100" spc="-5" dirty="0"/>
              <a:t>contain</a:t>
            </a:r>
            <a:r>
              <a:rPr lang="en-US" sz="2100" spc="260" dirty="0"/>
              <a:t> </a:t>
            </a:r>
            <a:r>
              <a:rPr lang="en-US" sz="2100" spc="-10" dirty="0"/>
              <a:t>any</a:t>
            </a:r>
            <a:r>
              <a:rPr lang="en-US" sz="2100" spc="245" dirty="0"/>
              <a:t> </a:t>
            </a:r>
            <a:r>
              <a:rPr lang="en-US" sz="2100" spc="-5" dirty="0"/>
              <a:t>Capital</a:t>
            </a:r>
            <a:r>
              <a:rPr lang="en-US" sz="2100" spc="225" dirty="0"/>
              <a:t> </a:t>
            </a:r>
            <a:r>
              <a:rPr lang="en-US" sz="2100" spc="-5" dirty="0"/>
              <a:t>Letters.</a:t>
            </a:r>
            <a:endParaRPr lang="en-US" sz="2100" dirty="0"/>
          </a:p>
          <a:p>
            <a:pPr marL="390525" indent="-228600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160" algn="l"/>
              </a:tabLst>
            </a:pPr>
            <a:endParaRPr lang="en-US" sz="21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3D83B24-B8DD-4AD1-B5F6-3F7788209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" y="1447800"/>
            <a:ext cx="8675370" cy="4643323"/>
          </a:xfrm>
        </p:spPr>
        <p:txBody>
          <a:bodyPr>
            <a:normAutofit/>
          </a:bodyPr>
          <a:lstStyle/>
          <a:p>
            <a:pPr marL="0" indent="0">
              <a:spcBef>
                <a:spcPts val="110"/>
              </a:spcBef>
              <a:buNone/>
              <a:tabLst>
                <a:tab pos="483234" algn="l"/>
                <a:tab pos="483870" algn="l"/>
              </a:tabLst>
            </a:pPr>
            <a:r>
              <a:rPr lang="en-US" sz="3200" b="0" i="0" spc="5" dirty="0">
                <a:latin typeface="Bahnschrift"/>
                <a:ea typeface="+mn-ea"/>
                <a:cs typeface="Bahnschrift"/>
              </a:rPr>
              <a:t>                                Day 1</a:t>
            </a:r>
          </a:p>
          <a:p>
            <a:pPr marL="0" indent="0">
              <a:spcBef>
                <a:spcPts val="110"/>
              </a:spcBef>
              <a:buNone/>
              <a:tabLst>
                <a:tab pos="483234" algn="l"/>
                <a:tab pos="483870" algn="l"/>
              </a:tabLst>
            </a:pPr>
            <a:endParaRPr lang="en-US" sz="3200" b="0" i="0" spc="5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spc="5" dirty="0">
                <a:latin typeface="Bahnschrift"/>
                <a:cs typeface="Bahnschrift"/>
              </a:rPr>
              <a:t>Overview on HTML,CSS and JS</a:t>
            </a: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b="0" i="0" spc="5" dirty="0">
                <a:latin typeface="Bahnschrift"/>
                <a:ea typeface="+mn-ea"/>
                <a:cs typeface="Bahnschrift"/>
              </a:rPr>
              <a:t>ReactJS</a:t>
            </a:r>
            <a:r>
              <a:rPr lang="en-US" sz="2100" b="0" i="0" spc="145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dirty="0">
                <a:latin typeface="Bahnschrift"/>
                <a:ea typeface="+mn-ea"/>
                <a:cs typeface="Bahnschrift"/>
              </a:rPr>
              <a:t>Introduction</a:t>
            </a: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spc="5" dirty="0">
                <a:latin typeface="Bahnschrift"/>
                <a:cs typeface="Bahnschrift"/>
              </a:rPr>
              <a:t>JS vs React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spc="5" dirty="0">
                <a:latin typeface="Bahnschrift"/>
                <a:cs typeface="Bahnschrift"/>
              </a:rPr>
              <a:t>Popularity</a:t>
            </a:r>
            <a:r>
              <a:rPr lang="en-US" sz="2100" spc="150" dirty="0">
                <a:latin typeface="Bahnschrift"/>
                <a:cs typeface="Bahnschrift"/>
              </a:rPr>
              <a:t> </a:t>
            </a:r>
            <a:r>
              <a:rPr lang="en-US" sz="2100" spc="10" dirty="0">
                <a:latin typeface="Bahnschrift"/>
                <a:cs typeface="Bahnschrift"/>
              </a:rPr>
              <a:t>of</a:t>
            </a:r>
            <a:r>
              <a:rPr lang="en-US" sz="2100" spc="160" dirty="0">
                <a:latin typeface="Bahnschrift"/>
                <a:cs typeface="Bahnschrift"/>
              </a:rPr>
              <a:t> </a:t>
            </a:r>
            <a:r>
              <a:rPr lang="en-US" sz="2100" spc="5" dirty="0">
                <a:latin typeface="Bahnschrift"/>
                <a:cs typeface="Bahnschrift"/>
              </a:rPr>
              <a:t>React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spc="5" dirty="0">
                <a:latin typeface="Bahnschrift"/>
                <a:cs typeface="Bahnschrift"/>
              </a:rPr>
              <a:t>SPA vs MPA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10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b="0" i="0" spc="5" dirty="0">
                <a:latin typeface="Bahnschrift"/>
                <a:ea typeface="+mn-ea"/>
                <a:cs typeface="Bahnschrift"/>
              </a:rPr>
              <a:t>Applications</a:t>
            </a:r>
            <a:r>
              <a:rPr lang="en-US" sz="2100" b="0" i="0" spc="155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spc="10" dirty="0">
                <a:latin typeface="Bahnschrift"/>
                <a:ea typeface="+mn-ea"/>
                <a:cs typeface="Bahnschrift"/>
              </a:rPr>
              <a:t>of</a:t>
            </a:r>
            <a:r>
              <a:rPr lang="en-US" sz="2100" b="0" i="0" spc="165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spc="5" dirty="0">
                <a:latin typeface="Bahnschrift"/>
                <a:ea typeface="+mn-ea"/>
                <a:cs typeface="Bahnschrift"/>
              </a:rPr>
              <a:t>React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95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b="0" i="0" dirty="0">
                <a:latin typeface="Bahnschrift"/>
                <a:ea typeface="+mn-ea"/>
                <a:cs typeface="Bahnschrift"/>
              </a:rPr>
              <a:t>Virtual</a:t>
            </a:r>
            <a:r>
              <a:rPr lang="en-US" sz="2100" b="0" i="0" spc="155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spc="5" dirty="0">
                <a:latin typeface="Bahnschrift"/>
                <a:ea typeface="+mn-ea"/>
                <a:cs typeface="Bahnschrift"/>
              </a:rPr>
              <a:t>DOM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  <a:p>
            <a:pPr indent="-471170">
              <a:spcBef>
                <a:spcPts val="110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b="0" i="0" spc="5" dirty="0">
                <a:latin typeface="Bahnschrift"/>
                <a:ea typeface="+mn-ea"/>
                <a:cs typeface="Bahnschrift"/>
              </a:rPr>
              <a:t>Create</a:t>
            </a:r>
            <a:r>
              <a:rPr lang="en-US" sz="2100" b="0" i="0" spc="150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dirty="0">
                <a:latin typeface="Bahnschrift"/>
                <a:ea typeface="+mn-ea"/>
                <a:cs typeface="Bahnschrift"/>
              </a:rPr>
              <a:t>Project</a:t>
            </a:r>
          </a:p>
          <a:p>
            <a:pPr indent="-471170">
              <a:spcBef>
                <a:spcPts val="95"/>
              </a:spcBef>
              <a:buFont typeface="Wingdings"/>
              <a:buChar char=""/>
              <a:tabLst>
                <a:tab pos="483234" algn="l"/>
                <a:tab pos="483870" algn="l"/>
              </a:tabLst>
            </a:pPr>
            <a:r>
              <a:rPr lang="en-US" sz="2100" b="0" i="0" spc="5" dirty="0">
                <a:latin typeface="Bahnschrift"/>
                <a:ea typeface="+mn-ea"/>
                <a:cs typeface="Bahnschrift"/>
              </a:rPr>
              <a:t>Display</a:t>
            </a:r>
            <a:r>
              <a:rPr lang="en-US" sz="2100" b="0" i="0" spc="145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spc="5" dirty="0">
                <a:latin typeface="Bahnschrift"/>
                <a:ea typeface="+mn-ea"/>
                <a:cs typeface="Bahnschrift"/>
              </a:rPr>
              <a:t>“Hello</a:t>
            </a:r>
            <a:r>
              <a:rPr lang="en-US" sz="2100" b="0" i="0" spc="170" dirty="0">
                <a:latin typeface="Bahnschrift"/>
                <a:ea typeface="+mn-ea"/>
                <a:cs typeface="Bahnschrift"/>
              </a:rPr>
              <a:t> </a:t>
            </a:r>
            <a:r>
              <a:rPr lang="en-US" sz="2100" b="0" i="0" spc="20" dirty="0">
                <a:latin typeface="Bahnschrift"/>
                <a:ea typeface="+mn-ea"/>
                <a:cs typeface="Bahnschrift"/>
              </a:rPr>
              <a:t>World!”</a:t>
            </a:r>
            <a:endParaRPr lang="en-US" sz="2100" b="0" i="0" dirty="0">
              <a:latin typeface="Bahnschrift"/>
              <a:ea typeface="+mn-ea"/>
              <a:cs typeface="Bahnschrif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10" defTabSz="914400"/>
            <a:r>
              <a:rPr lang="en-US" sz="5200" kern="1200" spc="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Prerequisites 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515" y="2186635"/>
            <a:ext cx="8675370" cy="481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1195070" indent="-228600">
              <a:lnSpc>
                <a:spcPct val="9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US" sz="2100" spc="15" dirty="0"/>
              <a:t>You</a:t>
            </a:r>
            <a:r>
              <a:rPr lang="en-US" sz="2100" spc="265" dirty="0"/>
              <a:t> </a:t>
            </a:r>
            <a:r>
              <a:rPr lang="en-US" sz="2100" spc="10" dirty="0"/>
              <a:t>should</a:t>
            </a:r>
            <a:r>
              <a:rPr lang="en-US" sz="2100" spc="229" dirty="0"/>
              <a:t> </a:t>
            </a:r>
            <a:r>
              <a:rPr lang="en-US" sz="2100" spc="20" dirty="0"/>
              <a:t>be</a:t>
            </a:r>
            <a:r>
              <a:rPr lang="en-US" sz="2100" spc="270" dirty="0"/>
              <a:t> </a:t>
            </a:r>
            <a:r>
              <a:rPr lang="en-US" sz="2100" spc="5" dirty="0"/>
              <a:t>familiar</a:t>
            </a:r>
            <a:r>
              <a:rPr lang="en-US" sz="2100" spc="265" dirty="0"/>
              <a:t> </a:t>
            </a:r>
            <a:r>
              <a:rPr lang="en-US" sz="2100" spc="5" dirty="0"/>
              <a:t>with</a:t>
            </a:r>
            <a:r>
              <a:rPr lang="en-US" sz="2100" spc="260" dirty="0"/>
              <a:t> </a:t>
            </a:r>
            <a:r>
              <a:rPr lang="en-US" sz="2100" spc="15" dirty="0"/>
              <a:t>the </a:t>
            </a:r>
            <a:r>
              <a:rPr lang="en-US" sz="2100" spc="-490" dirty="0"/>
              <a:t> </a:t>
            </a:r>
            <a:r>
              <a:rPr lang="en-US" sz="2100" spc="10" dirty="0"/>
              <a:t>following</a:t>
            </a:r>
            <a:r>
              <a:rPr lang="en-US" sz="2100" spc="235" dirty="0"/>
              <a:t> </a:t>
            </a:r>
            <a:r>
              <a:rPr lang="en-US" sz="2100" spc="5" dirty="0"/>
              <a:t>languages.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6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5" dirty="0"/>
              <a:t>HTML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5" dirty="0"/>
              <a:t>CSS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JavaScript</a:t>
            </a:r>
            <a:r>
              <a:rPr lang="en-US" sz="2100" spc="235" dirty="0"/>
              <a:t> </a:t>
            </a:r>
            <a:r>
              <a:rPr lang="en-US" sz="2100" spc="5" dirty="0"/>
              <a:t>(including</a:t>
            </a:r>
            <a:r>
              <a:rPr lang="en-US" sz="2100" spc="229" dirty="0"/>
              <a:t> </a:t>
            </a:r>
            <a:r>
              <a:rPr lang="en-US" sz="2100" spc="10" dirty="0"/>
              <a:t>ES6</a:t>
            </a:r>
            <a:r>
              <a:rPr lang="en-US" sz="2100" spc="280" dirty="0"/>
              <a:t> </a:t>
            </a:r>
            <a:r>
              <a:rPr lang="en-US" sz="2100" spc="5" dirty="0"/>
              <a:t>features)</a:t>
            </a:r>
            <a:endParaRPr lang="en-US" sz="21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F5D-5481-904B-8568-11BEE68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FCF2F7-EB25-5F47-AAC8-9001E7FD3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8801"/>
            <a:ext cx="5350205" cy="2885017"/>
          </a:xfrm>
        </p:spPr>
      </p:pic>
      <p:pic>
        <p:nvPicPr>
          <p:cNvPr id="3074" name="Picture 2" descr="Make JavaScript, CSS work for Shiny">
            <a:extLst>
              <a:ext uri="{FF2B5EF4-FFF2-40B4-BE49-F238E27FC236}">
                <a16:creationId xmlns:a16="http://schemas.microsoft.com/office/drawing/2014/main" id="{9FB2339D-B18A-084D-9D6C-0CDB9D7E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06" y="413808"/>
            <a:ext cx="4270872" cy="278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00931-C659-0843-A6FE-FC4F9E052066}"/>
              </a:ext>
            </a:extLst>
          </p:cNvPr>
          <p:cNvSpPr txBox="1"/>
          <p:nvPr/>
        </p:nvSpPr>
        <p:spPr>
          <a:xfrm>
            <a:off x="188843" y="7403068"/>
            <a:ext cx="357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https://html-</a:t>
            </a:r>
            <a:r>
              <a:rPr lang="en-US" dirty="0" err="1">
                <a:hlinkClick r:id="rId4"/>
              </a:rPr>
              <a:t>css</a:t>
            </a:r>
            <a:r>
              <a:rPr lang="en-US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js.com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2B34106-4F54-C04E-AA10-9CF901DB1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3298826"/>
            <a:ext cx="9525000" cy="38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070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2306" y="2347491"/>
            <a:ext cx="5538681" cy="466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83234" indent="-228600">
              <a:lnSpc>
                <a:spcPct val="9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React</a:t>
            </a:r>
            <a:r>
              <a:rPr lang="en-US" sz="2100" spc="240" dirty="0"/>
              <a:t> </a:t>
            </a:r>
            <a:r>
              <a:rPr lang="en-US" sz="2100" spc="15" dirty="0"/>
              <a:t>JS</a:t>
            </a:r>
            <a:r>
              <a:rPr lang="en-US" sz="2100" spc="265" dirty="0"/>
              <a:t> </a:t>
            </a:r>
            <a:r>
              <a:rPr lang="en-US" sz="2100" spc="5" dirty="0"/>
              <a:t>is</a:t>
            </a:r>
            <a:r>
              <a:rPr lang="en-US" sz="2100" spc="270" dirty="0"/>
              <a:t> </a:t>
            </a:r>
            <a:r>
              <a:rPr lang="en-US" sz="2100" spc="15" dirty="0"/>
              <a:t>UI</a:t>
            </a:r>
            <a:r>
              <a:rPr lang="en-US" sz="2100" spc="265" dirty="0"/>
              <a:t> </a:t>
            </a:r>
            <a:r>
              <a:rPr lang="en-US" sz="2100" spc="5" dirty="0"/>
              <a:t>Library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Developed</a:t>
            </a:r>
            <a:r>
              <a:rPr lang="en-US" sz="2100" spc="250" dirty="0"/>
              <a:t> </a:t>
            </a:r>
            <a:r>
              <a:rPr lang="en-US" sz="2100" dirty="0"/>
              <a:t>By</a:t>
            </a:r>
            <a:r>
              <a:rPr lang="en-US" sz="2100" spc="260" dirty="0"/>
              <a:t> </a:t>
            </a:r>
            <a:r>
              <a:rPr lang="en-US" sz="2100" spc="10" dirty="0"/>
              <a:t>Facebook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5" dirty="0"/>
              <a:t>It’s</a:t>
            </a:r>
            <a:r>
              <a:rPr lang="en-US" sz="2100" spc="245" dirty="0"/>
              <a:t> </a:t>
            </a:r>
            <a:r>
              <a:rPr lang="en-US" sz="2100" spc="15" dirty="0"/>
              <a:t>Open</a:t>
            </a:r>
            <a:r>
              <a:rPr lang="en-US" sz="2100" spc="220" dirty="0"/>
              <a:t> </a:t>
            </a:r>
            <a:r>
              <a:rPr lang="en-US" sz="2100" spc="15" dirty="0"/>
              <a:t>Source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4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5" dirty="0"/>
              <a:t>It’s</a:t>
            </a:r>
            <a:r>
              <a:rPr lang="en-US" sz="2100" spc="254" dirty="0"/>
              <a:t> </a:t>
            </a:r>
            <a:r>
              <a:rPr lang="en-US" sz="2100" spc="5" dirty="0"/>
              <a:t>released</a:t>
            </a:r>
            <a:r>
              <a:rPr lang="en-US" sz="2100" spc="254" dirty="0"/>
              <a:t> </a:t>
            </a:r>
            <a:r>
              <a:rPr lang="en-US" sz="2100" spc="5" dirty="0"/>
              <a:t>on</a:t>
            </a:r>
            <a:r>
              <a:rPr lang="en-US" sz="2100" spc="260" dirty="0"/>
              <a:t> </a:t>
            </a:r>
            <a:r>
              <a:rPr lang="en-US" sz="2100" spc="10" dirty="0"/>
              <a:t>2013</a:t>
            </a:r>
            <a:endParaRPr lang="en-US" sz="2100" dirty="0"/>
          </a:p>
          <a:p>
            <a:pPr marL="483234" indent="-228600">
              <a:lnSpc>
                <a:spcPct val="90000"/>
              </a:lnSpc>
              <a:spcBef>
                <a:spcPts val="13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Current</a:t>
            </a:r>
            <a:r>
              <a:rPr lang="en-US" sz="2100" spc="235" dirty="0"/>
              <a:t> </a:t>
            </a:r>
            <a:r>
              <a:rPr lang="en-US" sz="2100" spc="10" dirty="0"/>
              <a:t>Stable</a:t>
            </a:r>
            <a:r>
              <a:rPr lang="en-US" sz="2100" spc="235" dirty="0"/>
              <a:t> </a:t>
            </a:r>
            <a:r>
              <a:rPr lang="en-US" sz="2100" spc="10" dirty="0"/>
              <a:t>Version</a:t>
            </a:r>
            <a:r>
              <a:rPr lang="en-US" sz="2100" spc="225" dirty="0"/>
              <a:t> </a:t>
            </a:r>
            <a:r>
              <a:rPr lang="en-US" sz="2100" spc="5" dirty="0"/>
              <a:t>17.0.2</a:t>
            </a:r>
            <a:endParaRPr lang="en-US" sz="2100" dirty="0"/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l="14647" r="15320" b="-2"/>
          <a:stretch/>
        </p:blipFill>
        <p:spPr>
          <a:xfrm>
            <a:off x="6172200" y="1066800"/>
            <a:ext cx="3251378" cy="4642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1AE9F-4B73-694A-9EF0-D95168692809}"/>
              </a:ext>
            </a:extLst>
          </p:cNvPr>
          <p:cNvSpPr txBox="1"/>
          <p:nvPr/>
        </p:nvSpPr>
        <p:spPr>
          <a:xfrm>
            <a:off x="990600" y="1066800"/>
            <a:ext cx="277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4A47C-CB16-E849-B47E-CA736A82AD99}"/>
              </a:ext>
            </a:extLst>
          </p:cNvPr>
          <p:cNvSpPr txBox="1"/>
          <p:nvPr/>
        </p:nvSpPr>
        <p:spPr>
          <a:xfrm>
            <a:off x="472306" y="4495800"/>
            <a:ext cx="5346348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3234" marR="551180" indent="-228600">
              <a:lnSpc>
                <a:spcPct val="9000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dirty="0"/>
              <a:t>React </a:t>
            </a:r>
            <a:r>
              <a:rPr lang="en-US" spc="5" dirty="0"/>
              <a:t>JS </a:t>
            </a:r>
            <a:r>
              <a:rPr lang="en-US" dirty="0"/>
              <a:t>can</a:t>
            </a:r>
            <a:r>
              <a:rPr lang="en-US" spc="5" dirty="0"/>
              <a:t> </a:t>
            </a:r>
            <a:r>
              <a:rPr lang="en-US" spc="-5" dirty="0"/>
              <a:t>be</a:t>
            </a:r>
            <a:r>
              <a:rPr lang="en-US" dirty="0"/>
              <a:t> </a:t>
            </a:r>
            <a:r>
              <a:rPr lang="en-US" spc="-10" dirty="0"/>
              <a:t>used</a:t>
            </a:r>
            <a:r>
              <a:rPr lang="en-US" spc="-5" dirty="0"/>
              <a:t> </a:t>
            </a:r>
            <a:r>
              <a:rPr lang="en-US" spc="5" dirty="0"/>
              <a:t>to </a:t>
            </a:r>
            <a:r>
              <a:rPr lang="en-US" spc="10" dirty="0"/>
              <a:t> </a:t>
            </a:r>
            <a:r>
              <a:rPr lang="en-US" dirty="0"/>
              <a:t>develop</a:t>
            </a:r>
            <a:r>
              <a:rPr lang="en-US" spc="254" dirty="0"/>
              <a:t> </a:t>
            </a:r>
            <a:r>
              <a:rPr lang="en-US" spc="-5" dirty="0"/>
              <a:t>Single</a:t>
            </a:r>
            <a:r>
              <a:rPr lang="en-US" spc="250" dirty="0"/>
              <a:t> </a:t>
            </a:r>
            <a:r>
              <a:rPr lang="en-US" dirty="0"/>
              <a:t>Page</a:t>
            </a:r>
            <a:r>
              <a:rPr lang="en-US" spc="229" dirty="0"/>
              <a:t> </a:t>
            </a:r>
            <a:r>
              <a:rPr lang="en-US" spc="-5" dirty="0"/>
              <a:t>Web </a:t>
            </a:r>
            <a:r>
              <a:rPr lang="en-US" spc="-420" dirty="0"/>
              <a:t> </a:t>
            </a:r>
            <a:r>
              <a:rPr lang="en-US" spc="-5" dirty="0"/>
              <a:t>Applications.</a:t>
            </a:r>
            <a:endParaRPr lang="en-US" dirty="0"/>
          </a:p>
          <a:p>
            <a:pPr indent="-228600">
              <a:lnSpc>
                <a:spcPct val="90000"/>
              </a:lnSpc>
              <a:spcBef>
                <a:spcPts val="25"/>
              </a:spcBef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83234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dirty="0"/>
              <a:t>React</a:t>
            </a:r>
            <a:r>
              <a:rPr lang="en-US" spc="240" dirty="0"/>
              <a:t> </a:t>
            </a:r>
            <a:r>
              <a:rPr lang="en-US" dirty="0"/>
              <a:t>Native</a:t>
            </a:r>
            <a:r>
              <a:rPr lang="en-US" spc="245" dirty="0"/>
              <a:t> </a:t>
            </a:r>
            <a:r>
              <a:rPr lang="en-US" dirty="0"/>
              <a:t>with</a:t>
            </a:r>
            <a:r>
              <a:rPr lang="en-US" spc="240" dirty="0"/>
              <a:t> </a:t>
            </a:r>
            <a:r>
              <a:rPr lang="en-US" spc="-5" dirty="0"/>
              <a:t>the</a:t>
            </a:r>
            <a:r>
              <a:rPr lang="en-US" spc="270" dirty="0"/>
              <a:t> </a:t>
            </a:r>
            <a:r>
              <a:rPr lang="en-US" spc="-5" dirty="0"/>
              <a:t>similar </a:t>
            </a:r>
            <a:r>
              <a:rPr lang="en-US" spc="-420" dirty="0"/>
              <a:t> </a:t>
            </a:r>
            <a:r>
              <a:rPr lang="en-US" dirty="0"/>
              <a:t>React </a:t>
            </a:r>
            <a:r>
              <a:rPr lang="en-US" spc="5" dirty="0"/>
              <a:t>JS </a:t>
            </a:r>
            <a:r>
              <a:rPr lang="en-US" spc="-5" dirty="0"/>
              <a:t>syntax</a:t>
            </a:r>
            <a:r>
              <a:rPr lang="en-US" dirty="0"/>
              <a:t> can</a:t>
            </a:r>
            <a:r>
              <a:rPr lang="en-US" spc="5" dirty="0"/>
              <a:t> </a:t>
            </a:r>
            <a:r>
              <a:rPr lang="en-US" spc="-5" dirty="0"/>
              <a:t>be</a:t>
            </a:r>
            <a:r>
              <a:rPr lang="en-US" dirty="0"/>
              <a:t> </a:t>
            </a:r>
            <a:r>
              <a:rPr lang="en-US" spc="-10" dirty="0"/>
              <a:t>used </a:t>
            </a:r>
            <a:r>
              <a:rPr lang="en-US" spc="-5" dirty="0"/>
              <a:t> </a:t>
            </a:r>
            <a:r>
              <a:rPr lang="en-US" spc="-10" dirty="0"/>
              <a:t>to</a:t>
            </a:r>
            <a:r>
              <a:rPr lang="en-US" spc="-5" dirty="0"/>
              <a:t> </a:t>
            </a:r>
            <a:r>
              <a:rPr lang="en-US" dirty="0"/>
              <a:t>develop</a:t>
            </a:r>
            <a:r>
              <a:rPr lang="en-US" spc="5" dirty="0"/>
              <a:t> </a:t>
            </a:r>
            <a:r>
              <a:rPr lang="en-US" spc="-5" dirty="0"/>
              <a:t>Cross</a:t>
            </a:r>
            <a:r>
              <a:rPr lang="en-US" dirty="0"/>
              <a:t> </a:t>
            </a:r>
            <a:r>
              <a:rPr lang="en-US" spc="-5" dirty="0"/>
              <a:t>Platform </a:t>
            </a:r>
            <a:r>
              <a:rPr lang="en-US" dirty="0"/>
              <a:t> Mobile</a:t>
            </a:r>
            <a:r>
              <a:rPr lang="en-US" spc="254" dirty="0"/>
              <a:t> </a:t>
            </a:r>
            <a:r>
              <a:rPr lang="en-US" spc="-5" dirty="0"/>
              <a:t>Applications.</a:t>
            </a:r>
            <a:endParaRPr lang="en-US" dirty="0"/>
          </a:p>
          <a:p>
            <a:pPr indent="-228600">
              <a:lnSpc>
                <a:spcPct val="90000"/>
              </a:lnSpc>
              <a:spcBef>
                <a:spcPts val="10"/>
              </a:spcBef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83234" marR="26479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pc="5" dirty="0"/>
              <a:t>It</a:t>
            </a:r>
            <a:r>
              <a:rPr lang="en-US" spc="10" dirty="0"/>
              <a:t> </a:t>
            </a:r>
            <a:r>
              <a:rPr lang="en-US" spc="-5" dirty="0"/>
              <a:t>uses</a:t>
            </a:r>
            <a:r>
              <a:rPr lang="en-US" dirty="0"/>
              <a:t> </a:t>
            </a:r>
            <a:r>
              <a:rPr lang="en-US" spc="-5" dirty="0"/>
              <a:t>Virtual</a:t>
            </a:r>
            <a:r>
              <a:rPr lang="en-US" dirty="0"/>
              <a:t> DOM</a:t>
            </a:r>
            <a:r>
              <a:rPr lang="en-US" spc="5" dirty="0"/>
              <a:t> </a:t>
            </a:r>
            <a:r>
              <a:rPr lang="en-US" spc="-5" dirty="0"/>
              <a:t>for updating</a:t>
            </a:r>
            <a:r>
              <a:rPr lang="en-US" spc="270" dirty="0"/>
              <a:t> </a:t>
            </a:r>
            <a:r>
              <a:rPr lang="en-US" spc="-5" dirty="0"/>
              <a:t>the</a:t>
            </a:r>
            <a:r>
              <a:rPr lang="en-US" spc="275" dirty="0"/>
              <a:t> </a:t>
            </a:r>
            <a:r>
              <a:rPr lang="en-US" dirty="0"/>
              <a:t>DOM</a:t>
            </a:r>
            <a:r>
              <a:rPr lang="en-US" spc="245" dirty="0"/>
              <a:t> </a:t>
            </a:r>
            <a:r>
              <a:rPr lang="en-US" spc="-5" dirty="0"/>
              <a:t>changes.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reactjs.org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B8AD51-1841-FC4A-8999-04CCB4B67016}"/>
              </a:ext>
            </a:extLst>
          </p:cNvPr>
          <p:cNvSpPr/>
          <p:nvPr/>
        </p:nvSpPr>
        <p:spPr>
          <a:xfrm>
            <a:off x="457200" y="239047"/>
            <a:ext cx="8763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82829"/>
                </a:solidFill>
                <a:latin typeface="-apple-system"/>
              </a:rPr>
              <a:t>React 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has many benefits over vanilla JS</a:t>
            </a:r>
          </a:p>
          <a:p>
            <a:endParaRPr lang="en-IN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en-IN" dirty="0">
              <a:solidFill>
                <a:srgbClr val="282829"/>
              </a:solidFill>
              <a:latin typeface="-apple-system"/>
            </a:endParaRPr>
          </a:p>
          <a:p>
            <a:endParaRPr lang="en-IN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en-IN" dirty="0">
              <a:solidFill>
                <a:srgbClr val="282829"/>
              </a:solidFill>
              <a:latin typeface="-apple-system"/>
            </a:endParaRPr>
          </a:p>
          <a:p>
            <a:endParaRPr lang="en-IN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82829"/>
                </a:solidFill>
                <a:effectLst/>
                <a:latin typeface="-apple-system"/>
              </a:rPr>
              <a:t>Compatibility with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82829"/>
                </a:solidFill>
                <a:effectLst/>
                <a:latin typeface="-apple-system"/>
              </a:rPr>
              <a:t>Reusability of components</a:t>
            </a:r>
            <a:endParaRPr lang="en-IN" sz="24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82829"/>
                </a:solidFill>
                <a:effectLst/>
                <a:latin typeface="-apple-system"/>
              </a:rPr>
              <a:t>Interactive UI</a:t>
            </a:r>
            <a:endParaRPr lang="en-IN" sz="24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82829"/>
                </a:solidFill>
                <a:effectLst/>
                <a:latin typeface="-apple-system"/>
              </a:rPr>
              <a:t>Virtual DOM</a:t>
            </a:r>
            <a:endParaRPr lang="en-IN" sz="24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82829"/>
                </a:solidFill>
                <a:effectLst/>
                <a:latin typeface="-apple-system"/>
              </a:rPr>
              <a:t>Wide Community</a:t>
            </a:r>
            <a:endParaRPr lang="en-IN" sz="2400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129240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940543-AE73-CC4F-9E94-A573A8AE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2" y="569976"/>
            <a:ext cx="4203878" cy="165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601" y="569976"/>
            <a:ext cx="6632218" cy="16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54634">
              <a:lnSpc>
                <a:spcPct val="90000"/>
              </a:lnSpc>
              <a:spcBef>
                <a:spcPts val="90"/>
              </a:spcBef>
              <a:tabLst>
                <a:tab pos="483234" algn="l"/>
                <a:tab pos="483870" algn="l"/>
              </a:tabLst>
            </a:pPr>
            <a:r>
              <a:rPr lang="en-US" sz="2100" spc="-10" dirty="0"/>
              <a:t>: Current</a:t>
            </a:r>
            <a:r>
              <a:rPr lang="en-US" sz="2100" spc="229" dirty="0"/>
              <a:t> </a:t>
            </a:r>
            <a:r>
              <a:rPr lang="en-US" sz="2100" spc="-5" dirty="0"/>
              <a:t>Trending</a:t>
            </a:r>
            <a:r>
              <a:rPr lang="en-US" sz="2100" spc="225" dirty="0"/>
              <a:t> </a:t>
            </a:r>
            <a:r>
              <a:rPr lang="en-US" sz="2100" spc="-5" dirty="0"/>
              <a:t>Technology</a:t>
            </a:r>
            <a:r>
              <a:rPr lang="en-US" sz="2100" spc="235" dirty="0"/>
              <a:t> </a:t>
            </a:r>
            <a:r>
              <a:rPr lang="en-US" sz="2100" dirty="0"/>
              <a:t>for</a:t>
            </a:r>
            <a:r>
              <a:rPr lang="en-US" sz="2100" spc="229" dirty="0"/>
              <a:t> </a:t>
            </a:r>
            <a:r>
              <a:rPr lang="en-US" sz="2100" spc="-10" dirty="0"/>
              <a:t>frontend</a:t>
            </a:r>
            <a:r>
              <a:rPr lang="en-US" sz="2100" spc="250" dirty="0"/>
              <a:t> </a:t>
            </a:r>
            <a:r>
              <a:rPr lang="en-US" sz="2100" spc="-5" dirty="0"/>
              <a:t>developers.</a:t>
            </a:r>
            <a:endParaRPr lang="en-US" sz="2100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CF635-D7E1-2A4C-8CB0-5EF09A896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1" y="2596394"/>
            <a:ext cx="8929879" cy="4487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omparison of Single-Page and Multi-Page Applications - DZone Web Dev">
            <a:extLst>
              <a:ext uri="{FF2B5EF4-FFF2-40B4-BE49-F238E27FC236}">
                <a16:creationId xmlns:a16="http://schemas.microsoft.com/office/drawing/2014/main" id="{F25C4B13-8BE6-1C45-803A-EF8744523E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7322"/>
            <a:ext cx="8674100" cy="35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FAF4B04-39CE-9441-9290-EE0E095FE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173"/>
            <a:ext cx="10058400" cy="3748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90716-46AD-5445-85FB-BA26079F5048}"/>
              </a:ext>
            </a:extLst>
          </p:cNvPr>
          <p:cNvSpPr txBox="1"/>
          <p:nvPr/>
        </p:nvSpPr>
        <p:spPr>
          <a:xfrm>
            <a:off x="3945835" y="119270"/>
            <a:ext cx="24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SPA VS MPA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08016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96F621-86A7-0C48-A13D-4E2A1A12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2" y="725424"/>
            <a:ext cx="3975582" cy="1678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DOM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522" y="3015691"/>
            <a:ext cx="3975582" cy="402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83234" marR="5080" indent="-228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It</a:t>
            </a:r>
            <a:r>
              <a:rPr lang="en-US" sz="2100" spc="15" dirty="0"/>
              <a:t> </a:t>
            </a:r>
            <a:r>
              <a:rPr lang="en-US" sz="2100" spc="10" dirty="0"/>
              <a:t>takes</a:t>
            </a:r>
            <a:r>
              <a:rPr lang="en-US" sz="2100" spc="15" dirty="0"/>
              <a:t> </a:t>
            </a:r>
            <a:r>
              <a:rPr lang="en-US" sz="2100" spc="5" dirty="0"/>
              <a:t>lightweight </a:t>
            </a:r>
            <a:r>
              <a:rPr lang="en-US" sz="2100" spc="10" dirty="0"/>
              <a:t> copy </a:t>
            </a:r>
            <a:r>
              <a:rPr lang="en-US" sz="2100" spc="15" dirty="0"/>
              <a:t>of</a:t>
            </a:r>
            <a:r>
              <a:rPr lang="en-US" sz="2100" spc="20" dirty="0"/>
              <a:t> </a:t>
            </a:r>
            <a:r>
              <a:rPr lang="en-US" sz="2100" spc="5" dirty="0"/>
              <a:t>Real</a:t>
            </a:r>
            <a:r>
              <a:rPr lang="en-US" sz="2100" spc="10" dirty="0"/>
              <a:t> </a:t>
            </a:r>
            <a:r>
              <a:rPr lang="en-US" sz="2100" spc="15" dirty="0"/>
              <a:t>DOM and </a:t>
            </a:r>
            <a:r>
              <a:rPr lang="en-US" sz="2100" spc="-450" dirty="0"/>
              <a:t> </a:t>
            </a:r>
            <a:r>
              <a:rPr lang="en-US" sz="2100" spc="10" dirty="0"/>
              <a:t>keeps</a:t>
            </a:r>
            <a:r>
              <a:rPr lang="en-US" sz="2100" spc="260" dirty="0"/>
              <a:t> </a:t>
            </a:r>
            <a:r>
              <a:rPr lang="en-US" sz="2100" spc="5" dirty="0"/>
              <a:t>in</a:t>
            </a:r>
            <a:r>
              <a:rPr lang="en-US" sz="2100" spc="235" dirty="0"/>
              <a:t> </a:t>
            </a:r>
            <a:r>
              <a:rPr lang="en-US" sz="2100" spc="10" dirty="0"/>
              <a:t>memory</a:t>
            </a:r>
            <a:r>
              <a:rPr lang="en-US" sz="2100" spc="245" dirty="0"/>
              <a:t> </a:t>
            </a:r>
            <a:r>
              <a:rPr lang="en-US" sz="2100" spc="15" dirty="0"/>
              <a:t>and </a:t>
            </a:r>
            <a:r>
              <a:rPr lang="en-US" sz="2100" spc="-445" dirty="0"/>
              <a:t> </a:t>
            </a:r>
            <a:r>
              <a:rPr lang="en-US" sz="2100" spc="10" dirty="0"/>
              <a:t>syncs</a:t>
            </a:r>
            <a:r>
              <a:rPr lang="en-US" sz="2100" spc="15" dirty="0"/>
              <a:t> </a:t>
            </a:r>
            <a:r>
              <a:rPr lang="en-US" sz="2100" spc="5" dirty="0"/>
              <a:t>with</a:t>
            </a:r>
            <a:r>
              <a:rPr lang="en-US" sz="2100" spc="10" dirty="0"/>
              <a:t> the</a:t>
            </a:r>
            <a:r>
              <a:rPr lang="en-US" sz="2100" spc="15" dirty="0"/>
              <a:t> </a:t>
            </a:r>
            <a:r>
              <a:rPr lang="en-US" sz="2100" spc="5" dirty="0"/>
              <a:t>Real </a:t>
            </a:r>
            <a:r>
              <a:rPr lang="en-US" sz="2100" spc="10" dirty="0"/>
              <a:t> </a:t>
            </a:r>
            <a:r>
              <a:rPr lang="en-US" sz="2100" spc="15" dirty="0"/>
              <a:t>DOM</a:t>
            </a:r>
            <a:r>
              <a:rPr lang="en-US" sz="2100" spc="20" dirty="0"/>
              <a:t> </a:t>
            </a:r>
            <a:r>
              <a:rPr lang="en-US" sz="2100" dirty="0"/>
              <a:t>by</a:t>
            </a:r>
            <a:r>
              <a:rPr lang="en-US" sz="2100" spc="5" dirty="0"/>
              <a:t> </a:t>
            </a:r>
            <a:r>
              <a:rPr lang="en-US" sz="2100" spc="10" dirty="0"/>
              <a:t>using </a:t>
            </a:r>
            <a:r>
              <a:rPr lang="en-US" sz="2100" spc="15" dirty="0"/>
              <a:t> </a:t>
            </a:r>
            <a:r>
              <a:rPr lang="en-US" sz="2100" b="1" spc="10" dirty="0" err="1"/>
              <a:t>ReactDOM</a:t>
            </a:r>
            <a:r>
              <a:rPr lang="en-US" sz="2100" spc="240" dirty="0"/>
              <a:t> </a:t>
            </a:r>
            <a:r>
              <a:rPr lang="en-US" sz="2100" spc="5" dirty="0"/>
              <a:t>Library.</a:t>
            </a:r>
            <a:endParaRPr lang="en-US" sz="2100" dirty="0"/>
          </a:p>
          <a:p>
            <a:pPr marL="483234" marR="739140" indent="-22860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483234" algn="l"/>
                <a:tab pos="483870" algn="l"/>
              </a:tabLst>
            </a:pPr>
            <a:r>
              <a:rPr lang="en-US" sz="2100" spc="10" dirty="0"/>
              <a:t>It</a:t>
            </a:r>
            <a:r>
              <a:rPr lang="en-US" sz="2100" spc="229" dirty="0"/>
              <a:t> </a:t>
            </a:r>
            <a:r>
              <a:rPr lang="en-US" sz="2100" spc="10" dirty="0"/>
              <a:t>improves</a:t>
            </a:r>
            <a:r>
              <a:rPr lang="en-US" sz="2100" spc="245" dirty="0"/>
              <a:t> </a:t>
            </a:r>
            <a:r>
              <a:rPr lang="en-US" sz="2100" dirty="0"/>
              <a:t>lot</a:t>
            </a:r>
            <a:r>
              <a:rPr lang="en-US" sz="2100" spc="229" dirty="0"/>
              <a:t> </a:t>
            </a:r>
            <a:r>
              <a:rPr lang="en-US" sz="2100" spc="15" dirty="0"/>
              <a:t>of </a:t>
            </a:r>
            <a:r>
              <a:rPr lang="en-US" sz="2100" spc="-445" dirty="0"/>
              <a:t> </a:t>
            </a:r>
            <a:r>
              <a:rPr lang="en-US" sz="2100" spc="10" dirty="0"/>
              <a:t>performance.</a:t>
            </a:r>
            <a:endParaRPr lang="en-US" sz="2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1714" y="2078131"/>
            <a:ext cx="4503649" cy="36161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386</Words>
  <Application>Microsoft Macintosh PowerPoint</Application>
  <PresentationFormat>Custom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Bahnschrift</vt:lpstr>
      <vt:lpstr>Calibri</vt:lpstr>
      <vt:lpstr>Calibri Light</vt:lpstr>
      <vt:lpstr>Wingdings</vt:lpstr>
      <vt:lpstr>Office Theme</vt:lpstr>
      <vt:lpstr>     Welcome to ReactJS Training</vt:lpstr>
      <vt:lpstr>PowerPoint Presentation</vt:lpstr>
      <vt:lpstr>Prerequisites </vt:lpstr>
      <vt:lpstr>PowerPoint Presentation</vt:lpstr>
      <vt:lpstr>PowerPoint Presentation</vt:lpstr>
      <vt:lpstr>PowerPoint Presentation</vt:lpstr>
      <vt:lpstr>Popularity</vt:lpstr>
      <vt:lpstr>PowerPoint Presentation</vt:lpstr>
      <vt:lpstr>Virtual DOM</vt:lpstr>
      <vt:lpstr>Let’s code Hello React!!!</vt:lpstr>
      <vt:lpstr>PowerPoint Presentation</vt:lpstr>
      <vt:lpstr>Create a react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ReactJS-Last Updated On 01-03-2021.pptx</dc:title>
  <dc:creator>VenkateshMogili</dc:creator>
  <cp:lastModifiedBy>Harivenkatesh, Polnati</cp:lastModifiedBy>
  <cp:revision>91</cp:revision>
  <dcterms:created xsi:type="dcterms:W3CDTF">2021-07-23T09:33:11Z</dcterms:created>
  <dcterms:modified xsi:type="dcterms:W3CDTF">2021-07-23T16:42:10Z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2021-03-07T00:00:00Z</vt:filetime>
  </property>
  <property fmtid="{D5CDD505-2E9C-101B-9397-08002B2CF9AE}" pid="3" name="LastSaved">
    <vt:filetime>2021-07-23T00:00:00Z</vt:filetime>
  </property>
</Properties>
</file>