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16" r:id="rId3"/>
    <p:sldId id="317" r:id="rId4"/>
    <p:sldId id="318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4186-B14A-254C-8C00-05AD61C4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EC1B1-516B-3345-A913-1B465959A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CEE21-F96B-8B45-A5AA-086FC890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8DB8-BDCF-E842-9EBC-FED5F410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4158-82C4-9246-B90F-937DCB62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537A-A694-B24D-A577-DB9355A8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B666F-7BE1-9F49-AF1F-E915625BA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E8F9-9AE1-4E4A-9DE7-CFF99532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BF7E-BD1C-8148-97F3-82597F2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8940-7019-6746-8BB6-7E902785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CFE7D-A303-7448-B017-5B7F36C51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0EEA7-97BF-AC42-87D3-AF39C518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3ECD-7E1F-4747-924C-8826A3EB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DA1D-5AA6-BA45-A743-A2B0EA0A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857A-A8DC-724D-BFFB-F8B7D5F3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0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C475-5B7A-6E44-A359-C42CEC17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BDFB-87F6-6C4C-9BDD-997AEE6B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9C86-4257-A64C-8CEC-CB6DCC78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BFC5-761D-4C44-AD2B-47B52F5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F3B0-7B2B-A44C-B3B6-F595C5E2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9FC3-7C7B-554D-AD4B-CD9C2F6A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A7348-F6CB-B447-9D12-31E47A95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2513-58E7-4642-B4D0-705C1EA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FDF1-7CDC-844F-A476-853EB36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954-1587-FC4E-9E85-B83D1720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0872-BEDF-544C-A0F3-2E5CD38F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406B-DC55-F643-8E52-051AD7AA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2D46-036F-D849-A879-15416765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5BDD-6532-EF49-AC0E-8E24D38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DFDA-A32B-6D4B-B818-86C6FE98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203E0-7036-734D-BD4F-B3452CB5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0F37-BAE6-DA43-8AA2-F66B765F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9348-C106-3F4E-862D-53B49C813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C70DA-FBCA-5F42-AEDD-12EB974E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0F8D7-DBE1-1D46-8245-F8EA01600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E6499-0EA7-6C4B-890F-5172DD9EC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9719C-25E9-D249-A1C8-D29ECC0A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1A2FB-77C7-F542-BC7A-D71141A6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2B4E0-0FC0-404C-B0FF-C0DB11D9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6B5-3BB5-F143-8539-3A8AC115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D0B3C-16C9-C34A-949C-1183279E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9534-9D68-D344-B1D0-A20D715F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B0061-C2E3-5845-97E6-E4FEEBCC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88CD9-5C9D-EC43-9CD4-AA27E93F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9A58-866B-5A4F-85C0-47139A5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53CA-EC72-9A49-BAC1-3D4530FA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BF09-DA34-EA45-A379-95BC126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761B-65E5-C14D-AC1B-31882F88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53023-131A-B145-98FB-71FE1B551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F3416-8329-2C4F-B146-28EEB25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5AF17-51AB-BB41-B534-3ED2A26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9DF7-E371-D74A-B96A-48DA2BEC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310B-9B6E-274D-8091-95D6198E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8C192-07F6-084D-814A-D32AC310B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4F29D-C9A1-6C4B-994E-72AFB0B5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BE0D-8472-3F4B-80E4-C5717568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9897-C41D-D542-9D5A-D885A820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7E05-B448-7A4F-A9E3-B4FE38C2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BF28F-77B3-5843-8DFF-54C4CB36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C510-3516-E64F-B4FD-49B81F04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DDD2-8FE9-914B-9DF0-53C7549BA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5055-7012-3946-98C9-156341B474E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B5F9-3BCB-7043-9473-9440B0816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C37F-5741-534C-8889-ACAE4C5CC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0B505-D1DE-C644-A378-0CACD373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5595" y="380000"/>
            <a:ext cx="2720810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9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0646" y="1155608"/>
            <a:ext cx="7097246" cy="549276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1671" marR="351883" indent="-261671">
              <a:lnSpc>
                <a:spcPct val="108300"/>
              </a:lnSpc>
              <a:spcBef>
                <a:spcPts val="84"/>
              </a:spcBef>
              <a:buFont typeface="Wingdings"/>
              <a:buChar char=""/>
              <a:tabLst>
                <a:tab pos="261671" algn="l"/>
              </a:tabLst>
            </a:pPr>
            <a:r>
              <a:rPr sz="1588" dirty="0">
                <a:latin typeface="Bahnschrift"/>
                <a:cs typeface="Bahnschrift"/>
              </a:rPr>
              <a:t>Routing</a:t>
            </a:r>
            <a:r>
              <a:rPr sz="1588" spc="176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means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simply</a:t>
            </a:r>
            <a:r>
              <a:rPr sz="1588" spc="176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navigating</a:t>
            </a:r>
            <a:r>
              <a:rPr sz="1588" spc="176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from</a:t>
            </a:r>
            <a:r>
              <a:rPr sz="1588" spc="172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one</a:t>
            </a:r>
            <a:r>
              <a:rPr sz="1588" spc="168" dirty="0">
                <a:latin typeface="Bahnschrift"/>
                <a:cs typeface="Bahnschrift"/>
              </a:rPr>
              <a:t> </a:t>
            </a:r>
            <a:r>
              <a:rPr sz="1588" spc="4" dirty="0">
                <a:latin typeface="Bahnschrift"/>
                <a:cs typeface="Bahnschrift"/>
              </a:rPr>
              <a:t>URL</a:t>
            </a:r>
            <a:r>
              <a:rPr sz="1588" spc="154" dirty="0">
                <a:latin typeface="Bahnschrift"/>
                <a:cs typeface="Bahnschrift"/>
              </a:rPr>
              <a:t> </a:t>
            </a:r>
            <a:r>
              <a:rPr sz="1588" spc="4" dirty="0">
                <a:latin typeface="Bahnschrift"/>
                <a:cs typeface="Bahnschrift"/>
              </a:rPr>
              <a:t>to</a:t>
            </a:r>
            <a:r>
              <a:rPr sz="1588" spc="159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another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URL</a:t>
            </a:r>
            <a:r>
              <a:rPr sz="1588" spc="172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without </a:t>
            </a:r>
            <a:r>
              <a:rPr sz="1588" spc="-256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refreshing</a:t>
            </a:r>
            <a:r>
              <a:rPr sz="1588" spc="159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the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application</a:t>
            </a:r>
            <a:r>
              <a:rPr sz="1588" spc="19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every</a:t>
            </a:r>
            <a:r>
              <a:rPr sz="1588" spc="150" dirty="0">
                <a:latin typeface="Bahnschrift"/>
                <a:cs typeface="Bahnschrift"/>
              </a:rPr>
              <a:t> </a:t>
            </a:r>
            <a:r>
              <a:rPr sz="1588" spc="-4" dirty="0">
                <a:latin typeface="Bahnschrift"/>
                <a:cs typeface="Bahnschrift"/>
              </a:rPr>
              <a:t>time.</a:t>
            </a:r>
            <a:endParaRPr lang="en-US" sz="1588" spc="-4" dirty="0">
              <a:latin typeface="Bahnschrift"/>
              <a:cs typeface="Bahnschrift"/>
            </a:endParaRPr>
          </a:p>
          <a:p>
            <a:pPr marL="261671" marR="351883" indent="-261671">
              <a:lnSpc>
                <a:spcPct val="108300"/>
              </a:lnSpc>
              <a:spcBef>
                <a:spcPts val="84"/>
              </a:spcBef>
              <a:buFont typeface="Wingdings"/>
              <a:buChar char=""/>
              <a:tabLst>
                <a:tab pos="261671" algn="l"/>
              </a:tabLst>
            </a:pPr>
            <a:endParaRPr lang="en-IN" sz="2000" dirty="0">
              <a:latin typeface="Bahnschrift"/>
              <a:cs typeface="Bahnschrif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"/>
              <a:tabLst>
                <a:tab pos="296545" algn="l"/>
              </a:tabLst>
            </a:pPr>
            <a:r>
              <a:rPr lang="en-IN" sz="1600" spc="5" dirty="0">
                <a:solidFill>
                  <a:srgbClr val="262626"/>
                </a:solidFill>
                <a:latin typeface="Bahnschrift"/>
                <a:cs typeface="Bahnschrift"/>
              </a:rPr>
              <a:t>Install</a:t>
            </a:r>
            <a:r>
              <a:rPr lang="en-IN" sz="1600" spc="215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react-router-</a:t>
            </a:r>
            <a:r>
              <a:rPr lang="en-IN" sz="1600" spc="10" dirty="0" err="1">
                <a:solidFill>
                  <a:srgbClr val="262626"/>
                </a:solidFill>
                <a:latin typeface="Bahnschrift"/>
                <a:cs typeface="Bahnschrift"/>
              </a:rPr>
              <a:t>dom</a:t>
            </a:r>
            <a:r>
              <a:rPr lang="en-IN" sz="1600" spc="240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package.</a:t>
            </a:r>
            <a:endParaRPr lang="en-IN" sz="1600" dirty="0">
              <a:latin typeface="Bahnschrift"/>
              <a:cs typeface="Bahnschrift"/>
            </a:endParaRPr>
          </a:p>
          <a:p>
            <a:pPr marL="285115">
              <a:lnSpc>
                <a:spcPct val="100000"/>
              </a:lnSpc>
              <a:spcBef>
                <a:spcPts val="385"/>
              </a:spcBef>
            </a:pPr>
            <a:r>
              <a:rPr lang="en-IN" sz="1600" spc="15" dirty="0" err="1">
                <a:solidFill>
                  <a:srgbClr val="262626"/>
                </a:solidFill>
                <a:latin typeface="Bahnschrift"/>
                <a:cs typeface="Bahnschrift"/>
              </a:rPr>
              <a:t>npm</a:t>
            </a:r>
            <a:r>
              <a:rPr lang="en-IN" sz="1600" spc="170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5" dirty="0" err="1">
                <a:solidFill>
                  <a:srgbClr val="262626"/>
                </a:solidFill>
                <a:latin typeface="Bahnschrift"/>
                <a:cs typeface="Bahnschrift"/>
              </a:rPr>
              <a:t>i</a:t>
            </a:r>
            <a:r>
              <a:rPr lang="en-IN" sz="1600" spc="200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react-router-</a:t>
            </a:r>
            <a:r>
              <a:rPr lang="en-IN" sz="1600" spc="10" dirty="0" err="1">
                <a:solidFill>
                  <a:srgbClr val="262626"/>
                </a:solidFill>
                <a:latin typeface="Bahnschrift"/>
                <a:cs typeface="Bahnschrift"/>
              </a:rPr>
              <a:t>dom</a:t>
            </a:r>
            <a:endParaRPr lang="en-IN" sz="16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2000" dirty="0">
              <a:latin typeface="Bahnschrift"/>
              <a:cs typeface="Bahnschrift"/>
            </a:endParaRPr>
          </a:p>
          <a:p>
            <a:pPr marL="295910" indent="-283845">
              <a:lnSpc>
                <a:spcPct val="100000"/>
              </a:lnSpc>
              <a:buFont typeface="Wingdings"/>
              <a:buChar char=""/>
              <a:tabLst>
                <a:tab pos="296545" algn="l"/>
              </a:tabLst>
            </a:pPr>
            <a:r>
              <a:rPr lang="en-IN" sz="1600" spc="5" dirty="0">
                <a:solidFill>
                  <a:srgbClr val="262626"/>
                </a:solidFill>
                <a:latin typeface="Bahnschrift"/>
                <a:cs typeface="Bahnschrift"/>
              </a:rPr>
              <a:t>Install</a:t>
            </a:r>
            <a:r>
              <a:rPr lang="en-IN" sz="1600" spc="220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Bootstrap</a:t>
            </a:r>
            <a:r>
              <a:rPr lang="en-IN" sz="1600" spc="215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and</a:t>
            </a:r>
            <a:r>
              <a:rPr lang="en-IN" sz="1600" spc="185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import</a:t>
            </a:r>
            <a:r>
              <a:rPr lang="en-IN" sz="1600" spc="210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5" dirty="0">
                <a:solidFill>
                  <a:srgbClr val="262626"/>
                </a:solidFill>
                <a:latin typeface="Bahnschrift"/>
                <a:cs typeface="Bahnschrift"/>
              </a:rPr>
              <a:t>in</a:t>
            </a:r>
            <a:r>
              <a:rPr lang="en-IN" sz="1600" spc="204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 err="1">
                <a:solidFill>
                  <a:srgbClr val="262626"/>
                </a:solidFill>
                <a:latin typeface="Bahnschrift"/>
                <a:cs typeface="Bahnschrift"/>
              </a:rPr>
              <a:t>index.css</a:t>
            </a:r>
            <a:r>
              <a:rPr lang="en-IN" sz="1600" spc="225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>
                <a:solidFill>
                  <a:srgbClr val="262626"/>
                </a:solidFill>
                <a:latin typeface="Bahnschrift"/>
                <a:cs typeface="Bahnschrift"/>
              </a:rPr>
              <a:t>file</a:t>
            </a:r>
            <a:endParaRPr lang="en-IN" sz="1600" dirty="0">
              <a:latin typeface="Bahnschrift"/>
              <a:cs typeface="Bahnschrift"/>
            </a:endParaRPr>
          </a:p>
          <a:p>
            <a:pPr marL="285115">
              <a:lnSpc>
                <a:spcPct val="100000"/>
              </a:lnSpc>
              <a:spcBef>
                <a:spcPts val="380"/>
              </a:spcBef>
            </a:pPr>
            <a:r>
              <a:rPr lang="en-IN" sz="1600" spc="15" dirty="0" err="1">
                <a:solidFill>
                  <a:srgbClr val="262626"/>
                </a:solidFill>
                <a:latin typeface="Bahnschrift"/>
                <a:cs typeface="Bahnschrift"/>
              </a:rPr>
              <a:t>npm</a:t>
            </a:r>
            <a:r>
              <a:rPr lang="en-IN" sz="1600" spc="170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5" dirty="0" err="1">
                <a:solidFill>
                  <a:srgbClr val="262626"/>
                </a:solidFill>
                <a:latin typeface="Bahnschrift"/>
                <a:cs typeface="Bahnschrift"/>
              </a:rPr>
              <a:t>i</a:t>
            </a:r>
            <a:r>
              <a:rPr lang="en-IN" sz="1600" spc="204" dirty="0">
                <a:solidFill>
                  <a:srgbClr val="262626"/>
                </a:solidFill>
                <a:latin typeface="Bahnschrift"/>
                <a:cs typeface="Bahnschrift"/>
              </a:rPr>
              <a:t> </a:t>
            </a:r>
            <a:r>
              <a:rPr lang="en-IN" sz="1600" spc="10" dirty="0" err="1">
                <a:solidFill>
                  <a:srgbClr val="262626"/>
                </a:solidFill>
                <a:latin typeface="Bahnschrift"/>
                <a:cs typeface="Bahnschrift"/>
              </a:rPr>
              <a:t>bootstrap@next</a:t>
            </a:r>
            <a:endParaRPr lang="en-IN" sz="1600" dirty="0">
              <a:latin typeface="Bahnschrift"/>
              <a:cs typeface="Bahnschrift"/>
            </a:endParaRPr>
          </a:p>
          <a:p>
            <a:pPr marL="291465">
              <a:lnSpc>
                <a:spcPct val="100000"/>
              </a:lnSpc>
              <a:spcBef>
                <a:spcPts val="495"/>
              </a:spcBef>
            </a:pPr>
            <a:r>
              <a:rPr lang="en-IN" sz="1100" b="1" dirty="0">
                <a:solidFill>
                  <a:srgbClr val="C485BF"/>
                </a:solidFill>
                <a:latin typeface="Consolas"/>
                <a:cs typeface="Consolas"/>
              </a:rPr>
              <a:t>@import</a:t>
            </a:r>
            <a:r>
              <a:rPr lang="en-IN" sz="1100" b="1" spc="-25" dirty="0">
                <a:solidFill>
                  <a:srgbClr val="C485BF"/>
                </a:solidFill>
                <a:latin typeface="Consolas"/>
                <a:cs typeface="Consolas"/>
              </a:rPr>
              <a:t> </a:t>
            </a:r>
            <a:r>
              <a:rPr lang="en-IN" sz="1100" b="1" spc="5" dirty="0">
                <a:solidFill>
                  <a:srgbClr val="CD9077"/>
                </a:solidFill>
                <a:latin typeface="Consolas"/>
                <a:cs typeface="Consolas"/>
              </a:rPr>
              <a:t>'bootstrap/</a:t>
            </a:r>
            <a:r>
              <a:rPr lang="en-IN" sz="1100" b="1" spc="5" dirty="0" err="1">
                <a:solidFill>
                  <a:srgbClr val="CD9077"/>
                </a:solidFill>
                <a:latin typeface="Consolas"/>
                <a:cs typeface="Consolas"/>
              </a:rPr>
              <a:t>dist</a:t>
            </a:r>
            <a:r>
              <a:rPr lang="en-IN" sz="1100" b="1" spc="5" dirty="0">
                <a:solidFill>
                  <a:srgbClr val="CD9077"/>
                </a:solidFill>
                <a:latin typeface="Consolas"/>
                <a:cs typeface="Consolas"/>
              </a:rPr>
              <a:t>/</a:t>
            </a:r>
            <a:r>
              <a:rPr lang="en-IN" sz="1100" b="1" spc="5" dirty="0" err="1">
                <a:solidFill>
                  <a:srgbClr val="CD9077"/>
                </a:solidFill>
                <a:latin typeface="Consolas"/>
                <a:cs typeface="Consolas"/>
              </a:rPr>
              <a:t>css</a:t>
            </a:r>
            <a:r>
              <a:rPr lang="en-IN" sz="1100" b="1" spc="5" dirty="0">
                <a:solidFill>
                  <a:srgbClr val="CD9077"/>
                </a:solidFill>
                <a:latin typeface="Consolas"/>
                <a:cs typeface="Consolas"/>
              </a:rPr>
              <a:t>/</a:t>
            </a:r>
            <a:r>
              <a:rPr lang="en-IN" sz="1100" b="1" spc="5" dirty="0" err="1">
                <a:solidFill>
                  <a:srgbClr val="CD9077"/>
                </a:solidFill>
                <a:latin typeface="Consolas"/>
                <a:cs typeface="Consolas"/>
              </a:rPr>
              <a:t>bootstrap.min.css</a:t>
            </a:r>
            <a:r>
              <a:rPr lang="en-IN" sz="1100" b="1" spc="5" dirty="0">
                <a:solidFill>
                  <a:srgbClr val="CD9077"/>
                </a:solidFill>
                <a:latin typeface="Consolas"/>
                <a:cs typeface="Consolas"/>
              </a:rPr>
              <a:t>'</a:t>
            </a:r>
            <a:r>
              <a:rPr lang="en-IN" sz="1100" b="1" spc="5" dirty="0">
                <a:solidFill>
                  <a:srgbClr val="D4D4D4"/>
                </a:solidFill>
                <a:latin typeface="Consolas"/>
                <a:cs typeface="Consolas"/>
              </a:rPr>
              <a:t>;</a:t>
            </a:r>
            <a:endParaRPr lang="en-IN" sz="1100" dirty="0">
              <a:latin typeface="Consolas"/>
              <a:cs typeface="Consolas"/>
            </a:endParaRPr>
          </a:p>
          <a:p>
            <a:pPr>
              <a:spcBef>
                <a:spcPts val="22"/>
              </a:spcBef>
            </a:pPr>
            <a:endParaRPr sz="1853" dirty="0">
              <a:latin typeface="Bahnschrift"/>
              <a:cs typeface="Bahnschrift"/>
            </a:endParaRPr>
          </a:p>
          <a:p>
            <a:pPr marL="11206"/>
            <a:r>
              <a:rPr sz="1588" u="sng" dirty="0">
                <a:solidFill>
                  <a:srgbClr val="0C79CA"/>
                </a:solidFill>
                <a:uFill>
                  <a:solidFill>
                    <a:srgbClr val="0C79CA"/>
                  </a:solidFill>
                </a:uFill>
                <a:latin typeface="Bahnschrift"/>
                <a:cs typeface="Bahnschrift"/>
              </a:rPr>
              <a:t>Primary</a:t>
            </a:r>
            <a:r>
              <a:rPr sz="1588" u="sng" spc="141" dirty="0">
                <a:solidFill>
                  <a:srgbClr val="0C79CA"/>
                </a:solidFill>
                <a:uFill>
                  <a:solidFill>
                    <a:srgbClr val="0C79CA"/>
                  </a:solidFill>
                </a:uFill>
                <a:latin typeface="Bahnschrift"/>
                <a:cs typeface="Bahnschrift"/>
              </a:rPr>
              <a:t> </a:t>
            </a:r>
            <a:r>
              <a:rPr sz="1588" u="sng" dirty="0">
                <a:solidFill>
                  <a:srgbClr val="0C79CA"/>
                </a:solidFill>
                <a:uFill>
                  <a:solidFill>
                    <a:srgbClr val="0C79CA"/>
                  </a:solidFill>
                </a:uFill>
                <a:latin typeface="Bahnschrift"/>
                <a:cs typeface="Bahnschrift"/>
              </a:rPr>
              <a:t>Components:</a:t>
            </a:r>
            <a:endParaRPr sz="1588" dirty="0">
              <a:latin typeface="Bahnschrift"/>
              <a:cs typeface="Bahnschrift"/>
            </a:endParaRPr>
          </a:p>
          <a:p>
            <a:pPr marL="11206">
              <a:lnSpc>
                <a:spcPts val="1725"/>
              </a:lnSpc>
              <a:spcBef>
                <a:spcPts val="1165"/>
              </a:spcBef>
            </a:pPr>
            <a:r>
              <a:rPr sz="1588" dirty="0">
                <a:latin typeface="Bahnschrift"/>
                <a:cs typeface="Bahnschrift"/>
              </a:rPr>
              <a:t>There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spc="-4" dirty="0">
                <a:latin typeface="Bahnschrift"/>
                <a:cs typeface="Bahnschrift"/>
              </a:rPr>
              <a:t>are</a:t>
            </a:r>
            <a:r>
              <a:rPr sz="1588" spc="168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three</a:t>
            </a:r>
            <a:r>
              <a:rPr sz="1588" spc="168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primary</a:t>
            </a:r>
            <a:r>
              <a:rPr sz="1588" spc="168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categories</a:t>
            </a:r>
            <a:r>
              <a:rPr sz="1588" spc="176" dirty="0">
                <a:latin typeface="Bahnschrift"/>
                <a:cs typeface="Bahnschrift"/>
              </a:rPr>
              <a:t> </a:t>
            </a:r>
            <a:r>
              <a:rPr sz="1588" spc="4" dirty="0">
                <a:latin typeface="Bahnschrift"/>
                <a:cs typeface="Bahnschrift"/>
              </a:rPr>
              <a:t>of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components</a:t>
            </a:r>
            <a:r>
              <a:rPr sz="1588" spc="19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in</a:t>
            </a:r>
            <a:r>
              <a:rPr sz="1588" spc="141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React</a:t>
            </a:r>
            <a:r>
              <a:rPr sz="1588" spc="168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Router:</a:t>
            </a:r>
          </a:p>
          <a:p>
            <a:pPr marL="344039" indent="-333393">
              <a:lnSpc>
                <a:spcPts val="1540"/>
              </a:lnSpc>
              <a:buAutoNum type="arabicParenR"/>
              <a:tabLst>
                <a:tab pos="344039" algn="l"/>
                <a:tab pos="344599" algn="l"/>
              </a:tabLst>
            </a:pPr>
            <a:r>
              <a:rPr sz="1588" dirty="0">
                <a:latin typeface="Bahnschrift"/>
                <a:cs typeface="Bahnschrift"/>
              </a:rPr>
              <a:t>routers,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spc="4" dirty="0">
                <a:latin typeface="Bahnschrift"/>
                <a:cs typeface="Bahnschrift"/>
              </a:rPr>
              <a:t>like</a:t>
            </a:r>
            <a:r>
              <a:rPr sz="1588" spc="146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&lt;BrowserRouter&gt;</a:t>
            </a:r>
            <a:r>
              <a:rPr sz="1588" spc="19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and</a:t>
            </a:r>
            <a:r>
              <a:rPr sz="1588" spc="159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&lt;HashRouter&gt;</a:t>
            </a:r>
          </a:p>
          <a:p>
            <a:pPr marL="344039" indent="-333393">
              <a:lnSpc>
                <a:spcPts val="1534"/>
              </a:lnSpc>
              <a:buAutoNum type="arabicParenR"/>
              <a:tabLst>
                <a:tab pos="344039" algn="l"/>
                <a:tab pos="344599" algn="l"/>
              </a:tabLst>
            </a:pPr>
            <a:r>
              <a:rPr sz="1588" dirty="0">
                <a:latin typeface="Bahnschrift"/>
                <a:cs typeface="Bahnschrift"/>
              </a:rPr>
              <a:t>route</a:t>
            </a:r>
            <a:r>
              <a:rPr sz="1588" spc="163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matchers,</a:t>
            </a:r>
            <a:r>
              <a:rPr sz="1588" spc="19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like</a:t>
            </a:r>
            <a:r>
              <a:rPr sz="1588" spc="146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&lt;Route&gt;</a:t>
            </a:r>
            <a:r>
              <a:rPr sz="1588" spc="172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and</a:t>
            </a:r>
            <a:r>
              <a:rPr sz="1588" spc="159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&lt;Switch&gt;</a:t>
            </a:r>
          </a:p>
          <a:p>
            <a:pPr marL="344039" indent="-333393">
              <a:lnSpc>
                <a:spcPts val="1721"/>
              </a:lnSpc>
              <a:buAutoNum type="arabicParenR"/>
              <a:tabLst>
                <a:tab pos="344039" algn="l"/>
                <a:tab pos="344599" algn="l"/>
              </a:tabLst>
            </a:pPr>
            <a:r>
              <a:rPr sz="1588" dirty="0">
                <a:latin typeface="Bahnschrift"/>
                <a:cs typeface="Bahnschrift"/>
              </a:rPr>
              <a:t>navigation,</a:t>
            </a:r>
            <a:r>
              <a:rPr sz="1588" spc="180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like</a:t>
            </a:r>
            <a:r>
              <a:rPr sz="1588" spc="150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&lt;Link&gt;,</a:t>
            </a:r>
            <a:r>
              <a:rPr sz="1588" spc="172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&lt;NavLink&gt;,</a:t>
            </a:r>
            <a:r>
              <a:rPr sz="1588" spc="180" dirty="0">
                <a:latin typeface="Bahnschrift"/>
                <a:cs typeface="Bahnschrift"/>
              </a:rPr>
              <a:t> </a:t>
            </a:r>
            <a:r>
              <a:rPr sz="1588" spc="-4" dirty="0">
                <a:latin typeface="Bahnschrift"/>
                <a:cs typeface="Bahnschrift"/>
              </a:rPr>
              <a:t>and</a:t>
            </a:r>
            <a:r>
              <a:rPr sz="1588" spc="180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&lt;Redirect&gt;</a:t>
            </a:r>
          </a:p>
          <a:p>
            <a:pPr>
              <a:lnSpc>
                <a:spcPct val="100000"/>
              </a:lnSpc>
            </a:pPr>
            <a:endParaRPr sz="1588" dirty="0">
              <a:latin typeface="Bahnschrift"/>
              <a:cs typeface="Bahnschrift"/>
            </a:endParaRPr>
          </a:p>
          <a:p>
            <a:pPr marL="261111" marR="4483" indent="-250465">
              <a:lnSpc>
                <a:spcPts val="1534"/>
              </a:lnSpc>
              <a:spcBef>
                <a:spcPts val="1165"/>
              </a:spcBef>
              <a:buFont typeface="Wingdings"/>
              <a:buChar char=""/>
              <a:tabLst>
                <a:tab pos="261671" algn="l"/>
              </a:tabLst>
            </a:pPr>
            <a:r>
              <a:rPr sz="1588" dirty="0">
                <a:latin typeface="Bahnschrift"/>
                <a:cs typeface="Bahnschrift"/>
              </a:rPr>
              <a:t>All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of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the components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that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you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use </a:t>
            </a:r>
            <a:r>
              <a:rPr sz="1588" spc="9" dirty="0">
                <a:latin typeface="Bahnschrift"/>
                <a:cs typeface="Bahnschrift"/>
              </a:rPr>
              <a:t>in </a:t>
            </a:r>
            <a:r>
              <a:rPr sz="1588" spc="4" dirty="0">
                <a:latin typeface="Bahnschrift"/>
                <a:cs typeface="Bahnschrift"/>
              </a:rPr>
              <a:t>a</a:t>
            </a:r>
            <a:r>
              <a:rPr sz="1588" spc="9" dirty="0">
                <a:latin typeface="Bahnschrift"/>
                <a:cs typeface="Bahnschrift"/>
              </a:rPr>
              <a:t> </a:t>
            </a:r>
            <a:r>
              <a:rPr sz="1588" spc="4" dirty="0">
                <a:latin typeface="Bahnschrift"/>
                <a:cs typeface="Bahnschrift"/>
              </a:rPr>
              <a:t>web </a:t>
            </a:r>
            <a:r>
              <a:rPr sz="1588" dirty="0">
                <a:latin typeface="Bahnschrift"/>
                <a:cs typeface="Bahnschrift"/>
              </a:rPr>
              <a:t>application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should</a:t>
            </a:r>
            <a:r>
              <a:rPr sz="1588" spc="4" dirty="0">
                <a:latin typeface="Bahnschrift"/>
                <a:cs typeface="Bahnschrift"/>
              </a:rPr>
              <a:t> </a:t>
            </a:r>
            <a:r>
              <a:rPr sz="1588" spc="9" dirty="0">
                <a:latin typeface="Bahnschrift"/>
                <a:cs typeface="Bahnschrift"/>
              </a:rPr>
              <a:t>be </a:t>
            </a:r>
            <a:r>
              <a:rPr sz="1588" spc="-4" dirty="0">
                <a:latin typeface="Bahnschrift"/>
                <a:cs typeface="Bahnschrift"/>
              </a:rPr>
              <a:t>imported </a:t>
            </a:r>
            <a:r>
              <a:rPr sz="1588" spc="-260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from</a:t>
            </a:r>
            <a:r>
              <a:rPr sz="1588" spc="172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react-router-dom</a:t>
            </a:r>
          </a:p>
          <a:p>
            <a:pPr>
              <a:spcBef>
                <a:spcPts val="40"/>
              </a:spcBef>
              <a:buFont typeface="Wingdings"/>
              <a:buChar char=""/>
            </a:pPr>
            <a:endParaRPr sz="1588" dirty="0">
              <a:latin typeface="Bahnschrift"/>
              <a:cs typeface="Bahnschrift"/>
            </a:endParaRPr>
          </a:p>
          <a:p>
            <a:pPr marL="261111" indent="-250465">
              <a:lnSpc>
                <a:spcPts val="1721"/>
              </a:lnSpc>
              <a:spcBef>
                <a:spcPts val="4"/>
              </a:spcBef>
              <a:buFont typeface="Wingdings"/>
              <a:buChar char=""/>
              <a:tabLst>
                <a:tab pos="261671" algn="l"/>
              </a:tabLst>
            </a:pPr>
            <a:r>
              <a:rPr sz="1588" dirty="0">
                <a:latin typeface="Bahnschrift"/>
                <a:cs typeface="Bahnschrift"/>
              </a:rPr>
              <a:t>react-router-dom</a:t>
            </a:r>
            <a:r>
              <a:rPr sz="1588" spc="190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(for</a:t>
            </a:r>
            <a:r>
              <a:rPr sz="1588" spc="146" dirty="0">
                <a:latin typeface="Bahnschrift"/>
                <a:cs typeface="Bahnschrift"/>
              </a:rPr>
              <a:t> </a:t>
            </a:r>
            <a:r>
              <a:rPr sz="1588" spc="4" dirty="0">
                <a:latin typeface="Bahnschrift"/>
                <a:cs typeface="Bahnschrift"/>
              </a:rPr>
              <a:t>web)</a:t>
            </a:r>
            <a:endParaRPr sz="1588" dirty="0">
              <a:latin typeface="Bahnschrift"/>
              <a:cs typeface="Bahnschrift"/>
            </a:endParaRPr>
          </a:p>
          <a:p>
            <a:pPr marL="261111" indent="-250465">
              <a:lnSpc>
                <a:spcPts val="1721"/>
              </a:lnSpc>
              <a:buFont typeface="Wingdings"/>
              <a:buChar char=""/>
              <a:tabLst>
                <a:tab pos="261671" algn="l"/>
              </a:tabLst>
            </a:pPr>
            <a:r>
              <a:rPr sz="1588" dirty="0">
                <a:latin typeface="Bahnschrift"/>
                <a:cs typeface="Bahnschrift"/>
              </a:rPr>
              <a:t>react-router-native</a:t>
            </a:r>
            <a:r>
              <a:rPr sz="1588" spc="180" dirty="0">
                <a:latin typeface="Bahnschrift"/>
                <a:cs typeface="Bahnschrift"/>
              </a:rPr>
              <a:t> </a:t>
            </a:r>
            <a:r>
              <a:rPr sz="1588" spc="-4" dirty="0">
                <a:latin typeface="Bahnschrift"/>
                <a:cs typeface="Bahnschrift"/>
              </a:rPr>
              <a:t>(for</a:t>
            </a:r>
            <a:r>
              <a:rPr sz="1588" spc="172" dirty="0">
                <a:latin typeface="Bahnschrift"/>
                <a:cs typeface="Bahnschrift"/>
              </a:rPr>
              <a:t> </a:t>
            </a:r>
            <a:r>
              <a:rPr sz="1588" dirty="0">
                <a:latin typeface="Bahnschrift"/>
                <a:cs typeface="Bahnschrift"/>
              </a:rPr>
              <a:t>mobile)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9218" y="410966"/>
            <a:ext cx="6333564" cy="1364400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9" dirty="0"/>
              <a:t>Browser</a:t>
            </a:r>
            <a:r>
              <a:rPr spc="199" dirty="0"/>
              <a:t> </a:t>
            </a:r>
            <a:r>
              <a:rPr spc="-9" dirty="0"/>
              <a:t>Router</a:t>
            </a:r>
            <a:r>
              <a:rPr spc="229" dirty="0"/>
              <a:t> </a:t>
            </a:r>
            <a:r>
              <a:rPr spc="-4" dirty="0"/>
              <a:t>VS</a:t>
            </a:r>
            <a:r>
              <a:rPr spc="224" dirty="0"/>
              <a:t> </a:t>
            </a:r>
            <a:r>
              <a:rPr spc="-13" dirty="0"/>
              <a:t>Hash</a:t>
            </a:r>
            <a:r>
              <a:rPr spc="243" dirty="0"/>
              <a:t> </a:t>
            </a:r>
            <a:r>
              <a:rPr spc="-9" dirty="0"/>
              <a:t>Router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9805" y="1798795"/>
            <a:ext cx="6333565" cy="26059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67537" indent="-156891">
              <a:spcBef>
                <a:spcPts val="119"/>
              </a:spcBef>
              <a:buAutoNum type="arabicParenR"/>
              <a:tabLst>
                <a:tab pos="168097" algn="l"/>
              </a:tabLst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Browser</a:t>
            </a:r>
            <a:r>
              <a:rPr sz="1279" u="sng" spc="71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Router:</a:t>
            </a:r>
            <a:endParaRPr sz="1279">
              <a:latin typeface="Bahnschrift"/>
              <a:cs typeface="Bahnschrift"/>
            </a:endParaRPr>
          </a:p>
          <a:p>
            <a:pPr marL="11206" marR="725620">
              <a:lnSpc>
                <a:spcPts val="1579"/>
              </a:lnSpc>
              <a:spcBef>
                <a:spcPts val="49"/>
              </a:spcBef>
            </a:pPr>
            <a:r>
              <a:rPr sz="1279" spc="18" dirty="0">
                <a:latin typeface="Bahnschrift"/>
                <a:cs typeface="Bahnschrift"/>
              </a:rPr>
              <a:t>When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have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big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production-ready</a:t>
            </a:r>
            <a:r>
              <a:rPr sz="1279" spc="10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applications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which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serve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backend,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is </a:t>
            </a:r>
            <a:r>
              <a:rPr sz="1279" spc="-20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recommended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to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use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&lt;BrowserRouter&gt;</a:t>
            </a:r>
            <a:endParaRPr sz="1279">
              <a:latin typeface="Bahnschrift"/>
              <a:cs typeface="Bahnschrift"/>
            </a:endParaRPr>
          </a:p>
          <a:p>
            <a:pPr>
              <a:spcBef>
                <a:spcPts val="13"/>
              </a:spcBef>
            </a:pPr>
            <a:endParaRPr sz="1279">
              <a:latin typeface="Bahnschrift"/>
              <a:cs typeface="Bahnschrift"/>
            </a:endParaRPr>
          </a:p>
          <a:p>
            <a:pPr marL="11206"/>
            <a:r>
              <a:rPr sz="1279" spc="13" dirty="0">
                <a:latin typeface="Bahnschrift"/>
                <a:cs typeface="Bahnschrift"/>
              </a:rPr>
              <a:t>Example: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u="sng" spc="9" dirty="0">
                <a:solidFill>
                  <a:srgbClr val="56C6AA"/>
                </a:solidFill>
                <a:uFill>
                  <a:solidFill>
                    <a:srgbClr val="56C6AA"/>
                  </a:solidFill>
                </a:uFill>
                <a:latin typeface="Bahnschrift"/>
                <a:cs typeface="Bahnschrift"/>
              </a:rPr>
              <a:t>http://localhost:3000/about</a:t>
            </a:r>
            <a:endParaRPr sz="1279">
              <a:latin typeface="Bahnschrift"/>
              <a:cs typeface="Bahnschrift"/>
            </a:endParaRPr>
          </a:p>
          <a:p>
            <a:pPr marL="11206" marR="77325">
              <a:lnSpc>
                <a:spcPts val="1579"/>
              </a:lnSpc>
              <a:spcBef>
                <a:spcPts val="49"/>
              </a:spcBef>
            </a:pPr>
            <a:r>
              <a:rPr sz="1279" spc="18" dirty="0">
                <a:latin typeface="Bahnschrift"/>
                <a:cs typeface="Bahnschrift"/>
              </a:rPr>
              <a:t>As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server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supports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normal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url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system,</a:t>
            </a:r>
            <a:r>
              <a:rPr sz="1279" spc="154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will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take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the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complete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path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for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server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side </a:t>
            </a:r>
            <a:r>
              <a:rPr sz="1279" spc="-20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api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calls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for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GET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requests.</a:t>
            </a:r>
            <a:endParaRPr sz="1279">
              <a:latin typeface="Bahnschrift"/>
              <a:cs typeface="Bahnschrift"/>
            </a:endParaRPr>
          </a:p>
          <a:p>
            <a:pPr>
              <a:spcBef>
                <a:spcPts val="9"/>
              </a:spcBef>
            </a:pPr>
            <a:endParaRPr sz="1279">
              <a:latin typeface="Bahnschrift"/>
              <a:cs typeface="Bahnschrift"/>
            </a:endParaRPr>
          </a:p>
          <a:p>
            <a:pPr marL="197793" indent="-187148">
              <a:buAutoNum type="arabicParenR" startAt="2"/>
              <a:tabLst>
                <a:tab pos="198355" algn="l"/>
              </a:tabLst>
            </a:pPr>
            <a:r>
              <a:rPr sz="1279" u="sng" spc="18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Hash</a:t>
            </a:r>
            <a:r>
              <a:rPr sz="1279" u="sng" spc="97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 </a:t>
            </a: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Router: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35"/>
              </a:spcBef>
            </a:pP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When</a:t>
            </a:r>
            <a:r>
              <a:rPr sz="1279" spc="124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we</a:t>
            </a:r>
            <a:r>
              <a:rPr sz="1279" spc="132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have</a:t>
            </a:r>
            <a:r>
              <a:rPr sz="1279" spc="146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small</a:t>
            </a:r>
            <a:r>
              <a:rPr sz="1279" spc="141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client</a:t>
            </a:r>
            <a:r>
              <a:rPr sz="1279" spc="132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side</a:t>
            </a:r>
            <a:r>
              <a:rPr sz="1279" spc="132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applications</a:t>
            </a:r>
            <a:r>
              <a:rPr sz="1279" spc="141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which</a:t>
            </a:r>
            <a:r>
              <a:rPr sz="1279" spc="115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doesn't</a:t>
            </a:r>
            <a:r>
              <a:rPr sz="1279" spc="146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need</a:t>
            </a:r>
            <a:r>
              <a:rPr sz="1279" spc="141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backend</a:t>
            </a:r>
            <a:r>
              <a:rPr sz="1279" spc="141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we</a:t>
            </a:r>
            <a:r>
              <a:rPr sz="1279" spc="132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can</a:t>
            </a:r>
            <a:r>
              <a:rPr sz="1279" spc="141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use</a:t>
            </a:r>
            <a:endParaRPr sz="1279">
              <a:latin typeface="Bahnschrift"/>
              <a:cs typeface="Bahnschrift"/>
            </a:endParaRPr>
          </a:p>
          <a:p>
            <a:pPr marL="11206" marR="4483">
              <a:lnSpc>
                <a:spcPct val="102099"/>
              </a:lnSpc>
              <a:spcBef>
                <a:spcPts val="9"/>
              </a:spcBef>
            </a:pP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&lt;HashRouter&gt; because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when </a:t>
            </a:r>
            <a:r>
              <a:rPr sz="1279" spc="22" dirty="0">
                <a:solidFill>
                  <a:srgbClr val="232628"/>
                </a:solidFill>
                <a:latin typeface="Bahnschrift"/>
                <a:cs typeface="Bahnschrift"/>
              </a:rPr>
              <a:t>we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use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hashes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in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the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 URL/location bar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browser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doesn't </a:t>
            </a:r>
            <a:r>
              <a:rPr sz="1279" spc="-207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make</a:t>
            </a:r>
            <a:r>
              <a:rPr sz="1279" spc="124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8" dirty="0">
                <a:solidFill>
                  <a:srgbClr val="232628"/>
                </a:solidFill>
                <a:latin typeface="Bahnschrift"/>
                <a:cs typeface="Bahnschrift"/>
              </a:rPr>
              <a:t>a</a:t>
            </a:r>
            <a:r>
              <a:rPr sz="1279" spc="128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13" dirty="0">
                <a:solidFill>
                  <a:srgbClr val="232628"/>
                </a:solidFill>
                <a:latin typeface="Bahnschrift"/>
                <a:cs typeface="Bahnschrift"/>
              </a:rPr>
              <a:t>server</a:t>
            </a:r>
            <a:r>
              <a:rPr sz="1279" spc="141" dirty="0">
                <a:solidFill>
                  <a:srgbClr val="232628"/>
                </a:solidFill>
                <a:latin typeface="Bahnschrift"/>
                <a:cs typeface="Bahnschrift"/>
              </a:rPr>
              <a:t> </a:t>
            </a:r>
            <a:r>
              <a:rPr sz="1279" spc="9" dirty="0">
                <a:solidFill>
                  <a:srgbClr val="232628"/>
                </a:solidFill>
                <a:latin typeface="Bahnschrift"/>
                <a:cs typeface="Bahnschrift"/>
              </a:rPr>
              <a:t>request.</a:t>
            </a:r>
            <a:endParaRPr sz="1279">
              <a:latin typeface="Bahnschrift"/>
              <a:cs typeface="Bahnschrif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864" y="4451559"/>
            <a:ext cx="95250" cy="1204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6508" y="4651929"/>
            <a:ext cx="95250" cy="1204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51011" y="4918373"/>
            <a:ext cx="6373346" cy="16249"/>
            <a:chOff x="784879" y="5574156"/>
            <a:chExt cx="7223125" cy="18415"/>
          </a:xfrm>
        </p:grpSpPr>
        <p:sp>
          <p:nvSpPr>
            <p:cNvPr id="8" name="object 8"/>
            <p:cNvSpPr/>
            <p:nvPr/>
          </p:nvSpPr>
          <p:spPr>
            <a:xfrm>
              <a:off x="784879" y="5583107"/>
              <a:ext cx="1889760" cy="0"/>
            </a:xfrm>
            <a:custGeom>
              <a:avLst/>
              <a:gdLst/>
              <a:ahLst/>
              <a:cxnLst/>
              <a:rect l="l" t="t" r="r" b="b"/>
              <a:pathLst>
                <a:path w="1889760">
                  <a:moveTo>
                    <a:pt x="0" y="0"/>
                  </a:moveTo>
                  <a:lnTo>
                    <a:pt x="1889667" y="0"/>
                  </a:lnTo>
                </a:path>
              </a:pathLst>
            </a:custGeom>
            <a:ln w="1790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676533" y="5583107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392" y="0"/>
                  </a:lnTo>
                </a:path>
              </a:pathLst>
            </a:custGeom>
            <a:ln w="1790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2911" y="5583107"/>
              <a:ext cx="3794760" cy="0"/>
            </a:xfrm>
            <a:custGeom>
              <a:avLst/>
              <a:gdLst/>
              <a:ahLst/>
              <a:cxnLst/>
              <a:rect l="l" t="t" r="r" b="b"/>
              <a:pathLst>
                <a:path w="3794759">
                  <a:moveTo>
                    <a:pt x="0" y="0"/>
                  </a:moveTo>
                  <a:lnTo>
                    <a:pt x="358959" y="0"/>
                  </a:lnTo>
                </a:path>
                <a:path w="3794759">
                  <a:moveTo>
                    <a:pt x="360944" y="0"/>
                  </a:moveTo>
                  <a:lnTo>
                    <a:pt x="1534392" y="0"/>
                  </a:lnTo>
                </a:path>
                <a:path w="3794759">
                  <a:moveTo>
                    <a:pt x="1536378" y="0"/>
                  </a:moveTo>
                  <a:lnTo>
                    <a:pt x="2437699" y="0"/>
                  </a:lnTo>
                </a:path>
                <a:path w="3794759">
                  <a:moveTo>
                    <a:pt x="2439685" y="0"/>
                  </a:moveTo>
                  <a:lnTo>
                    <a:pt x="3070770" y="0"/>
                  </a:lnTo>
                </a:path>
                <a:path w="3794759">
                  <a:moveTo>
                    <a:pt x="3072756" y="0"/>
                  </a:moveTo>
                  <a:lnTo>
                    <a:pt x="3794550" y="0"/>
                  </a:lnTo>
                </a:path>
              </a:pathLst>
            </a:custGeom>
            <a:ln w="1790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39805" y="4394073"/>
            <a:ext cx="6358218" cy="140014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13" dirty="0">
                <a:latin typeface="Bahnschrift"/>
                <a:cs typeface="Bahnschrift"/>
              </a:rPr>
              <a:t>Example: </a:t>
            </a:r>
            <a:r>
              <a:rPr sz="1279" spc="31" dirty="0">
                <a:latin typeface="Bahnschrift"/>
                <a:cs typeface="Bahnschrift"/>
              </a:rPr>
              <a:t> </a:t>
            </a:r>
            <a:r>
              <a:rPr sz="1279" u="sng" spc="9" dirty="0">
                <a:solidFill>
                  <a:srgbClr val="56C6AA"/>
                </a:solidFill>
                <a:uFill>
                  <a:solidFill>
                    <a:srgbClr val="56C6AA"/>
                  </a:solidFill>
                </a:uFill>
                <a:latin typeface="Bahnschrift"/>
                <a:cs typeface="Bahnschrift"/>
              </a:rPr>
              <a:t>http://localhost:3000/  </a:t>
            </a:r>
            <a:r>
              <a:rPr sz="1279" u="sng" spc="141" dirty="0">
                <a:solidFill>
                  <a:srgbClr val="56C6AA"/>
                </a:solidFill>
                <a:uFill>
                  <a:solidFill>
                    <a:srgbClr val="56C6AA"/>
                  </a:solidFill>
                </a:uFill>
                <a:latin typeface="Bahnschrift"/>
                <a:cs typeface="Bahnschrift"/>
              </a:rPr>
              <a:t> </a:t>
            </a:r>
            <a:r>
              <a:rPr sz="1279" u="sng" spc="9" dirty="0">
                <a:solidFill>
                  <a:srgbClr val="56C6AA"/>
                </a:solidFill>
                <a:uFill>
                  <a:solidFill>
                    <a:srgbClr val="56C6AA"/>
                  </a:solidFill>
                </a:uFill>
                <a:latin typeface="Bahnschrift"/>
                <a:cs typeface="Bahnschrift"/>
              </a:rPr>
              <a:t>/about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44"/>
              </a:spcBef>
              <a:tabLst>
                <a:tab pos="3484094" algn="l"/>
              </a:tabLst>
            </a:pPr>
            <a:r>
              <a:rPr sz="1279" spc="9" dirty="0">
                <a:latin typeface="Bahnschrift"/>
                <a:cs typeface="Bahnschrift"/>
              </a:rPr>
              <a:t>Server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will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ignore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about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as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50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appended</a:t>
            </a:r>
            <a:r>
              <a:rPr sz="1279" spc="159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after	</a:t>
            </a:r>
            <a:r>
              <a:rPr sz="1279" spc="4" dirty="0">
                <a:latin typeface="Bahnschrift"/>
                <a:cs typeface="Bahnschrift"/>
              </a:rPr>
              <a:t>,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server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only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takes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url</a:t>
            </a:r>
            <a:r>
              <a:rPr sz="1279" spc="10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till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/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(slash).</a:t>
            </a:r>
            <a:endParaRPr sz="1279">
              <a:latin typeface="Bahnschrift"/>
              <a:cs typeface="Bahnschrift"/>
            </a:endParaRPr>
          </a:p>
          <a:p>
            <a:pPr>
              <a:spcBef>
                <a:spcPts val="18"/>
              </a:spcBef>
            </a:pPr>
            <a:endParaRPr sz="1324">
              <a:latin typeface="Bahnschrift"/>
              <a:cs typeface="Bahnschrift"/>
            </a:endParaRPr>
          </a:p>
          <a:p>
            <a:pPr marL="11206">
              <a:spcBef>
                <a:spcPts val="4"/>
              </a:spcBef>
            </a:pPr>
            <a:r>
              <a:rPr sz="1279" spc="9" dirty="0">
                <a:latin typeface="Bahnschrift"/>
                <a:cs typeface="Bahnschrift"/>
              </a:rPr>
              <a:t>forceRefresh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can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imitate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the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normal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url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functionality.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31"/>
              </a:spcBef>
            </a:pPr>
            <a:r>
              <a:rPr sz="1279" spc="13" dirty="0">
                <a:latin typeface="Bahnschrift"/>
                <a:cs typeface="Bahnschrift"/>
              </a:rPr>
              <a:t>basename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can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be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used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to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give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a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global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app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url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for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our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application.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40"/>
              </a:spcBef>
            </a:pPr>
            <a:r>
              <a:rPr sz="1279" spc="13" dirty="0">
                <a:latin typeface="Bahnschrift"/>
                <a:cs typeface="Bahnschrift"/>
              </a:rPr>
              <a:t>getUserConfirmation</a:t>
            </a:r>
            <a:r>
              <a:rPr sz="1279" spc="8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Prompt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before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moving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to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another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page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can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be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checked</a:t>
            </a:r>
            <a:endParaRPr sz="1279">
              <a:latin typeface="Bahnschrift"/>
              <a:cs typeface="Bahnschrif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96741" y="2105454"/>
            <a:ext cx="2412066" cy="2978524"/>
            <a:chOff x="7183373" y="2386181"/>
            <a:chExt cx="2733675" cy="337566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550" y="2386181"/>
              <a:ext cx="1634410" cy="30486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93280" y="2409444"/>
              <a:ext cx="1283335" cy="612775"/>
            </a:xfrm>
            <a:custGeom>
              <a:avLst/>
              <a:gdLst/>
              <a:ahLst/>
              <a:cxnLst/>
              <a:rect l="l" t="t" r="r" b="b"/>
              <a:pathLst>
                <a:path w="1283334" h="612775">
                  <a:moveTo>
                    <a:pt x="1039367" y="612647"/>
                  </a:moveTo>
                  <a:lnTo>
                    <a:pt x="1068323" y="521207"/>
                  </a:lnTo>
                  <a:lnTo>
                    <a:pt x="0" y="184403"/>
                  </a:lnTo>
                  <a:lnTo>
                    <a:pt x="57912" y="0"/>
                  </a:lnTo>
                  <a:lnTo>
                    <a:pt x="1126235" y="336803"/>
                  </a:lnTo>
                  <a:lnTo>
                    <a:pt x="1156716" y="243839"/>
                  </a:lnTo>
                  <a:lnTo>
                    <a:pt x="1283207" y="486155"/>
                  </a:lnTo>
                  <a:lnTo>
                    <a:pt x="1039367" y="612647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193280" y="2409444"/>
              <a:ext cx="1283335" cy="612775"/>
            </a:xfrm>
            <a:custGeom>
              <a:avLst/>
              <a:gdLst/>
              <a:ahLst/>
              <a:cxnLst/>
              <a:rect l="l" t="t" r="r" b="b"/>
              <a:pathLst>
                <a:path w="1283334" h="612775">
                  <a:moveTo>
                    <a:pt x="57912" y="0"/>
                  </a:moveTo>
                  <a:lnTo>
                    <a:pt x="1126235" y="336803"/>
                  </a:lnTo>
                  <a:lnTo>
                    <a:pt x="1156716" y="243839"/>
                  </a:lnTo>
                  <a:lnTo>
                    <a:pt x="1283207" y="486155"/>
                  </a:lnTo>
                  <a:lnTo>
                    <a:pt x="1039367" y="612647"/>
                  </a:lnTo>
                  <a:lnTo>
                    <a:pt x="1068323" y="521207"/>
                  </a:lnTo>
                  <a:lnTo>
                    <a:pt x="0" y="184403"/>
                  </a:lnTo>
                  <a:lnTo>
                    <a:pt x="57912" y="0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1607" y="2552699"/>
              <a:ext cx="511809" cy="266065"/>
            </a:xfrm>
            <a:custGeom>
              <a:avLst/>
              <a:gdLst/>
              <a:ahLst/>
              <a:cxnLst/>
              <a:rect l="l" t="t" r="r" b="b"/>
              <a:pathLst>
                <a:path w="511809" h="266064">
                  <a:moveTo>
                    <a:pt x="12192" y="124968"/>
                  </a:moveTo>
                  <a:lnTo>
                    <a:pt x="0" y="121920"/>
                  </a:lnTo>
                  <a:lnTo>
                    <a:pt x="79248" y="0"/>
                  </a:lnTo>
                  <a:lnTo>
                    <a:pt x="92964" y="4572"/>
                  </a:lnTo>
                  <a:lnTo>
                    <a:pt x="12192" y="124968"/>
                  </a:lnTo>
                  <a:close/>
                </a:path>
                <a:path w="511809" h="266064">
                  <a:moveTo>
                    <a:pt x="77724" y="143256"/>
                  </a:moveTo>
                  <a:lnTo>
                    <a:pt x="62484" y="138684"/>
                  </a:lnTo>
                  <a:lnTo>
                    <a:pt x="102108" y="9144"/>
                  </a:lnTo>
                  <a:lnTo>
                    <a:pt x="118872" y="15240"/>
                  </a:lnTo>
                  <a:lnTo>
                    <a:pt x="103632" y="60960"/>
                  </a:lnTo>
                  <a:lnTo>
                    <a:pt x="145542" y="60960"/>
                  </a:lnTo>
                  <a:lnTo>
                    <a:pt x="147828" y="62484"/>
                  </a:lnTo>
                  <a:lnTo>
                    <a:pt x="153924" y="68580"/>
                  </a:lnTo>
                  <a:lnTo>
                    <a:pt x="114300" y="68580"/>
                  </a:lnTo>
                  <a:lnTo>
                    <a:pt x="109728" y="70104"/>
                  </a:lnTo>
                  <a:lnTo>
                    <a:pt x="105156" y="73152"/>
                  </a:lnTo>
                  <a:lnTo>
                    <a:pt x="99060" y="79248"/>
                  </a:lnTo>
                  <a:lnTo>
                    <a:pt x="96012" y="85344"/>
                  </a:lnTo>
                  <a:lnTo>
                    <a:pt x="94488" y="92964"/>
                  </a:lnTo>
                  <a:lnTo>
                    <a:pt x="77724" y="143256"/>
                  </a:lnTo>
                  <a:close/>
                </a:path>
                <a:path w="511809" h="266064">
                  <a:moveTo>
                    <a:pt x="145542" y="60960"/>
                  </a:moveTo>
                  <a:lnTo>
                    <a:pt x="103632" y="60960"/>
                  </a:lnTo>
                  <a:lnTo>
                    <a:pt x="111633" y="57245"/>
                  </a:lnTo>
                  <a:lnTo>
                    <a:pt x="119634" y="55245"/>
                  </a:lnTo>
                  <a:lnTo>
                    <a:pt x="127635" y="54959"/>
                  </a:lnTo>
                  <a:lnTo>
                    <a:pt x="135636" y="56388"/>
                  </a:lnTo>
                  <a:lnTo>
                    <a:pt x="143256" y="59436"/>
                  </a:lnTo>
                  <a:lnTo>
                    <a:pt x="145542" y="60960"/>
                  </a:lnTo>
                  <a:close/>
                </a:path>
                <a:path w="511809" h="266064">
                  <a:moveTo>
                    <a:pt x="138684" y="163068"/>
                  </a:moveTo>
                  <a:lnTo>
                    <a:pt x="121920" y="158496"/>
                  </a:lnTo>
                  <a:lnTo>
                    <a:pt x="141732" y="99060"/>
                  </a:lnTo>
                  <a:lnTo>
                    <a:pt x="143256" y="89916"/>
                  </a:lnTo>
                  <a:lnTo>
                    <a:pt x="143256" y="83820"/>
                  </a:lnTo>
                  <a:lnTo>
                    <a:pt x="141732" y="79248"/>
                  </a:lnTo>
                  <a:lnTo>
                    <a:pt x="138684" y="74676"/>
                  </a:lnTo>
                  <a:lnTo>
                    <a:pt x="134112" y="71628"/>
                  </a:lnTo>
                  <a:lnTo>
                    <a:pt x="128016" y="70104"/>
                  </a:lnTo>
                  <a:lnTo>
                    <a:pt x="123444" y="68580"/>
                  </a:lnTo>
                  <a:lnTo>
                    <a:pt x="153924" y="68580"/>
                  </a:lnTo>
                  <a:lnTo>
                    <a:pt x="156972" y="71628"/>
                  </a:lnTo>
                  <a:lnTo>
                    <a:pt x="160019" y="76200"/>
                  </a:lnTo>
                  <a:lnTo>
                    <a:pt x="160019" y="82296"/>
                  </a:lnTo>
                  <a:lnTo>
                    <a:pt x="161543" y="86868"/>
                  </a:lnTo>
                  <a:lnTo>
                    <a:pt x="160019" y="94488"/>
                  </a:lnTo>
                  <a:lnTo>
                    <a:pt x="156972" y="103632"/>
                  </a:lnTo>
                  <a:lnTo>
                    <a:pt x="138684" y="163068"/>
                  </a:lnTo>
                  <a:close/>
                </a:path>
                <a:path w="511809" h="266064">
                  <a:moveTo>
                    <a:pt x="216407" y="187452"/>
                  </a:moveTo>
                  <a:lnTo>
                    <a:pt x="207264" y="187452"/>
                  </a:lnTo>
                  <a:lnTo>
                    <a:pt x="199643" y="184404"/>
                  </a:lnTo>
                  <a:lnTo>
                    <a:pt x="168759" y="152995"/>
                  </a:lnTo>
                  <a:lnTo>
                    <a:pt x="167449" y="143446"/>
                  </a:lnTo>
                  <a:lnTo>
                    <a:pt x="168140" y="133040"/>
                  </a:lnTo>
                  <a:lnTo>
                    <a:pt x="189547" y="93202"/>
                  </a:lnTo>
                  <a:lnTo>
                    <a:pt x="213550" y="84772"/>
                  </a:lnTo>
                  <a:lnTo>
                    <a:pt x="221908" y="85177"/>
                  </a:lnTo>
                  <a:lnTo>
                    <a:pt x="230124" y="86868"/>
                  </a:lnTo>
                  <a:lnTo>
                    <a:pt x="239553" y="90868"/>
                  </a:lnTo>
                  <a:lnTo>
                    <a:pt x="247269" y="96012"/>
                  </a:lnTo>
                  <a:lnTo>
                    <a:pt x="248723" y="97536"/>
                  </a:lnTo>
                  <a:lnTo>
                    <a:pt x="210312" y="97536"/>
                  </a:lnTo>
                  <a:lnTo>
                    <a:pt x="204216" y="102108"/>
                  </a:lnTo>
                  <a:lnTo>
                    <a:pt x="184616" y="143256"/>
                  </a:lnTo>
                  <a:lnTo>
                    <a:pt x="184686" y="144780"/>
                  </a:lnTo>
                  <a:lnTo>
                    <a:pt x="204216" y="170688"/>
                  </a:lnTo>
                  <a:lnTo>
                    <a:pt x="211836" y="173736"/>
                  </a:lnTo>
                  <a:lnTo>
                    <a:pt x="246443" y="173736"/>
                  </a:lnTo>
                  <a:lnTo>
                    <a:pt x="245364" y="175260"/>
                  </a:lnTo>
                  <a:lnTo>
                    <a:pt x="239268" y="179832"/>
                  </a:lnTo>
                  <a:lnTo>
                    <a:pt x="231648" y="184404"/>
                  </a:lnTo>
                  <a:lnTo>
                    <a:pt x="216407" y="187452"/>
                  </a:lnTo>
                  <a:close/>
                </a:path>
                <a:path w="511809" h="266064">
                  <a:moveTo>
                    <a:pt x="246443" y="173736"/>
                  </a:moveTo>
                  <a:lnTo>
                    <a:pt x="211836" y="173736"/>
                  </a:lnTo>
                  <a:lnTo>
                    <a:pt x="219456" y="172212"/>
                  </a:lnTo>
                  <a:lnTo>
                    <a:pt x="225552" y="169164"/>
                  </a:lnTo>
                  <a:lnTo>
                    <a:pt x="244911" y="135302"/>
                  </a:lnTo>
                  <a:lnTo>
                    <a:pt x="245935" y="127635"/>
                  </a:lnTo>
                  <a:lnTo>
                    <a:pt x="245609" y="121920"/>
                  </a:lnTo>
                  <a:lnTo>
                    <a:pt x="227076" y="100584"/>
                  </a:lnTo>
                  <a:lnTo>
                    <a:pt x="217931" y="97536"/>
                  </a:lnTo>
                  <a:lnTo>
                    <a:pt x="248723" y="97536"/>
                  </a:lnTo>
                  <a:lnTo>
                    <a:pt x="253269" y="102298"/>
                  </a:lnTo>
                  <a:lnTo>
                    <a:pt x="257556" y="109728"/>
                  </a:lnTo>
                  <a:lnTo>
                    <a:pt x="261008" y="118038"/>
                  </a:lnTo>
                  <a:lnTo>
                    <a:pt x="262235" y="126492"/>
                  </a:lnTo>
                  <a:lnTo>
                    <a:pt x="262278" y="127635"/>
                  </a:lnTo>
                  <a:lnTo>
                    <a:pt x="261627" y="136945"/>
                  </a:lnTo>
                  <a:lnTo>
                    <a:pt x="259080" y="147828"/>
                  </a:lnTo>
                  <a:lnTo>
                    <a:pt x="256293" y="156400"/>
                  </a:lnTo>
                  <a:lnTo>
                    <a:pt x="252793" y="163830"/>
                  </a:lnTo>
                  <a:lnTo>
                    <a:pt x="249007" y="170116"/>
                  </a:lnTo>
                  <a:lnTo>
                    <a:pt x="246443" y="173736"/>
                  </a:lnTo>
                  <a:close/>
                </a:path>
                <a:path w="511809" h="266064">
                  <a:moveTo>
                    <a:pt x="278892" y="207264"/>
                  </a:moveTo>
                  <a:lnTo>
                    <a:pt x="262128" y="202692"/>
                  </a:lnTo>
                  <a:lnTo>
                    <a:pt x="292607" y="108204"/>
                  </a:lnTo>
                  <a:lnTo>
                    <a:pt x="306324" y="112776"/>
                  </a:lnTo>
                  <a:lnTo>
                    <a:pt x="301752" y="126492"/>
                  </a:lnTo>
                  <a:lnTo>
                    <a:pt x="348488" y="126492"/>
                  </a:lnTo>
                  <a:lnTo>
                    <a:pt x="350520" y="129540"/>
                  </a:lnTo>
                  <a:lnTo>
                    <a:pt x="352044" y="131064"/>
                  </a:lnTo>
                  <a:lnTo>
                    <a:pt x="318515" y="131064"/>
                  </a:lnTo>
                  <a:lnTo>
                    <a:pt x="313943" y="132588"/>
                  </a:lnTo>
                  <a:lnTo>
                    <a:pt x="309372" y="132588"/>
                  </a:lnTo>
                  <a:lnTo>
                    <a:pt x="306324" y="135636"/>
                  </a:lnTo>
                  <a:lnTo>
                    <a:pt x="303276" y="140208"/>
                  </a:lnTo>
                  <a:lnTo>
                    <a:pt x="298704" y="143256"/>
                  </a:lnTo>
                  <a:lnTo>
                    <a:pt x="297180" y="149352"/>
                  </a:lnTo>
                  <a:lnTo>
                    <a:pt x="294131" y="158496"/>
                  </a:lnTo>
                  <a:lnTo>
                    <a:pt x="278892" y="207264"/>
                  </a:lnTo>
                  <a:close/>
                </a:path>
                <a:path w="511809" h="266064">
                  <a:moveTo>
                    <a:pt x="348488" y="126492"/>
                  </a:moveTo>
                  <a:lnTo>
                    <a:pt x="301752" y="126492"/>
                  </a:lnTo>
                  <a:lnTo>
                    <a:pt x="306324" y="121920"/>
                  </a:lnTo>
                  <a:lnTo>
                    <a:pt x="310895" y="120396"/>
                  </a:lnTo>
                  <a:lnTo>
                    <a:pt x="323087" y="117348"/>
                  </a:lnTo>
                  <a:lnTo>
                    <a:pt x="329184" y="117348"/>
                  </a:lnTo>
                  <a:lnTo>
                    <a:pt x="335280" y="120396"/>
                  </a:lnTo>
                  <a:lnTo>
                    <a:pt x="342900" y="121920"/>
                  </a:lnTo>
                  <a:lnTo>
                    <a:pt x="347472" y="124968"/>
                  </a:lnTo>
                  <a:lnTo>
                    <a:pt x="348488" y="126492"/>
                  </a:lnTo>
                  <a:close/>
                </a:path>
                <a:path w="511809" h="266064">
                  <a:moveTo>
                    <a:pt x="333756" y="224028"/>
                  </a:moveTo>
                  <a:lnTo>
                    <a:pt x="318515" y="219456"/>
                  </a:lnTo>
                  <a:lnTo>
                    <a:pt x="336804" y="158496"/>
                  </a:lnTo>
                  <a:lnTo>
                    <a:pt x="339852" y="152400"/>
                  </a:lnTo>
                  <a:lnTo>
                    <a:pt x="339852" y="146304"/>
                  </a:lnTo>
                  <a:lnTo>
                    <a:pt x="336804" y="137160"/>
                  </a:lnTo>
                  <a:lnTo>
                    <a:pt x="333756" y="134112"/>
                  </a:lnTo>
                  <a:lnTo>
                    <a:pt x="327660" y="132588"/>
                  </a:lnTo>
                  <a:lnTo>
                    <a:pt x="323087" y="131064"/>
                  </a:lnTo>
                  <a:lnTo>
                    <a:pt x="352044" y="131064"/>
                  </a:lnTo>
                  <a:lnTo>
                    <a:pt x="355092" y="134112"/>
                  </a:lnTo>
                  <a:lnTo>
                    <a:pt x="356616" y="138684"/>
                  </a:lnTo>
                  <a:lnTo>
                    <a:pt x="356616" y="144780"/>
                  </a:lnTo>
                  <a:lnTo>
                    <a:pt x="406908" y="144780"/>
                  </a:lnTo>
                  <a:lnTo>
                    <a:pt x="408127" y="147828"/>
                  </a:lnTo>
                  <a:lnTo>
                    <a:pt x="370332" y="147828"/>
                  </a:lnTo>
                  <a:lnTo>
                    <a:pt x="358139" y="153924"/>
                  </a:lnTo>
                  <a:lnTo>
                    <a:pt x="353568" y="160020"/>
                  </a:lnTo>
                  <a:lnTo>
                    <a:pt x="350520" y="170688"/>
                  </a:lnTo>
                  <a:lnTo>
                    <a:pt x="333756" y="224028"/>
                  </a:lnTo>
                  <a:close/>
                </a:path>
                <a:path w="511809" h="266064">
                  <a:moveTo>
                    <a:pt x="406908" y="144780"/>
                  </a:moveTo>
                  <a:lnTo>
                    <a:pt x="356616" y="144780"/>
                  </a:lnTo>
                  <a:lnTo>
                    <a:pt x="364855" y="139303"/>
                  </a:lnTo>
                  <a:lnTo>
                    <a:pt x="373380" y="136398"/>
                  </a:lnTo>
                  <a:lnTo>
                    <a:pt x="381904" y="135778"/>
                  </a:lnTo>
                  <a:lnTo>
                    <a:pt x="390144" y="137160"/>
                  </a:lnTo>
                  <a:lnTo>
                    <a:pt x="399287" y="140208"/>
                  </a:lnTo>
                  <a:lnTo>
                    <a:pt x="406908" y="144780"/>
                  </a:lnTo>
                  <a:close/>
                </a:path>
                <a:path w="511809" h="266064">
                  <a:moveTo>
                    <a:pt x="388620" y="242316"/>
                  </a:moveTo>
                  <a:lnTo>
                    <a:pt x="373380" y="236220"/>
                  </a:lnTo>
                  <a:lnTo>
                    <a:pt x="391668" y="178308"/>
                  </a:lnTo>
                  <a:lnTo>
                    <a:pt x="394716" y="172212"/>
                  </a:lnTo>
                  <a:lnTo>
                    <a:pt x="394716" y="160020"/>
                  </a:lnTo>
                  <a:lnTo>
                    <a:pt x="393192" y="158496"/>
                  </a:lnTo>
                  <a:lnTo>
                    <a:pt x="391668" y="155448"/>
                  </a:lnTo>
                  <a:lnTo>
                    <a:pt x="387096" y="150876"/>
                  </a:lnTo>
                  <a:lnTo>
                    <a:pt x="382524" y="149352"/>
                  </a:lnTo>
                  <a:lnTo>
                    <a:pt x="376428" y="147828"/>
                  </a:lnTo>
                  <a:lnTo>
                    <a:pt x="408127" y="147828"/>
                  </a:lnTo>
                  <a:lnTo>
                    <a:pt x="409956" y="152400"/>
                  </a:lnTo>
                  <a:lnTo>
                    <a:pt x="411670" y="157519"/>
                  </a:lnTo>
                  <a:lnTo>
                    <a:pt x="412242" y="163639"/>
                  </a:lnTo>
                  <a:lnTo>
                    <a:pt x="411654" y="170688"/>
                  </a:lnTo>
                  <a:lnTo>
                    <a:pt x="409956" y="178308"/>
                  </a:lnTo>
                  <a:lnTo>
                    <a:pt x="388620" y="242316"/>
                  </a:lnTo>
                  <a:close/>
                </a:path>
                <a:path w="511809" h="266064">
                  <a:moveTo>
                    <a:pt x="466153" y="265938"/>
                  </a:moveTo>
                  <a:lnTo>
                    <a:pt x="427315" y="248221"/>
                  </a:lnTo>
                  <a:lnTo>
                    <a:pt x="418719" y="222694"/>
                  </a:lnTo>
                  <a:lnTo>
                    <a:pt x="419576" y="212288"/>
                  </a:lnTo>
                  <a:lnTo>
                    <a:pt x="437578" y="174593"/>
                  </a:lnTo>
                  <a:lnTo>
                    <a:pt x="462153" y="163639"/>
                  </a:lnTo>
                  <a:lnTo>
                    <a:pt x="471582" y="163806"/>
                  </a:lnTo>
                  <a:lnTo>
                    <a:pt x="481584" y="166116"/>
                  </a:lnTo>
                  <a:lnTo>
                    <a:pt x="490132" y="169235"/>
                  </a:lnTo>
                  <a:lnTo>
                    <a:pt x="497395" y="173926"/>
                  </a:lnTo>
                  <a:lnTo>
                    <a:pt x="500119" y="176784"/>
                  </a:lnTo>
                  <a:lnTo>
                    <a:pt x="463296" y="176784"/>
                  </a:lnTo>
                  <a:lnTo>
                    <a:pt x="455676" y="179832"/>
                  </a:lnTo>
                  <a:lnTo>
                    <a:pt x="449580" y="182880"/>
                  </a:lnTo>
                  <a:lnTo>
                    <a:pt x="445008" y="188976"/>
                  </a:lnTo>
                  <a:lnTo>
                    <a:pt x="441960" y="196596"/>
                  </a:lnTo>
                  <a:lnTo>
                    <a:pt x="484354" y="210312"/>
                  </a:lnTo>
                  <a:lnTo>
                    <a:pt x="437387" y="210312"/>
                  </a:lnTo>
                  <a:lnTo>
                    <a:pt x="435697" y="217789"/>
                  </a:lnTo>
                  <a:lnTo>
                    <a:pt x="435292" y="224409"/>
                  </a:lnTo>
                  <a:lnTo>
                    <a:pt x="436316" y="230457"/>
                  </a:lnTo>
                  <a:lnTo>
                    <a:pt x="438912" y="236220"/>
                  </a:lnTo>
                  <a:lnTo>
                    <a:pt x="441960" y="243840"/>
                  </a:lnTo>
                  <a:lnTo>
                    <a:pt x="448056" y="248412"/>
                  </a:lnTo>
                  <a:lnTo>
                    <a:pt x="455676" y="249936"/>
                  </a:lnTo>
                  <a:lnTo>
                    <a:pt x="460248" y="252984"/>
                  </a:lnTo>
                  <a:lnTo>
                    <a:pt x="496054" y="252984"/>
                  </a:lnTo>
                  <a:lnTo>
                    <a:pt x="491871" y="256984"/>
                  </a:lnTo>
                  <a:lnTo>
                    <a:pt x="486394" y="260818"/>
                  </a:lnTo>
                  <a:lnTo>
                    <a:pt x="480060" y="263652"/>
                  </a:lnTo>
                  <a:lnTo>
                    <a:pt x="473178" y="265366"/>
                  </a:lnTo>
                  <a:lnTo>
                    <a:pt x="466153" y="265938"/>
                  </a:lnTo>
                  <a:close/>
                </a:path>
                <a:path w="511809" h="266064">
                  <a:moveTo>
                    <a:pt x="510926" y="213360"/>
                  </a:moveTo>
                  <a:lnTo>
                    <a:pt x="493776" y="213360"/>
                  </a:lnTo>
                  <a:lnTo>
                    <a:pt x="495223" y="206121"/>
                  </a:lnTo>
                  <a:lnTo>
                    <a:pt x="495300" y="199644"/>
                  </a:lnTo>
                  <a:lnTo>
                    <a:pt x="469392" y="176784"/>
                  </a:lnTo>
                  <a:lnTo>
                    <a:pt x="500119" y="176784"/>
                  </a:lnTo>
                  <a:lnTo>
                    <a:pt x="503229" y="180046"/>
                  </a:lnTo>
                  <a:lnTo>
                    <a:pt x="507492" y="187452"/>
                  </a:lnTo>
                  <a:lnTo>
                    <a:pt x="510278" y="196643"/>
                  </a:lnTo>
                  <a:lnTo>
                    <a:pt x="511492" y="206121"/>
                  </a:lnTo>
                  <a:lnTo>
                    <a:pt x="510926" y="213360"/>
                  </a:lnTo>
                  <a:close/>
                </a:path>
                <a:path w="511809" h="266064">
                  <a:moveTo>
                    <a:pt x="505968" y="231648"/>
                  </a:moveTo>
                  <a:lnTo>
                    <a:pt x="437387" y="210312"/>
                  </a:lnTo>
                  <a:lnTo>
                    <a:pt x="484354" y="210312"/>
                  </a:lnTo>
                  <a:lnTo>
                    <a:pt x="493776" y="213360"/>
                  </a:lnTo>
                  <a:lnTo>
                    <a:pt x="510926" y="213360"/>
                  </a:lnTo>
                  <a:lnTo>
                    <a:pt x="510706" y="216169"/>
                  </a:lnTo>
                  <a:lnTo>
                    <a:pt x="507492" y="227076"/>
                  </a:lnTo>
                  <a:lnTo>
                    <a:pt x="507492" y="230124"/>
                  </a:lnTo>
                  <a:lnTo>
                    <a:pt x="505968" y="231648"/>
                  </a:lnTo>
                  <a:close/>
                </a:path>
                <a:path w="511809" h="266064">
                  <a:moveTo>
                    <a:pt x="496054" y="252984"/>
                  </a:moveTo>
                  <a:lnTo>
                    <a:pt x="466344" y="252984"/>
                  </a:lnTo>
                  <a:lnTo>
                    <a:pt x="470916" y="251460"/>
                  </a:lnTo>
                  <a:lnTo>
                    <a:pt x="477012" y="248412"/>
                  </a:lnTo>
                  <a:lnTo>
                    <a:pt x="481584" y="245364"/>
                  </a:lnTo>
                  <a:lnTo>
                    <a:pt x="486156" y="239268"/>
                  </a:lnTo>
                  <a:lnTo>
                    <a:pt x="501396" y="246888"/>
                  </a:lnTo>
                  <a:lnTo>
                    <a:pt x="496776" y="252293"/>
                  </a:lnTo>
                  <a:lnTo>
                    <a:pt x="496054" y="252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8707" y="4418076"/>
              <a:ext cx="1295400" cy="562610"/>
            </a:xfrm>
            <a:custGeom>
              <a:avLst/>
              <a:gdLst/>
              <a:ahLst/>
              <a:cxnLst/>
              <a:rect l="l" t="t" r="r" b="b"/>
              <a:pathLst>
                <a:path w="1295400" h="562610">
                  <a:moveTo>
                    <a:pt x="48768" y="562356"/>
                  </a:moveTo>
                  <a:lnTo>
                    <a:pt x="0" y="376427"/>
                  </a:lnTo>
                  <a:lnTo>
                    <a:pt x="1085088" y="94488"/>
                  </a:lnTo>
                  <a:lnTo>
                    <a:pt x="1060704" y="0"/>
                  </a:lnTo>
                  <a:lnTo>
                    <a:pt x="1295400" y="138683"/>
                  </a:lnTo>
                  <a:lnTo>
                    <a:pt x="1156716" y="374904"/>
                  </a:lnTo>
                  <a:lnTo>
                    <a:pt x="1133856" y="281940"/>
                  </a:lnTo>
                  <a:lnTo>
                    <a:pt x="48768" y="562356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188707" y="4418076"/>
              <a:ext cx="1295400" cy="562610"/>
            </a:xfrm>
            <a:custGeom>
              <a:avLst/>
              <a:gdLst/>
              <a:ahLst/>
              <a:cxnLst/>
              <a:rect l="l" t="t" r="r" b="b"/>
              <a:pathLst>
                <a:path w="1295400" h="562610">
                  <a:moveTo>
                    <a:pt x="0" y="376427"/>
                  </a:moveTo>
                  <a:lnTo>
                    <a:pt x="1085088" y="94488"/>
                  </a:lnTo>
                  <a:lnTo>
                    <a:pt x="1060704" y="0"/>
                  </a:lnTo>
                  <a:lnTo>
                    <a:pt x="1295400" y="138683"/>
                  </a:lnTo>
                  <a:lnTo>
                    <a:pt x="1156716" y="374904"/>
                  </a:lnTo>
                  <a:lnTo>
                    <a:pt x="1133856" y="281940"/>
                  </a:lnTo>
                  <a:lnTo>
                    <a:pt x="48768" y="562356"/>
                  </a:lnTo>
                  <a:lnTo>
                    <a:pt x="0" y="376427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95260" y="4661916"/>
              <a:ext cx="15240" cy="149860"/>
            </a:xfrm>
            <a:custGeom>
              <a:avLst/>
              <a:gdLst/>
              <a:ahLst/>
              <a:cxnLst/>
              <a:rect l="l" t="t" r="r" b="b"/>
              <a:pathLst>
                <a:path w="15240" h="149860">
                  <a:moveTo>
                    <a:pt x="0" y="149351"/>
                  </a:moveTo>
                  <a:lnTo>
                    <a:pt x="3047" y="3048"/>
                  </a:lnTo>
                  <a:lnTo>
                    <a:pt x="15239" y="0"/>
                  </a:lnTo>
                  <a:lnTo>
                    <a:pt x="13716" y="144780"/>
                  </a:lnTo>
                  <a:lnTo>
                    <a:pt x="0" y="149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8455152" y="5445251"/>
              <a:ext cx="1370330" cy="311150"/>
            </a:xfrm>
            <a:custGeom>
              <a:avLst/>
              <a:gdLst/>
              <a:ahLst/>
              <a:cxnLst/>
              <a:rect l="l" t="t" r="r" b="b"/>
              <a:pathLst>
                <a:path w="1370329" h="311150">
                  <a:moveTo>
                    <a:pt x="1318259" y="310896"/>
                  </a:moveTo>
                  <a:lnTo>
                    <a:pt x="51816" y="310896"/>
                  </a:lnTo>
                  <a:lnTo>
                    <a:pt x="31503" y="306871"/>
                  </a:lnTo>
                  <a:lnTo>
                    <a:pt x="15049" y="295846"/>
                  </a:lnTo>
                  <a:lnTo>
                    <a:pt x="4024" y="279392"/>
                  </a:lnTo>
                  <a:lnTo>
                    <a:pt x="0" y="259080"/>
                  </a:lnTo>
                  <a:lnTo>
                    <a:pt x="0" y="51816"/>
                  </a:lnTo>
                  <a:lnTo>
                    <a:pt x="4024" y="31503"/>
                  </a:lnTo>
                  <a:lnTo>
                    <a:pt x="15049" y="15049"/>
                  </a:lnTo>
                  <a:lnTo>
                    <a:pt x="31503" y="4024"/>
                  </a:lnTo>
                  <a:lnTo>
                    <a:pt x="51816" y="0"/>
                  </a:lnTo>
                  <a:lnTo>
                    <a:pt x="1318259" y="0"/>
                  </a:lnTo>
                  <a:lnTo>
                    <a:pt x="1337929" y="4024"/>
                  </a:lnTo>
                  <a:lnTo>
                    <a:pt x="1354454" y="15049"/>
                  </a:lnTo>
                  <a:lnTo>
                    <a:pt x="1365837" y="31503"/>
                  </a:lnTo>
                  <a:lnTo>
                    <a:pt x="1370075" y="51816"/>
                  </a:lnTo>
                  <a:lnTo>
                    <a:pt x="1370075" y="259080"/>
                  </a:lnTo>
                  <a:lnTo>
                    <a:pt x="1365837" y="279392"/>
                  </a:lnTo>
                  <a:lnTo>
                    <a:pt x="1354454" y="295846"/>
                  </a:lnTo>
                  <a:lnTo>
                    <a:pt x="1337929" y="306871"/>
                  </a:lnTo>
                  <a:lnTo>
                    <a:pt x="1318259" y="310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8455152" y="5445251"/>
              <a:ext cx="1370330" cy="311150"/>
            </a:xfrm>
            <a:custGeom>
              <a:avLst/>
              <a:gdLst/>
              <a:ahLst/>
              <a:cxnLst/>
              <a:rect l="l" t="t" r="r" b="b"/>
              <a:pathLst>
                <a:path w="1370329" h="311150">
                  <a:moveTo>
                    <a:pt x="0" y="51816"/>
                  </a:moveTo>
                  <a:lnTo>
                    <a:pt x="4024" y="31503"/>
                  </a:lnTo>
                  <a:lnTo>
                    <a:pt x="15049" y="15049"/>
                  </a:lnTo>
                  <a:lnTo>
                    <a:pt x="31503" y="4024"/>
                  </a:lnTo>
                  <a:lnTo>
                    <a:pt x="51816" y="0"/>
                  </a:lnTo>
                  <a:lnTo>
                    <a:pt x="1318259" y="0"/>
                  </a:lnTo>
                  <a:lnTo>
                    <a:pt x="1337929" y="4024"/>
                  </a:lnTo>
                  <a:lnTo>
                    <a:pt x="1354454" y="15049"/>
                  </a:lnTo>
                  <a:lnTo>
                    <a:pt x="1365837" y="31503"/>
                  </a:lnTo>
                  <a:lnTo>
                    <a:pt x="1370075" y="51816"/>
                  </a:lnTo>
                  <a:lnTo>
                    <a:pt x="1370075" y="259080"/>
                  </a:lnTo>
                  <a:lnTo>
                    <a:pt x="1365837" y="279392"/>
                  </a:lnTo>
                  <a:lnTo>
                    <a:pt x="1354454" y="295846"/>
                  </a:lnTo>
                  <a:lnTo>
                    <a:pt x="1337929" y="306871"/>
                  </a:lnTo>
                  <a:lnTo>
                    <a:pt x="1318259" y="310896"/>
                  </a:lnTo>
                  <a:lnTo>
                    <a:pt x="51816" y="310896"/>
                  </a:lnTo>
                  <a:lnTo>
                    <a:pt x="31503" y="306871"/>
                  </a:lnTo>
                  <a:lnTo>
                    <a:pt x="15049" y="295846"/>
                  </a:lnTo>
                  <a:lnTo>
                    <a:pt x="4024" y="279392"/>
                  </a:lnTo>
                  <a:lnTo>
                    <a:pt x="0" y="259080"/>
                  </a:lnTo>
                  <a:lnTo>
                    <a:pt x="0" y="5181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68116" y="4825750"/>
            <a:ext cx="51154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22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279" spc="4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279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279" spc="9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endParaRPr sz="1279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5858" y="798554"/>
            <a:ext cx="2660285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26" dirty="0"/>
              <a:t>S</a:t>
            </a:r>
            <a:r>
              <a:rPr spc="4" dirty="0"/>
              <a:t>w</a:t>
            </a:r>
            <a:r>
              <a:rPr spc="-9" dirty="0"/>
              <a:t>i</a:t>
            </a:r>
            <a:r>
              <a:rPr spc="-22" dirty="0"/>
              <a:t>t</a:t>
            </a:r>
            <a:r>
              <a:rPr dirty="0"/>
              <a:t>c</a:t>
            </a:r>
            <a:r>
              <a:rPr spc="-9" dirty="0"/>
              <a:t>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9806" y="1798795"/>
            <a:ext cx="5717801" cy="161007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Switch:</a:t>
            </a:r>
            <a:endParaRPr sz="1279">
              <a:latin typeface="Bahnschrift"/>
              <a:cs typeface="Bahnschrift"/>
            </a:endParaRPr>
          </a:p>
          <a:p>
            <a:pPr marL="219647" indent="-208441">
              <a:spcBef>
                <a:spcPts val="31"/>
              </a:spcBef>
              <a:buFont typeface="Wingdings"/>
              <a:buChar char=""/>
              <a:tabLst>
                <a:tab pos="219647" algn="l"/>
              </a:tabLst>
            </a:pPr>
            <a:r>
              <a:rPr sz="1279" spc="18" dirty="0">
                <a:latin typeface="Bahnschrift"/>
                <a:cs typeface="Bahnschrift"/>
              </a:rPr>
              <a:t>When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a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&lt;Switch&gt;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is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rendered,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searches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through</a:t>
            </a:r>
            <a:endParaRPr sz="1279">
              <a:latin typeface="Bahnschrift"/>
              <a:cs typeface="Bahnschrift"/>
            </a:endParaRPr>
          </a:p>
          <a:p>
            <a:pPr marL="219647" marR="4483">
              <a:lnSpc>
                <a:spcPct val="102099"/>
              </a:lnSpc>
              <a:spcBef>
                <a:spcPts val="13"/>
              </a:spcBef>
            </a:pPr>
            <a:r>
              <a:rPr sz="1279" spc="4" dirty="0">
                <a:latin typeface="Bahnschrift"/>
                <a:cs typeface="Bahnschrift"/>
              </a:rPr>
              <a:t>its</a:t>
            </a:r>
            <a:r>
              <a:rPr sz="1279" spc="9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children &lt;Route&gt; elements</a:t>
            </a:r>
            <a:r>
              <a:rPr sz="1279" spc="1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to</a:t>
            </a:r>
            <a:r>
              <a:rPr sz="1279" spc="13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find </a:t>
            </a:r>
            <a:r>
              <a:rPr sz="1279" spc="18" dirty="0">
                <a:latin typeface="Bahnschrift"/>
                <a:cs typeface="Bahnschrift"/>
              </a:rPr>
              <a:t>one </a:t>
            </a:r>
            <a:r>
              <a:rPr sz="1279" spc="13" dirty="0">
                <a:latin typeface="Bahnschrift"/>
                <a:cs typeface="Bahnschrift"/>
              </a:rPr>
              <a:t>whose path</a:t>
            </a:r>
            <a:r>
              <a:rPr sz="1279" spc="1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matches</a:t>
            </a:r>
            <a:r>
              <a:rPr sz="1279" spc="18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the</a:t>
            </a:r>
            <a:r>
              <a:rPr sz="1279" spc="9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current </a:t>
            </a:r>
            <a:r>
              <a:rPr sz="1279" spc="-20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URL.</a:t>
            </a:r>
            <a:endParaRPr sz="1279">
              <a:latin typeface="Bahnschrift"/>
              <a:cs typeface="Bahnschrift"/>
            </a:endParaRPr>
          </a:p>
          <a:p>
            <a:pPr marL="219647" indent="-208441">
              <a:spcBef>
                <a:spcPts val="40"/>
              </a:spcBef>
              <a:buFont typeface="Wingdings"/>
              <a:buChar char=""/>
              <a:tabLst>
                <a:tab pos="219647" algn="l"/>
              </a:tabLst>
            </a:pPr>
            <a:r>
              <a:rPr sz="1279" spc="18" dirty="0">
                <a:latin typeface="Bahnschrift"/>
                <a:cs typeface="Bahnschrift"/>
              </a:rPr>
              <a:t>When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finds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one,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renders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that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&lt;Route&gt;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and</a:t>
            </a:r>
            <a:r>
              <a:rPr sz="1279" spc="154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ignores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all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others.</a:t>
            </a:r>
            <a:endParaRPr sz="1279">
              <a:latin typeface="Bahnschrift"/>
              <a:cs typeface="Bahnschrift"/>
            </a:endParaRPr>
          </a:p>
          <a:p>
            <a:pPr marL="219647" marR="336755" indent="-208441">
              <a:lnSpc>
                <a:spcPts val="1579"/>
              </a:lnSpc>
              <a:spcBef>
                <a:spcPts val="49"/>
              </a:spcBef>
              <a:buFont typeface="Wingdings"/>
              <a:buChar char=""/>
              <a:tabLst>
                <a:tab pos="219647" algn="l"/>
              </a:tabLst>
            </a:pPr>
            <a:r>
              <a:rPr sz="1279" spc="9" dirty="0">
                <a:latin typeface="Bahnschrift"/>
                <a:cs typeface="Bahnschrift"/>
              </a:rPr>
              <a:t>This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means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that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you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should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put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&lt;Route&gt;s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with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more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specific</a:t>
            </a:r>
            <a:r>
              <a:rPr sz="1279" spc="154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(typically </a:t>
            </a:r>
            <a:r>
              <a:rPr sz="1279" spc="-20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longer)</a:t>
            </a:r>
            <a:r>
              <a:rPr sz="1279" spc="10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paths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before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less-specific</a:t>
            </a:r>
            <a:r>
              <a:rPr sz="1279" spc="159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ones.</a:t>
            </a:r>
            <a:endParaRPr sz="1279">
              <a:latin typeface="Bahnschrift"/>
              <a:cs typeface="Bahnschrift"/>
            </a:endParaRPr>
          </a:p>
          <a:p>
            <a:pPr marL="219647" indent="-208441">
              <a:lnSpc>
                <a:spcPts val="1504"/>
              </a:lnSpc>
              <a:buFont typeface="Wingdings"/>
              <a:buChar char=""/>
              <a:tabLst>
                <a:tab pos="219647" algn="l"/>
              </a:tabLst>
            </a:pPr>
            <a:r>
              <a:rPr sz="1279" spc="4" dirty="0">
                <a:latin typeface="Bahnschrift"/>
                <a:cs typeface="Bahnschrift"/>
              </a:rPr>
              <a:t>If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no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&lt;Route&gt;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matches,</a:t>
            </a:r>
            <a:r>
              <a:rPr sz="1279" spc="150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the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&lt;Switch&gt;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renders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nothing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(null).</a:t>
            </a:r>
            <a:endParaRPr sz="1279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9805" y="3595282"/>
            <a:ext cx="927847" cy="119636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13" dirty="0">
                <a:latin typeface="Bahnschrift"/>
                <a:cs typeface="Bahnschrift"/>
              </a:rPr>
              <a:t>Example: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44"/>
              </a:spcBef>
            </a:pPr>
            <a:r>
              <a:rPr sz="1279" u="sng" spc="9" dirty="0">
                <a:solidFill>
                  <a:srgbClr val="56C6AA"/>
                </a:solidFill>
                <a:uFill>
                  <a:solidFill>
                    <a:srgbClr val="56C6AA"/>
                  </a:solidFill>
                </a:uFill>
                <a:latin typeface="Bahnschrift"/>
                <a:cs typeface="Bahnschrift"/>
              </a:rPr>
              <a:t>/projects/:id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31"/>
              </a:spcBef>
            </a:pPr>
            <a:r>
              <a:rPr sz="1279" u="sng" spc="9" dirty="0">
                <a:solidFill>
                  <a:srgbClr val="56C6AA"/>
                </a:solidFill>
                <a:uFill>
                  <a:solidFill>
                    <a:srgbClr val="56C6AA"/>
                  </a:solidFill>
                </a:uFill>
                <a:latin typeface="Bahnschrift"/>
                <a:cs typeface="Bahnschrift"/>
              </a:rPr>
              <a:t>/projects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44"/>
              </a:spcBef>
            </a:pPr>
            <a:r>
              <a:rPr sz="1279" spc="13" dirty="0">
                <a:latin typeface="Bahnschrift"/>
                <a:cs typeface="Bahnschrift"/>
              </a:rPr>
              <a:t>/about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31"/>
              </a:spcBef>
            </a:pPr>
            <a:r>
              <a:rPr sz="1279" spc="18" dirty="0">
                <a:latin typeface="Bahnschrift"/>
                <a:cs typeface="Bahnschrift"/>
              </a:rPr>
              <a:t>/home</a:t>
            </a:r>
            <a:endParaRPr sz="1279">
              <a:latin typeface="Bahnschrift"/>
              <a:cs typeface="Bahnschrift"/>
            </a:endParaRPr>
          </a:p>
          <a:p>
            <a:pPr marL="11206">
              <a:spcBef>
                <a:spcPts val="44"/>
              </a:spcBef>
            </a:pPr>
            <a:r>
              <a:rPr sz="1279" spc="13" dirty="0">
                <a:latin typeface="Bahnschrift"/>
                <a:cs typeface="Bahnschrift"/>
              </a:rPr>
              <a:t>/dashboard</a:t>
            </a:r>
            <a:endParaRPr sz="1279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73663" y="3818964"/>
            <a:ext cx="3025028" cy="1937497"/>
            <a:chOff x="3643884" y="4328159"/>
            <a:chExt cx="3428365" cy="21958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3884" y="4328159"/>
              <a:ext cx="2001012" cy="21953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44312" y="4760975"/>
              <a:ext cx="1487805" cy="172720"/>
            </a:xfrm>
            <a:custGeom>
              <a:avLst/>
              <a:gdLst/>
              <a:ahLst/>
              <a:cxnLst/>
              <a:rect l="l" t="t" r="r" b="b"/>
              <a:pathLst>
                <a:path w="1487804" h="172720">
                  <a:moveTo>
                    <a:pt x="1400555" y="172211"/>
                  </a:moveTo>
                  <a:lnTo>
                    <a:pt x="1400555" y="128016"/>
                  </a:lnTo>
                  <a:lnTo>
                    <a:pt x="0" y="128016"/>
                  </a:lnTo>
                  <a:lnTo>
                    <a:pt x="0" y="42672"/>
                  </a:lnTo>
                  <a:lnTo>
                    <a:pt x="1400555" y="42672"/>
                  </a:lnTo>
                  <a:lnTo>
                    <a:pt x="1400555" y="0"/>
                  </a:lnTo>
                  <a:lnTo>
                    <a:pt x="1487423" y="85343"/>
                  </a:lnTo>
                  <a:lnTo>
                    <a:pt x="1400555" y="172211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4312" y="4760975"/>
              <a:ext cx="1487805" cy="172720"/>
            </a:xfrm>
            <a:custGeom>
              <a:avLst/>
              <a:gdLst/>
              <a:ahLst/>
              <a:cxnLst/>
              <a:rect l="l" t="t" r="r" b="b"/>
              <a:pathLst>
                <a:path w="1487804" h="172720">
                  <a:moveTo>
                    <a:pt x="0" y="42672"/>
                  </a:moveTo>
                  <a:lnTo>
                    <a:pt x="1400555" y="42672"/>
                  </a:lnTo>
                  <a:lnTo>
                    <a:pt x="1400555" y="0"/>
                  </a:lnTo>
                  <a:lnTo>
                    <a:pt x="1487423" y="85343"/>
                  </a:lnTo>
                  <a:lnTo>
                    <a:pt x="1400555" y="172211"/>
                  </a:lnTo>
                  <a:lnTo>
                    <a:pt x="1400555" y="128016"/>
                  </a:lnTo>
                  <a:lnTo>
                    <a:pt x="0" y="128016"/>
                  </a:lnTo>
                  <a:lnTo>
                    <a:pt x="0" y="42672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92496" y="5114544"/>
              <a:ext cx="1574800" cy="664845"/>
            </a:xfrm>
            <a:custGeom>
              <a:avLst/>
              <a:gdLst/>
              <a:ahLst/>
              <a:cxnLst/>
              <a:rect l="l" t="t" r="r" b="b"/>
              <a:pathLst>
                <a:path w="1574800" h="664845">
                  <a:moveTo>
                    <a:pt x="1438655" y="664463"/>
                  </a:moveTo>
                  <a:lnTo>
                    <a:pt x="1456943" y="615695"/>
                  </a:lnTo>
                  <a:lnTo>
                    <a:pt x="0" y="100583"/>
                  </a:lnTo>
                  <a:lnTo>
                    <a:pt x="35051" y="0"/>
                  </a:lnTo>
                  <a:lnTo>
                    <a:pt x="1491996" y="515111"/>
                  </a:lnTo>
                  <a:lnTo>
                    <a:pt x="1510283" y="464819"/>
                  </a:lnTo>
                  <a:lnTo>
                    <a:pt x="1574291" y="600455"/>
                  </a:lnTo>
                  <a:lnTo>
                    <a:pt x="1438655" y="664463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2496" y="5114544"/>
              <a:ext cx="1574800" cy="664845"/>
            </a:xfrm>
            <a:custGeom>
              <a:avLst/>
              <a:gdLst/>
              <a:ahLst/>
              <a:cxnLst/>
              <a:rect l="l" t="t" r="r" b="b"/>
              <a:pathLst>
                <a:path w="1574800" h="664845">
                  <a:moveTo>
                    <a:pt x="35051" y="0"/>
                  </a:moveTo>
                  <a:lnTo>
                    <a:pt x="1491996" y="515111"/>
                  </a:lnTo>
                  <a:lnTo>
                    <a:pt x="1510283" y="464819"/>
                  </a:lnTo>
                  <a:lnTo>
                    <a:pt x="1574291" y="600455"/>
                  </a:lnTo>
                  <a:lnTo>
                    <a:pt x="1438655" y="664463"/>
                  </a:lnTo>
                  <a:lnTo>
                    <a:pt x="1456943" y="615695"/>
                  </a:lnTo>
                  <a:lnTo>
                    <a:pt x="0" y="100583"/>
                  </a:lnTo>
                  <a:lnTo>
                    <a:pt x="35051" y="0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66486" y="3766521"/>
            <a:ext cx="2093819" cy="555217"/>
          </a:xfrm>
          <a:prstGeom prst="rect">
            <a:avLst/>
          </a:prstGeom>
          <a:solidFill>
            <a:srgbClr val="4D67C8"/>
          </a:solidFill>
          <a:ln w="10667">
            <a:solidFill>
              <a:srgbClr val="3649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12">
              <a:latin typeface="Times New Roman"/>
              <a:cs typeface="Times New Roman"/>
            </a:endParaRPr>
          </a:p>
          <a:p>
            <a:pPr algn="ctr">
              <a:spcBef>
                <a:spcPts val="1090"/>
              </a:spcBef>
            </a:pPr>
            <a:r>
              <a:rPr sz="1279" spc="18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sz="1279" spc="-5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79" spc="18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279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6486" y="4861112"/>
            <a:ext cx="2093819" cy="555217"/>
          </a:xfrm>
          <a:prstGeom prst="rect">
            <a:avLst/>
          </a:prstGeom>
          <a:solidFill>
            <a:srgbClr val="4D67C8"/>
          </a:solidFill>
          <a:ln w="10667">
            <a:solidFill>
              <a:srgbClr val="3649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12">
              <a:latin typeface="Times New Roman"/>
              <a:cs typeface="Times New Roman"/>
            </a:endParaRPr>
          </a:p>
          <a:p>
            <a:pPr algn="ctr">
              <a:spcBef>
                <a:spcPts val="1099"/>
              </a:spcBef>
            </a:pPr>
            <a:r>
              <a:rPr sz="1279" spc="18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sz="1279" spc="-5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79" spc="18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279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8588" y="863759"/>
            <a:ext cx="2610518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13" dirty="0"/>
              <a:t>R</a:t>
            </a:r>
            <a:r>
              <a:rPr dirty="0"/>
              <a:t>o</a:t>
            </a:r>
            <a:r>
              <a:rPr spc="-26" dirty="0"/>
              <a:t>u</a:t>
            </a:r>
            <a:r>
              <a:rPr spc="4" dirty="0"/>
              <a:t>t</a:t>
            </a:r>
            <a:r>
              <a:rPr spc="-9" dirty="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6443" y="1551025"/>
            <a:ext cx="5793441" cy="241522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Route:</a:t>
            </a:r>
            <a:endParaRPr sz="1279" dirty="0">
              <a:latin typeface="Bahnschrift"/>
              <a:cs typeface="Bahnschrift"/>
            </a:endParaRPr>
          </a:p>
          <a:p>
            <a:pPr marL="11206" marR="2231770">
              <a:lnSpc>
                <a:spcPct val="204800"/>
              </a:lnSpc>
            </a:pPr>
            <a:r>
              <a:rPr sz="1279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*path</a:t>
            </a:r>
            <a:r>
              <a:rPr sz="1279" spc="13" dirty="0">
                <a:latin typeface="Bahnschrift"/>
                <a:cs typeface="Bahnschrift"/>
              </a:rPr>
              <a:t> -</a:t>
            </a:r>
            <a:r>
              <a:rPr sz="1279" spc="1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(/projects,</a:t>
            </a:r>
            <a:r>
              <a:rPr sz="1279" spc="13" dirty="0">
                <a:latin typeface="Bahnschrift"/>
                <a:cs typeface="Bahnschrift"/>
              </a:rPr>
              <a:t> /home,</a:t>
            </a:r>
            <a:r>
              <a:rPr sz="1279" spc="1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/dashboard  </a:t>
            </a:r>
            <a:r>
              <a:rPr sz="1279" spc="9" dirty="0">
                <a:latin typeface="Bahnschrift"/>
                <a:cs typeface="Bahnschrift"/>
              </a:rPr>
              <a:t>etc.,) </a:t>
            </a:r>
            <a:r>
              <a:rPr sz="1279" spc="13" dirty="0">
                <a:latin typeface="Bahnschrift"/>
                <a:cs typeface="Bahnschrift"/>
              </a:rPr>
              <a:t> Every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route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has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props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(match,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location,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history)</a:t>
            </a:r>
            <a:endParaRPr sz="1279" dirty="0">
              <a:latin typeface="Bahnschrift"/>
              <a:cs typeface="Bahnschrift"/>
            </a:endParaRPr>
          </a:p>
          <a:p>
            <a:pPr marL="11206" marR="215725">
              <a:lnSpc>
                <a:spcPts val="1579"/>
              </a:lnSpc>
              <a:spcBef>
                <a:spcPts val="49"/>
              </a:spcBef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component</a:t>
            </a:r>
            <a:r>
              <a:rPr sz="1279" spc="101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–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we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can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pass</a:t>
            </a:r>
            <a:r>
              <a:rPr sz="1279" spc="15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component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to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render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for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particular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route.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(it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will </a:t>
            </a:r>
            <a:r>
              <a:rPr sz="1279" spc="-20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create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a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new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React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component</a:t>
            </a:r>
            <a:r>
              <a:rPr sz="1279" spc="10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whenever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render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it)</a:t>
            </a:r>
            <a:endParaRPr sz="1279" dirty="0">
              <a:latin typeface="Bahnschrift"/>
              <a:cs typeface="Bahnschrift"/>
            </a:endParaRPr>
          </a:p>
          <a:p>
            <a:pPr>
              <a:spcBef>
                <a:spcPts val="31"/>
              </a:spcBef>
            </a:pPr>
            <a:endParaRPr sz="1235" dirty="0">
              <a:latin typeface="Bahnschrift"/>
              <a:cs typeface="Bahnschrift"/>
            </a:endParaRPr>
          </a:p>
          <a:p>
            <a:pPr marL="11206" marR="4483">
              <a:lnSpc>
                <a:spcPct val="102099"/>
              </a:lnSpc>
              <a:spcBef>
                <a:spcPts val="4"/>
              </a:spcBef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render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–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we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can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use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inline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rendering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for</a:t>
            </a:r>
            <a:r>
              <a:rPr sz="1279" spc="150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particular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route.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(it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won’t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create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new </a:t>
            </a:r>
            <a:r>
              <a:rPr sz="1279" spc="-20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react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component,</a:t>
            </a:r>
            <a:r>
              <a:rPr sz="1279" spc="10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instead</a:t>
            </a:r>
            <a:r>
              <a:rPr sz="1279" spc="163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will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take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previous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route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props).</a:t>
            </a:r>
            <a:endParaRPr sz="1279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805" y="3994718"/>
            <a:ext cx="5821663" cy="40561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2699"/>
              </a:lnSpc>
              <a:spcBef>
                <a:spcPts val="79"/>
              </a:spcBef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children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–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22" dirty="0">
                <a:latin typeface="Bahnschrift"/>
                <a:cs typeface="Bahnschrift"/>
              </a:rPr>
              <a:t>we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can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pass</a:t>
            </a:r>
            <a:r>
              <a:rPr sz="1279" spc="15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JSX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elements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to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render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for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particular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route.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(similar </a:t>
            </a:r>
            <a:r>
              <a:rPr sz="1279" spc="-202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to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render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but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it</a:t>
            </a:r>
            <a:r>
              <a:rPr sz="1279" spc="137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works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even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4" dirty="0">
                <a:latin typeface="Bahnschrift"/>
                <a:cs typeface="Bahnschrift"/>
              </a:rPr>
              <a:t>if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there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is</a:t>
            </a:r>
            <a:r>
              <a:rPr sz="1279" spc="132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no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match).</a:t>
            </a:r>
            <a:endParaRPr sz="1279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9805" y="4594442"/>
            <a:ext cx="2105025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children&gt;component&gt;render</a:t>
            </a:r>
            <a:endParaRPr sz="1279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9805" y="4993817"/>
            <a:ext cx="5790079" cy="80423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algn="just">
              <a:lnSpc>
                <a:spcPct val="102400"/>
              </a:lnSpc>
              <a:spcBef>
                <a:spcPts val="84"/>
              </a:spcBef>
            </a:pPr>
            <a:r>
              <a:rPr sz="1279" u="sng" spc="13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exact</a:t>
            </a:r>
            <a:r>
              <a:rPr sz="1279" spc="13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– </a:t>
            </a:r>
            <a:r>
              <a:rPr sz="1279" spc="13" dirty="0">
                <a:latin typeface="Bahnschrift"/>
                <a:cs typeface="Bahnschrift"/>
              </a:rPr>
              <a:t>to match exact </a:t>
            </a:r>
            <a:r>
              <a:rPr sz="1279" spc="9" dirty="0">
                <a:latin typeface="Bahnschrift"/>
                <a:cs typeface="Bahnschrift"/>
              </a:rPr>
              <a:t>url.( </a:t>
            </a:r>
            <a:r>
              <a:rPr sz="1279" spc="13" dirty="0">
                <a:latin typeface="Bahnschrift"/>
                <a:cs typeface="Bahnschrift"/>
              </a:rPr>
              <a:t>browser </a:t>
            </a:r>
            <a:r>
              <a:rPr sz="1279" spc="9" dirty="0">
                <a:latin typeface="Bahnschrift"/>
                <a:cs typeface="Bahnschrift"/>
              </a:rPr>
              <a:t>location. </a:t>
            </a:r>
            <a:r>
              <a:rPr sz="1279" spc="18" dirty="0">
                <a:latin typeface="Bahnschrift"/>
                <a:cs typeface="Bahnschrift"/>
              </a:rPr>
              <a:t>Works </a:t>
            </a:r>
            <a:r>
              <a:rPr sz="1279" spc="9" dirty="0">
                <a:latin typeface="Bahnschrift"/>
                <a:cs typeface="Bahnschrift"/>
              </a:rPr>
              <a:t>for </a:t>
            </a:r>
            <a:r>
              <a:rPr sz="1279" spc="13" dirty="0">
                <a:latin typeface="Bahnschrift"/>
                <a:cs typeface="Bahnschrift"/>
              </a:rPr>
              <a:t>/about also /about/ </a:t>
            </a:r>
            <a:r>
              <a:rPr sz="1279" spc="9" dirty="0">
                <a:latin typeface="Bahnschrift"/>
                <a:cs typeface="Bahnschrift"/>
              </a:rPr>
              <a:t>) </a:t>
            </a:r>
            <a:r>
              <a:rPr sz="1279" spc="13" dirty="0">
                <a:latin typeface="Bahnschrift"/>
                <a:cs typeface="Bahnschrift"/>
              </a:rPr>
              <a:t> </a:t>
            </a:r>
            <a:r>
              <a:rPr sz="1279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strict</a:t>
            </a:r>
            <a:r>
              <a:rPr sz="1279" spc="9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– </a:t>
            </a:r>
            <a:r>
              <a:rPr sz="1279" spc="13" dirty="0">
                <a:latin typeface="Bahnschrift"/>
                <a:cs typeface="Bahnschrift"/>
              </a:rPr>
              <a:t>to match exact </a:t>
            </a:r>
            <a:r>
              <a:rPr sz="1279" spc="9" dirty="0">
                <a:latin typeface="Bahnschrift"/>
                <a:cs typeface="Bahnschrift"/>
              </a:rPr>
              <a:t>url including slash. </a:t>
            </a:r>
            <a:r>
              <a:rPr sz="1279" spc="13" dirty="0">
                <a:latin typeface="Bahnschrift"/>
                <a:cs typeface="Bahnschrift"/>
              </a:rPr>
              <a:t>(works for /about/ </a:t>
            </a:r>
            <a:r>
              <a:rPr sz="1279" spc="9" dirty="0">
                <a:latin typeface="Bahnschrift"/>
                <a:cs typeface="Bahnschrift"/>
              </a:rPr>
              <a:t>but </a:t>
            </a:r>
            <a:r>
              <a:rPr sz="1279" spc="13" dirty="0">
                <a:latin typeface="Bahnschrift"/>
                <a:cs typeface="Bahnschrift"/>
              </a:rPr>
              <a:t>not /about) </a:t>
            </a:r>
            <a:r>
              <a:rPr sz="1279" spc="18" dirty="0">
                <a:latin typeface="Bahnschrift"/>
                <a:cs typeface="Bahnschrift"/>
              </a:rPr>
              <a:t> </a:t>
            </a:r>
            <a:r>
              <a:rPr sz="1279" u="sng" spc="9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sensitive</a:t>
            </a:r>
            <a:r>
              <a:rPr sz="1279" spc="150" dirty="0">
                <a:latin typeface="Bahnschrift"/>
                <a:cs typeface="Bahnschrift"/>
              </a:rPr>
              <a:t> </a:t>
            </a:r>
            <a:r>
              <a:rPr sz="1279" spc="18" dirty="0">
                <a:latin typeface="Bahnschrift"/>
                <a:cs typeface="Bahnschrift"/>
              </a:rPr>
              <a:t>–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to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match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url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with</a:t>
            </a:r>
            <a:r>
              <a:rPr sz="1279" spc="12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case</a:t>
            </a:r>
            <a:r>
              <a:rPr sz="1279" spc="146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sensitive.</a:t>
            </a:r>
            <a:r>
              <a:rPr sz="1279" spc="154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(works</a:t>
            </a:r>
            <a:r>
              <a:rPr sz="1279" spc="110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for</a:t>
            </a:r>
            <a:r>
              <a:rPr sz="1279" spc="128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/About</a:t>
            </a:r>
            <a:r>
              <a:rPr sz="1279" spc="115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but</a:t>
            </a:r>
            <a:r>
              <a:rPr sz="1279" spc="141" dirty="0">
                <a:latin typeface="Bahnschrift"/>
                <a:cs typeface="Bahnschrift"/>
              </a:rPr>
              <a:t> </a:t>
            </a:r>
            <a:r>
              <a:rPr sz="1279" spc="9" dirty="0">
                <a:latin typeface="Bahnschrift"/>
                <a:cs typeface="Bahnschrift"/>
              </a:rPr>
              <a:t>not</a:t>
            </a:r>
            <a:r>
              <a:rPr sz="1279" spc="119" dirty="0">
                <a:latin typeface="Bahnschrift"/>
                <a:cs typeface="Bahnschrift"/>
              </a:rPr>
              <a:t> </a:t>
            </a:r>
            <a:r>
              <a:rPr sz="1279" spc="13" dirty="0">
                <a:latin typeface="Bahnschrift"/>
                <a:cs typeface="Bahnschrift"/>
              </a:rPr>
              <a:t>/about)</a:t>
            </a:r>
            <a:endParaRPr sz="1279">
              <a:latin typeface="Bahnschrift"/>
              <a:cs typeface="Bahnschrif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25522" y="2029161"/>
            <a:ext cx="1766047" cy="2246779"/>
            <a:chOff x="7555992" y="2299716"/>
            <a:chExt cx="2001520" cy="25463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5992" y="2299716"/>
              <a:ext cx="2001011" cy="21953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50580" y="3189732"/>
              <a:ext cx="212090" cy="1651000"/>
            </a:xfrm>
            <a:custGeom>
              <a:avLst/>
              <a:gdLst/>
              <a:ahLst/>
              <a:cxnLst/>
              <a:rect l="l" t="t" r="r" b="b"/>
              <a:pathLst>
                <a:path w="212090" h="1651000">
                  <a:moveTo>
                    <a:pt x="105155" y="1650491"/>
                  </a:moveTo>
                  <a:lnTo>
                    <a:pt x="0" y="1545335"/>
                  </a:lnTo>
                  <a:lnTo>
                    <a:pt x="51816" y="1545335"/>
                  </a:lnTo>
                  <a:lnTo>
                    <a:pt x="51816" y="0"/>
                  </a:lnTo>
                  <a:lnTo>
                    <a:pt x="158496" y="0"/>
                  </a:lnTo>
                  <a:lnTo>
                    <a:pt x="158496" y="1545335"/>
                  </a:lnTo>
                  <a:lnTo>
                    <a:pt x="211835" y="1545335"/>
                  </a:lnTo>
                  <a:lnTo>
                    <a:pt x="105155" y="1650491"/>
                  </a:lnTo>
                  <a:close/>
                </a:path>
              </a:pathLst>
            </a:custGeom>
            <a:solidFill>
              <a:srgbClr val="4D67C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50580" y="3189732"/>
              <a:ext cx="212090" cy="1651000"/>
            </a:xfrm>
            <a:custGeom>
              <a:avLst/>
              <a:gdLst/>
              <a:ahLst/>
              <a:cxnLst/>
              <a:rect l="l" t="t" r="r" b="b"/>
              <a:pathLst>
                <a:path w="212090" h="1651000">
                  <a:moveTo>
                    <a:pt x="158496" y="0"/>
                  </a:moveTo>
                  <a:lnTo>
                    <a:pt x="158496" y="1545335"/>
                  </a:lnTo>
                  <a:lnTo>
                    <a:pt x="211835" y="1545335"/>
                  </a:lnTo>
                  <a:lnTo>
                    <a:pt x="105155" y="1650491"/>
                  </a:lnTo>
                  <a:lnTo>
                    <a:pt x="0" y="1545335"/>
                  </a:lnTo>
                  <a:lnTo>
                    <a:pt x="51816" y="1545335"/>
                  </a:lnTo>
                  <a:lnTo>
                    <a:pt x="51816" y="0"/>
                  </a:lnTo>
                  <a:lnTo>
                    <a:pt x="158496" y="0"/>
                  </a:lnTo>
                  <a:close/>
                </a:path>
              </a:pathLst>
            </a:custGeom>
            <a:ln w="10668">
              <a:solidFill>
                <a:srgbClr val="36499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61469" y="4299024"/>
            <a:ext cx="2093819" cy="555217"/>
          </a:xfrm>
          <a:prstGeom prst="rect">
            <a:avLst/>
          </a:prstGeom>
          <a:solidFill>
            <a:srgbClr val="4D67C8"/>
          </a:solidFill>
          <a:ln w="10667">
            <a:solidFill>
              <a:srgbClr val="3649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12">
              <a:latin typeface="Times New Roman"/>
              <a:cs typeface="Times New Roman"/>
            </a:endParaRPr>
          </a:p>
          <a:p>
            <a:pPr marL="560" algn="ctr">
              <a:spcBef>
                <a:spcPts val="1090"/>
              </a:spcBef>
            </a:pPr>
            <a:r>
              <a:rPr sz="1279" spc="18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r>
              <a:rPr sz="1279" spc="-5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79" spc="18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279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5765" y="966759"/>
            <a:ext cx="2779904" cy="687292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-9" dirty="0"/>
              <a:t>Navigation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9799" y="2019281"/>
            <a:ext cx="7463678" cy="180416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456" u="sng" dirty="0">
                <a:uFill>
                  <a:solidFill>
                    <a:srgbClr val="000000"/>
                  </a:solidFill>
                </a:uFill>
                <a:latin typeface="Bahnschrift"/>
                <a:cs typeface="Bahnschrift"/>
              </a:rPr>
              <a:t>Navigation:</a:t>
            </a:r>
            <a:endParaRPr sz="1456">
              <a:latin typeface="Bahnschrift"/>
              <a:cs typeface="Bahnschrift"/>
            </a:endParaRPr>
          </a:p>
          <a:p>
            <a:pPr marL="11206"/>
            <a:r>
              <a:rPr sz="1456" dirty="0">
                <a:latin typeface="Bahnschrift"/>
                <a:cs typeface="Bahnschrift"/>
              </a:rPr>
              <a:t>It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used</a:t>
            </a:r>
            <a:r>
              <a:rPr sz="1456" spc="132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to</a:t>
            </a:r>
            <a:r>
              <a:rPr sz="1456" spc="141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change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navigations</a:t>
            </a:r>
            <a:r>
              <a:rPr sz="1456" spc="101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by</a:t>
            </a:r>
            <a:r>
              <a:rPr sz="1456" spc="128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using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components</a:t>
            </a:r>
            <a:r>
              <a:rPr sz="1456" spc="101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like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&lt;Link&gt;,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&lt;NavLink&gt;</a:t>
            </a:r>
            <a:r>
              <a:rPr sz="1456" spc="115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and</a:t>
            </a:r>
            <a:r>
              <a:rPr sz="1456" spc="146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&lt;Redirect&gt;</a:t>
            </a:r>
            <a:endParaRPr sz="1456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1456">
              <a:latin typeface="Bahnschrift"/>
              <a:cs typeface="Bahnschrift"/>
            </a:endParaRPr>
          </a:p>
          <a:p>
            <a:pPr marL="11206"/>
            <a:r>
              <a:rPr sz="1456" dirty="0">
                <a:latin typeface="Bahnschrift"/>
                <a:cs typeface="Bahnschrift"/>
              </a:rPr>
              <a:t>&lt;Link&gt;:</a:t>
            </a:r>
            <a:r>
              <a:rPr sz="1456" spc="115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uses</a:t>
            </a:r>
            <a:r>
              <a:rPr sz="1456" spc="124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to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prop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to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navigate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to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specified</a:t>
            </a:r>
            <a:r>
              <a:rPr sz="1456" spc="97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path.</a:t>
            </a:r>
            <a:endParaRPr sz="1456">
              <a:latin typeface="Bahnschrift"/>
              <a:cs typeface="Bahnschrift"/>
            </a:endParaRPr>
          </a:p>
          <a:p>
            <a:pPr marL="11206"/>
            <a:r>
              <a:rPr sz="1456" dirty="0">
                <a:latin typeface="Bahnschrift"/>
                <a:cs typeface="Bahnschrift"/>
              </a:rPr>
              <a:t>&lt;NavLink&gt;: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it</a:t>
            </a:r>
            <a:r>
              <a:rPr sz="1456" spc="141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will</a:t>
            </a:r>
            <a:r>
              <a:rPr sz="1456" spc="119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do</a:t>
            </a:r>
            <a:r>
              <a:rPr sz="1456" spc="124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the</a:t>
            </a:r>
            <a:r>
              <a:rPr sz="1456" spc="124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same</a:t>
            </a:r>
            <a:r>
              <a:rPr sz="1456" spc="141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like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Link</a:t>
            </a:r>
            <a:r>
              <a:rPr sz="1456" spc="132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but</a:t>
            </a:r>
            <a:r>
              <a:rPr sz="1456" spc="141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also</a:t>
            </a:r>
            <a:r>
              <a:rPr sz="1456" spc="128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having</a:t>
            </a:r>
            <a:r>
              <a:rPr sz="1456" spc="115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extra</a:t>
            </a:r>
            <a:r>
              <a:rPr sz="1456" spc="132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feature</a:t>
            </a:r>
            <a:r>
              <a:rPr sz="1456" spc="124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like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active</a:t>
            </a:r>
            <a:r>
              <a:rPr sz="1456" spc="124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link</a:t>
            </a:r>
            <a:r>
              <a:rPr sz="1456" spc="132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or</a:t>
            </a:r>
            <a:r>
              <a:rPr sz="1456" spc="137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not.</a:t>
            </a:r>
            <a:endParaRPr sz="1456">
              <a:latin typeface="Bahnschrift"/>
              <a:cs typeface="Bahnschrift"/>
            </a:endParaRPr>
          </a:p>
          <a:p>
            <a:pPr marL="11206"/>
            <a:r>
              <a:rPr sz="1456" dirty="0">
                <a:latin typeface="Bahnschrift"/>
                <a:cs typeface="Bahnschrift"/>
              </a:rPr>
              <a:t>&lt;Redirect&gt;:</a:t>
            </a:r>
            <a:r>
              <a:rPr sz="1456" spc="97" dirty="0">
                <a:latin typeface="Bahnschrift"/>
                <a:cs typeface="Bahnschrift"/>
              </a:rPr>
              <a:t> </a:t>
            </a:r>
            <a:r>
              <a:rPr sz="1456" spc="4" dirty="0">
                <a:latin typeface="Bahnschrift"/>
                <a:cs typeface="Bahnschrift"/>
              </a:rPr>
              <a:t>it</a:t>
            </a:r>
            <a:r>
              <a:rPr sz="1456" spc="115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redirects</a:t>
            </a:r>
            <a:r>
              <a:rPr sz="1456" spc="106" dirty="0">
                <a:latin typeface="Bahnschrift"/>
                <a:cs typeface="Bahnschrift"/>
              </a:rPr>
              <a:t> </a:t>
            </a:r>
            <a:r>
              <a:rPr sz="1456" spc="-4" dirty="0">
                <a:latin typeface="Bahnschrift"/>
                <a:cs typeface="Bahnschrift"/>
              </a:rPr>
              <a:t>to</a:t>
            </a:r>
            <a:r>
              <a:rPr sz="1456" spc="132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specified</a:t>
            </a:r>
            <a:r>
              <a:rPr sz="1456" spc="97" dirty="0">
                <a:latin typeface="Bahnschrift"/>
                <a:cs typeface="Bahnschrift"/>
              </a:rPr>
              <a:t> </a:t>
            </a:r>
            <a:r>
              <a:rPr sz="1456" dirty="0">
                <a:latin typeface="Bahnschrift"/>
                <a:cs typeface="Bahnschrift"/>
              </a:rPr>
              <a:t>path.</a:t>
            </a:r>
            <a:endParaRPr sz="1456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0070" y="4188677"/>
            <a:ext cx="1765599" cy="19384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622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MT</vt:lpstr>
      <vt:lpstr>Bahnschrift</vt:lpstr>
      <vt:lpstr>Calibri</vt:lpstr>
      <vt:lpstr>Calibri Light</vt:lpstr>
      <vt:lpstr>Consolas</vt:lpstr>
      <vt:lpstr>Times New Roman</vt:lpstr>
      <vt:lpstr>Wingdings</vt:lpstr>
      <vt:lpstr>Office Theme</vt:lpstr>
      <vt:lpstr>Routing</vt:lpstr>
      <vt:lpstr>Browser Router VS Hash Router</vt:lpstr>
      <vt:lpstr>Switch</vt:lpstr>
      <vt:lpstr>Route</vt:lpstr>
      <vt:lpstr>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Harivenkatesh, Polnati</dc:creator>
  <cp:lastModifiedBy>Harivenkatesh, Polnati</cp:lastModifiedBy>
  <cp:revision>7</cp:revision>
  <dcterms:created xsi:type="dcterms:W3CDTF">2021-08-02T08:16:26Z</dcterms:created>
  <dcterms:modified xsi:type="dcterms:W3CDTF">2021-08-13T12:06:58Z</dcterms:modified>
</cp:coreProperties>
</file>