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5"/>
  </p:notesMasterIdLst>
  <p:handoutMasterIdLst>
    <p:handoutMasterId r:id="rId46"/>
  </p:handoutMasterIdLst>
  <p:sldIdLst>
    <p:sldId id="2341" r:id="rId2"/>
    <p:sldId id="2412" r:id="rId3"/>
    <p:sldId id="2413" r:id="rId4"/>
    <p:sldId id="2414" r:id="rId5"/>
    <p:sldId id="2415" r:id="rId6"/>
    <p:sldId id="2416" r:id="rId7"/>
    <p:sldId id="2417" r:id="rId8"/>
    <p:sldId id="2418" r:id="rId9"/>
    <p:sldId id="2419" r:id="rId10"/>
    <p:sldId id="2420" r:id="rId11"/>
    <p:sldId id="2421" r:id="rId12"/>
    <p:sldId id="2422" r:id="rId13"/>
    <p:sldId id="2423" r:id="rId14"/>
    <p:sldId id="2424" r:id="rId15"/>
    <p:sldId id="2425" r:id="rId16"/>
    <p:sldId id="2426" r:id="rId17"/>
    <p:sldId id="2427" r:id="rId18"/>
    <p:sldId id="2428" r:id="rId19"/>
    <p:sldId id="2429" r:id="rId20"/>
    <p:sldId id="2430" r:id="rId21"/>
    <p:sldId id="2431" r:id="rId22"/>
    <p:sldId id="2432" r:id="rId23"/>
    <p:sldId id="2433" r:id="rId24"/>
    <p:sldId id="2434" r:id="rId25"/>
    <p:sldId id="2435" r:id="rId26"/>
    <p:sldId id="2436" r:id="rId27"/>
    <p:sldId id="2437" r:id="rId28"/>
    <p:sldId id="2438" r:id="rId29"/>
    <p:sldId id="2439" r:id="rId30"/>
    <p:sldId id="2440" r:id="rId31"/>
    <p:sldId id="2441" r:id="rId32"/>
    <p:sldId id="2442" r:id="rId33"/>
    <p:sldId id="2443" r:id="rId34"/>
    <p:sldId id="2444" r:id="rId35"/>
    <p:sldId id="2445" r:id="rId36"/>
    <p:sldId id="2446" r:id="rId37"/>
    <p:sldId id="2447" r:id="rId38"/>
    <p:sldId id="2448" r:id="rId39"/>
    <p:sldId id="2449" r:id="rId40"/>
    <p:sldId id="2450" r:id="rId41"/>
    <p:sldId id="2451" r:id="rId42"/>
    <p:sldId id="2452" r:id="rId43"/>
    <p:sldId id="2453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0A0"/>
    <a:srgbClr val="F06436"/>
    <a:srgbClr val="4BB0A0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1" autoAdjust="0"/>
    <p:restoredTop sz="50000" autoAdjust="0"/>
  </p:normalViewPr>
  <p:slideViewPr>
    <p:cSldViewPr snapToGrid="0" showGuides="1">
      <p:cViewPr>
        <p:scale>
          <a:sx n="124" d="100"/>
          <a:sy n="124" d="100"/>
        </p:scale>
        <p:origin x="-78" y="84"/>
      </p:cViewPr>
      <p:guideLst>
        <p:guide orient="horz" pos="2160"/>
        <p:guide orient="horz" pos="2296"/>
        <p:guide orient="horz" pos="2727"/>
        <p:guide pos="3840"/>
        <p:guide pos="398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=""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=""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=""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=""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=""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=""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=""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=""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=""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=""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=""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=""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=""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=""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=""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=""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=""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=""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=""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=""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=""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=""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=""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=""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=""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=""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=""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=""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  <p:sp>
        <p:nvSpPr>
          <p:cNvPr id="40" name="제목 24">
            <a:extLst>
              <a:ext uri="{FF2B5EF4-FFF2-40B4-BE49-F238E27FC236}">
                <a16:creationId xmlns=""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=""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=""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=""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=""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=""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7" name="바닥글 개체 틀 36">
            <a:extLst>
              <a:ext uri="{FF2B5EF4-FFF2-40B4-BE49-F238E27FC236}">
                <a16:creationId xmlns=""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파이썬으로 배우는 머신러닝 교과서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3600" b="1" dirty="0" err="1" smtClean="0"/>
              <a:t>머신러닝에</a:t>
            </a:r>
            <a:r>
              <a:rPr lang="ko-KR" altLang="en-US" sz="3600" b="1" dirty="0" smtClean="0"/>
              <a:t> </a:t>
            </a:r>
            <a:r>
              <a:rPr lang="ko-KR" altLang="en-US" sz="3600" b="1" dirty="0" smtClean="0"/>
              <a:t>필요한 수학의 기본 </a:t>
            </a:r>
            <a:r>
              <a:rPr lang="ko-KR" altLang="en-US" sz="3600" b="1" dirty="0" smtClean="0">
                <a:cs typeface="+mj-cs"/>
              </a:rPr>
              <a:t> </a:t>
            </a:r>
            <a:endParaRPr lang="en-US" altLang="ko-KR" sz="3600" b="1" dirty="0" smtClean="0"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32816" y="3961870"/>
            <a:ext cx="8294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>
                <a:ea typeface="나눔고딕"/>
              </a:rPr>
              <a:t>머신러닝을</a:t>
            </a:r>
            <a:r>
              <a:rPr lang="ko-KR" altLang="en-US" sz="1600" dirty="0" smtClean="0">
                <a:ea typeface="나눔고딕"/>
              </a:rPr>
              <a:t> 이해하는 데 필요한 최소한의 프로그래밍 지식을 알아본다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SECTION 02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합의 기호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98340" y="1159929"/>
            <a:ext cx="10542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ea typeface="나눔고딕"/>
              </a:rPr>
              <a:t> </a:t>
            </a:r>
            <a:r>
              <a:rPr lang="ko-KR" altLang="en-US" dirty="0" smtClean="0"/>
              <a:t>합의 기호 </a:t>
            </a:r>
            <a:r>
              <a:rPr lang="en-US" altLang="ko-KR" dirty="0" smtClean="0"/>
              <a:t>Σ (</a:t>
            </a:r>
            <a:r>
              <a:rPr lang="ko-KR" altLang="en-US" dirty="0" smtClean="0"/>
              <a:t>시그마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긴 덧셈을 간결하게 나타내는 방법임</a:t>
            </a:r>
            <a:r>
              <a:rPr lang="en-US" altLang="ko-KR" dirty="0" smtClean="0"/>
              <a:t>.</a:t>
            </a:r>
            <a:endParaRPr lang="en-US" altLang="ko-KR" dirty="0" smtClean="0">
              <a:ea typeface="나눔고딕"/>
            </a:endParaRPr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4956" y="1726837"/>
            <a:ext cx="6281187" cy="441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SECTION 02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합의 기호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6739" y="1280881"/>
            <a:ext cx="9686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합의 기호의 오른쪽 함수 </a:t>
            </a:r>
            <a:r>
              <a:rPr lang="en-US" altLang="ko-KR" dirty="0" smtClean="0"/>
              <a:t>f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의 함수로 구성되어 있지 않은 경우가 있음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이 경우 더한 횟수만큼 </a:t>
            </a:r>
            <a:r>
              <a:rPr lang="en-US" altLang="ko-KR" dirty="0" smtClean="0"/>
              <a:t>f </a:t>
            </a:r>
            <a:r>
              <a:rPr lang="ko-KR" altLang="en-US" dirty="0" smtClean="0"/>
              <a:t>를 곱하면 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합의 기호를 지울 수 있음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29217" y="910853"/>
            <a:ext cx="4613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2.1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합의 기호가 들어간 수식을 변형시키기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1652" y="2125869"/>
            <a:ext cx="24384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3741" y="3675732"/>
            <a:ext cx="3810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3243" y="5134108"/>
            <a:ext cx="2943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1514386" y="3098446"/>
            <a:ext cx="968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en-US" altLang="ko-KR" dirty="0" smtClean="0"/>
              <a:t>f(n)</a:t>
            </a:r>
            <a:r>
              <a:rPr lang="ko-KR" altLang="en-US" dirty="0" smtClean="0"/>
              <a:t>이 ‘스칼라</a:t>
            </a:r>
            <a:r>
              <a:rPr lang="en-US" altLang="ko-KR" dirty="0" smtClean="0"/>
              <a:t>×n</a:t>
            </a:r>
            <a:r>
              <a:rPr lang="ko-KR" altLang="en-US" dirty="0" smtClean="0"/>
              <a:t>의 함수’인 경우는 스칼라를 합의 기호 밖에 낼 수 있음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12780" y="4646508"/>
            <a:ext cx="968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합의 기호가 다항식에 작용되는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합의 기호를 각 항으로 나눌 수 있음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SECTION 02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합의 기호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6739" y="1341206"/>
            <a:ext cx="968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벡터의 내적을 합의 기호를 사용하여 작성할 수 있음</a:t>
            </a:r>
            <a:r>
              <a:rPr lang="en-US" altLang="ko-KR" dirty="0" smtClean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14386" y="3139521"/>
            <a:ext cx="9686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행렬과 성분의 표기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왼쪽은 ‘행렬 표기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벡터 표기</a:t>
            </a:r>
            <a:r>
              <a:rPr lang="en-US" altLang="ko-KR" dirty="0" smtClean="0"/>
              <a:t>)’, </a:t>
            </a:r>
            <a:r>
              <a:rPr lang="ko-KR" altLang="en-US" dirty="0" smtClean="0"/>
              <a:t>오른쪽은 ‘성분 표기’라고 부름</a:t>
            </a:r>
            <a:r>
              <a:rPr lang="en-US" altLang="ko-KR" dirty="0" smtClean="0"/>
              <a:t>.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8690" y="1892467"/>
            <a:ext cx="34575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9802" y="3888658"/>
            <a:ext cx="53816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SECTION 02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합의 기호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6739" y="1290609"/>
            <a:ext cx="968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en-US" altLang="ko-KR" dirty="0" smtClean="0"/>
              <a:t>Σ</a:t>
            </a:r>
            <a:r>
              <a:rPr lang="ko-KR" altLang="en-US" dirty="0" smtClean="0"/>
              <a:t>는 내적으로도 계산할 수 있음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29217" y="920581"/>
            <a:ext cx="3065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2.1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합을 내적으로 계산하기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14386" y="3281424"/>
            <a:ext cx="968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파이썬에서는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문을 사용하지 않아도 내적으로 계산할 수 있음</a:t>
            </a:r>
            <a:r>
              <a:rPr lang="en-US" altLang="ko-KR" dirty="0" smtClean="0"/>
              <a:t>.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8788" y="1713491"/>
            <a:ext cx="26289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4720406" y="2683603"/>
            <a:ext cx="1907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[1</a:t>
            </a:r>
            <a:r>
              <a:rPr lang="ko-KR" altLang="en-US" sz="1400" dirty="0" smtClean="0"/>
              <a:t>부터 </a:t>
            </a:r>
            <a:r>
              <a:rPr lang="en-US" altLang="ko-KR" sz="1400" dirty="0" smtClean="0"/>
              <a:t>1000</a:t>
            </a:r>
            <a:r>
              <a:rPr lang="ko-KR" altLang="en-US" sz="1400" dirty="0" smtClean="0"/>
              <a:t>까지의 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9885" y="3798059"/>
            <a:ext cx="54197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SECTION 03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곱의 기호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50205" y="1263656"/>
            <a:ext cx="10061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합의 기호 </a:t>
            </a:r>
            <a:r>
              <a:rPr lang="en-US" altLang="ko-KR" dirty="0" smtClean="0"/>
              <a:t>Σ</a:t>
            </a:r>
            <a:r>
              <a:rPr lang="ko-KR" altLang="en-US" dirty="0" smtClean="0"/>
              <a:t>와 사용법이 비슷한 곱의 기호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도 있음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   </a:t>
            </a:r>
            <a:r>
              <a:rPr lang="ko-KR" altLang="en-US" dirty="0" smtClean="0"/>
              <a:t>의 경우에는 모든 것을 곱함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6517" y="1299354"/>
            <a:ext cx="211404" cy="25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4294" y="1576882"/>
            <a:ext cx="211404" cy="25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1996" y="2056190"/>
            <a:ext cx="3133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536" y="3236639"/>
            <a:ext cx="54006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SECTION 04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미분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98340" y="1263126"/>
            <a:ext cx="10263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ea typeface="나눔고딕"/>
              </a:rPr>
              <a:t> </a:t>
            </a:r>
            <a:r>
              <a:rPr lang="ko-KR" altLang="en-US" dirty="0" smtClean="0"/>
              <a:t>함수의 기울기를 도출하는 방법이 ‘미분’ 임</a:t>
            </a:r>
            <a:r>
              <a:rPr lang="en-US" altLang="ko-KR" dirty="0" smtClean="0"/>
              <a:t>.</a:t>
            </a:r>
            <a:endParaRPr lang="en-US" altLang="ko-KR" dirty="0" smtClean="0">
              <a:ea typeface="나눔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0819" y="893098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4.1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다항식의 미분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538" y="1923685"/>
            <a:ext cx="5209121" cy="330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4064" y="1941632"/>
            <a:ext cx="5343525" cy="3225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1531635" y="5224467"/>
            <a:ext cx="2034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함수의 미분은 기울기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7815327" y="5165111"/>
            <a:ext cx="2034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지수함수의 미분 공식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SECTION 04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미분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0819" y="902826"/>
            <a:ext cx="3921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4.2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미분 기호가 들어간 수식의 변형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9029" y="2462547"/>
            <a:ext cx="26003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1280" y="2418981"/>
            <a:ext cx="11525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1705" y="4039893"/>
            <a:ext cx="15049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6968" y="3920326"/>
            <a:ext cx="25336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60798" y="5575069"/>
            <a:ext cx="18192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77074" y="5629464"/>
            <a:ext cx="33147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1498340" y="1272854"/>
            <a:ext cx="102637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ea typeface="나눔고딕"/>
              </a:rPr>
              <a:t> </a:t>
            </a:r>
            <a:r>
              <a:rPr lang="ko-KR" altLang="en-US" dirty="0" smtClean="0"/>
              <a:t>미분의 </a:t>
            </a:r>
            <a:r>
              <a:rPr lang="en-US" altLang="ko-KR" i="1" dirty="0" smtClean="0"/>
              <a:t>d/</a:t>
            </a:r>
            <a:r>
              <a:rPr lang="en-US" altLang="ko-KR" i="1" dirty="0" err="1" smtClean="0"/>
              <a:t>dw</a:t>
            </a:r>
            <a:r>
              <a:rPr lang="en-US" altLang="ko-KR" i="1" dirty="0" smtClean="0"/>
              <a:t> </a:t>
            </a:r>
            <a:r>
              <a:rPr lang="ko-KR" altLang="en-US" dirty="0" smtClean="0"/>
              <a:t>기호 는 오른쪽에만 작용함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숫자가 </a:t>
            </a:r>
            <a:r>
              <a:rPr lang="en-US" altLang="ko-KR" i="1" dirty="0" smtClean="0"/>
              <a:t>w </a:t>
            </a:r>
            <a:r>
              <a:rPr lang="ko-KR" altLang="en-US" dirty="0" smtClean="0"/>
              <a:t>의 앞에서 곱해진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숫자는 미분 기호 왼쪽에 나타낼 수 있음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i="1" dirty="0" smtClean="0">
                <a:ea typeface="나눔고딕"/>
              </a:rPr>
              <a:t> f(w)</a:t>
            </a:r>
            <a:r>
              <a:rPr lang="ko-KR" altLang="en-US" dirty="0" smtClean="0"/>
              <a:t>에 </a:t>
            </a:r>
            <a:r>
              <a:rPr lang="en-US" altLang="ko-KR" i="1" dirty="0" smtClean="0"/>
              <a:t>w</a:t>
            </a:r>
            <a:r>
              <a:rPr lang="ko-KR" altLang="en-US" dirty="0" smtClean="0"/>
              <a:t>가 포함되어 있지 않으면 미분은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  <a:endParaRPr lang="en-US" altLang="ko-KR" dirty="0" smtClean="0">
              <a:ea typeface="나눔고딕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12239" y="3398426"/>
            <a:ext cx="10263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ea typeface="나눔고딕"/>
              </a:rPr>
              <a:t> </a:t>
            </a:r>
            <a:r>
              <a:rPr lang="en-US" altLang="ko-KR" i="1" dirty="0" smtClean="0">
                <a:ea typeface="나눔고딕"/>
              </a:rPr>
              <a:t>f(w)</a:t>
            </a:r>
            <a:r>
              <a:rPr lang="ko-KR" altLang="en-US" dirty="0" smtClean="0"/>
              <a:t>에 </a:t>
            </a:r>
            <a:r>
              <a:rPr lang="en-US" altLang="ko-KR" i="1" dirty="0" smtClean="0"/>
              <a:t>w</a:t>
            </a:r>
            <a:r>
              <a:rPr lang="ko-KR" altLang="en-US" dirty="0" smtClean="0"/>
              <a:t>가 포함되어 있지 않은 경우 </a:t>
            </a:r>
            <a:endParaRPr lang="en-US" altLang="ko-KR" dirty="0" smtClean="0"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1860" y="5015477"/>
            <a:ext cx="10263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ea typeface="나눔고딕"/>
              </a:rPr>
              <a:t> </a:t>
            </a:r>
            <a:r>
              <a:rPr lang="en-US" altLang="ko-KR" i="1" dirty="0" smtClean="0">
                <a:ea typeface="나눔고딕"/>
              </a:rPr>
              <a:t>f(w) </a:t>
            </a:r>
            <a:r>
              <a:rPr lang="ko-KR" altLang="en-US" dirty="0" smtClean="0"/>
              <a:t>가 </a:t>
            </a:r>
            <a:r>
              <a:rPr lang="en-US" altLang="ko-KR" i="1" dirty="0" smtClean="0"/>
              <a:t>w</a:t>
            </a:r>
            <a:r>
              <a:rPr lang="ko-KR" altLang="en-US" i="1" dirty="0" smtClean="0"/>
              <a:t>를 포함한 여러 항목으로 구성되어 있을 때</a:t>
            </a:r>
            <a:endParaRPr lang="en-US" altLang="ko-KR" dirty="0" smtClean="0"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SECTION 04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미분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0819" y="932010"/>
            <a:ext cx="260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4.3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중첩된 함수의 미분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498340" y="1302038"/>
            <a:ext cx="10263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ea typeface="나눔고딕"/>
              </a:rPr>
              <a:t> </a:t>
            </a:r>
            <a:r>
              <a:rPr lang="ko-KR" altLang="en-US" dirty="0" err="1" smtClean="0"/>
              <a:t>머신러닝은</a:t>
            </a:r>
            <a:r>
              <a:rPr lang="ko-KR" altLang="en-US" dirty="0" smtClean="0"/>
              <a:t> 중첩 함수의 미분이 많음</a:t>
            </a:r>
            <a:r>
              <a:rPr lang="en-US" altLang="ko-KR" dirty="0" smtClean="0"/>
              <a:t>.</a:t>
            </a:r>
            <a:endParaRPr lang="en-US" altLang="ko-KR" dirty="0" smtClean="0">
              <a:ea typeface="나눔고딕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12239" y="3427610"/>
            <a:ext cx="10263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ea typeface="나눔고딕"/>
              </a:rPr>
              <a:t> </a:t>
            </a:r>
            <a:r>
              <a:rPr lang="ko-KR" altLang="en-US" dirty="0" smtClean="0"/>
              <a:t>간단하게는 위의 식에 대입하고 그 식을 전개하면 미분을 계산할 수 있음</a:t>
            </a:r>
            <a:r>
              <a:rPr lang="en-US" altLang="ko-KR" dirty="0" smtClean="0"/>
              <a:t>.</a:t>
            </a:r>
            <a:endParaRPr lang="en-US" altLang="ko-KR" dirty="0" smtClean="0">
              <a:ea typeface="나눔고딕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3135" y="1944801"/>
            <a:ext cx="16859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9449" y="4510484"/>
            <a:ext cx="35528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SECTION 04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미분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0819" y="883370"/>
            <a:ext cx="3741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4.4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중첩된 함수의 미분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연쇄 법칙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498340" y="1253398"/>
            <a:ext cx="102637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ea typeface="나눔고딕"/>
              </a:rPr>
              <a:t> 연쇄법칙은 </a:t>
            </a:r>
            <a:r>
              <a:rPr lang="ko-KR" altLang="en-US" dirty="0" smtClean="0"/>
              <a:t>식이 복잡하고 전개하기 힘든 경우 매우 편리하게 사용할 수 있는 공식임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연쇄 법칙</a:t>
            </a:r>
            <a:r>
              <a:rPr lang="en-US" altLang="ko-KR" dirty="0" smtClean="0"/>
              <a:t>(chain rule)</a:t>
            </a:r>
            <a:r>
              <a:rPr lang="ko-KR" altLang="en-US" dirty="0" smtClean="0"/>
              <a:t>이란 미적분학에서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연쇄 법칙은 함수의 합성의 </a:t>
            </a:r>
            <a:r>
              <a:rPr lang="ko-KR" altLang="en-US" dirty="0" err="1" smtClean="0"/>
              <a:t>도함수에</a:t>
            </a:r>
            <a:r>
              <a:rPr lang="ko-KR" altLang="en-US" dirty="0" smtClean="0"/>
              <a:t> 대한 공식을 말함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ea typeface="나눔고딕"/>
              </a:rPr>
              <a:t> </a:t>
            </a:r>
            <a:r>
              <a:rPr lang="ko-KR" altLang="en-US" dirty="0" smtClean="0"/>
              <a:t>연쇄 법칙의 공식은 다음과 같음</a:t>
            </a:r>
            <a:r>
              <a:rPr lang="en-US" altLang="ko-KR" dirty="0" smtClean="0"/>
              <a:t>.</a:t>
            </a:r>
            <a:endParaRPr lang="en-US" altLang="ko-KR" dirty="0" smtClean="0">
              <a:ea typeface="나눔고딕"/>
            </a:endParaRP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6861" y="2588177"/>
            <a:ext cx="5906716" cy="2895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SECTION 05 </a:t>
            </a:r>
            <a:r>
              <a:rPr lang="ko-KR" altLang="en-US" sz="2200" b="1" dirty="0" err="1" smtClean="0">
                <a:solidFill>
                  <a:schemeClr val="accent2"/>
                </a:solidFill>
              </a:rPr>
              <a:t>편미분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98340" y="1243670"/>
            <a:ext cx="102637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ea typeface="나눔고딕"/>
              </a:rPr>
              <a:t> </a:t>
            </a:r>
            <a:r>
              <a:rPr lang="ko-KR" altLang="en-US" dirty="0" err="1" smtClean="0"/>
              <a:t>머신러닝에서</a:t>
            </a:r>
            <a:r>
              <a:rPr lang="ko-KR" altLang="en-US" dirty="0" smtClean="0"/>
              <a:t> 실제로 사용하는 것은 순수한 미분이 아닌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편미분임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ea typeface="나눔고딕"/>
              </a:rPr>
              <a:t> </a:t>
            </a:r>
            <a:r>
              <a:rPr lang="ko-KR" altLang="en-US" dirty="0" err="1" smtClean="0"/>
              <a:t>편미분의</a:t>
            </a:r>
            <a:r>
              <a:rPr lang="ko-KR" altLang="en-US" dirty="0" smtClean="0"/>
              <a:t> 계산 방법은 ‘</a:t>
            </a:r>
            <a:r>
              <a:rPr lang="ko-KR" altLang="en-US" dirty="0" err="1" smtClean="0"/>
              <a:t>편미분하는</a:t>
            </a:r>
            <a:r>
              <a:rPr lang="ko-KR" altLang="en-US" dirty="0" smtClean="0"/>
              <a:t> 변수에만 주목해서 미분한다’ 임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계산 절차는 보통 미분과 동일함</a:t>
            </a:r>
            <a:r>
              <a:rPr lang="en-US" altLang="ko-KR" dirty="0" smtClean="0"/>
              <a:t>.</a:t>
            </a:r>
            <a:endParaRPr lang="en-US" altLang="ko-KR" dirty="0" smtClean="0">
              <a:ea typeface="나눔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0819" y="873642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5.1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편미분이란</a:t>
            </a:r>
            <a:endParaRPr lang="ko-KR" altLang="en-US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0742" y="2398468"/>
            <a:ext cx="5989165" cy="3498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SECTION 01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벡터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98341" y="1253398"/>
            <a:ext cx="9686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벡터는 몇 가지 숫자를 세로로 나란히 나타낸 것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세로로 늘어 놓은 것을 세로 벡터라고 함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옆으로 숫자를 늘어 놓은 것은 가로 벡터라고 함</a:t>
            </a:r>
            <a:r>
              <a:rPr lang="en-US" altLang="ko-KR" dirty="0" smtClean="0"/>
              <a:t>.</a:t>
            </a:r>
            <a:endParaRPr lang="en-US" altLang="ko-KR" dirty="0" smtClean="0">
              <a:ea typeface="나눔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0819" y="883370"/>
            <a:ext cx="1285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1.1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벡터란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2897" y="2451928"/>
            <a:ext cx="2450862" cy="676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9404" y="2586180"/>
            <a:ext cx="2157269" cy="54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3027433" y="3116441"/>
            <a:ext cx="10743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세로 벡터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6269543" y="3124462"/>
            <a:ext cx="10743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가로 벡터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1536834" y="3801964"/>
            <a:ext cx="10533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벡터를 구성하는 숫자 하나하나를 요소라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벡터가 가지는 요소의 수를 벡터의 차원이라고 함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‘일반적인 숫자의 묶음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집합</a:t>
            </a:r>
            <a:r>
              <a:rPr lang="en-US" altLang="ko-KR" dirty="0" smtClean="0"/>
              <a:t>)’</a:t>
            </a:r>
            <a:r>
              <a:rPr lang="ko-KR" altLang="en-US" dirty="0" smtClean="0"/>
              <a:t>을 스칼라라고 부름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T</a:t>
            </a:r>
            <a:r>
              <a:rPr lang="ko-KR" altLang="en-US" dirty="0" smtClean="0"/>
              <a:t>라는 기호는 벡터의 오른쪽 위에 쓰임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세로 벡터를 가로 벡터로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가로 벡터를 세로 벡터로 변환한다는 의미이며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전치라고 부름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1842" y="5156372"/>
            <a:ext cx="3338862" cy="989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SECTION 05 </a:t>
            </a:r>
            <a:r>
              <a:rPr lang="ko-KR" altLang="en-US" sz="2200" b="1" dirty="0" err="1" smtClean="0">
                <a:solidFill>
                  <a:schemeClr val="accent2"/>
                </a:solidFill>
              </a:rPr>
              <a:t>편미분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98340" y="1253398"/>
            <a:ext cx="10263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ea typeface="나눔고딕"/>
              </a:rPr>
              <a:t> </a:t>
            </a:r>
            <a:r>
              <a:rPr lang="ko-KR" altLang="en-US" dirty="0" err="1" smtClean="0"/>
              <a:t>편미분의</a:t>
            </a:r>
            <a:r>
              <a:rPr lang="ko-KR" altLang="en-US" dirty="0" smtClean="0"/>
              <a:t> 의미는 다음과 같음</a:t>
            </a:r>
            <a:r>
              <a:rPr lang="en-US" altLang="ko-KR" dirty="0" smtClean="0"/>
              <a:t>.</a:t>
            </a:r>
            <a:endParaRPr lang="en-US" altLang="ko-KR" dirty="0" smtClean="0">
              <a:ea typeface="나눔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0819" y="883370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5.2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편미분과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도형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7470" y="1892552"/>
            <a:ext cx="5719089" cy="4149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SECTION 05 </a:t>
            </a:r>
            <a:r>
              <a:rPr lang="ko-KR" altLang="en-US" sz="2200" b="1" dirty="0" err="1" smtClean="0">
                <a:solidFill>
                  <a:schemeClr val="accent2"/>
                </a:solidFill>
              </a:rPr>
              <a:t>편미분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grpSp>
        <p:nvGrpSpPr>
          <p:cNvPr id="2" name="그룹 13"/>
          <p:cNvGrpSpPr/>
          <p:nvPr/>
        </p:nvGrpSpPr>
        <p:grpSpPr>
          <a:xfrm>
            <a:off x="1414914" y="1922279"/>
            <a:ext cx="9846644" cy="4292867"/>
            <a:chOff x="391128" y="1157088"/>
            <a:chExt cx="11746427" cy="4818487"/>
          </a:xfrm>
        </p:grpSpPr>
        <p:pic>
          <p:nvPicPr>
            <p:cNvPr id="6349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1128" y="1157088"/>
              <a:ext cx="6038850" cy="450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34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60605" y="1536925"/>
              <a:ext cx="6076950" cy="443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직사각형 14"/>
          <p:cNvSpPr/>
          <p:nvPr/>
        </p:nvSpPr>
        <p:spPr>
          <a:xfrm>
            <a:off x="1498340" y="1253398"/>
            <a:ext cx="10263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ea typeface="나눔고딕"/>
              </a:rPr>
              <a:t> </a:t>
            </a:r>
            <a:r>
              <a:rPr lang="ko-KR" altLang="en-US" dirty="0" smtClean="0"/>
              <a:t>실제로 경사를 그림으로 나타내면 다음과 같음</a:t>
            </a:r>
            <a:r>
              <a:rPr lang="en-US" altLang="ko-KR" dirty="0" smtClean="0"/>
              <a:t>.</a:t>
            </a:r>
            <a:endParaRPr lang="en-US" altLang="ko-KR" dirty="0" smtClean="0">
              <a:ea typeface="나눔고딕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30819" y="883370"/>
            <a:ext cx="3296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5.3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경사를 그림으로 나타내기</a:t>
            </a:r>
          </a:p>
        </p:txBody>
      </p: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SECTION 05 </a:t>
            </a:r>
            <a:r>
              <a:rPr lang="ko-KR" altLang="en-US" sz="2200" b="1" dirty="0" err="1" smtClean="0">
                <a:solidFill>
                  <a:schemeClr val="accent2"/>
                </a:solidFill>
              </a:rPr>
              <a:t>편미분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1027" y="1608372"/>
            <a:ext cx="5637841" cy="448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SECTION 05 </a:t>
            </a:r>
            <a:r>
              <a:rPr lang="ko-KR" altLang="en-US" sz="2200" b="1" dirty="0" err="1" smtClean="0">
                <a:solidFill>
                  <a:schemeClr val="accent2"/>
                </a:solidFill>
              </a:rPr>
              <a:t>편미분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98340" y="1272854"/>
            <a:ext cx="10263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ea typeface="나눔고딕"/>
              </a:rPr>
              <a:t> </a:t>
            </a:r>
            <a:r>
              <a:rPr lang="ko-KR" altLang="en-US" dirty="0" err="1" smtClean="0"/>
              <a:t>다변수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(multivariate function)</a:t>
            </a:r>
            <a:r>
              <a:rPr lang="ko-KR" altLang="en-US" dirty="0" smtClean="0"/>
              <a:t>는 둘 이상의 독립 변수를 갖는 함수임</a:t>
            </a:r>
            <a:r>
              <a:rPr lang="en-US" altLang="ko-KR" dirty="0" smtClean="0"/>
              <a:t>.</a:t>
            </a:r>
            <a:endParaRPr lang="en-US" altLang="ko-KR" dirty="0" smtClean="0">
              <a:ea typeface="나눔고딕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30819" y="902826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5.4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다변수의 중첩 함수의 미분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6077" y="1860472"/>
            <a:ext cx="5920184" cy="3661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SECTION 05 </a:t>
            </a:r>
            <a:r>
              <a:rPr lang="ko-KR" altLang="en-US" sz="2200" b="1" dirty="0" err="1" smtClean="0">
                <a:solidFill>
                  <a:schemeClr val="accent2"/>
                </a:solidFill>
              </a:rPr>
              <a:t>편미분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98340" y="1263126"/>
            <a:ext cx="10263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ea typeface="나눔고딕"/>
              </a:rPr>
              <a:t> </a:t>
            </a:r>
            <a:r>
              <a:rPr lang="ko-KR" altLang="en-US" dirty="0" err="1" smtClean="0"/>
              <a:t>머신러닝에서는</a:t>
            </a:r>
            <a:r>
              <a:rPr lang="ko-KR" altLang="en-US" dirty="0" smtClean="0"/>
              <a:t> 계산 과정에서 합의 기호로 표현된 함수를 미분할 경우가 많음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ea typeface="나눔고딕"/>
              </a:rPr>
              <a:t> </a:t>
            </a:r>
            <a:r>
              <a:rPr lang="ko-KR" altLang="en-US" dirty="0" smtClean="0"/>
              <a:t>미분과 합의 기호의 교환</a:t>
            </a:r>
            <a:endParaRPr lang="en-US" altLang="ko-KR" dirty="0" smtClean="0">
              <a:ea typeface="나눔고딕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30819" y="893098"/>
            <a:ext cx="237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5.5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합과 미분의 교환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9131" y="2102354"/>
            <a:ext cx="6890255" cy="331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SECTION 06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행렬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0819" y="902826"/>
            <a:ext cx="151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6.1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행렬이란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98340" y="1272852"/>
            <a:ext cx="10263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ea typeface="나눔고딕"/>
              </a:rPr>
              <a:t> </a:t>
            </a:r>
            <a:r>
              <a:rPr lang="ko-KR" altLang="en-US" dirty="0" smtClean="0"/>
              <a:t>숫자를 가로 세로로 표처럼 늘어 놓은 것을 행렬로 부름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ea typeface="나눔고딕"/>
              </a:rPr>
              <a:t> 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(matrix)</a:t>
            </a:r>
            <a:r>
              <a:rPr lang="ko-KR" altLang="en-US" dirty="0" smtClean="0"/>
              <a:t>은 수나 기호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수식 등을 네모꼴로 배열한 것으로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괄호로 묶어 표시함</a:t>
            </a:r>
            <a:r>
              <a:rPr lang="en-US" altLang="ko-KR" dirty="0" smtClean="0"/>
              <a:t>.</a:t>
            </a:r>
            <a:endParaRPr lang="en-US" altLang="ko-KR" dirty="0" smtClean="0">
              <a:ea typeface="나눔고딕"/>
            </a:endParaRP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1241" y="2896492"/>
            <a:ext cx="6627271" cy="311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0449" y="2178757"/>
            <a:ext cx="11715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SECTION 06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행렬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0819" y="854186"/>
            <a:ext cx="260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6.2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행렬의 덧셈과 뺄셈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98340" y="1224212"/>
            <a:ext cx="10263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ea typeface="나눔고딕"/>
              </a:rPr>
              <a:t> </a:t>
            </a:r>
            <a:r>
              <a:rPr lang="ko-KR" altLang="en-US" dirty="0" smtClean="0"/>
              <a:t>행렬의 덧셈</a:t>
            </a:r>
            <a:r>
              <a:rPr lang="en-US" altLang="ko-KR" dirty="0" smtClean="0"/>
              <a:t>·</a:t>
            </a:r>
            <a:r>
              <a:rPr lang="ko-KR" altLang="en-US" dirty="0" smtClean="0"/>
              <a:t>뺄셈 규칙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행렬의 덧셈과 뺄셈은 같은 크기의 행렬끼리가 아니면 할 수 없음</a:t>
            </a:r>
            <a:r>
              <a:rPr lang="en-US" altLang="ko-KR" dirty="0" smtClean="0"/>
              <a:t>.</a:t>
            </a:r>
            <a:endParaRPr lang="en-US" altLang="ko-KR" dirty="0" smtClean="0">
              <a:ea typeface="나눔고딕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595" y="1885977"/>
            <a:ext cx="5611357" cy="24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1554482" y="4370069"/>
            <a:ext cx="10263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ea typeface="나눔고딕"/>
              </a:rPr>
              <a:t>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A + B, A - B</a:t>
            </a:r>
            <a:r>
              <a:rPr lang="ko-KR" altLang="en-US" dirty="0" smtClean="0"/>
              <a:t>는 다음과 같이 계산함</a:t>
            </a:r>
            <a:r>
              <a:rPr lang="en-US" altLang="ko-KR" dirty="0" smtClean="0"/>
              <a:t>.</a:t>
            </a:r>
            <a:endParaRPr lang="en-US" altLang="ko-KR" dirty="0" smtClean="0">
              <a:ea typeface="나눔고딕"/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7976" y="4656623"/>
            <a:ext cx="5021831" cy="175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SECTION 06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행렬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0819" y="912554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6.3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스칼라 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98340" y="1282580"/>
            <a:ext cx="10263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ea typeface="나눔고딕"/>
              </a:rPr>
              <a:t> </a:t>
            </a:r>
            <a:r>
              <a:rPr lang="ko-KR" altLang="en-US" dirty="0" smtClean="0"/>
              <a:t>행렬에 스칼라 값을 곱할 때는 모든 요소에 대해 곱함</a:t>
            </a:r>
            <a:r>
              <a:rPr lang="en-US" altLang="ko-KR" dirty="0" smtClean="0"/>
              <a:t>.</a:t>
            </a:r>
            <a:endParaRPr lang="en-US" altLang="ko-KR" dirty="0" smtClean="0">
              <a:ea typeface="나눔고딕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1805" y="2428215"/>
            <a:ext cx="37052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621" y="3280050"/>
            <a:ext cx="5467350" cy="173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90235" y="3218439"/>
            <a:ext cx="54102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8577490" y="5040188"/>
            <a:ext cx="8322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파이썬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SECTION 06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행렬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0819" y="922282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6.4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행렬의 곱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98340" y="1292308"/>
            <a:ext cx="10263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ea typeface="나눔고딕"/>
              </a:rPr>
              <a:t> </a:t>
            </a:r>
            <a:r>
              <a:rPr lang="en-US" altLang="ko-KR" dirty="0" smtClean="0"/>
              <a:t>1×M </a:t>
            </a:r>
            <a:r>
              <a:rPr lang="ko-KR" altLang="en-US" dirty="0" smtClean="0"/>
              <a:t>행렬과 </a:t>
            </a:r>
            <a:r>
              <a:rPr lang="en-US" altLang="ko-KR" dirty="0" smtClean="0"/>
              <a:t>M×1 </a:t>
            </a:r>
            <a:r>
              <a:rPr lang="ko-KR" altLang="en-US" dirty="0" smtClean="0"/>
              <a:t>행렬의 곱</a:t>
            </a:r>
            <a:endParaRPr lang="en-US" altLang="ko-KR" dirty="0" smtClean="0">
              <a:ea typeface="나눔고딕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7076" y="2141168"/>
            <a:ext cx="5649487" cy="3323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0818" y="3250977"/>
            <a:ext cx="5438775" cy="16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8577490" y="5049916"/>
            <a:ext cx="8322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파이썬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SECTION 06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행렬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98340" y="1381302"/>
            <a:ext cx="10263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ea typeface="나눔고딕"/>
              </a:rPr>
              <a:t> </a:t>
            </a:r>
            <a:r>
              <a:rPr lang="en-US" altLang="ko-KR" dirty="0" smtClean="0"/>
              <a:t>L×M </a:t>
            </a:r>
            <a:r>
              <a:rPr lang="ko-KR" altLang="en-US" dirty="0" smtClean="0"/>
              <a:t>행렬과 </a:t>
            </a:r>
            <a:r>
              <a:rPr lang="en-US" altLang="ko-KR" dirty="0" smtClean="0"/>
              <a:t>M×N </a:t>
            </a:r>
            <a:r>
              <a:rPr lang="ko-KR" altLang="en-US" dirty="0" smtClean="0"/>
              <a:t>행렬의 곱</a:t>
            </a:r>
            <a:endParaRPr lang="en-US" altLang="ko-KR" dirty="0" smtClean="0">
              <a:ea typeface="나눔고딕"/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527" y="2250357"/>
            <a:ext cx="53530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8406" y="3402330"/>
            <a:ext cx="54673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8577490" y="5273660"/>
            <a:ext cx="8322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파이썬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SECTION 01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벡터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98341" y="1224214"/>
            <a:ext cx="968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벡터를 사용하려면 </a:t>
            </a:r>
            <a:r>
              <a:rPr lang="ko-KR" altLang="en-US" dirty="0" err="1" smtClean="0"/>
              <a:t>넘파이</a:t>
            </a:r>
            <a:r>
              <a:rPr lang="ko-KR" altLang="en-US" dirty="0" smtClean="0"/>
              <a:t> 라이브러리를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  <a:endParaRPr lang="en-US" altLang="ko-KR" dirty="0" smtClean="0">
              <a:ea typeface="나눔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0819" y="854186"/>
            <a:ext cx="3526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1.2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파이썬으로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벡터를 정의하기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1182" y="1768919"/>
            <a:ext cx="48006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1536829" y="275624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np.array</a:t>
            </a:r>
            <a:r>
              <a:rPr lang="ko-KR" altLang="en-US" dirty="0" smtClean="0"/>
              <a:t>를 사용하여 벡터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정의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" name="그룹 16"/>
          <p:cNvGrpSpPr/>
          <p:nvPr/>
        </p:nvGrpSpPr>
        <p:grpSpPr>
          <a:xfrm>
            <a:off x="2936006" y="3141382"/>
            <a:ext cx="4933950" cy="1153277"/>
            <a:chOff x="2936006" y="3827847"/>
            <a:chExt cx="4933950" cy="1153277"/>
          </a:xfrm>
        </p:grpSpPr>
        <p:pic>
          <p:nvPicPr>
            <p:cNvPr id="5017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36006" y="3827847"/>
              <a:ext cx="4933950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18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17270" y="4533449"/>
              <a:ext cx="4829175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직사각형 14"/>
          <p:cNvSpPr/>
          <p:nvPr/>
        </p:nvSpPr>
        <p:spPr>
          <a:xfrm>
            <a:off x="1690837" y="4652421"/>
            <a:ext cx="8588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type</a:t>
            </a:r>
            <a:r>
              <a:rPr lang="ko-KR" altLang="en-US" dirty="0" smtClean="0"/>
              <a:t>을 사용하면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numpy.ndarray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형임을 알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4921" y="5058503"/>
            <a:ext cx="48101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SECTION 06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행렬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0819" y="873642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6.5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단위 행렬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98340" y="1243668"/>
            <a:ext cx="102637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ea typeface="나눔고딕"/>
              </a:rPr>
              <a:t> </a:t>
            </a:r>
            <a:r>
              <a:rPr lang="ko-KR" altLang="en-US" dirty="0" smtClean="0"/>
              <a:t>정방 행렬의 경우 대각선 성분이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이외에는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특별한 행렬을 단위 행렬이라고 함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ea typeface="나눔고딕"/>
              </a:rPr>
              <a:t> </a:t>
            </a:r>
            <a:r>
              <a:rPr lang="ko-KR" altLang="en-US" dirty="0" smtClean="0"/>
              <a:t>선형대수학에서 행렬의 크기가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인 단위행렬</a:t>
            </a:r>
            <a:r>
              <a:rPr lang="en-US" altLang="ko-KR" dirty="0" smtClean="0"/>
              <a:t>(identity matrix)</a:t>
            </a:r>
            <a:r>
              <a:rPr lang="ko-KR" altLang="en-US" dirty="0" smtClean="0"/>
              <a:t>은 주 대각선이 전부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이고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나머지 원소는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값으로 갖는 </a:t>
            </a:r>
            <a:r>
              <a:rPr lang="en-US" altLang="ko-KR" dirty="0" err="1" smtClean="0"/>
              <a:t>n×n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정사각행렬임</a:t>
            </a:r>
            <a:r>
              <a:rPr lang="en-US" altLang="ko-KR" dirty="0" smtClean="0"/>
              <a:t>.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317" y="3081218"/>
            <a:ext cx="55149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8484" y="2467563"/>
            <a:ext cx="56959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1743" y="4520997"/>
            <a:ext cx="5400675" cy="191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직선 화살표 연결선 14"/>
          <p:cNvCxnSpPr/>
          <p:nvPr/>
        </p:nvCxnSpPr>
        <p:spPr>
          <a:xfrm>
            <a:off x="5658051" y="3489491"/>
            <a:ext cx="627246" cy="1603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608320" y="4883550"/>
            <a:ext cx="627246" cy="1603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635241" y="4086876"/>
            <a:ext cx="8322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파이썬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6216" y="2412872"/>
            <a:ext cx="6379164" cy="361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SECTION 06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행렬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0819" y="912554"/>
            <a:ext cx="1285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6.6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역행렬</a:t>
            </a:r>
            <a:endParaRPr lang="ko-KR" altLang="en-US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98340" y="1282580"/>
            <a:ext cx="102637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ea typeface="나눔고딕"/>
              </a:rPr>
              <a:t> </a:t>
            </a:r>
            <a:r>
              <a:rPr lang="ko-KR" altLang="en-US" dirty="0" smtClean="0"/>
              <a:t>정방 행렬의 경우 대각선 성분이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이외에는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특별한 행렬을 단위 행렬이라고 함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ea typeface="나눔고딕"/>
              </a:rPr>
              <a:t> </a:t>
            </a:r>
            <a:r>
              <a:rPr lang="ko-KR" altLang="en-US" dirty="0" smtClean="0"/>
              <a:t>선형대수학에서 행렬의 크기가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인 단위행렬</a:t>
            </a:r>
            <a:r>
              <a:rPr lang="en-US" altLang="ko-KR" dirty="0" smtClean="0"/>
              <a:t>(identity matrix)</a:t>
            </a:r>
            <a:r>
              <a:rPr lang="ko-KR" altLang="en-US" dirty="0" smtClean="0"/>
              <a:t>은 주 대각선이 전부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이고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나머지 원소는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값으로 갖는 </a:t>
            </a:r>
            <a:r>
              <a:rPr lang="en-US" altLang="ko-KR" dirty="0" err="1" smtClean="0"/>
              <a:t>n×n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정사각행렬임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SECTION 06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행렬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0819" y="863914"/>
            <a:ext cx="1055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6.7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전치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98340" y="1233940"/>
            <a:ext cx="10533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ea typeface="나눔고딕"/>
              </a:rPr>
              <a:t> </a:t>
            </a:r>
            <a:r>
              <a:rPr lang="ko-KR" altLang="en-US" dirty="0" smtClean="0"/>
              <a:t>세로 벡터를 가로 벡터로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가로 벡터를 세로 벡터로 만드는 연산인 전치 </a:t>
            </a:r>
            <a:r>
              <a:rPr lang="en-US" altLang="ko-KR" b="1" dirty="0" smtClean="0"/>
              <a:t>T</a:t>
            </a:r>
            <a:r>
              <a:rPr lang="ko-KR" altLang="en-US" b="1" dirty="0" smtClean="0"/>
              <a:t>는 </a:t>
            </a:r>
            <a:r>
              <a:rPr lang="ko-KR" altLang="en-US" dirty="0" smtClean="0"/>
              <a:t>행렬로 확장할 수 있음</a:t>
            </a:r>
            <a:r>
              <a:rPr lang="en-US" altLang="ko-KR" dirty="0" smtClean="0"/>
              <a:t>.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974" y="2663219"/>
            <a:ext cx="5391150" cy="2396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0480" y="2673295"/>
            <a:ext cx="5505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8558239" y="5010798"/>
            <a:ext cx="8322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파이썬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SECTION 06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행렬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0819" y="844458"/>
            <a:ext cx="260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6.8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행렬과 연립 방정식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98340" y="1214484"/>
            <a:ext cx="10533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ea typeface="나눔고딕"/>
              </a:rPr>
              <a:t> </a:t>
            </a:r>
            <a:r>
              <a:rPr lang="ko-KR" altLang="en-US" dirty="0" smtClean="0"/>
              <a:t>행렬을 사용하면 많은 연립 방정식을 하나의 식으로 나타낼 수 있어 매우 편리함</a:t>
            </a:r>
            <a:r>
              <a:rPr lang="en-US" altLang="ko-KR" dirty="0" smtClean="0"/>
              <a:t>.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2858" y="1740291"/>
            <a:ext cx="6456825" cy="416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538" y="1756133"/>
            <a:ext cx="16954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843815" y="292565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두 개의 연립 방정식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SECTION 06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행렬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0819" y="854186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6.9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행렬과 사상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98340" y="1224212"/>
            <a:ext cx="105332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ea typeface="나눔고딕"/>
              </a:rPr>
              <a:t> </a:t>
            </a:r>
            <a:r>
              <a:rPr lang="ko-KR" altLang="en-US" dirty="0" smtClean="0"/>
              <a:t>행렬은 ‘벡터를 다른 벡터로 변환하는 규칙’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해석할 수 있음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행렬은 ‘어떤 점을 다른 점으로 이동시키는 규칙’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파악할 수 있음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그룹</a:t>
            </a:r>
            <a:r>
              <a:rPr lang="en-US" altLang="ko-KR" dirty="0" smtClean="0"/>
              <a:t>(</a:t>
            </a:r>
            <a:r>
              <a:rPr lang="ko-KR" altLang="en-US" dirty="0" smtClean="0"/>
              <a:t>벡터와 점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그룹</a:t>
            </a:r>
            <a:r>
              <a:rPr lang="en-US" altLang="ko-KR" dirty="0" smtClean="0"/>
              <a:t>(</a:t>
            </a:r>
            <a:r>
              <a:rPr lang="ko-KR" altLang="en-US" dirty="0" smtClean="0"/>
              <a:t>벡터와 점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대응 관계를 제공하는 규칙을 사상이라고 함</a:t>
            </a:r>
            <a:r>
              <a:rPr lang="en-US" altLang="ko-KR" dirty="0" smtClean="0"/>
              <a:t>.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6857" y="2344629"/>
            <a:ext cx="55340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지수 함수와 로그 함수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0819" y="844458"/>
            <a:ext cx="1055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7.1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지수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98340" y="1214484"/>
            <a:ext cx="105332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ea typeface="나눔고딕"/>
              </a:rPr>
              <a:t> </a:t>
            </a:r>
            <a:r>
              <a:rPr lang="ko-KR" altLang="en-US" dirty="0" smtClean="0"/>
              <a:t>지수는 ‘그 수를 여러 번 곱한다’는 곱셈의 횟수에서 출발한 개념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자연수뿐만 아니라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음수에도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실수에도 확장할 수 있음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지수 함수</a:t>
            </a:r>
            <a:r>
              <a:rPr lang="en-US" altLang="ko-KR" dirty="0" smtClean="0"/>
              <a:t>(exponential function)</a:t>
            </a:r>
            <a:r>
              <a:rPr lang="ko-KR" altLang="en-US" dirty="0" smtClean="0"/>
              <a:t>란 거듭제곱의 지수를 변수로 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정의역을</a:t>
            </a:r>
            <a:r>
              <a:rPr lang="ko-KR" altLang="en-US" dirty="0" smtClean="0"/>
              <a:t> 실수 전체로 정의하는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초월함수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로그함수의 역함수임</a:t>
            </a:r>
            <a:r>
              <a:rPr lang="en-US" altLang="ko-KR" dirty="0" smtClean="0"/>
              <a:t>.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3485" y="2822430"/>
            <a:ext cx="5719081" cy="27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6450" y="2971473"/>
            <a:ext cx="5314247" cy="26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89595" y="2411803"/>
            <a:ext cx="1884824" cy="501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지수 함수와 로그 함수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0819" y="893098"/>
            <a:ext cx="1055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7.2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로그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98340" y="1263124"/>
            <a:ext cx="10533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ea typeface="나눔고딕"/>
              </a:rPr>
              <a:t> </a:t>
            </a:r>
            <a:r>
              <a:rPr lang="ko-KR" altLang="en-US" dirty="0" smtClean="0"/>
              <a:t>‘로그 함수’는 지수 함수의 입력과 출력을 거꾸로 한 것임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지수 함수의 역함수임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6046" y="2856484"/>
            <a:ext cx="5515877" cy="2746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0090" y="3000860"/>
            <a:ext cx="5280108" cy="263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19361" y="2325591"/>
            <a:ext cx="1969028" cy="511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26580" y="2421943"/>
            <a:ext cx="1772038" cy="462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지수 함수와 로그 함수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0819" y="873642"/>
            <a:ext cx="237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7.3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지수 함수의 미분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98340" y="1243668"/>
            <a:ext cx="10533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ea typeface="나눔고딕"/>
              </a:rPr>
              <a:t> </a:t>
            </a:r>
            <a:r>
              <a:rPr lang="ko-KR" altLang="en-US" dirty="0" smtClean="0"/>
              <a:t>지수      의  </a:t>
            </a:r>
            <a:r>
              <a:rPr lang="en-US" altLang="ko-KR" dirty="0" smtClean="0"/>
              <a:t>X </a:t>
            </a:r>
            <a:r>
              <a:rPr lang="ko-KR" altLang="en-US" dirty="0" smtClean="0"/>
              <a:t>에 대한 미분은 다음과 같음</a:t>
            </a:r>
            <a:r>
              <a:rPr lang="en-US" altLang="ko-KR" dirty="0" smtClean="0"/>
              <a:t>.</a:t>
            </a: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3539" y="1729320"/>
            <a:ext cx="2459752" cy="654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150" y="1353434"/>
            <a:ext cx="381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62299" y="3135523"/>
            <a:ext cx="5467149" cy="27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0094" y="2907813"/>
            <a:ext cx="48196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지수 함수와 로그 함수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0819" y="873642"/>
            <a:ext cx="237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7.4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로그 함수의 미분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98340" y="1243668"/>
            <a:ext cx="10533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로그 함수의 미분은 반비례의 식이 됩니다</a:t>
            </a:r>
            <a:endParaRPr lang="en-US" altLang="ko-KR" dirty="0" smtClean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4755" y="1773084"/>
            <a:ext cx="2765119" cy="88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225" y="3141776"/>
            <a:ext cx="49149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44778" y="3060815"/>
            <a:ext cx="48006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지수 함수와 로그 함수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0819" y="834730"/>
            <a:ext cx="2291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7.5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시그모이드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함수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98340" y="1204756"/>
            <a:ext cx="10533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ea typeface="나눔고딕"/>
              </a:rPr>
              <a:t> </a:t>
            </a:r>
            <a:r>
              <a:rPr lang="ko-KR" altLang="en-US" dirty="0" err="1" smtClean="0"/>
              <a:t>시그모이드</a:t>
            </a:r>
            <a:r>
              <a:rPr lang="ko-KR" altLang="en-US" dirty="0" smtClean="0"/>
              <a:t> 함수는 매끄러운 계단 같은 함수임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음에서 양의 실수를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까지의 사이로 변환하기 때문에 확률을 나타낼 때 자주 사용함</a:t>
            </a:r>
            <a:r>
              <a:rPr lang="en-US" altLang="ko-KR" dirty="0" smtClean="0"/>
              <a:t>.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4025" y="3054233"/>
            <a:ext cx="48768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444" y="3096043"/>
            <a:ext cx="5379319" cy="253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45431" y="1946127"/>
            <a:ext cx="2049992" cy="85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02430" y="2129108"/>
            <a:ext cx="1783962" cy="77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SECTION 01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벡터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98341" y="1233942"/>
            <a:ext cx="96862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형은 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세로를 구분하지 않고 항상 가로 벡터로 표시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특별한 형태의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으로 세로 벡터를 나타낼 수도 있음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형과 같이 </a:t>
            </a:r>
            <a:r>
              <a:rPr lang="en-US" altLang="ko-KR" dirty="0" smtClean="0"/>
              <a:t>2×2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나타냄</a:t>
            </a:r>
            <a:r>
              <a:rPr lang="en-US" altLang="ko-KR" dirty="0" smtClean="0"/>
              <a:t>.</a:t>
            </a:r>
            <a:endParaRPr lang="en-US" altLang="ko-KR" dirty="0" smtClean="0">
              <a:ea typeface="나눔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0819" y="863914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1.3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세로 벡터를 나타내기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9456" y="2471609"/>
            <a:ext cx="47910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6"/>
          <p:cNvGrpSpPr/>
          <p:nvPr/>
        </p:nvGrpSpPr>
        <p:grpSpPr>
          <a:xfrm>
            <a:off x="3493671" y="4662654"/>
            <a:ext cx="4929788" cy="1454918"/>
            <a:chOff x="3493671" y="4694516"/>
            <a:chExt cx="4929788" cy="1454918"/>
          </a:xfrm>
        </p:grpSpPr>
        <p:pic>
          <p:nvPicPr>
            <p:cNvPr id="5120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99034" y="4694516"/>
              <a:ext cx="4924425" cy="876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0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93671" y="5482684"/>
              <a:ext cx="4819650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" name="직사각형 15"/>
          <p:cNvSpPr/>
          <p:nvPr/>
        </p:nvSpPr>
        <p:spPr>
          <a:xfrm>
            <a:off x="1517592" y="4200122"/>
            <a:ext cx="9099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이 방식으로 </a:t>
            </a:r>
            <a:r>
              <a:rPr lang="en-US" altLang="ko-KR" dirty="0" smtClean="0"/>
              <a:t>2×1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배열을 만들면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 벡터를 나타냄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지수 함수와 로그 함수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0819" y="854186"/>
            <a:ext cx="2291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7.6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소프트맥스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함수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98340" y="1224212"/>
            <a:ext cx="10533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ea typeface="나눔고딕"/>
              </a:rPr>
              <a:t> </a:t>
            </a:r>
            <a:r>
              <a:rPr lang="ko-KR" altLang="en-US" dirty="0" err="1" smtClean="0"/>
              <a:t>소프트맥스</a:t>
            </a:r>
            <a:r>
              <a:rPr lang="ko-KR" altLang="en-US" dirty="0" smtClean="0"/>
              <a:t> 함수를 입력과 출력이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차원이므로 그대로 그릴 수는 없음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그래서 </a:t>
            </a:r>
            <a:r>
              <a:rPr lang="en-US" altLang="ko-KR" dirty="0" smtClean="0"/>
              <a:t>x2</a:t>
            </a:r>
            <a:r>
              <a:rPr lang="ko-KR" altLang="en-US" dirty="0" smtClean="0"/>
              <a:t>만 로 고정하여 다양한 </a:t>
            </a:r>
            <a:r>
              <a:rPr lang="en-US" altLang="ko-KR" dirty="0" smtClean="0"/>
              <a:t>x0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x1</a:t>
            </a:r>
            <a:r>
              <a:rPr lang="ko-KR" altLang="en-US" dirty="0" smtClean="0"/>
              <a:t>을 입력했을 때의 </a:t>
            </a:r>
            <a:r>
              <a:rPr lang="en-US" altLang="ko-KR" dirty="0" smtClean="0"/>
              <a:t>y0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y1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플롯함</a:t>
            </a:r>
            <a:r>
              <a:rPr lang="en-US" altLang="ko-KR" dirty="0" smtClean="0"/>
              <a:t>.</a:t>
            </a:r>
          </a:p>
        </p:txBody>
      </p:sp>
      <p:grpSp>
        <p:nvGrpSpPr>
          <p:cNvPr id="2" name="그룹 11"/>
          <p:cNvGrpSpPr/>
          <p:nvPr/>
        </p:nvGrpSpPr>
        <p:grpSpPr>
          <a:xfrm>
            <a:off x="1482291" y="1941221"/>
            <a:ext cx="4177365" cy="4485373"/>
            <a:chOff x="7261909" y="1759268"/>
            <a:chExt cx="4930091" cy="5452060"/>
          </a:xfrm>
        </p:grpSpPr>
        <p:pic>
          <p:nvPicPr>
            <p:cNvPr id="8090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15200" y="1759268"/>
              <a:ext cx="4876800" cy="3705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090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61909" y="5306328"/>
              <a:ext cx="4810125" cy="190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09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9258" y="2483796"/>
            <a:ext cx="5218438" cy="3278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지수 함수와 로그 함수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0819" y="863914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7.7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소프트맥스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함수와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시그모이드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함수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98340" y="1233940"/>
            <a:ext cx="105332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ea typeface="나눔고딕"/>
              </a:rPr>
              <a:t> </a:t>
            </a:r>
            <a:r>
              <a:rPr lang="ko-KR" altLang="en-US" dirty="0" err="1" smtClean="0"/>
              <a:t>소프트맥스</a:t>
            </a:r>
            <a:r>
              <a:rPr lang="ko-KR" altLang="en-US" dirty="0" smtClean="0"/>
              <a:t> 함수와 </a:t>
            </a:r>
            <a:r>
              <a:rPr lang="ko-KR" altLang="en-US" dirty="0" err="1" smtClean="0"/>
              <a:t>시그모이드</a:t>
            </a:r>
            <a:r>
              <a:rPr lang="ko-KR" altLang="en-US" dirty="0" smtClean="0"/>
              <a:t> 함수는 닮아 있음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두 변수의 </a:t>
            </a:r>
            <a:r>
              <a:rPr lang="ko-KR" altLang="en-US" dirty="0" err="1" smtClean="0"/>
              <a:t>소프트맥스</a:t>
            </a:r>
            <a:r>
              <a:rPr lang="ko-KR" altLang="en-US" dirty="0" smtClean="0"/>
              <a:t> 함수의 입력     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을 그 차이              로 나타낸 것이 </a:t>
            </a:r>
            <a:r>
              <a:rPr lang="ko-KR" altLang="en-US" dirty="0" err="1" smtClean="0"/>
              <a:t>시그모이드</a:t>
            </a:r>
            <a:r>
              <a:rPr lang="ko-KR" altLang="en-US" dirty="0" smtClean="0"/>
              <a:t> 함수임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시그모이드</a:t>
            </a:r>
            <a:r>
              <a:rPr lang="ko-KR" altLang="en-US" dirty="0" smtClean="0"/>
              <a:t> 함수를 다변수로 확장한 것이 </a:t>
            </a:r>
            <a:r>
              <a:rPr lang="ko-KR" altLang="en-US" dirty="0" err="1" smtClean="0"/>
              <a:t>소프트맥스</a:t>
            </a:r>
            <a:r>
              <a:rPr lang="ko-KR" altLang="en-US" dirty="0" smtClean="0"/>
              <a:t> 함수라고 할 수 있음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2200" y="2399127"/>
            <a:ext cx="2557158" cy="104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0854" y="3751626"/>
            <a:ext cx="4755926" cy="89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9709" y="4978796"/>
            <a:ext cx="1769648" cy="93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553" y="1555561"/>
            <a:ext cx="523875" cy="2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45605" y="1560424"/>
            <a:ext cx="1000125" cy="28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직선 화살표 연결선 16"/>
          <p:cNvCxnSpPr/>
          <p:nvPr/>
        </p:nvCxnSpPr>
        <p:spPr>
          <a:xfrm>
            <a:off x="6291714" y="2987270"/>
            <a:ext cx="627246" cy="1603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6320590" y="4171178"/>
            <a:ext cx="627246" cy="1603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310964" y="5412837"/>
            <a:ext cx="627246" cy="1603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45104" y="2826848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소프트맥스</a:t>
            </a:r>
            <a:r>
              <a:rPr lang="ko-KR" altLang="en-US" sz="1400" dirty="0" smtClean="0"/>
              <a:t> 함수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852610" y="3768521"/>
            <a:ext cx="3360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분모 분자에    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곱하여 정리하면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      </a:t>
            </a:r>
            <a:r>
              <a:rPr lang="ko-KR" altLang="en-US" sz="1400" dirty="0" smtClean="0"/>
              <a:t>라는 공식을 사용하여 내용 도출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8746147" y="5258826"/>
            <a:ext cx="2629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로</a:t>
            </a:r>
            <a:r>
              <a:rPr lang="ko-KR" altLang="en-US" sz="1400" dirty="0" smtClean="0"/>
              <a:t> 두면 </a:t>
            </a:r>
            <a:r>
              <a:rPr lang="ko-KR" altLang="en-US" sz="1400" dirty="0" err="1" smtClean="0"/>
              <a:t>시그모이드</a:t>
            </a:r>
            <a:r>
              <a:rPr lang="ko-KR" altLang="en-US" sz="1400" dirty="0" smtClean="0"/>
              <a:t> 함수가 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81930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894395" y="3793485"/>
            <a:ext cx="313043" cy="236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31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79343" y="4060416"/>
            <a:ext cx="862664" cy="19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32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44589" y="5295122"/>
            <a:ext cx="911192" cy="256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지수 함수와 로그 함수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0819" y="922282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7.8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가우스 함수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98340" y="1292308"/>
            <a:ext cx="10533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가우스 함수</a:t>
            </a:r>
            <a:r>
              <a:rPr lang="en-US" altLang="ko-KR" dirty="0" smtClean="0"/>
              <a:t>(</a:t>
            </a:r>
            <a:r>
              <a:rPr lang="ko-KR" altLang="ko-KR" dirty="0" smtClean="0"/>
              <a:t>Gaussian function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다음과 같은 함수임</a:t>
            </a:r>
            <a:endParaRPr lang="en-US" altLang="ko-KR" dirty="0" smtClean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3700" y="2932934"/>
            <a:ext cx="55435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5390" y="1849499"/>
            <a:ext cx="2316758" cy="56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2446" y="2948031"/>
            <a:ext cx="5189972" cy="3110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지수 함수와 로그 함수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0819" y="854186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7.9 2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차원 가우스 함수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98340" y="1224212"/>
            <a:ext cx="105332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ea typeface="나눔고딕"/>
              </a:rPr>
              <a:t> </a:t>
            </a:r>
            <a:r>
              <a:rPr lang="ko-KR" altLang="en-US" dirty="0" smtClean="0"/>
              <a:t>가우스 함수를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차원으로 확장할 수 있음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입력을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벡터 라고 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가우스 함수의 기본형은 다음과 같음</a:t>
            </a:r>
            <a:r>
              <a:rPr lang="en-US" altLang="ko-KR" dirty="0" smtClean="0"/>
              <a:t>.</a:t>
            </a:r>
          </a:p>
        </p:txBody>
      </p:sp>
      <p:pic>
        <p:nvPicPr>
          <p:cNvPr id="839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0850" y="2215540"/>
            <a:ext cx="2335131" cy="65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213" y="3074896"/>
            <a:ext cx="540067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9102" y="2827548"/>
            <a:ext cx="54197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SECTION 01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벡터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98341" y="1214486"/>
            <a:ext cx="968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전치는 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.T</a:t>
            </a:r>
            <a:r>
              <a:rPr lang="ko-KR" altLang="en-US" dirty="0" smtClean="0"/>
              <a:t>로 나타냄</a:t>
            </a:r>
            <a:r>
              <a:rPr lang="en-US" altLang="ko-KR" dirty="0" smtClean="0"/>
              <a:t>.</a:t>
            </a:r>
            <a:endParaRPr lang="en-US" altLang="ko-KR" dirty="0" smtClean="0">
              <a:ea typeface="나눔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0819" y="844458"/>
            <a:ext cx="2291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1.4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전치를 나타내기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9561" y="2124706"/>
            <a:ext cx="6254318" cy="188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SECTION 01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벡터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96739" y="1251697"/>
            <a:ext cx="9686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각 요소를 더하는 벡터의 덧셈과 </a:t>
            </a:r>
            <a:r>
              <a:rPr lang="ko-KR" altLang="en-US" dirty="0" err="1" smtClean="0"/>
              <a:t>뺄샘은</a:t>
            </a:r>
            <a:r>
              <a:rPr lang="en-US" altLang="ko-KR" dirty="0" smtClean="0"/>
              <a:t>, 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변으로 하는 평행 </a:t>
            </a:r>
            <a:r>
              <a:rPr lang="ko-KR" altLang="en-US" dirty="0" err="1" smtClean="0"/>
              <a:t>사변형의</a:t>
            </a:r>
            <a:r>
              <a:rPr lang="ko-KR" altLang="en-US" dirty="0" smtClean="0"/>
              <a:t> ‘대각선을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구하는 연산’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해석할 수 있음</a:t>
            </a:r>
            <a:r>
              <a:rPr lang="en-US" altLang="ko-KR" dirty="0" smtClean="0"/>
              <a:t>.</a:t>
            </a:r>
            <a:endParaRPr lang="en-US" altLang="ko-KR" dirty="0" smtClean="0">
              <a:ea typeface="나눔고딕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29217" y="881669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1.5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936" y="2511478"/>
            <a:ext cx="5442930" cy="318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7576" y="2549473"/>
            <a:ext cx="5144546" cy="306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SECTION 01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벡터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96739" y="1271153"/>
            <a:ext cx="968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스칼라에 벡터를 곱하면 스칼라 값이 벡터의 요소 전체에 적용 됨</a:t>
            </a:r>
            <a:r>
              <a:rPr lang="en-US" altLang="ko-KR" dirty="0" smtClean="0"/>
              <a:t>.</a:t>
            </a:r>
            <a:endParaRPr lang="en-US" altLang="ko-KR" dirty="0" smtClean="0">
              <a:ea typeface="나눔고딕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29217" y="901125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1.6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스칼라의 곱셈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8678" y="1980384"/>
            <a:ext cx="2913808" cy="72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1668" y="3451895"/>
            <a:ext cx="48672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21266" y="3088995"/>
            <a:ext cx="490537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7905326" y="5705730"/>
            <a:ext cx="1675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벡터의 스칼라 배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552075" y="4818601"/>
            <a:ext cx="8322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파이썬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SECTION 01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벡터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96739" y="1222513"/>
            <a:ext cx="9686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내적은 같은 차원을 가진 두 벡터 간의 연산에서 </a:t>
            </a:r>
            <a:r>
              <a:rPr lang="en-US" altLang="ko-KR" dirty="0" smtClean="0"/>
              <a:t>"·"</a:t>
            </a:r>
            <a:r>
              <a:rPr lang="ko-KR" altLang="en-US" dirty="0" smtClean="0"/>
              <a:t>로 나타냄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대응하는 요소들을 곱한 뒤 더한 값을 취함</a:t>
            </a:r>
            <a:r>
              <a:rPr lang="en-US" altLang="ko-KR" dirty="0" smtClean="0"/>
              <a:t>.</a:t>
            </a:r>
            <a:endParaRPr lang="en-US" altLang="ko-KR" dirty="0" smtClean="0">
              <a:ea typeface="나눔고딕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29217" y="852485"/>
            <a:ext cx="1055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1.7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내적</a:t>
            </a:r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2117" y="2201052"/>
            <a:ext cx="3611956" cy="683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8209316" y="5790232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벡터의 내적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702" y="3386807"/>
            <a:ext cx="5265470" cy="1599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1569468" y="5156569"/>
            <a:ext cx="3693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파이썬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변수명</a:t>
            </a:r>
            <a:r>
              <a:rPr lang="en-US" altLang="ko-KR" sz="1400" dirty="0" smtClean="0"/>
              <a:t>1.dot(</a:t>
            </a:r>
            <a:r>
              <a:rPr lang="ko-KR" altLang="en-US" sz="1400" dirty="0" err="1" smtClean="0"/>
              <a:t>변수명</a:t>
            </a:r>
            <a:r>
              <a:rPr lang="en-US" altLang="ko-KR" sz="1400" dirty="0" smtClean="0"/>
              <a:t>2)</a:t>
            </a:r>
            <a:r>
              <a:rPr lang="ko-KR" altLang="en-US" sz="1400" dirty="0" smtClean="0"/>
              <a:t>로 내적을 계산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2187" y="3068896"/>
            <a:ext cx="4595170" cy="2583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</a:rPr>
              <a:t>SECTION 01 </a:t>
            </a:r>
            <a:r>
              <a:rPr lang="ko-KR" altLang="en-US" sz="2200" b="1" dirty="0" smtClean="0">
                <a:solidFill>
                  <a:schemeClr val="accent2"/>
                </a:solidFill>
              </a:rPr>
              <a:t>벡터</a:t>
            </a:r>
            <a:endParaRPr lang="en-US" altLang="ko-KR" sz="2200" b="1" dirty="0" smtClean="0">
              <a:solidFill>
                <a:schemeClr val="accent2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96739" y="1290609"/>
            <a:ext cx="968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벡터의 크기는 </a:t>
            </a:r>
            <a:r>
              <a:rPr lang="en-US" altLang="ko-KR" dirty="0" smtClean="0"/>
              <a:t>|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|</a:t>
            </a:r>
            <a:r>
              <a:rPr lang="ko-KR" altLang="en-US" dirty="0" smtClean="0"/>
              <a:t>의 사이에 나타냄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1029217" y="920581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1.8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벡터의 크기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6113" y="2130233"/>
            <a:ext cx="20383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3425" y="2154646"/>
            <a:ext cx="2152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42700" y="1944394"/>
            <a:ext cx="25908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1855180" y="2847233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[2</a:t>
            </a:r>
            <a:r>
              <a:rPr lang="ko-KR" altLang="en-US" sz="1400" dirty="0" smtClean="0"/>
              <a:t>차원 벡터의 크기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5058787" y="2884130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[3</a:t>
            </a:r>
            <a:r>
              <a:rPr lang="ko-KR" altLang="en-US" sz="1400" dirty="0" smtClean="0"/>
              <a:t>차원 벡터의 크기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551154" y="2921028"/>
            <a:ext cx="1803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[D</a:t>
            </a:r>
            <a:r>
              <a:rPr lang="ko-KR" altLang="en-US" sz="1400" dirty="0" smtClean="0"/>
              <a:t>차원 벡터의 크기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536833" y="3854136"/>
            <a:ext cx="9580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파이썬에서는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np.linalg.norm</a:t>
            </a:r>
            <a:r>
              <a:rPr lang="en-US" altLang="ko-KR" dirty="0" smtClean="0"/>
              <a:t> () </a:t>
            </a:r>
            <a:r>
              <a:rPr lang="ko-KR" altLang="en-US" dirty="0" smtClean="0"/>
              <a:t>으로 벡터의 크기를 구할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7690" y="4488271"/>
            <a:ext cx="55721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4055</TotalTime>
  <Words>1483</Words>
  <Application>Microsoft Office PowerPoint</Application>
  <PresentationFormat>사용자 지정</PresentationFormat>
  <Paragraphs>194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PowerPoint 프레젠테이션</vt:lpstr>
      <vt:lpstr>SECTION 01 벡터</vt:lpstr>
      <vt:lpstr>SECTION 01 벡터</vt:lpstr>
      <vt:lpstr>SECTION 01 벡터</vt:lpstr>
      <vt:lpstr>SECTION 01 벡터</vt:lpstr>
      <vt:lpstr>SECTION 01 벡터</vt:lpstr>
      <vt:lpstr>SECTION 01 벡터</vt:lpstr>
      <vt:lpstr>SECTION 01 벡터</vt:lpstr>
      <vt:lpstr>SECTION 01 벡터</vt:lpstr>
      <vt:lpstr>SECTION 02 합의 기호</vt:lpstr>
      <vt:lpstr>SECTION 02 합의 기호</vt:lpstr>
      <vt:lpstr>SECTION 02 합의 기호</vt:lpstr>
      <vt:lpstr>SECTION 02 합의 기호</vt:lpstr>
      <vt:lpstr>SECTION 03 곱의 기호</vt:lpstr>
      <vt:lpstr>SECTION 04 미분</vt:lpstr>
      <vt:lpstr>SECTION 04 미분</vt:lpstr>
      <vt:lpstr>SECTION 04 미분</vt:lpstr>
      <vt:lpstr>SECTION 04 미분</vt:lpstr>
      <vt:lpstr>SECTION 05 편미분</vt:lpstr>
      <vt:lpstr>SECTION 05 편미분</vt:lpstr>
      <vt:lpstr>SECTION 05 편미분</vt:lpstr>
      <vt:lpstr>SECTION 05 편미분</vt:lpstr>
      <vt:lpstr>SECTION 05 편미분</vt:lpstr>
      <vt:lpstr>SECTION 05 편미분</vt:lpstr>
      <vt:lpstr>SECTION 06 행렬</vt:lpstr>
      <vt:lpstr>SECTION 06 행렬</vt:lpstr>
      <vt:lpstr>SECTION 06 행렬</vt:lpstr>
      <vt:lpstr>SECTION 06 행렬</vt:lpstr>
      <vt:lpstr>SECTION 06 행렬</vt:lpstr>
      <vt:lpstr>SECTION 06 행렬</vt:lpstr>
      <vt:lpstr>SECTION 06 행렬</vt:lpstr>
      <vt:lpstr>SECTION 06 행렬</vt:lpstr>
      <vt:lpstr>SECTION 06 행렬</vt:lpstr>
      <vt:lpstr>SECTION 06 행렬</vt:lpstr>
      <vt:lpstr> 지수 함수와 로그 함수</vt:lpstr>
      <vt:lpstr> 지수 함수와 로그 함수</vt:lpstr>
      <vt:lpstr> 지수 함수와 로그 함수</vt:lpstr>
      <vt:lpstr> 지수 함수와 로그 함수</vt:lpstr>
      <vt:lpstr> 지수 함수와 로그 함수</vt:lpstr>
      <vt:lpstr> 지수 함수와 로그 함수</vt:lpstr>
      <vt:lpstr> 지수 함수와 로그 함수</vt:lpstr>
      <vt:lpstr> 지수 함수와 로그 함수</vt:lpstr>
      <vt:lpstr> 지수 함수와 로그 함수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user</cp:lastModifiedBy>
  <cp:revision>34</cp:revision>
  <dcterms:created xsi:type="dcterms:W3CDTF">2020-01-31T07:25:46Z</dcterms:created>
  <dcterms:modified xsi:type="dcterms:W3CDTF">2022-10-19T01:25:17Z</dcterms:modified>
</cp:coreProperties>
</file>