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  <p:sldMasterId id="2147484091" r:id="rId2"/>
  </p:sldMasterIdLst>
  <p:notesMasterIdLst>
    <p:notesMasterId r:id="rId33"/>
  </p:notesMasterIdLst>
  <p:sldIdLst>
    <p:sldId id="256" r:id="rId3"/>
    <p:sldId id="293" r:id="rId4"/>
    <p:sldId id="292" r:id="rId5"/>
    <p:sldId id="294" r:id="rId6"/>
    <p:sldId id="295" r:id="rId7"/>
    <p:sldId id="301" r:id="rId8"/>
    <p:sldId id="303" r:id="rId9"/>
    <p:sldId id="302" r:id="rId10"/>
    <p:sldId id="296" r:id="rId11"/>
    <p:sldId id="289" r:id="rId12"/>
    <p:sldId id="297" r:id="rId13"/>
    <p:sldId id="298" r:id="rId14"/>
    <p:sldId id="304" r:id="rId15"/>
    <p:sldId id="305" r:id="rId16"/>
    <p:sldId id="306" r:id="rId17"/>
    <p:sldId id="308" r:id="rId18"/>
    <p:sldId id="309" r:id="rId19"/>
    <p:sldId id="299" r:id="rId20"/>
    <p:sldId id="307" r:id="rId21"/>
    <p:sldId id="310" r:id="rId22"/>
    <p:sldId id="277" r:id="rId23"/>
    <p:sldId id="258" r:id="rId24"/>
    <p:sldId id="280" r:id="rId25"/>
    <p:sldId id="284" r:id="rId26"/>
    <p:sldId id="285" r:id="rId27"/>
    <p:sldId id="282" r:id="rId28"/>
    <p:sldId id="283" r:id="rId29"/>
    <p:sldId id="286" r:id="rId30"/>
    <p:sldId id="287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429" autoAdjust="0"/>
  </p:normalViewPr>
  <p:slideViewPr>
    <p:cSldViewPr snapToGrid="0">
      <p:cViewPr>
        <p:scale>
          <a:sx n="60" d="100"/>
          <a:sy n="60" d="100"/>
        </p:scale>
        <p:origin x="9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69939-245C-413A-A560-E29B60208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7CC8-2D15-4456-B5E1-1C90BA04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ctr">
              <a:lnSpc>
                <a:spcPct val="107000"/>
              </a:lnSpc>
            </a:pPr>
            <a:r>
              <a:rPr lang="ko-KR" sz="1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 분류 연구 동향 및 코드구현</a:t>
            </a:r>
            <a:r>
              <a:rPr lang="en-US" sz="1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AlexNet </a:t>
            </a:r>
            <a:r>
              <a:rPr lang="ko-KR" sz="1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lang="en-US" sz="1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Vision Transformer</a:t>
            </a:r>
            <a:r>
              <a:rPr lang="ko-KR" sz="1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</a:t>
            </a:r>
            <a:endParaRPr lang="en-US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Study on Transition of Image Classification – Code Implementation from AlexNet to Vision Transformer</a:t>
            </a:r>
            <a:endParaRPr lang="en-US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B7CC8-2D15-4456-B5E1-1C90BA04BB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79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9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7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68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8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08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8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01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2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0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3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13,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8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0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181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2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February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74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9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none" spc="17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5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631FE-BA69-EF82-70E1-A3868CBA2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340283"/>
            <a:ext cx="10160000" cy="109249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700" b="1" dirty="0"/>
              <a:t>Study on Transition of Image Classification </a:t>
            </a:r>
            <a:br>
              <a:rPr lang="en-US" b="1" dirty="0"/>
            </a:br>
            <a:r>
              <a:rPr lang="en-US" b="1" dirty="0"/>
              <a:t>– </a:t>
            </a:r>
            <a:r>
              <a:rPr lang="en-US" sz="2200" b="1" dirty="0"/>
              <a:t>Code Implementation from AlexNet to Vision Transformer</a:t>
            </a:r>
            <a:endParaRPr lang="en-US" b="1" dirty="0"/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18228916-B682-4DDB-E1E7-47399C8E3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13" b="11547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979DC-CB1D-BF82-2C69-D3C10C5447BC}"/>
              </a:ext>
            </a:extLst>
          </p:cNvPr>
          <p:cNvSpPr txBox="1"/>
          <p:nvPr/>
        </p:nvSpPr>
        <p:spPr>
          <a:xfrm>
            <a:off x="2484031" y="6346534"/>
            <a:ext cx="722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Juan Park,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Sogang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Jeongkyu</a:t>
            </a:r>
            <a:r>
              <a:rPr lang="en-US" b="0" i="0" dirty="0">
                <a:effectLst/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Georyang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Park,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Jiseok</a:t>
            </a:r>
            <a:r>
              <a:rPr lang="en-US" b="0" i="0" dirty="0">
                <a:effectLst/>
                <a:latin typeface="Arial" panose="020B0604020202020204" pitchFamily="34" charset="0"/>
              </a:rPr>
              <a:t> 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cap="all" dirty="0">
                <a:solidFill>
                  <a:srgbClr val="FFFFFF"/>
                </a:solidFill>
              </a:rPr>
              <a:t>CIFAR10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8A1888-157D-45E4-37B3-8A80863C3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0"/>
          <a:stretch/>
        </p:blipFill>
        <p:spPr>
          <a:xfrm>
            <a:off x="4777148" y="733281"/>
            <a:ext cx="6777906" cy="5224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0" cap="all" dirty="0">
                <a:solidFill>
                  <a:srgbClr val="FFFFFF"/>
                </a:solidFill>
              </a:rPr>
              <a:t>60,000 images </a:t>
            </a:r>
          </a:p>
          <a:p>
            <a:pPr marL="285750" indent="-285750">
              <a:buFontTx/>
              <a:buChar char="-"/>
            </a:pPr>
            <a:r>
              <a:rPr lang="en-US" sz="1400" b="0" cap="all" dirty="0">
                <a:solidFill>
                  <a:srgbClr val="FFFFFF"/>
                </a:solidFill>
              </a:rPr>
              <a:t>10 classes</a:t>
            </a:r>
          </a:p>
          <a:p>
            <a:pPr marL="285750" indent="-285750">
              <a:buFontTx/>
              <a:buChar char="-"/>
            </a:pPr>
            <a:r>
              <a:rPr lang="en-US" sz="1400" b="0" cap="all" dirty="0">
                <a:solidFill>
                  <a:srgbClr val="FFFFFF"/>
                </a:solidFill>
              </a:rPr>
              <a:t>50,000 Training data</a:t>
            </a:r>
            <a:endParaRPr lang="en-US" sz="1400" cap="all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0" cap="all" dirty="0">
                <a:solidFill>
                  <a:srgbClr val="FFFFFF"/>
                </a:solidFill>
              </a:rPr>
              <a:t>10,000 test data </a:t>
            </a:r>
            <a:endParaRPr lang="en-US" sz="14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8432299" y="214263"/>
            <a:ext cx="5514808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Malgun Gothic" panose="020B0502020104020203"/>
              </a:rPr>
              <a:t>Dataset</a:t>
            </a:r>
            <a:endParaRPr kumimoji="0" lang="en-US" sz="3600" b="1" i="0" u="none" strike="noStrike" kern="1200" cap="none" spc="1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algun Gothic" panose="020B0502020104020203"/>
              <a:ea typeface="+mj-ea"/>
              <a:cs typeface="+mj-cs"/>
            </a:endParaRPr>
          </a:p>
        </p:txBody>
      </p:sp>
      <p:sp>
        <p:nvSpPr>
          <p:cNvPr id="4" name="Google Shape;666;g1a4a6198e06_2_162">
            <a:extLst>
              <a:ext uri="{FF2B5EF4-FFF2-40B4-BE49-F238E27FC236}">
                <a16:creationId xmlns:a16="http://schemas.microsoft.com/office/drawing/2014/main" id="{863BF98E-1970-3C5B-D9A0-E74F7D46C7DE}"/>
              </a:ext>
            </a:extLst>
          </p:cNvPr>
          <p:cNvSpPr/>
          <p:nvPr/>
        </p:nvSpPr>
        <p:spPr>
          <a:xfrm>
            <a:off x="4586736" y="729724"/>
            <a:ext cx="1544319" cy="52243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14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0" cap="all" dirty="0">
                <a:solidFill>
                  <a:srgbClr val="FFFFFF"/>
                </a:solidFill>
              </a:rPr>
              <a:t>PReprocessing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- </a:t>
            </a: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resize</a:t>
            </a:r>
            <a:b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</a:b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- </a:t>
            </a: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Center crop </a:t>
            </a:r>
            <a:b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</a:b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- Normalize by RGb channel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  (mean, std)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7136403" y="263540"/>
            <a:ext cx="5514808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Data Preprocessing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F787A28-3184-A719-3330-C1DFD5A2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59" y="898446"/>
            <a:ext cx="5924550" cy="1663700"/>
          </a:xfrm>
          <a:prstGeom prst="rect">
            <a:avLst/>
          </a:prstGeom>
        </p:spPr>
      </p:pic>
      <p:pic>
        <p:nvPicPr>
          <p:cNvPr id="12" name="그림 11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9262BAE3-F026-DBBE-C471-68F72BDD1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59" y="3033203"/>
            <a:ext cx="4488560" cy="2735216"/>
          </a:xfrm>
          <a:prstGeom prst="rect">
            <a:avLst/>
          </a:prstGeom>
        </p:spPr>
      </p:pic>
      <p:sp>
        <p:nvSpPr>
          <p:cNvPr id="14" name="Google Shape;666;g1a4a6198e06_2_162">
            <a:extLst>
              <a:ext uri="{FF2B5EF4-FFF2-40B4-BE49-F238E27FC236}">
                <a16:creationId xmlns:a16="http://schemas.microsoft.com/office/drawing/2014/main" id="{6136E529-E11D-7006-D4DD-0E3314A1282D}"/>
              </a:ext>
            </a:extLst>
          </p:cNvPr>
          <p:cNvSpPr/>
          <p:nvPr/>
        </p:nvSpPr>
        <p:spPr>
          <a:xfrm>
            <a:off x="7406640" y="1332104"/>
            <a:ext cx="1544319" cy="33413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66;g1a4a6198e06_2_162">
            <a:extLst>
              <a:ext uri="{FF2B5EF4-FFF2-40B4-BE49-F238E27FC236}">
                <a16:creationId xmlns:a16="http://schemas.microsoft.com/office/drawing/2014/main" id="{8F90572A-6EAF-C6DD-6CF3-2A083ECD55BA}"/>
              </a:ext>
            </a:extLst>
          </p:cNvPr>
          <p:cNvSpPr/>
          <p:nvPr/>
        </p:nvSpPr>
        <p:spPr>
          <a:xfrm>
            <a:off x="5254666" y="3918019"/>
            <a:ext cx="3204000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66;g1a4a6198e06_2_162">
            <a:extLst>
              <a:ext uri="{FF2B5EF4-FFF2-40B4-BE49-F238E27FC236}">
                <a16:creationId xmlns:a16="http://schemas.microsoft.com/office/drawing/2014/main" id="{819A6C38-CBB7-F4F0-5D98-15CBE85BA75E}"/>
              </a:ext>
            </a:extLst>
          </p:cNvPr>
          <p:cNvSpPr/>
          <p:nvPr/>
        </p:nvSpPr>
        <p:spPr>
          <a:xfrm>
            <a:off x="5254666" y="4337808"/>
            <a:ext cx="3198454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FAAE13-63C5-F667-179E-DD07EABD6EED}"/>
              </a:ext>
            </a:extLst>
          </p:cNvPr>
          <p:cNvSpPr txBox="1"/>
          <p:nvPr/>
        </p:nvSpPr>
        <p:spPr>
          <a:xfrm>
            <a:off x="5830589" y="2657445"/>
            <a:ext cx="442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AlexNet  based Resize and Center crop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DD9A-D8AF-347A-5A88-F6F875DE19C3}"/>
              </a:ext>
            </a:extLst>
          </p:cNvPr>
          <p:cNvSpPr txBox="1"/>
          <p:nvPr/>
        </p:nvSpPr>
        <p:spPr>
          <a:xfrm>
            <a:off x="5830589" y="5785301"/>
            <a:ext cx="442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Commonly applied to all models</a:t>
            </a:r>
          </a:p>
        </p:txBody>
      </p:sp>
    </p:spTree>
    <p:extLst>
      <p:ext uri="{BB962C8B-B14F-4D97-AF65-F5344CB8AC3E}">
        <p14:creationId xmlns:p14="http://schemas.microsoft.com/office/powerpoint/2010/main" val="153424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0" cap="all" dirty="0">
                <a:solidFill>
                  <a:srgbClr val="FFFFFF"/>
                </a:solidFill>
              </a:rPr>
              <a:t>A L E x n e t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34969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- </a:t>
            </a: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LRN</a:t>
            </a:r>
            <a:r>
              <a:rPr lang="en-US" sz="2000" cap="all" dirty="0">
                <a:solidFill>
                  <a:srgbClr val="FFFFFF"/>
                </a:solidFill>
                <a:latin typeface="Malgun Gothic Semilight" panose="020B0502020104020203"/>
              </a:rPr>
              <a:t> 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(local response normalization)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</a:br>
            <a:endParaRPr lang="en-US" sz="1200" cap="all" dirty="0">
              <a:solidFill>
                <a:srgbClr val="FFFFFF"/>
              </a:solidFill>
              <a:latin typeface="Malgun Gothic Semilight" panose="020B0502020104020203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5760720" y="263540"/>
            <a:ext cx="6863059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Malgun Gothic" panose="020B0502020104020203"/>
              </a:rPr>
              <a:t>CNN Modeling - AlexNet</a:t>
            </a:r>
            <a:endParaRPr kumimoji="0" lang="en-US" sz="3600" b="1" i="0" u="none" strike="noStrike" kern="1200" cap="none" spc="1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algun Gothic" panose="020B0502020104020203"/>
              <a:ea typeface="+mj-ea"/>
              <a:cs typeface="+mj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952D0F9-A66D-C2C4-5D0B-8783F15A7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72" y="997529"/>
            <a:ext cx="3168650" cy="478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DDB1A-E5B9-F6D8-28EF-59CADC50B23F}"/>
              </a:ext>
            </a:extLst>
          </p:cNvPr>
          <p:cNvSpPr txBox="1"/>
          <p:nvPr/>
        </p:nvSpPr>
        <p:spPr>
          <a:xfrm>
            <a:off x="4094417" y="5827545"/>
            <a:ext cx="442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AlexNet </a:t>
            </a:r>
          </a:p>
        </p:txBody>
      </p:sp>
      <p:sp>
        <p:nvSpPr>
          <p:cNvPr id="7" name="Google Shape;666;g1a4a6198e06_2_162">
            <a:extLst>
              <a:ext uri="{FF2B5EF4-FFF2-40B4-BE49-F238E27FC236}">
                <a16:creationId xmlns:a16="http://schemas.microsoft.com/office/drawing/2014/main" id="{D3E7610A-2E5F-097D-D33C-F4A26290FF52}"/>
              </a:ext>
            </a:extLst>
          </p:cNvPr>
          <p:cNvSpPr/>
          <p:nvPr/>
        </p:nvSpPr>
        <p:spPr>
          <a:xfrm>
            <a:off x="5246796" y="1526061"/>
            <a:ext cx="2062480" cy="14822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66;g1a4a6198e06_2_162">
            <a:extLst>
              <a:ext uri="{FF2B5EF4-FFF2-40B4-BE49-F238E27FC236}">
                <a16:creationId xmlns:a16="http://schemas.microsoft.com/office/drawing/2014/main" id="{91D7CE6F-162E-8D2D-4346-D9E8179FABBA}"/>
              </a:ext>
            </a:extLst>
          </p:cNvPr>
          <p:cNvSpPr/>
          <p:nvPr/>
        </p:nvSpPr>
        <p:spPr>
          <a:xfrm>
            <a:off x="5246796" y="1961736"/>
            <a:ext cx="2062480" cy="14822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677E2C20-FC00-E5C6-F078-6BFDEC530D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/>
          <a:stretch/>
        </p:blipFill>
        <p:spPr>
          <a:xfrm>
            <a:off x="8640404" y="997529"/>
            <a:ext cx="2914650" cy="478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B62C3D-16BE-89B5-013D-5A82DF567C6E}"/>
              </a:ext>
            </a:extLst>
          </p:cNvPr>
          <p:cNvSpPr txBox="1"/>
          <p:nvPr/>
        </p:nvSpPr>
        <p:spPr>
          <a:xfrm>
            <a:off x="7885589" y="5822109"/>
            <a:ext cx="442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Summary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2E15C0-FDBE-D413-3735-AACA9E0DF29F}"/>
              </a:ext>
            </a:extLst>
          </p:cNvPr>
          <p:cNvSpPr/>
          <p:nvPr/>
        </p:nvSpPr>
        <p:spPr>
          <a:xfrm>
            <a:off x="8640404" y="5255044"/>
            <a:ext cx="1734144" cy="36807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0" cap="all" dirty="0">
                <a:solidFill>
                  <a:srgbClr val="FFFFFF"/>
                </a:solidFill>
              </a:rPr>
              <a:t>V g g n e t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VGGnet</a:t>
            </a: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 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cap="all" dirty="0" err="1">
                <a:solidFill>
                  <a:srgbClr val="FFFFFF"/>
                </a:solidFill>
                <a:latin typeface="Malgun Gothic Semilight" panose="020B0502020104020203"/>
              </a:rPr>
              <a:t>Vggnet</a:t>
            </a: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 16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3x3 receptive field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5997887" y="263540"/>
            <a:ext cx="6360716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CNN Modeling - VGGNet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DDB1A-E5B9-F6D8-28EF-59CADC50B23F}"/>
              </a:ext>
            </a:extLst>
          </p:cNvPr>
          <p:cNvSpPr txBox="1"/>
          <p:nvPr/>
        </p:nvSpPr>
        <p:spPr>
          <a:xfrm>
            <a:off x="5406641" y="4016573"/>
            <a:ext cx="2581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Net11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B62C3D-16BE-89B5-013D-5A82DF567C6E}"/>
              </a:ext>
            </a:extLst>
          </p:cNvPr>
          <p:cNvSpPr txBox="1"/>
          <p:nvPr/>
        </p:nvSpPr>
        <p:spPr>
          <a:xfrm>
            <a:off x="5682300" y="6089684"/>
            <a:ext cx="202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VGGNet11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Summary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EF3E3A6-EB05-462F-FBA0-562F9D7AB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11" y="865057"/>
            <a:ext cx="2375316" cy="3138710"/>
          </a:xfrm>
          <a:prstGeom prst="rect">
            <a:avLst/>
          </a:prstGeom>
        </p:spPr>
      </p:pic>
      <p:sp>
        <p:nvSpPr>
          <p:cNvPr id="7" name="Google Shape;666;g1a4a6198e06_2_162">
            <a:extLst>
              <a:ext uri="{FF2B5EF4-FFF2-40B4-BE49-F238E27FC236}">
                <a16:creationId xmlns:a16="http://schemas.microsoft.com/office/drawing/2014/main" id="{D3E7610A-2E5F-097D-D33C-F4A26290FF52}"/>
              </a:ext>
            </a:extLst>
          </p:cNvPr>
          <p:cNvSpPr/>
          <p:nvPr/>
        </p:nvSpPr>
        <p:spPr>
          <a:xfrm>
            <a:off x="6861736" y="1039722"/>
            <a:ext cx="503513" cy="12546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pic>
        <p:nvPicPr>
          <p:cNvPr id="22" name="그림 21" descr="텍스트, 스크린샷, 서류이(가) 표시된 사진&#10;&#10;자동 생성된 설명">
            <a:extLst>
              <a:ext uri="{FF2B5EF4-FFF2-40B4-BE49-F238E27FC236}">
                <a16:creationId xmlns:a16="http://schemas.microsoft.com/office/drawing/2014/main" id="{C78487AE-26A2-0234-6FCB-5D81AE331EC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60" y="865057"/>
            <a:ext cx="2376000" cy="31387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6594C3-E0DF-AC8E-4995-17A612073831}"/>
              </a:ext>
            </a:extLst>
          </p:cNvPr>
          <p:cNvSpPr txBox="1"/>
          <p:nvPr/>
        </p:nvSpPr>
        <p:spPr>
          <a:xfrm>
            <a:off x="8927016" y="4011313"/>
            <a:ext cx="162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Net16 </a:t>
            </a:r>
          </a:p>
        </p:txBody>
      </p:sp>
      <p:sp>
        <p:nvSpPr>
          <p:cNvPr id="24" name="Google Shape;666;g1a4a6198e06_2_162">
            <a:extLst>
              <a:ext uri="{FF2B5EF4-FFF2-40B4-BE49-F238E27FC236}">
                <a16:creationId xmlns:a16="http://schemas.microsoft.com/office/drawing/2014/main" id="{C7792F8B-F5C0-2FE6-A866-521F3B41D4E0}"/>
              </a:ext>
            </a:extLst>
          </p:cNvPr>
          <p:cNvSpPr/>
          <p:nvPr/>
        </p:nvSpPr>
        <p:spPr>
          <a:xfrm>
            <a:off x="9866723" y="1014753"/>
            <a:ext cx="503513" cy="207367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6F81C047-2BB0-BB5A-9E06-FD2481C75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73" y="4355347"/>
            <a:ext cx="2379654" cy="1704591"/>
          </a:xfrm>
          <a:prstGeom prst="rect">
            <a:avLst/>
          </a:prstGeom>
        </p:spPr>
      </p:pic>
      <p:pic>
        <p:nvPicPr>
          <p:cNvPr id="30" name="그림 29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FFF8022-07C8-B951-C3D0-58E7BDA664C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60" y="4390267"/>
            <a:ext cx="2376000" cy="1706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81497B-5507-1601-B40D-6F3F2988E585}"/>
              </a:ext>
            </a:extLst>
          </p:cNvPr>
          <p:cNvSpPr txBox="1"/>
          <p:nvPr/>
        </p:nvSpPr>
        <p:spPr>
          <a:xfrm>
            <a:off x="8722660" y="6116136"/>
            <a:ext cx="202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VGGNet16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Summary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CE8B39-0CB5-0779-C9B9-4319281EDB53}"/>
              </a:ext>
            </a:extLst>
          </p:cNvPr>
          <p:cNvSpPr/>
          <p:nvPr/>
        </p:nvSpPr>
        <p:spPr>
          <a:xfrm>
            <a:off x="5507372" y="5838898"/>
            <a:ext cx="1296000" cy="18763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C2EEDB-E7C1-D24D-49E5-89B17A1322FC}"/>
              </a:ext>
            </a:extLst>
          </p:cNvPr>
          <p:cNvSpPr/>
          <p:nvPr/>
        </p:nvSpPr>
        <p:spPr>
          <a:xfrm>
            <a:off x="8574950" y="5872023"/>
            <a:ext cx="1296000" cy="18763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0" cap="all" dirty="0">
                <a:solidFill>
                  <a:srgbClr val="FFFFFF"/>
                </a:solidFill>
              </a:rPr>
              <a:t>G o o g l e n e t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34969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Inception Modules</a:t>
            </a:r>
          </a:p>
          <a:p>
            <a:pPr marL="342900" indent="-342900">
              <a:buFontTx/>
              <a:buChar char="-"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Global Average Pooling</a:t>
            </a:r>
          </a:p>
          <a:p>
            <a:pPr marL="342900" indent="-342900">
              <a:buFontTx/>
              <a:buChar char="-"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Auxiliary classifier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5263127" y="263540"/>
            <a:ext cx="7084852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CNN Modeling - </a:t>
            </a: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Malgun Gothic" panose="020B0502020104020203"/>
              </a:rPr>
              <a:t>GoogLe</a:t>
            </a: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Net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81497B-5507-1601-B40D-6F3F2988E585}"/>
              </a:ext>
            </a:extLst>
          </p:cNvPr>
          <p:cNvSpPr txBox="1"/>
          <p:nvPr/>
        </p:nvSpPr>
        <p:spPr>
          <a:xfrm>
            <a:off x="5322869" y="5882555"/>
            <a:ext cx="202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DBD1F0-F9D7-A097-143D-2B2C1DA11E77}"/>
              </a:ext>
            </a:extLst>
          </p:cNvPr>
          <p:cNvSpPr txBox="1"/>
          <p:nvPr/>
        </p:nvSpPr>
        <p:spPr>
          <a:xfrm>
            <a:off x="8979532" y="5882554"/>
            <a:ext cx="202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GoogLeNet Summary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4" name="그림 43" descr="테이블이(가) 표시된 사진&#10;&#10;자동 생성된 설명">
            <a:extLst>
              <a:ext uri="{FF2B5EF4-FFF2-40B4-BE49-F238E27FC236}">
                <a16:creationId xmlns:a16="http://schemas.microsoft.com/office/drawing/2014/main" id="{ECA5AF31-F5A3-CBDC-642A-E5F15F8B624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"/>
          <a:stretch/>
        </p:blipFill>
        <p:spPr>
          <a:xfrm>
            <a:off x="8410432" y="1038600"/>
            <a:ext cx="3168000" cy="478080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C2EEDB-E7C1-D24D-49E5-89B17A1322FC}"/>
              </a:ext>
            </a:extLst>
          </p:cNvPr>
          <p:cNvSpPr/>
          <p:nvPr/>
        </p:nvSpPr>
        <p:spPr>
          <a:xfrm>
            <a:off x="8466108" y="5303430"/>
            <a:ext cx="1600238" cy="4612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D5A4807D-30F2-F6AE-2B5B-26076BEB335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69" y="1038600"/>
            <a:ext cx="3168000" cy="4780800"/>
          </a:xfrm>
          <a:prstGeom prst="rect">
            <a:avLst/>
          </a:prstGeom>
        </p:spPr>
      </p:pic>
      <p:sp>
        <p:nvSpPr>
          <p:cNvPr id="41" name="Google Shape;666;g1a4a6198e06_2_162">
            <a:extLst>
              <a:ext uri="{FF2B5EF4-FFF2-40B4-BE49-F238E27FC236}">
                <a16:creationId xmlns:a16="http://schemas.microsoft.com/office/drawing/2014/main" id="{07F3AB5B-952D-F32F-4602-BFB6CE0E7AEE}"/>
              </a:ext>
            </a:extLst>
          </p:cNvPr>
          <p:cNvSpPr/>
          <p:nvPr/>
        </p:nvSpPr>
        <p:spPr>
          <a:xfrm rot="5400000">
            <a:off x="5766687" y="1813237"/>
            <a:ext cx="72000" cy="157361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38" name="Google Shape;666;g1a4a6198e06_2_162">
            <a:extLst>
              <a:ext uri="{FF2B5EF4-FFF2-40B4-BE49-F238E27FC236}">
                <a16:creationId xmlns:a16="http://schemas.microsoft.com/office/drawing/2014/main" id="{6C7C061E-E5F0-FB25-9D3D-9CC58E43F8E6}"/>
              </a:ext>
            </a:extLst>
          </p:cNvPr>
          <p:cNvSpPr/>
          <p:nvPr/>
        </p:nvSpPr>
        <p:spPr>
          <a:xfrm rot="5400000">
            <a:off x="5725242" y="1093387"/>
            <a:ext cx="148122" cy="158039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48" name="Google Shape;666;g1a4a6198e06_2_162">
            <a:extLst>
              <a:ext uri="{FF2B5EF4-FFF2-40B4-BE49-F238E27FC236}">
                <a16:creationId xmlns:a16="http://schemas.microsoft.com/office/drawing/2014/main" id="{F5F10973-8E00-5A7C-3AA6-87A4126589EF}"/>
              </a:ext>
            </a:extLst>
          </p:cNvPr>
          <p:cNvSpPr/>
          <p:nvPr/>
        </p:nvSpPr>
        <p:spPr>
          <a:xfrm rot="5400000">
            <a:off x="5637301" y="1400483"/>
            <a:ext cx="324000" cy="158039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49" name="Google Shape;666;g1a4a6198e06_2_162">
            <a:extLst>
              <a:ext uri="{FF2B5EF4-FFF2-40B4-BE49-F238E27FC236}">
                <a16:creationId xmlns:a16="http://schemas.microsoft.com/office/drawing/2014/main" id="{470D1F78-1713-E9FE-0EF0-ED242C289299}"/>
              </a:ext>
            </a:extLst>
          </p:cNvPr>
          <p:cNvSpPr/>
          <p:nvPr/>
        </p:nvSpPr>
        <p:spPr>
          <a:xfrm rot="5400000">
            <a:off x="5741929" y="1720678"/>
            <a:ext cx="128293" cy="158039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50" name="Google Shape;666;g1a4a6198e06_2_162">
            <a:extLst>
              <a:ext uri="{FF2B5EF4-FFF2-40B4-BE49-F238E27FC236}">
                <a16:creationId xmlns:a16="http://schemas.microsoft.com/office/drawing/2014/main" id="{CD9606AC-7FA5-B1FA-0A07-15E12402CAD5}"/>
              </a:ext>
            </a:extLst>
          </p:cNvPr>
          <p:cNvSpPr/>
          <p:nvPr/>
        </p:nvSpPr>
        <p:spPr>
          <a:xfrm rot="5400000">
            <a:off x="5725995" y="2200603"/>
            <a:ext cx="146608" cy="158039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39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0" cap="all" dirty="0">
                <a:solidFill>
                  <a:srgbClr val="FFFFFF"/>
                </a:solidFill>
              </a:rPr>
              <a:t>R e s n e t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34969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- Resnet projection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   (Bottle neck Building block)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- Batch normalization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5741584" y="263540"/>
            <a:ext cx="7084852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CNN Modeling - ResNet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4F5D2563-997E-2AD5-F0C8-31E80659E54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36" y="1005839"/>
            <a:ext cx="3435346" cy="4780800"/>
          </a:xfrm>
          <a:prstGeom prst="rect">
            <a:avLst/>
          </a:prstGeom>
        </p:spPr>
      </p:pic>
      <p:sp>
        <p:nvSpPr>
          <p:cNvPr id="7" name="Google Shape;666;g1a4a6198e06_2_162">
            <a:extLst>
              <a:ext uri="{FF2B5EF4-FFF2-40B4-BE49-F238E27FC236}">
                <a16:creationId xmlns:a16="http://schemas.microsoft.com/office/drawing/2014/main" id="{D3E7610A-2E5F-097D-D33C-F4A26290FF52}"/>
              </a:ext>
            </a:extLst>
          </p:cNvPr>
          <p:cNvSpPr/>
          <p:nvPr/>
        </p:nvSpPr>
        <p:spPr>
          <a:xfrm rot="5400000">
            <a:off x="5609600" y="1894460"/>
            <a:ext cx="144000" cy="90397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47E3-9F28-B1C8-0039-25756618C855}"/>
              </a:ext>
            </a:extLst>
          </p:cNvPr>
          <p:cNvSpPr txBox="1"/>
          <p:nvPr/>
        </p:nvSpPr>
        <p:spPr>
          <a:xfrm>
            <a:off x="5259545" y="5951387"/>
            <a:ext cx="202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82358-AD10-8D04-29C4-A34F9980BDC5}"/>
              </a:ext>
            </a:extLst>
          </p:cNvPr>
          <p:cNvSpPr txBox="1"/>
          <p:nvPr/>
        </p:nvSpPr>
        <p:spPr>
          <a:xfrm>
            <a:off x="9092140" y="5951386"/>
            <a:ext cx="202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 Summary</a:t>
            </a:r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3BAFD2E6-9545-CA84-7108-19D263CE0E9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"/>
          <a:stretch/>
        </p:blipFill>
        <p:spPr>
          <a:xfrm>
            <a:off x="8556849" y="1005839"/>
            <a:ext cx="3100383" cy="478080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4029C01-5D0B-97F2-8A64-170DA801E991}"/>
              </a:ext>
            </a:extLst>
          </p:cNvPr>
          <p:cNvSpPr/>
          <p:nvPr/>
        </p:nvSpPr>
        <p:spPr>
          <a:xfrm>
            <a:off x="8584872" y="5201403"/>
            <a:ext cx="1601119" cy="4870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29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0" cap="all" dirty="0">
                <a:solidFill>
                  <a:srgbClr val="FFFFFF"/>
                </a:solidFill>
              </a:rPr>
              <a:t>V I s I o n </a:t>
            </a:r>
            <a:br>
              <a:rPr lang="en-US" sz="2000" b="0" cap="all" dirty="0">
                <a:solidFill>
                  <a:srgbClr val="FFFFFF"/>
                </a:solidFill>
              </a:rPr>
            </a:br>
            <a:r>
              <a:rPr lang="en-US" sz="2000" b="0" cap="all" dirty="0">
                <a:solidFill>
                  <a:srgbClr val="FFFFFF"/>
                </a:solidFill>
              </a:rPr>
              <a:t>t r a n s f o r m e r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34969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Patch embedding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Transformer encoder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Multihead attention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Residual add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feed forward block/ MLP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5486408" y="263540"/>
            <a:ext cx="6845830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Transformer Modeling - ViT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E33DEB-0C17-E5A1-029A-A7836CFC0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04"/>
          <a:stretch/>
        </p:blipFill>
        <p:spPr>
          <a:xfrm>
            <a:off x="6515101" y="915316"/>
            <a:ext cx="3302000" cy="7996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C31521-DBC5-839E-B391-C082F2D88B5C}"/>
              </a:ext>
            </a:extLst>
          </p:cNvPr>
          <p:cNvCxnSpPr>
            <a:cxnSpLocks/>
          </p:cNvCxnSpPr>
          <p:nvPr/>
        </p:nvCxnSpPr>
        <p:spPr>
          <a:xfrm flipH="1">
            <a:off x="5560445" y="1838020"/>
            <a:ext cx="1616400" cy="51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D8E67A-C73A-DF83-1AC4-A0410B3238A9}"/>
              </a:ext>
            </a:extLst>
          </p:cNvPr>
          <p:cNvCxnSpPr>
            <a:cxnSpLocks/>
          </p:cNvCxnSpPr>
          <p:nvPr/>
        </p:nvCxnSpPr>
        <p:spPr>
          <a:xfrm>
            <a:off x="9175898" y="1838020"/>
            <a:ext cx="1617909" cy="51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B025C65-4FC6-2F58-F574-129CB7086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616" y="2403628"/>
            <a:ext cx="2571750" cy="80645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461F2B-263D-F7E1-B38D-3C314B441B75}"/>
              </a:ext>
            </a:extLst>
          </p:cNvPr>
          <p:cNvCxnSpPr>
            <a:cxnSpLocks/>
          </p:cNvCxnSpPr>
          <p:nvPr/>
        </p:nvCxnSpPr>
        <p:spPr>
          <a:xfrm rot="60000">
            <a:off x="8197817" y="1855298"/>
            <a:ext cx="17885" cy="1459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B7097B-A1BC-3927-D82E-CECA88A1E403}"/>
              </a:ext>
            </a:extLst>
          </p:cNvPr>
          <p:cNvCxnSpPr>
            <a:cxnSpLocks/>
          </p:cNvCxnSpPr>
          <p:nvPr/>
        </p:nvCxnSpPr>
        <p:spPr>
          <a:xfrm>
            <a:off x="8207288" y="4701673"/>
            <a:ext cx="0" cy="30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755E15-DB78-5DF4-0F7F-766A73184073}"/>
              </a:ext>
            </a:extLst>
          </p:cNvPr>
          <p:cNvCxnSpPr>
            <a:cxnSpLocks/>
          </p:cNvCxnSpPr>
          <p:nvPr/>
        </p:nvCxnSpPr>
        <p:spPr>
          <a:xfrm>
            <a:off x="8214541" y="6272251"/>
            <a:ext cx="0" cy="30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A383EE-1C50-CB19-029F-7EFF6517183C}"/>
              </a:ext>
            </a:extLst>
          </p:cNvPr>
          <p:cNvSpPr/>
          <p:nvPr/>
        </p:nvSpPr>
        <p:spPr>
          <a:xfrm>
            <a:off x="6515101" y="915316"/>
            <a:ext cx="3302000" cy="92270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Vision Transformer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BA9513-B84E-FC5B-84E2-DD2ED3BBB9AC}"/>
              </a:ext>
            </a:extLst>
          </p:cNvPr>
          <p:cNvSpPr/>
          <p:nvPr/>
        </p:nvSpPr>
        <p:spPr>
          <a:xfrm>
            <a:off x="4231349" y="2449125"/>
            <a:ext cx="2549737" cy="9339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 Embedding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A238EC-62F0-2D87-BF78-41EC2D16E67D}"/>
              </a:ext>
            </a:extLst>
          </p:cNvPr>
          <p:cNvSpPr/>
          <p:nvPr/>
        </p:nvSpPr>
        <p:spPr>
          <a:xfrm>
            <a:off x="9445753" y="2410052"/>
            <a:ext cx="2549737" cy="9339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Head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579850-8AFB-207D-7325-389BEF754D82}"/>
              </a:ext>
            </a:extLst>
          </p:cNvPr>
          <p:cNvSpPr/>
          <p:nvPr/>
        </p:nvSpPr>
        <p:spPr>
          <a:xfrm>
            <a:off x="6555759" y="3628697"/>
            <a:ext cx="3302000" cy="92270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Encoder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AC504D-E83A-760C-2F60-F2926EC07D5C}"/>
              </a:ext>
            </a:extLst>
          </p:cNvPr>
          <p:cNvSpPr/>
          <p:nvPr/>
        </p:nvSpPr>
        <p:spPr>
          <a:xfrm>
            <a:off x="6555759" y="5154990"/>
            <a:ext cx="3302000" cy="92270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Encoder Block</a:t>
            </a:r>
          </a:p>
        </p:txBody>
      </p:sp>
    </p:spTree>
    <p:extLst>
      <p:ext uri="{BB962C8B-B14F-4D97-AF65-F5344CB8AC3E}">
        <p14:creationId xmlns:p14="http://schemas.microsoft.com/office/powerpoint/2010/main" val="247674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0" cap="all" dirty="0">
                <a:solidFill>
                  <a:srgbClr val="FFFFFF"/>
                </a:solidFill>
              </a:rPr>
              <a:t>V I s I o n </a:t>
            </a:r>
            <a:br>
              <a:rPr lang="en-US" sz="2000" b="0" cap="all" dirty="0">
                <a:solidFill>
                  <a:srgbClr val="FFFFFF"/>
                </a:solidFill>
              </a:rPr>
            </a:br>
            <a:r>
              <a:rPr lang="en-US" sz="2000" b="0" cap="all" dirty="0">
                <a:solidFill>
                  <a:srgbClr val="FFFFFF"/>
                </a:solidFill>
              </a:rPr>
              <a:t>t r a n s f o r m e r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34969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Patch embedding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Transformer encoder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Multihead attention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Residual add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feed forward block/ MLP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5486408" y="263540"/>
            <a:ext cx="6845830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Transformer Modeling - ViT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E33DEB-0C17-E5A1-029A-A7836CFC0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04"/>
          <a:stretch/>
        </p:blipFill>
        <p:spPr>
          <a:xfrm>
            <a:off x="6515101" y="2169958"/>
            <a:ext cx="3302000" cy="7996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C31521-DBC5-839E-B391-C082F2D88B5C}"/>
              </a:ext>
            </a:extLst>
          </p:cNvPr>
          <p:cNvCxnSpPr>
            <a:cxnSpLocks/>
          </p:cNvCxnSpPr>
          <p:nvPr/>
        </p:nvCxnSpPr>
        <p:spPr>
          <a:xfrm flipH="1">
            <a:off x="5560445" y="3092662"/>
            <a:ext cx="1616400" cy="51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D8E67A-C73A-DF83-1AC4-A0410B3238A9}"/>
              </a:ext>
            </a:extLst>
          </p:cNvPr>
          <p:cNvCxnSpPr>
            <a:cxnSpLocks/>
          </p:cNvCxnSpPr>
          <p:nvPr/>
        </p:nvCxnSpPr>
        <p:spPr>
          <a:xfrm>
            <a:off x="9175898" y="3092662"/>
            <a:ext cx="1617909" cy="51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B025C65-4FC6-2F58-F574-129CB7086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616" y="3658270"/>
            <a:ext cx="2571750" cy="80645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755E15-DB78-5DF4-0F7F-766A73184073}"/>
              </a:ext>
            </a:extLst>
          </p:cNvPr>
          <p:cNvCxnSpPr>
            <a:cxnSpLocks/>
          </p:cNvCxnSpPr>
          <p:nvPr/>
        </p:nvCxnSpPr>
        <p:spPr>
          <a:xfrm>
            <a:off x="8140113" y="1571483"/>
            <a:ext cx="0" cy="30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A383EE-1C50-CB19-029F-7EFF6517183C}"/>
              </a:ext>
            </a:extLst>
          </p:cNvPr>
          <p:cNvSpPr/>
          <p:nvPr/>
        </p:nvSpPr>
        <p:spPr>
          <a:xfrm>
            <a:off x="6515101" y="2169958"/>
            <a:ext cx="3302000" cy="92270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20104020203"/>
              </a:rPr>
              <a:t>Residual Add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BA9513-B84E-FC5B-84E2-DD2ED3BBB9AC}"/>
              </a:ext>
            </a:extLst>
          </p:cNvPr>
          <p:cNvSpPr/>
          <p:nvPr/>
        </p:nvSpPr>
        <p:spPr>
          <a:xfrm>
            <a:off x="4231349" y="3703767"/>
            <a:ext cx="2549737" cy="9339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20104020203"/>
              </a:rPr>
              <a:t>Multihead Attention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A238EC-62F0-2D87-BF78-41EC2D16E67D}"/>
              </a:ext>
            </a:extLst>
          </p:cNvPr>
          <p:cNvSpPr/>
          <p:nvPr/>
        </p:nvSpPr>
        <p:spPr>
          <a:xfrm>
            <a:off x="9445753" y="3664694"/>
            <a:ext cx="2549737" cy="9339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anose="020B0502020104020203"/>
              </a:rPr>
              <a:t>Feed Forward Block(MLP layer)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2EF757-F6F2-ADC6-4497-DCB3B7D99379}"/>
              </a:ext>
            </a:extLst>
          </p:cNvPr>
          <p:cNvCxnSpPr>
            <a:cxnSpLocks/>
          </p:cNvCxnSpPr>
          <p:nvPr/>
        </p:nvCxnSpPr>
        <p:spPr>
          <a:xfrm>
            <a:off x="8140113" y="1032763"/>
            <a:ext cx="0" cy="30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9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0" cap="all" dirty="0">
                <a:solidFill>
                  <a:srgbClr val="FFFFFF"/>
                </a:solidFill>
              </a:rPr>
              <a:t>V I s I o n </a:t>
            </a:r>
            <a:br>
              <a:rPr lang="en-US" sz="2000" b="0" cap="all" dirty="0">
                <a:solidFill>
                  <a:srgbClr val="FFFFFF"/>
                </a:solidFill>
              </a:rPr>
            </a:br>
            <a:r>
              <a:rPr lang="en-US" sz="2000" b="0" cap="all" dirty="0">
                <a:solidFill>
                  <a:srgbClr val="FFFFFF"/>
                </a:solidFill>
              </a:rPr>
              <a:t>t r a n s f o r m e r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34969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Patch embedding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Transformer encoder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Multihead attention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Residual add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cap="all" dirty="0">
                <a:solidFill>
                  <a:srgbClr val="FFFFFF"/>
                </a:solidFill>
                <a:latin typeface="Malgun Gothic Semilight" panose="020B0502020104020203"/>
              </a:rPr>
              <a:t>feed forward block/ MLP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5486408" y="263540"/>
            <a:ext cx="6845830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Transformer Modeling - ViT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E33DEB-0C17-E5A1-029A-A7836CFC0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04"/>
          <a:stretch/>
        </p:blipFill>
        <p:spPr>
          <a:xfrm>
            <a:off x="6515101" y="915316"/>
            <a:ext cx="3302000" cy="7996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C31521-DBC5-839E-B391-C082F2D88B5C}"/>
              </a:ext>
            </a:extLst>
          </p:cNvPr>
          <p:cNvCxnSpPr>
            <a:cxnSpLocks/>
          </p:cNvCxnSpPr>
          <p:nvPr/>
        </p:nvCxnSpPr>
        <p:spPr>
          <a:xfrm flipH="1">
            <a:off x="5560445" y="1838020"/>
            <a:ext cx="1616400" cy="51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1982ADB-62ED-3307-4C65-8749474D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73" y="2410498"/>
            <a:ext cx="2080325" cy="109388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D8E67A-C73A-DF83-1AC4-A0410B3238A9}"/>
              </a:ext>
            </a:extLst>
          </p:cNvPr>
          <p:cNvCxnSpPr>
            <a:cxnSpLocks/>
          </p:cNvCxnSpPr>
          <p:nvPr/>
        </p:nvCxnSpPr>
        <p:spPr>
          <a:xfrm>
            <a:off x="9175898" y="1838020"/>
            <a:ext cx="1617909" cy="51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B025C65-4FC6-2F58-F574-129CB7086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616" y="2403628"/>
            <a:ext cx="2571750" cy="80645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461F2B-263D-F7E1-B38D-3C314B441B75}"/>
              </a:ext>
            </a:extLst>
          </p:cNvPr>
          <p:cNvCxnSpPr>
            <a:cxnSpLocks/>
          </p:cNvCxnSpPr>
          <p:nvPr/>
        </p:nvCxnSpPr>
        <p:spPr>
          <a:xfrm rot="60000">
            <a:off x="8197817" y="1855298"/>
            <a:ext cx="17885" cy="1459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C778D919-10FB-E874-13BE-497A23177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17" y="3562874"/>
            <a:ext cx="3606800" cy="4572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B7097B-A1BC-3927-D82E-CECA88A1E403}"/>
              </a:ext>
            </a:extLst>
          </p:cNvPr>
          <p:cNvCxnSpPr>
            <a:cxnSpLocks/>
          </p:cNvCxnSpPr>
          <p:nvPr/>
        </p:nvCxnSpPr>
        <p:spPr>
          <a:xfrm>
            <a:off x="8197817" y="4083872"/>
            <a:ext cx="0" cy="30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DCC35027-BEAC-819E-A944-9CE1B4602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14" y="4541553"/>
            <a:ext cx="3629852" cy="1247006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755E15-DB78-5DF4-0F7F-766A73184073}"/>
              </a:ext>
            </a:extLst>
          </p:cNvPr>
          <p:cNvCxnSpPr>
            <a:cxnSpLocks/>
          </p:cNvCxnSpPr>
          <p:nvPr/>
        </p:nvCxnSpPr>
        <p:spPr>
          <a:xfrm>
            <a:off x="8215702" y="5958674"/>
            <a:ext cx="0" cy="30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1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0" lang="en-US" sz="2000" b="0" i="0" u="none" strike="noStrike" kern="1200" cap="all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V I s I o n </a:t>
            </a:r>
            <a:br>
              <a:rPr kumimoji="0" lang="en-US" sz="2000" b="0" i="0" u="none" strike="noStrike" kern="1200" cap="all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</a:br>
            <a:r>
              <a:rPr kumimoji="0" lang="en-US" sz="2000" b="0" i="0" u="none" strike="noStrike" kern="1200" cap="all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t r a n s f o r m e r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34969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Patch embedding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Transformer encoder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Multihead attention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Residual add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feed forward block/ MLP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05DFB10-59D6-331F-71AA-5E7CF0E8C900}"/>
              </a:ext>
            </a:extLst>
          </p:cNvPr>
          <p:cNvSpPr txBox="1">
            <a:spLocks/>
          </p:cNvSpPr>
          <p:nvPr/>
        </p:nvSpPr>
        <p:spPr>
          <a:xfrm>
            <a:off x="5486408" y="263540"/>
            <a:ext cx="6845830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Transformer Modeling - ViT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C31521-DBC5-839E-B391-C082F2D88B5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856022" y="3106318"/>
            <a:ext cx="1464758" cy="649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FA610546-B4F1-9174-093A-F9E279E9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b="6764"/>
          <a:stretch/>
        </p:blipFill>
        <p:spPr>
          <a:xfrm>
            <a:off x="6992178" y="1839735"/>
            <a:ext cx="2364778" cy="124700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2CC0DDF-2486-622F-B299-649339B97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36" y="3755425"/>
            <a:ext cx="2538572" cy="1938992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09265DC2-BA96-C73B-C19E-4E61CF415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055" y="3755425"/>
            <a:ext cx="2641877" cy="96949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131361-BA20-A40B-995C-3730FE2891CF}"/>
              </a:ext>
            </a:extLst>
          </p:cNvPr>
          <p:cNvCxnSpPr>
            <a:cxnSpLocks/>
          </p:cNvCxnSpPr>
          <p:nvPr/>
        </p:nvCxnSpPr>
        <p:spPr>
          <a:xfrm>
            <a:off x="8905538" y="3106318"/>
            <a:ext cx="1464758" cy="649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0A72742-3E93-4994-BA24-8D43AA87138E}"/>
              </a:ext>
            </a:extLst>
          </p:cNvPr>
          <p:cNvCxnSpPr>
            <a:cxnSpLocks/>
          </p:cNvCxnSpPr>
          <p:nvPr/>
        </p:nvCxnSpPr>
        <p:spPr>
          <a:xfrm>
            <a:off x="8246439" y="1429880"/>
            <a:ext cx="0" cy="30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9B16833-8064-2D17-33A1-6321D1CE22CC}"/>
              </a:ext>
            </a:extLst>
          </p:cNvPr>
          <p:cNvCxnSpPr>
            <a:cxnSpLocks/>
          </p:cNvCxnSpPr>
          <p:nvPr/>
        </p:nvCxnSpPr>
        <p:spPr>
          <a:xfrm>
            <a:off x="8246439" y="891160"/>
            <a:ext cx="0" cy="30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1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4;g1a4a6198e06_3_14">
            <a:extLst>
              <a:ext uri="{FF2B5EF4-FFF2-40B4-BE49-F238E27FC236}">
                <a16:creationId xmlns:a16="http://schemas.microsoft.com/office/drawing/2014/main" id="{82AC8E4B-DCD4-A655-2F54-35720BCB5878}"/>
              </a:ext>
            </a:extLst>
          </p:cNvPr>
          <p:cNvSpPr txBox="1"/>
          <p:nvPr/>
        </p:nvSpPr>
        <p:spPr>
          <a:xfrm>
            <a:off x="-19960" y="1664948"/>
            <a:ext cx="6156600" cy="31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 A B L E </a:t>
            </a:r>
          </a:p>
          <a:p>
            <a:pPr algn="ctr"/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 F</a:t>
            </a:r>
          </a:p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0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Calibri"/>
              </a:rPr>
              <a:t>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 O N T E N T S</a:t>
            </a:r>
            <a:endParaRPr sz="105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9;g1a4a6198e06_3_14">
            <a:extLst>
              <a:ext uri="{FF2B5EF4-FFF2-40B4-BE49-F238E27FC236}">
                <a16:creationId xmlns:a16="http://schemas.microsoft.com/office/drawing/2014/main" id="{DBB4908D-A23D-8188-DA29-106BC09762B2}"/>
              </a:ext>
            </a:extLst>
          </p:cNvPr>
          <p:cNvSpPr txBox="1"/>
          <p:nvPr/>
        </p:nvSpPr>
        <p:spPr>
          <a:xfrm>
            <a:off x="7353774" y="1183640"/>
            <a:ext cx="2521800" cy="3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r>
              <a:rPr lang="en-US" sz="21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01.  INTRODUCTION</a:t>
            </a:r>
            <a:endParaRPr sz="1867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0;g1a4a6198e06_3_14">
            <a:extLst>
              <a:ext uri="{FF2B5EF4-FFF2-40B4-BE49-F238E27FC236}">
                <a16:creationId xmlns:a16="http://schemas.microsoft.com/office/drawing/2014/main" id="{FF9F7FA3-E64D-984C-9A71-354DEA9D863C}"/>
              </a:ext>
            </a:extLst>
          </p:cNvPr>
          <p:cNvSpPr txBox="1"/>
          <p:nvPr/>
        </p:nvSpPr>
        <p:spPr>
          <a:xfrm>
            <a:off x="7827482" y="1614148"/>
            <a:ext cx="2708437" cy="80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PURPOSE OF STUDY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CNN MODEL ARCHITECTURE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TRANSFORMER MODEL ARCHITECTURE</a:t>
            </a:r>
            <a:endParaRPr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Google Shape;112;g1a4a6198e06_3_14">
            <a:extLst>
              <a:ext uri="{FF2B5EF4-FFF2-40B4-BE49-F238E27FC236}">
                <a16:creationId xmlns:a16="http://schemas.microsoft.com/office/drawing/2014/main" id="{BFB5B837-C859-04EB-F7CB-8009C132B75D}"/>
              </a:ext>
            </a:extLst>
          </p:cNvPr>
          <p:cNvSpPr txBox="1"/>
          <p:nvPr/>
        </p:nvSpPr>
        <p:spPr>
          <a:xfrm>
            <a:off x="571095" y="4721449"/>
            <a:ext cx="5043956" cy="49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/>
            <a:r>
              <a:rPr lang="en-US" sz="1400" b="1" dirty="0"/>
              <a:t>Study on Transition of Image Classification </a:t>
            </a:r>
            <a:br>
              <a:rPr lang="en-US" sz="1400" b="1" dirty="0"/>
            </a:br>
            <a:r>
              <a:rPr lang="en-US" sz="1400" b="1" dirty="0"/>
              <a:t>– Code Implementation from AlexNet to Vision Transformer</a:t>
            </a:r>
            <a:endParaRPr sz="1050" dirty="0"/>
          </a:p>
        </p:txBody>
      </p:sp>
      <p:sp>
        <p:nvSpPr>
          <p:cNvPr id="9" name="Google Shape;113;g1a4a6198e06_3_14">
            <a:extLst>
              <a:ext uri="{FF2B5EF4-FFF2-40B4-BE49-F238E27FC236}">
                <a16:creationId xmlns:a16="http://schemas.microsoft.com/office/drawing/2014/main" id="{DDBF6461-1458-8E78-269F-978F5B923591}"/>
              </a:ext>
            </a:extLst>
          </p:cNvPr>
          <p:cNvSpPr txBox="1"/>
          <p:nvPr/>
        </p:nvSpPr>
        <p:spPr>
          <a:xfrm>
            <a:off x="7353774" y="3071240"/>
            <a:ext cx="2104800" cy="3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r>
              <a:rPr lang="en-US" sz="2133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02.  METHOD</a:t>
            </a:r>
            <a:endParaRPr sz="1867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4;g1a4a6198e06_3_14">
            <a:extLst>
              <a:ext uri="{FF2B5EF4-FFF2-40B4-BE49-F238E27FC236}">
                <a16:creationId xmlns:a16="http://schemas.microsoft.com/office/drawing/2014/main" id="{6CDA7E29-44E6-090F-2432-8952DB0F3A4C}"/>
              </a:ext>
            </a:extLst>
          </p:cNvPr>
          <p:cNvSpPr txBox="1"/>
          <p:nvPr/>
        </p:nvSpPr>
        <p:spPr>
          <a:xfrm>
            <a:off x="7847803" y="3501748"/>
            <a:ext cx="2210600" cy="80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DATASET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DATA PREPROCESSING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CNN MODELING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TRANSFORMER MODELING</a:t>
            </a:r>
            <a:endParaRPr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5;g1a4a6198e06_3_14">
            <a:extLst>
              <a:ext uri="{FF2B5EF4-FFF2-40B4-BE49-F238E27FC236}">
                <a16:creationId xmlns:a16="http://schemas.microsoft.com/office/drawing/2014/main" id="{D1A76999-ED9D-1120-66CD-D18B0119654F}"/>
              </a:ext>
            </a:extLst>
          </p:cNvPr>
          <p:cNvSpPr txBox="1"/>
          <p:nvPr/>
        </p:nvSpPr>
        <p:spPr>
          <a:xfrm>
            <a:off x="7353774" y="4851224"/>
            <a:ext cx="2104800" cy="3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r>
              <a:rPr lang="en-US" sz="2133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03.  RESULT</a:t>
            </a:r>
            <a:endParaRPr sz="1867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6;g1a4a6198e06_3_14">
            <a:extLst>
              <a:ext uri="{FF2B5EF4-FFF2-40B4-BE49-F238E27FC236}">
                <a16:creationId xmlns:a16="http://schemas.microsoft.com/office/drawing/2014/main" id="{DCEA05C7-D069-8D67-07AD-AFF797393F9A}"/>
              </a:ext>
            </a:extLst>
          </p:cNvPr>
          <p:cNvSpPr txBox="1"/>
          <p:nvPr/>
        </p:nvSpPr>
        <p:spPr>
          <a:xfrm>
            <a:off x="7827482" y="5281732"/>
            <a:ext cx="3003078" cy="47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r>
              <a:rPr lang="en-US" sz="13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TEST RESULT </a:t>
            </a:r>
          </a:p>
          <a:p>
            <a:r>
              <a:rPr lang="en-US" sz="13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70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256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0" lang="en-US" sz="2000" b="0" i="0" u="none" strike="noStrike" kern="1200" cap="all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V I s I o n </a:t>
            </a:r>
            <a:br>
              <a:rPr kumimoji="0" lang="en-US" sz="2000" b="0" i="0" u="none" strike="noStrike" kern="1200" cap="all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</a:br>
            <a:r>
              <a:rPr kumimoji="0" lang="en-US" sz="2000" b="0" i="0" u="none" strike="noStrike" kern="1200" cap="all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t r a n s f o r m e r</a:t>
            </a:r>
            <a:br>
              <a:rPr lang="en-US" sz="3600" b="0" cap="all" dirty="0">
                <a:solidFill>
                  <a:srgbClr val="FFFFFF"/>
                </a:solidFill>
              </a:rPr>
            </a:b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AB281-E7B4-871D-22E1-9D7A56AFC98E}"/>
              </a:ext>
            </a:extLst>
          </p:cNvPr>
          <p:cNvSpPr txBox="1"/>
          <p:nvPr/>
        </p:nvSpPr>
        <p:spPr>
          <a:xfrm>
            <a:off x="636946" y="4759225"/>
            <a:ext cx="34969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Patch embedding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Transformer encoder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Multihead attention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Residual add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feed forward block/ MLP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 panose="020B0502020104020203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647E3-9F28-B1C8-0039-25756618C855}"/>
              </a:ext>
            </a:extLst>
          </p:cNvPr>
          <p:cNvSpPr txBox="1"/>
          <p:nvPr/>
        </p:nvSpPr>
        <p:spPr>
          <a:xfrm>
            <a:off x="5280482" y="4862492"/>
            <a:ext cx="234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Transformer(ViT)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82358-AD10-8D04-29C4-A34F9980BDC5}"/>
              </a:ext>
            </a:extLst>
          </p:cNvPr>
          <p:cNvSpPr txBox="1"/>
          <p:nvPr/>
        </p:nvSpPr>
        <p:spPr>
          <a:xfrm>
            <a:off x="9288102" y="4862492"/>
            <a:ext cx="202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Summary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6ECF60C-CC0C-48D3-4B0D-36A5A08C253C}"/>
              </a:ext>
            </a:extLst>
          </p:cNvPr>
          <p:cNvSpPr txBox="1">
            <a:spLocks/>
          </p:cNvSpPr>
          <p:nvPr/>
        </p:nvSpPr>
        <p:spPr>
          <a:xfrm>
            <a:off x="5486408" y="263540"/>
            <a:ext cx="6845830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Transformer Modeling - ViT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B2BB610-8127-FC8B-3B4D-F21475EC3E6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7" y="2254539"/>
            <a:ext cx="3960000" cy="1800000"/>
          </a:xfrm>
          <a:prstGeom prst="rect">
            <a:avLst/>
          </a:prstGeom>
        </p:spPr>
      </p:pic>
      <p:sp>
        <p:nvSpPr>
          <p:cNvPr id="7" name="Google Shape;666;g1a4a6198e06_2_162">
            <a:extLst>
              <a:ext uri="{FF2B5EF4-FFF2-40B4-BE49-F238E27FC236}">
                <a16:creationId xmlns:a16="http://schemas.microsoft.com/office/drawing/2014/main" id="{D3E7610A-2E5F-097D-D33C-F4A26290FF52}"/>
              </a:ext>
            </a:extLst>
          </p:cNvPr>
          <p:cNvSpPr/>
          <p:nvPr/>
        </p:nvSpPr>
        <p:spPr>
          <a:xfrm rot="5400000">
            <a:off x="5370412" y="2859473"/>
            <a:ext cx="663669" cy="106283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7F280589-F7B3-037B-9A6E-7746F215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" b="-1"/>
          <a:stretch/>
        </p:blipFill>
        <p:spPr>
          <a:xfrm>
            <a:off x="8881616" y="1604704"/>
            <a:ext cx="2863850" cy="3099669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4029C01-5D0B-97F2-8A64-170DA801E991}"/>
              </a:ext>
            </a:extLst>
          </p:cNvPr>
          <p:cNvSpPr/>
          <p:nvPr/>
        </p:nvSpPr>
        <p:spPr>
          <a:xfrm>
            <a:off x="8881616" y="4190893"/>
            <a:ext cx="1737009" cy="4870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282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754B93E-CA99-2C81-BBC1-8A58BDB469FD}"/>
              </a:ext>
            </a:extLst>
          </p:cNvPr>
          <p:cNvSpPr txBox="1">
            <a:spLocks/>
          </p:cNvSpPr>
          <p:nvPr/>
        </p:nvSpPr>
        <p:spPr>
          <a:xfrm>
            <a:off x="581192" y="2610562"/>
            <a:ext cx="11029616" cy="1636876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432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cap="all" dirty="0">
                <a:solidFill>
                  <a:srgbClr val="FFFFFF"/>
                </a:solidFill>
              </a:rPr>
              <a:t>Accuracy 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AB4E34EE-2D0D-CCFC-CE29-D62A7558CB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03"/>
          <a:stretch/>
        </p:blipFill>
        <p:spPr>
          <a:xfrm>
            <a:off x="4955739" y="857718"/>
            <a:ext cx="2752763" cy="1793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71A74A-C160-4790-539F-9D2BD6776679}"/>
              </a:ext>
            </a:extLst>
          </p:cNvPr>
          <p:cNvSpPr txBox="1"/>
          <p:nvPr/>
        </p:nvSpPr>
        <p:spPr>
          <a:xfrm>
            <a:off x="4979562" y="2667337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376B7-C9FF-8216-A3B7-AD4B072046D3}"/>
              </a:ext>
            </a:extLst>
          </p:cNvPr>
          <p:cNvSpPr txBox="1"/>
          <p:nvPr/>
        </p:nvSpPr>
        <p:spPr>
          <a:xfrm>
            <a:off x="8462414" y="2667336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F1494C-6789-2787-2D53-6D62725A8E28}"/>
              </a:ext>
            </a:extLst>
          </p:cNvPr>
          <p:cNvSpPr txBox="1"/>
          <p:nvPr/>
        </p:nvSpPr>
        <p:spPr>
          <a:xfrm>
            <a:off x="8463345" y="5791241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A85713-81A3-A538-FABD-5CBFB555779E}"/>
              </a:ext>
            </a:extLst>
          </p:cNvPr>
          <p:cNvSpPr txBox="1"/>
          <p:nvPr/>
        </p:nvSpPr>
        <p:spPr>
          <a:xfrm>
            <a:off x="4944849" y="5794966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DF573A8-4E5F-CBF1-0BC5-651092549FF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557"/>
          <a:stretch/>
        </p:blipFill>
        <p:spPr>
          <a:xfrm>
            <a:off x="4944849" y="3973071"/>
            <a:ext cx="2754000" cy="179280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C2206A7C-D2E6-8F3C-9FC7-9A8D65237B9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326"/>
          <a:stretch/>
        </p:blipFill>
        <p:spPr>
          <a:xfrm>
            <a:off x="8401602" y="858877"/>
            <a:ext cx="2754000" cy="17928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DA96E24B-4FDA-26B1-EA10-B1F42419B55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697"/>
          <a:stretch/>
        </p:blipFill>
        <p:spPr>
          <a:xfrm>
            <a:off x="8401602" y="3973071"/>
            <a:ext cx="2754000" cy="17928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0D87CAA-293F-F4B9-D4AB-428B591E8620}"/>
              </a:ext>
            </a:extLst>
          </p:cNvPr>
          <p:cNvSpPr txBox="1">
            <a:spLocks/>
          </p:cNvSpPr>
          <p:nvPr/>
        </p:nvSpPr>
        <p:spPr>
          <a:xfrm>
            <a:off x="7060020" y="263540"/>
            <a:ext cx="7084852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CNN Models</a:t>
            </a:r>
          </a:p>
        </p:txBody>
      </p:sp>
    </p:spTree>
    <p:extLst>
      <p:ext uri="{BB962C8B-B14F-4D97-AF65-F5344CB8AC3E}">
        <p14:creationId xmlns:p14="http://schemas.microsoft.com/office/powerpoint/2010/main" val="836491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cap="all">
                <a:solidFill>
                  <a:srgbClr val="FFFFFF"/>
                </a:solidFill>
              </a:rPr>
              <a:t>LOSS </a:t>
            </a:r>
            <a:endParaRPr lang="en-US" sz="3600" b="0" cap="all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1A74A-C160-4790-539F-9D2BD6776679}"/>
              </a:ext>
            </a:extLst>
          </p:cNvPr>
          <p:cNvSpPr txBox="1"/>
          <p:nvPr/>
        </p:nvSpPr>
        <p:spPr>
          <a:xfrm>
            <a:off x="4892363" y="2678656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AlexNet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CD4ED1E-E992-BDC5-999B-14D8B9895D1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53"/>
          <a:stretch/>
        </p:blipFill>
        <p:spPr>
          <a:xfrm>
            <a:off x="4799986" y="858877"/>
            <a:ext cx="2754000" cy="179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7B4EE4-5E3B-A503-2BD7-D96D5ADB6C3F}"/>
              </a:ext>
            </a:extLst>
          </p:cNvPr>
          <p:cNvSpPr txBox="1"/>
          <p:nvPr/>
        </p:nvSpPr>
        <p:spPr>
          <a:xfrm>
            <a:off x="8496447" y="2678656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2EEDA-6C10-05D2-0D77-3F1CA6009C9D}"/>
              </a:ext>
            </a:extLst>
          </p:cNvPr>
          <p:cNvSpPr txBox="1"/>
          <p:nvPr/>
        </p:nvSpPr>
        <p:spPr>
          <a:xfrm>
            <a:off x="4892363" y="5764420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5B25B-93C3-7047-5904-EBA0C2844452}"/>
              </a:ext>
            </a:extLst>
          </p:cNvPr>
          <p:cNvSpPr txBox="1"/>
          <p:nvPr/>
        </p:nvSpPr>
        <p:spPr>
          <a:xfrm>
            <a:off x="8608207" y="5764420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ResNet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6C362DB1-B36D-9E06-8F9F-2A8B16B9F77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7"/>
          <a:stretch/>
        </p:blipFill>
        <p:spPr>
          <a:xfrm>
            <a:off x="4805684" y="3892080"/>
            <a:ext cx="2754000" cy="179280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4B05A558-125B-C84A-41E5-3FE7B3796C7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425"/>
          <a:stretch/>
        </p:blipFill>
        <p:spPr>
          <a:xfrm>
            <a:off x="8506607" y="858877"/>
            <a:ext cx="2754000" cy="179280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1C55B3E8-0F29-256A-2F8F-F8C23372B46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817"/>
          <a:stretch/>
        </p:blipFill>
        <p:spPr>
          <a:xfrm>
            <a:off x="8506607" y="3892080"/>
            <a:ext cx="2754000" cy="17928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624FB3D-9976-4350-5BFA-58A16BCDE088}"/>
              </a:ext>
            </a:extLst>
          </p:cNvPr>
          <p:cNvSpPr txBox="1">
            <a:spLocks/>
          </p:cNvSpPr>
          <p:nvPr/>
        </p:nvSpPr>
        <p:spPr>
          <a:xfrm>
            <a:off x="7060020" y="263540"/>
            <a:ext cx="7084852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CNN Models</a:t>
            </a:r>
          </a:p>
        </p:txBody>
      </p:sp>
    </p:spTree>
    <p:extLst>
      <p:ext uri="{BB962C8B-B14F-4D97-AF65-F5344CB8AC3E}">
        <p14:creationId xmlns:p14="http://schemas.microsoft.com/office/powerpoint/2010/main" val="361666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cap="all" dirty="0">
                <a:solidFill>
                  <a:srgbClr val="FFFFFF"/>
                </a:solidFill>
              </a:rPr>
              <a:t>Confusion matrix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1A74A-C160-4790-539F-9D2BD6776679}"/>
              </a:ext>
            </a:extLst>
          </p:cNvPr>
          <p:cNvSpPr txBox="1"/>
          <p:nvPr/>
        </p:nvSpPr>
        <p:spPr>
          <a:xfrm>
            <a:off x="4933948" y="3167818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AlexNet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B4EE4-5E3B-A503-2BD7-D96D5ADB6C3F}"/>
              </a:ext>
            </a:extLst>
          </p:cNvPr>
          <p:cNvSpPr txBox="1"/>
          <p:nvPr/>
        </p:nvSpPr>
        <p:spPr>
          <a:xfrm>
            <a:off x="8534517" y="3167818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VGGNet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2EEDA-6C10-05D2-0D77-3F1CA6009C9D}"/>
              </a:ext>
            </a:extLst>
          </p:cNvPr>
          <p:cNvSpPr txBox="1"/>
          <p:nvPr/>
        </p:nvSpPr>
        <p:spPr>
          <a:xfrm>
            <a:off x="4933948" y="6169301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GoogleNet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5B25B-93C3-7047-5904-EBA0C2844452}"/>
              </a:ext>
            </a:extLst>
          </p:cNvPr>
          <p:cNvSpPr txBox="1"/>
          <p:nvPr/>
        </p:nvSpPr>
        <p:spPr>
          <a:xfrm>
            <a:off x="8473144" y="6167267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ResNet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15B88F-C156-6A40-7C0A-ED0CD05B0BE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7698" r="15463" b="8678"/>
          <a:stretch/>
        </p:blipFill>
        <p:spPr>
          <a:xfrm>
            <a:off x="4781903" y="678130"/>
            <a:ext cx="3228649" cy="2423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3D4735-E049-95D9-87D4-5A2F15E1EBB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t="7540" r="16111" b="8118"/>
          <a:stretch/>
        </p:blipFill>
        <p:spPr>
          <a:xfrm>
            <a:off x="4781352" y="3703142"/>
            <a:ext cx="3229200" cy="2422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640F7-4828-ABD1-8BB8-198089B863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7315" r="15925" b="8118"/>
          <a:stretch/>
        </p:blipFill>
        <p:spPr>
          <a:xfrm>
            <a:off x="8320548" y="672770"/>
            <a:ext cx="3229200" cy="2422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E7463B-B808-AE3E-C968-EB6671BDD5E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 t="7176" r="16111" b="8193"/>
          <a:stretch/>
        </p:blipFill>
        <p:spPr>
          <a:xfrm>
            <a:off x="8320548" y="3697588"/>
            <a:ext cx="3229200" cy="24228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B30B820-5230-05DE-2248-C86C3FA479DF}"/>
              </a:ext>
            </a:extLst>
          </p:cNvPr>
          <p:cNvSpPr txBox="1">
            <a:spLocks/>
          </p:cNvSpPr>
          <p:nvPr/>
        </p:nvSpPr>
        <p:spPr>
          <a:xfrm>
            <a:off x="7060020" y="263540"/>
            <a:ext cx="7084852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CNN Models</a:t>
            </a:r>
          </a:p>
        </p:txBody>
      </p:sp>
    </p:spTree>
    <p:extLst>
      <p:ext uri="{BB962C8B-B14F-4D97-AF65-F5344CB8AC3E}">
        <p14:creationId xmlns:p14="http://schemas.microsoft.com/office/powerpoint/2010/main" val="84906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0" cap="all" dirty="0">
                <a:solidFill>
                  <a:srgbClr val="FFFFFF"/>
                </a:solidFill>
              </a:rPr>
              <a:t>Classification report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1A74A-C160-4790-539F-9D2BD6776679}"/>
              </a:ext>
            </a:extLst>
          </p:cNvPr>
          <p:cNvSpPr txBox="1"/>
          <p:nvPr/>
        </p:nvSpPr>
        <p:spPr>
          <a:xfrm>
            <a:off x="5118139" y="3017438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AlexNet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B4EE4-5E3B-A503-2BD7-D96D5ADB6C3F}"/>
              </a:ext>
            </a:extLst>
          </p:cNvPr>
          <p:cNvSpPr txBox="1"/>
          <p:nvPr/>
        </p:nvSpPr>
        <p:spPr>
          <a:xfrm>
            <a:off x="8558210" y="3017439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VGGNet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2EEDA-6C10-05D2-0D77-3F1CA6009C9D}"/>
              </a:ext>
            </a:extLst>
          </p:cNvPr>
          <p:cNvSpPr txBox="1"/>
          <p:nvPr/>
        </p:nvSpPr>
        <p:spPr>
          <a:xfrm>
            <a:off x="5053184" y="6038559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GoogleNet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5B25B-93C3-7047-5904-EBA0C2844452}"/>
              </a:ext>
            </a:extLst>
          </p:cNvPr>
          <p:cNvSpPr txBox="1"/>
          <p:nvPr/>
        </p:nvSpPr>
        <p:spPr>
          <a:xfrm>
            <a:off x="8464228" y="5994066"/>
            <a:ext cx="292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ResNet</a:t>
            </a: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14C7DCB-0FFB-4F77-C58B-3C245267214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r="5553"/>
          <a:stretch/>
        </p:blipFill>
        <p:spPr>
          <a:xfrm>
            <a:off x="4849984" y="804043"/>
            <a:ext cx="2912742" cy="21400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D41C36-5AD8-0258-FD32-35912467305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" r="3333"/>
          <a:stretch/>
        </p:blipFill>
        <p:spPr>
          <a:xfrm>
            <a:off x="4850326" y="3850867"/>
            <a:ext cx="2912400" cy="2142000"/>
          </a:xfrm>
          <a:prstGeom prst="rect">
            <a:avLst/>
          </a:prstGeom>
        </p:spPr>
      </p:pic>
      <p:pic>
        <p:nvPicPr>
          <p:cNvPr id="7" name="그림 6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23C875DE-441A-4760-D929-53D579159A04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55" y="781962"/>
            <a:ext cx="2912400" cy="2142000"/>
          </a:xfrm>
          <a:prstGeom prst="rect">
            <a:avLst/>
          </a:prstGeom>
        </p:spPr>
      </p:pic>
      <p:pic>
        <p:nvPicPr>
          <p:cNvPr id="14" name="그림 1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894B6A7-AF7B-3C20-0B56-2581AE18793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582"/>
          <a:stretch/>
        </p:blipFill>
        <p:spPr>
          <a:xfrm>
            <a:off x="8353555" y="3850867"/>
            <a:ext cx="2912400" cy="2142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C6C39F4-20C1-6D4B-639A-D889B8DBB6B4}"/>
              </a:ext>
            </a:extLst>
          </p:cNvPr>
          <p:cNvSpPr txBox="1">
            <a:spLocks/>
          </p:cNvSpPr>
          <p:nvPr/>
        </p:nvSpPr>
        <p:spPr>
          <a:xfrm>
            <a:off x="7060020" y="263540"/>
            <a:ext cx="7084852" cy="47875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CNN Models</a:t>
            </a:r>
          </a:p>
        </p:txBody>
      </p:sp>
    </p:spTree>
    <p:extLst>
      <p:ext uri="{BB962C8B-B14F-4D97-AF65-F5344CB8AC3E}">
        <p14:creationId xmlns:p14="http://schemas.microsoft.com/office/powerpoint/2010/main" val="124932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cap="all" dirty="0">
                <a:solidFill>
                  <a:srgbClr val="FFFFFF"/>
                </a:solidFill>
              </a:rPr>
              <a:t>Accuracy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376B7-C9FF-8216-A3B7-AD4B072046D3}"/>
              </a:ext>
            </a:extLst>
          </p:cNvPr>
          <p:cNvSpPr txBox="1"/>
          <p:nvPr/>
        </p:nvSpPr>
        <p:spPr>
          <a:xfrm>
            <a:off x="6806118" y="5278504"/>
            <a:ext cx="292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Vision Transformer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AA98537-EB68-12C3-C67C-21A490C43FD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64"/>
          <a:stretch/>
        </p:blipFill>
        <p:spPr>
          <a:xfrm>
            <a:off x="4902634" y="1332284"/>
            <a:ext cx="6080400" cy="38556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EA56833-9743-FE37-0383-78E646176C93}"/>
              </a:ext>
            </a:extLst>
          </p:cNvPr>
          <p:cNvSpPr txBox="1">
            <a:spLocks/>
          </p:cNvSpPr>
          <p:nvPr/>
        </p:nvSpPr>
        <p:spPr>
          <a:xfrm>
            <a:off x="7060020" y="263540"/>
            <a:ext cx="5699050" cy="63465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Malgun Gothic" panose="020B0502020104020203"/>
              </a:rPr>
              <a:t>Transformer</a:t>
            </a: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704981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cap="all" dirty="0">
                <a:solidFill>
                  <a:srgbClr val="FFFFFF"/>
                </a:solidFill>
              </a:rPr>
              <a:t>loss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376B7-C9FF-8216-A3B7-AD4B072046D3}"/>
              </a:ext>
            </a:extLst>
          </p:cNvPr>
          <p:cNvSpPr txBox="1"/>
          <p:nvPr/>
        </p:nvSpPr>
        <p:spPr>
          <a:xfrm>
            <a:off x="6819715" y="5318506"/>
            <a:ext cx="292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Vision Transformer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BDC96C8-6772-456C-9C59-BE586AF901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87"/>
          <a:stretch/>
        </p:blipFill>
        <p:spPr>
          <a:xfrm>
            <a:off x="4904950" y="1315958"/>
            <a:ext cx="6080400" cy="38556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9744D88-4B4D-B58B-C326-5CE4B6EE6396}"/>
              </a:ext>
            </a:extLst>
          </p:cNvPr>
          <p:cNvSpPr txBox="1">
            <a:spLocks/>
          </p:cNvSpPr>
          <p:nvPr/>
        </p:nvSpPr>
        <p:spPr>
          <a:xfrm>
            <a:off x="7060020" y="263540"/>
            <a:ext cx="5699050" cy="63465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Malgun Gothic" panose="020B0502020104020203"/>
              </a:rPr>
              <a:t>Transformer</a:t>
            </a: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85642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cap="all" dirty="0">
                <a:solidFill>
                  <a:srgbClr val="FFFFFF"/>
                </a:solidFill>
              </a:rPr>
              <a:t>Confusion matrix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C0CF8-69D3-1D8B-15B6-1CE6FB35DDF6}"/>
              </a:ext>
            </a:extLst>
          </p:cNvPr>
          <p:cNvSpPr txBox="1"/>
          <p:nvPr/>
        </p:nvSpPr>
        <p:spPr>
          <a:xfrm>
            <a:off x="6876817" y="5166519"/>
            <a:ext cx="292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Vision Transformer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0A305-C763-B32A-03C1-394C874DA9A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7540" r="15649" b="8492"/>
          <a:stretch/>
        </p:blipFill>
        <p:spPr>
          <a:xfrm>
            <a:off x="5125901" y="1161521"/>
            <a:ext cx="6080400" cy="38556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A4C4F50-3D74-7193-3A62-4603CDBA9A01}"/>
              </a:ext>
            </a:extLst>
          </p:cNvPr>
          <p:cNvSpPr txBox="1">
            <a:spLocks/>
          </p:cNvSpPr>
          <p:nvPr/>
        </p:nvSpPr>
        <p:spPr>
          <a:xfrm>
            <a:off x="7060020" y="263540"/>
            <a:ext cx="5699050" cy="63465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Malgun Gothic" panose="020B0502020104020203"/>
              </a:rPr>
              <a:t>Transformer</a:t>
            </a: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79875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AECB76-FF41-0EBB-4C0C-8A10BDE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0" cap="all" dirty="0">
                <a:solidFill>
                  <a:srgbClr val="FFFFFF"/>
                </a:solidFill>
              </a:rPr>
              <a:t>Classification report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EB2AA-4F34-7F5F-515C-EAFCFD63E67B}"/>
              </a:ext>
            </a:extLst>
          </p:cNvPr>
          <p:cNvSpPr txBox="1"/>
          <p:nvPr/>
        </p:nvSpPr>
        <p:spPr>
          <a:xfrm>
            <a:off x="7008644" y="5236290"/>
            <a:ext cx="292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Vision Transformer</a:t>
            </a: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3EAA639-0F4B-343E-963A-8D3847D4F38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01" y="1252961"/>
            <a:ext cx="6080400" cy="38556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2EB743D-17CE-9B7B-01C1-35989D11B72E}"/>
              </a:ext>
            </a:extLst>
          </p:cNvPr>
          <p:cNvSpPr txBox="1">
            <a:spLocks/>
          </p:cNvSpPr>
          <p:nvPr/>
        </p:nvSpPr>
        <p:spPr>
          <a:xfrm>
            <a:off x="7060020" y="263540"/>
            <a:ext cx="5699050" cy="63465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Malgun Gothic" panose="020B0502020104020203"/>
              </a:rPr>
              <a:t>Transformer</a:t>
            </a:r>
            <a:r>
              <a:rPr kumimoji="0" 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49363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754B93E-CA99-2C81-BBC1-8A58BDB469FD}"/>
              </a:ext>
            </a:extLst>
          </p:cNvPr>
          <p:cNvSpPr txBox="1">
            <a:spLocks/>
          </p:cNvSpPr>
          <p:nvPr/>
        </p:nvSpPr>
        <p:spPr>
          <a:xfrm>
            <a:off x="581192" y="2610562"/>
            <a:ext cx="11029616" cy="1636876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000000">
                    <a:lumMod val="75000"/>
                    <a:lumOff val="25000"/>
                  </a:srgbClr>
                </a:solidFill>
                <a:latin typeface="Malgun Gothic" panose="020B0502020104020203"/>
              </a:rPr>
              <a:t>Introduction</a:t>
            </a:r>
            <a:endParaRPr kumimoji="0" lang="en-US" sz="8800" b="1" i="0" u="none" strike="noStrike" kern="1200" cap="none" spc="1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algun Gothic" panose="020B0502020104020203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7337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754B93E-CA99-2C81-BBC1-8A58BDB469FD}"/>
              </a:ext>
            </a:extLst>
          </p:cNvPr>
          <p:cNvSpPr txBox="1">
            <a:spLocks/>
          </p:cNvSpPr>
          <p:nvPr/>
        </p:nvSpPr>
        <p:spPr>
          <a:xfrm>
            <a:off x="581192" y="2610562"/>
            <a:ext cx="11029616" cy="1636876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000000">
                    <a:lumMod val="75000"/>
                    <a:lumOff val="25000"/>
                  </a:srgbClr>
                </a:solidFill>
                <a:latin typeface="Malgun Gothic" panose="020B0502020104020203"/>
              </a:rPr>
              <a:t>Thank you</a:t>
            </a:r>
            <a:endParaRPr kumimoji="0" lang="en-US" sz="8800" b="1" i="0" u="none" strike="noStrike" kern="1200" cap="none" spc="1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algun Gothic" panose="020B0502020104020203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205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11;g1a4a6198e06_3_94">
            <a:extLst>
              <a:ext uri="{FF2B5EF4-FFF2-40B4-BE49-F238E27FC236}">
                <a16:creationId xmlns:a16="http://schemas.microsoft.com/office/drawing/2014/main" id="{4FC8AB4D-BF82-356C-240E-FE35483519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234" y="2193167"/>
            <a:ext cx="11738307" cy="37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2;g1a4a6198e06_3_94">
            <a:extLst>
              <a:ext uri="{FF2B5EF4-FFF2-40B4-BE49-F238E27FC236}">
                <a16:creationId xmlns:a16="http://schemas.microsoft.com/office/drawing/2014/main" id="{79556C19-F5BA-DBD0-550B-C9A1CEB832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681" y="3969294"/>
            <a:ext cx="11653739" cy="29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13;g1a4a6198e06_3_94">
            <a:extLst>
              <a:ext uri="{FF2B5EF4-FFF2-40B4-BE49-F238E27FC236}">
                <a16:creationId xmlns:a16="http://schemas.microsoft.com/office/drawing/2014/main" id="{6CBE493B-8EE5-BA8E-0487-B2F15A1FCB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564" y="2208518"/>
            <a:ext cx="11736367" cy="3787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219;g1a4a6198e06_3_94">
            <a:extLst>
              <a:ext uri="{FF2B5EF4-FFF2-40B4-BE49-F238E27FC236}">
                <a16:creationId xmlns:a16="http://schemas.microsoft.com/office/drawing/2014/main" id="{C1DECB71-9AEA-D508-9A7C-576FDED3547B}"/>
              </a:ext>
            </a:extLst>
          </p:cNvPr>
          <p:cNvGrpSpPr/>
          <p:nvPr/>
        </p:nvGrpSpPr>
        <p:grpSpPr>
          <a:xfrm>
            <a:off x="1638864" y="1713332"/>
            <a:ext cx="1667985" cy="1610874"/>
            <a:chOff x="10539668" y="1677738"/>
            <a:chExt cx="1378500" cy="1331298"/>
          </a:xfrm>
        </p:grpSpPr>
        <p:pic>
          <p:nvPicPr>
            <p:cNvPr id="9" name="Google Shape;220;g1a4a6198e06_3_94">
              <a:extLst>
                <a:ext uri="{FF2B5EF4-FFF2-40B4-BE49-F238E27FC236}">
                  <a16:creationId xmlns:a16="http://schemas.microsoft.com/office/drawing/2014/main" id="{04F317D2-2FC6-00C1-8B95-9695E51D511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84040" y="1677738"/>
              <a:ext cx="901674" cy="90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21;g1a4a6198e06_3_94">
              <a:extLst>
                <a:ext uri="{FF2B5EF4-FFF2-40B4-BE49-F238E27FC236}">
                  <a16:creationId xmlns:a16="http://schemas.microsoft.com/office/drawing/2014/main" id="{7A53FC4E-6D1E-7B9E-3F4A-7AD7E0FF320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377738" y="1709508"/>
              <a:ext cx="331770" cy="331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222;g1a4a6198e06_3_94">
              <a:extLst>
                <a:ext uri="{FF2B5EF4-FFF2-40B4-BE49-F238E27FC236}">
                  <a16:creationId xmlns:a16="http://schemas.microsoft.com/office/drawing/2014/main" id="{0CBFA19A-40E4-6B74-341F-31F7A4078BEB}"/>
                </a:ext>
              </a:extLst>
            </p:cNvPr>
            <p:cNvSpPr txBox="1"/>
            <p:nvPr/>
          </p:nvSpPr>
          <p:spPr>
            <a:xfrm>
              <a:off x="11390953" y="1752055"/>
              <a:ext cx="362100" cy="2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01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23;g1a4a6198e06_3_94">
              <a:extLst>
                <a:ext uri="{FF2B5EF4-FFF2-40B4-BE49-F238E27FC236}">
                  <a16:creationId xmlns:a16="http://schemas.microsoft.com/office/drawing/2014/main" id="{F08D871B-CE57-1BA9-A216-4B2D72744997}"/>
                </a:ext>
              </a:extLst>
            </p:cNvPr>
            <p:cNvSpPr txBox="1"/>
            <p:nvPr/>
          </p:nvSpPr>
          <p:spPr>
            <a:xfrm>
              <a:off x="10539668" y="2627529"/>
              <a:ext cx="1378500" cy="381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Noto Sans Medium"/>
                  <a:cs typeface="Arial" panose="020B0604020202020204" pitchFamily="34" charset="0"/>
                  <a:sym typeface="Noto Sans Medium"/>
                </a:rPr>
                <a:t>DATA</a:t>
              </a:r>
              <a:endParaRPr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Noto Sans Medium"/>
                  <a:cs typeface="Arial" panose="020B0604020202020204" pitchFamily="34" charset="0"/>
                  <a:sym typeface="Noto Sans Medium"/>
                </a:rPr>
                <a:t>PREPROCESSING</a:t>
              </a:r>
              <a:endParaRPr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3" name="Google Shape;224;g1a4a6198e06_3_94">
            <a:extLst>
              <a:ext uri="{FF2B5EF4-FFF2-40B4-BE49-F238E27FC236}">
                <a16:creationId xmlns:a16="http://schemas.microsoft.com/office/drawing/2014/main" id="{73090358-3AA4-EF75-BC1C-F9C44EFF16C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7718" y="1678940"/>
            <a:ext cx="1091025" cy="10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25;g1a4a6198e06_3_94">
            <a:extLst>
              <a:ext uri="{FF2B5EF4-FFF2-40B4-BE49-F238E27FC236}">
                <a16:creationId xmlns:a16="http://schemas.microsoft.com/office/drawing/2014/main" id="{F2385422-DCF9-FD8A-E164-49A490BEABF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912" y="1746558"/>
            <a:ext cx="401442" cy="40144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6;g1a4a6198e06_3_94">
            <a:extLst>
              <a:ext uri="{FF2B5EF4-FFF2-40B4-BE49-F238E27FC236}">
                <a16:creationId xmlns:a16="http://schemas.microsoft.com/office/drawing/2014/main" id="{6D362FE4-C4FF-9A9C-BB0A-8E247B365BFC}"/>
              </a:ext>
            </a:extLst>
          </p:cNvPr>
          <p:cNvSpPr txBox="1"/>
          <p:nvPr/>
        </p:nvSpPr>
        <p:spPr>
          <a:xfrm>
            <a:off x="6397727" y="1813855"/>
            <a:ext cx="43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27;g1a4a6198e06_3_94">
            <a:extLst>
              <a:ext uri="{FF2B5EF4-FFF2-40B4-BE49-F238E27FC236}">
                <a16:creationId xmlns:a16="http://schemas.microsoft.com/office/drawing/2014/main" id="{73B3D25E-FF76-7A64-235F-19D10CED3F9E}"/>
              </a:ext>
            </a:extLst>
          </p:cNvPr>
          <p:cNvSpPr txBox="1"/>
          <p:nvPr/>
        </p:nvSpPr>
        <p:spPr>
          <a:xfrm>
            <a:off x="5320034" y="2911884"/>
            <a:ext cx="1668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BUILD MODEL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oogle Shape;228;g1a4a6198e06_3_94">
            <a:extLst>
              <a:ext uri="{FF2B5EF4-FFF2-40B4-BE49-F238E27FC236}">
                <a16:creationId xmlns:a16="http://schemas.microsoft.com/office/drawing/2014/main" id="{C47883DA-0960-BDD2-6DC6-D7A150F65E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99491" y="1678940"/>
            <a:ext cx="1091025" cy="10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9;g1a4a6198e06_3_94">
            <a:extLst>
              <a:ext uri="{FF2B5EF4-FFF2-40B4-BE49-F238E27FC236}">
                <a16:creationId xmlns:a16="http://schemas.microsoft.com/office/drawing/2014/main" id="{8EEF36D2-BBFA-1BCA-16E4-22A7D86C875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53028" y="1770549"/>
            <a:ext cx="401442" cy="4014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1a4a6198e06_3_94">
            <a:extLst>
              <a:ext uri="{FF2B5EF4-FFF2-40B4-BE49-F238E27FC236}">
                <a16:creationId xmlns:a16="http://schemas.microsoft.com/office/drawing/2014/main" id="{16A5528D-411B-EDC6-4E83-3D853A96653D}"/>
              </a:ext>
            </a:extLst>
          </p:cNvPr>
          <p:cNvSpPr txBox="1"/>
          <p:nvPr/>
        </p:nvSpPr>
        <p:spPr>
          <a:xfrm>
            <a:off x="8912644" y="2898140"/>
            <a:ext cx="18093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Noto Sans Medium"/>
                <a:cs typeface="Arial" panose="020B0604020202020204" pitchFamily="34" charset="0"/>
                <a:sym typeface="Noto Sans Medium"/>
              </a:rPr>
              <a:t>TRAINING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oogle Shape;231;g1a4a6198e06_3_94">
            <a:extLst>
              <a:ext uri="{FF2B5EF4-FFF2-40B4-BE49-F238E27FC236}">
                <a16:creationId xmlns:a16="http://schemas.microsoft.com/office/drawing/2014/main" id="{088D79A3-74D7-D62F-4353-AEDC3475012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8692" y="5312315"/>
            <a:ext cx="1091025" cy="10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32;g1a4a6198e06_3_94">
            <a:extLst>
              <a:ext uri="{FF2B5EF4-FFF2-40B4-BE49-F238E27FC236}">
                <a16:creationId xmlns:a16="http://schemas.microsoft.com/office/drawing/2014/main" id="{E3A02246-EB8F-A1AD-E91B-28816C62096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32229" y="5403924"/>
            <a:ext cx="401442" cy="4014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33;g1a4a6198e06_3_94">
            <a:extLst>
              <a:ext uri="{FF2B5EF4-FFF2-40B4-BE49-F238E27FC236}">
                <a16:creationId xmlns:a16="http://schemas.microsoft.com/office/drawing/2014/main" id="{B49387A9-E3EE-83F9-E6D8-885B4B38E00A}"/>
              </a:ext>
            </a:extLst>
          </p:cNvPr>
          <p:cNvSpPr txBox="1"/>
          <p:nvPr/>
        </p:nvSpPr>
        <p:spPr>
          <a:xfrm>
            <a:off x="2663807" y="5466199"/>
            <a:ext cx="44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4;g1a4a6198e06_3_94">
            <a:extLst>
              <a:ext uri="{FF2B5EF4-FFF2-40B4-BE49-F238E27FC236}">
                <a16:creationId xmlns:a16="http://schemas.microsoft.com/office/drawing/2014/main" id="{AA91CF08-3CAF-D333-0175-B9DD9912D7DF}"/>
              </a:ext>
            </a:extLst>
          </p:cNvPr>
          <p:cNvSpPr txBox="1"/>
          <p:nvPr/>
        </p:nvSpPr>
        <p:spPr>
          <a:xfrm>
            <a:off x="1662434" y="4879340"/>
            <a:ext cx="1668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Noto Sans Medium"/>
                <a:cs typeface="Arial" panose="020B0604020202020204" pitchFamily="34" charset="0"/>
                <a:sym typeface="Noto Sans Medium"/>
              </a:rPr>
              <a:t>RESULT</a:t>
            </a:r>
            <a:endParaRPr sz="20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24" name="Google Shape;235;g1a4a6198e06_3_94">
            <a:extLst>
              <a:ext uri="{FF2B5EF4-FFF2-40B4-BE49-F238E27FC236}">
                <a16:creationId xmlns:a16="http://schemas.microsoft.com/office/drawing/2014/main" id="{01D069F7-6CA2-7D75-2C6C-AF36188929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17242" y="5388515"/>
            <a:ext cx="1091025" cy="10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36;g1a4a6198e06_3_94">
            <a:extLst>
              <a:ext uri="{FF2B5EF4-FFF2-40B4-BE49-F238E27FC236}">
                <a16:creationId xmlns:a16="http://schemas.microsoft.com/office/drawing/2014/main" id="{0B732292-C4AB-C6FB-22EC-78221C4A9CF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70778" y="5480124"/>
            <a:ext cx="401442" cy="40144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37;g1a4a6198e06_3_94">
            <a:extLst>
              <a:ext uri="{FF2B5EF4-FFF2-40B4-BE49-F238E27FC236}">
                <a16:creationId xmlns:a16="http://schemas.microsoft.com/office/drawing/2014/main" id="{192647FD-A196-8E78-5377-E1177F36D793}"/>
              </a:ext>
            </a:extLst>
          </p:cNvPr>
          <p:cNvSpPr txBox="1"/>
          <p:nvPr/>
        </p:nvSpPr>
        <p:spPr>
          <a:xfrm>
            <a:off x="6289565" y="5537999"/>
            <a:ext cx="43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38;g1a4a6198e06_3_94">
            <a:extLst>
              <a:ext uri="{FF2B5EF4-FFF2-40B4-BE49-F238E27FC236}">
                <a16:creationId xmlns:a16="http://schemas.microsoft.com/office/drawing/2014/main" id="{7F19EFF6-EFFC-C2BC-050A-A21D30ACF3AE}"/>
              </a:ext>
            </a:extLst>
          </p:cNvPr>
          <p:cNvSpPr txBox="1"/>
          <p:nvPr/>
        </p:nvSpPr>
        <p:spPr>
          <a:xfrm>
            <a:off x="5320034" y="4906550"/>
            <a:ext cx="1668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Noto Sans Medium"/>
                <a:cs typeface="Arial" panose="020B0604020202020204" pitchFamily="34" charset="0"/>
                <a:sym typeface="Noto Sans Medium"/>
              </a:rPr>
              <a:t>VISUALIZING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28" name="Google Shape;239;g1a4a6198e06_3_94">
            <a:extLst>
              <a:ext uri="{FF2B5EF4-FFF2-40B4-BE49-F238E27FC236}">
                <a16:creationId xmlns:a16="http://schemas.microsoft.com/office/drawing/2014/main" id="{0E646350-A12A-1570-882A-51E295D05E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93886" y="5388515"/>
            <a:ext cx="1091025" cy="10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40;g1a4a6198e06_3_94">
            <a:extLst>
              <a:ext uri="{FF2B5EF4-FFF2-40B4-BE49-F238E27FC236}">
                <a16:creationId xmlns:a16="http://schemas.microsoft.com/office/drawing/2014/main" id="{1118EA41-D5A2-812E-B5C4-532ED0226B9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47423" y="5480124"/>
            <a:ext cx="401442" cy="4014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41;g1a4a6198e06_3_94">
            <a:extLst>
              <a:ext uri="{FF2B5EF4-FFF2-40B4-BE49-F238E27FC236}">
                <a16:creationId xmlns:a16="http://schemas.microsoft.com/office/drawing/2014/main" id="{D3588968-4A5F-BA1D-B4C6-A2C1EE4CA0A4}"/>
              </a:ext>
            </a:extLst>
          </p:cNvPr>
          <p:cNvSpPr txBox="1"/>
          <p:nvPr/>
        </p:nvSpPr>
        <p:spPr>
          <a:xfrm>
            <a:off x="9966824" y="5542399"/>
            <a:ext cx="43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42;g1a4a6198e06_3_94">
            <a:extLst>
              <a:ext uri="{FF2B5EF4-FFF2-40B4-BE49-F238E27FC236}">
                <a16:creationId xmlns:a16="http://schemas.microsoft.com/office/drawing/2014/main" id="{4BE10937-D778-1B22-8761-8F95C14372FF}"/>
              </a:ext>
            </a:extLst>
          </p:cNvPr>
          <p:cNvSpPr txBox="1"/>
          <p:nvPr/>
        </p:nvSpPr>
        <p:spPr>
          <a:xfrm>
            <a:off x="8977634" y="4906550"/>
            <a:ext cx="1668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Noto Sans Medium"/>
                <a:cs typeface="Arial" panose="020B0604020202020204" pitchFamily="34" charset="0"/>
                <a:sym typeface="Noto Sans Medium"/>
              </a:rPr>
              <a:t>EVALUATION</a:t>
            </a:r>
            <a:endParaRPr sz="20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2" name="Google Shape;243;g1a4a6198e06_3_94">
            <a:extLst>
              <a:ext uri="{FF2B5EF4-FFF2-40B4-BE49-F238E27FC236}">
                <a16:creationId xmlns:a16="http://schemas.microsoft.com/office/drawing/2014/main" id="{3515112E-441A-9C83-DE29-4EC8D9A0C6C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68705" y="2059940"/>
            <a:ext cx="320219" cy="4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244;g1a4a6198e06_3_94">
            <a:extLst>
              <a:ext uri="{FF2B5EF4-FFF2-40B4-BE49-F238E27FC236}">
                <a16:creationId xmlns:a16="http://schemas.microsoft.com/office/drawing/2014/main" id="{A6466307-31B4-4F51-875C-6ADD897642C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87086" y="2073566"/>
            <a:ext cx="320219" cy="44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45;g1a4a6198e06_3_94">
            <a:extLst>
              <a:ext uri="{FF2B5EF4-FFF2-40B4-BE49-F238E27FC236}">
                <a16:creationId xmlns:a16="http://schemas.microsoft.com/office/drawing/2014/main" id="{77E71DAA-7559-C709-8524-75E0D991790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7963286" y="5717540"/>
            <a:ext cx="320219" cy="4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46;g1a4a6198e06_3_94">
            <a:extLst>
              <a:ext uri="{FF2B5EF4-FFF2-40B4-BE49-F238E27FC236}">
                <a16:creationId xmlns:a16="http://schemas.microsoft.com/office/drawing/2014/main" id="{B2AD1713-40B1-13FC-7A34-BA8E8E390E7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4257274" y="5713621"/>
            <a:ext cx="320219" cy="4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53;g1a4a6198e06_3_94">
            <a:extLst>
              <a:ext uri="{FF2B5EF4-FFF2-40B4-BE49-F238E27FC236}">
                <a16:creationId xmlns:a16="http://schemas.microsoft.com/office/drawing/2014/main" id="{56AB221F-A402-F1B3-458B-5111162D0A7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400000">
            <a:off x="11773286" y="3774048"/>
            <a:ext cx="320219" cy="44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254;g1a4a6198e06_3_94">
            <a:extLst>
              <a:ext uri="{FF2B5EF4-FFF2-40B4-BE49-F238E27FC236}">
                <a16:creationId xmlns:a16="http://schemas.microsoft.com/office/drawing/2014/main" id="{91345558-7846-E4E1-32CF-8BFC43E2909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61678" y="3940858"/>
            <a:ext cx="320219" cy="4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255;g1a4a6198e06_3_94">
            <a:extLst>
              <a:ext uri="{FF2B5EF4-FFF2-40B4-BE49-F238E27FC236}">
                <a16:creationId xmlns:a16="http://schemas.microsoft.com/office/drawing/2014/main" id="{19573059-ED45-BD14-24D4-0710C5E0DA5E}"/>
              </a:ext>
            </a:extLst>
          </p:cNvPr>
          <p:cNvSpPr txBox="1"/>
          <p:nvPr/>
        </p:nvSpPr>
        <p:spPr>
          <a:xfrm>
            <a:off x="9893377" y="1832805"/>
            <a:ext cx="43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18;g1a4a6198e06_3_94">
            <a:extLst>
              <a:ext uri="{FF2B5EF4-FFF2-40B4-BE49-F238E27FC236}">
                <a16:creationId xmlns:a16="http://schemas.microsoft.com/office/drawing/2014/main" id="{DCFCDE06-EAF4-14B1-E7E6-D47F29B432B3}"/>
              </a:ext>
            </a:extLst>
          </p:cNvPr>
          <p:cNvSpPr txBox="1"/>
          <p:nvPr/>
        </p:nvSpPr>
        <p:spPr>
          <a:xfrm>
            <a:off x="446779" y="657562"/>
            <a:ext cx="23983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3200" b="1" kern="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SUMMARY</a:t>
            </a:r>
            <a:endParaRPr sz="9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236BBF8-1FD4-1D97-21C8-404C2D5A32B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37" y="5705043"/>
            <a:ext cx="673200" cy="396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D6862F9-699B-8B94-0A7F-F1FF5B06CE9B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03" y="2008157"/>
            <a:ext cx="673200" cy="396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A76DEA8-5D58-E08E-7B2C-19D02FA26D18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29" y="5736027"/>
            <a:ext cx="673200" cy="396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3A984545-2186-DBCD-A4FC-D6FBAB5CB03B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40" y="2007903"/>
            <a:ext cx="673200" cy="396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A5B2DCC-97AF-5ED5-3F30-B44281AB0CC9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63" y="5725004"/>
            <a:ext cx="673200" cy="396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2F92B3A-0702-F8A6-7571-8D174ADD3F70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50" y="2067211"/>
            <a:ext cx="6732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18;g1a4a6198e06_3_94">
            <a:extLst>
              <a:ext uri="{FF2B5EF4-FFF2-40B4-BE49-F238E27FC236}">
                <a16:creationId xmlns:a16="http://schemas.microsoft.com/office/drawing/2014/main" id="{DCFCDE06-EAF4-14B1-E7E6-D47F29B432B3}"/>
              </a:ext>
            </a:extLst>
          </p:cNvPr>
          <p:cNvSpPr txBox="1"/>
          <p:nvPr/>
        </p:nvSpPr>
        <p:spPr>
          <a:xfrm>
            <a:off x="446778" y="657562"/>
            <a:ext cx="38509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3200" b="1" kern="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Purpose of Study</a:t>
            </a:r>
            <a:endParaRPr sz="9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71349-E7C6-8078-E0AB-11080158C993}"/>
              </a:ext>
            </a:extLst>
          </p:cNvPr>
          <p:cNvSpPr txBox="1"/>
          <p:nvPr/>
        </p:nvSpPr>
        <p:spPr>
          <a:xfrm>
            <a:off x="1943543" y="2616182"/>
            <a:ext cx="83049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dirty="0">
                <a:solidFill>
                  <a:srgbClr val="000000"/>
                </a:solidFill>
                <a:effectLst/>
                <a:latin typeface="NimbusRomNo9L-Medi"/>
              </a:rPr>
              <a:t>-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NimbusRomNo9L-Medi"/>
              </a:rPr>
              <a:t>컴퓨터 비전  분야 중 이미지 분류 모델 논문 </a:t>
            </a:r>
            <a:r>
              <a:rPr lang="en-US" altLang="ko-KR" sz="2800" b="1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  <a:latin typeface="NimbusRomNo9L-Medi"/>
              </a:rPr>
              <a:t>코드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NimbusRomNo9L-Medi"/>
              </a:rPr>
              <a:t>구현 및 평가 </a:t>
            </a:r>
            <a:endParaRPr lang="en-US" altLang="ko-KR" sz="2800" b="1" i="0" dirty="0">
              <a:solidFill>
                <a:srgbClr val="000000"/>
              </a:solidFill>
              <a:effectLst/>
              <a:latin typeface="NimbusRomNo9L-Medi"/>
            </a:endParaRPr>
          </a:p>
          <a:p>
            <a:endParaRPr lang="en-US" altLang="ko-KR" sz="2800" b="1" dirty="0">
              <a:solidFill>
                <a:srgbClr val="000000"/>
              </a:solidFill>
              <a:latin typeface="NimbusRomNo9L-Medi"/>
            </a:endParaRPr>
          </a:p>
          <a:p>
            <a:r>
              <a:rPr lang="en-US" altLang="ko-KR" sz="2800" b="1" i="0" dirty="0">
                <a:solidFill>
                  <a:srgbClr val="000000"/>
                </a:solidFill>
                <a:effectLst/>
                <a:latin typeface="NimbusRomNo9L-Medi"/>
              </a:rPr>
              <a:t>- CNN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anummjbb5"/>
              </a:rPr>
              <a:t>딥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anummjbb7"/>
              </a:rPr>
              <a:t>러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anummjbb2"/>
              </a:rPr>
              <a:t>닝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anummjbba"/>
              </a:rPr>
              <a:t>모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anummjbb3"/>
              </a:rPr>
              <a:t>델</a:t>
            </a:r>
            <a:r>
              <a:rPr lang="ko-KR" altLang="en-US" sz="2800" dirty="0">
                <a:solidFill>
                  <a:srgbClr val="000000"/>
                </a:solidFill>
                <a:latin typeface="nanummjbc7"/>
              </a:rPr>
              <a:t>들의 특징 분석 및 평가 </a:t>
            </a:r>
            <a:endParaRPr lang="en-US" altLang="ko-KR" sz="2800" b="0" i="0" dirty="0">
              <a:solidFill>
                <a:srgbClr val="000000"/>
              </a:solidFill>
              <a:effectLst/>
              <a:latin typeface="nanummjbd6"/>
            </a:endParaRPr>
          </a:p>
          <a:p>
            <a:endParaRPr lang="en-US" altLang="ko-KR" sz="2800" dirty="0">
              <a:solidFill>
                <a:srgbClr val="000000"/>
              </a:solidFill>
              <a:latin typeface="nanummjbc2"/>
            </a:endParaRPr>
          </a:p>
          <a:p>
            <a:r>
              <a:rPr lang="en-US" altLang="ko-KR" sz="2800" b="0" i="0" dirty="0">
                <a:solidFill>
                  <a:srgbClr val="000000"/>
                </a:solidFill>
                <a:effectLst/>
                <a:latin typeface="nanummjbc2"/>
              </a:rPr>
              <a:t>-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imbusRomNo9L-Medi"/>
              </a:rPr>
              <a:t>Transformer</a:t>
            </a:r>
            <a:r>
              <a:rPr lang="ko-KR" altLang="en-US" sz="2800" dirty="0">
                <a:solidFill>
                  <a:srgbClr val="000000"/>
                </a:solidFill>
                <a:latin typeface="nanummjbd2"/>
              </a:rPr>
              <a:t> 딥러닝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anummjbba"/>
              </a:rPr>
              <a:t>모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anummjbb3"/>
              </a:rPr>
              <a:t>델</a:t>
            </a:r>
            <a:r>
              <a:rPr lang="ko-KR" altLang="en-US" sz="2800" dirty="0">
                <a:solidFill>
                  <a:srgbClr val="000000"/>
                </a:solidFill>
                <a:latin typeface="nanummjbb8"/>
              </a:rPr>
              <a:t>의 특징 분석 및 평가 </a:t>
            </a:r>
            <a:r>
              <a:rPr lang="ko-KR" altLang="en-US" sz="2800" dirty="0">
                <a:solidFill>
                  <a:srgbClr val="000000"/>
                </a:solidFill>
                <a:latin typeface="nanummjbac"/>
              </a:rPr>
              <a:t> </a:t>
            </a:r>
            <a:br>
              <a:rPr lang="ko-KR" alt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895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18;g1a4a6198e06_3_94">
            <a:extLst>
              <a:ext uri="{FF2B5EF4-FFF2-40B4-BE49-F238E27FC236}">
                <a16:creationId xmlns:a16="http://schemas.microsoft.com/office/drawing/2014/main" id="{DCFCDE06-EAF4-14B1-E7E6-D47F29B432B3}"/>
              </a:ext>
            </a:extLst>
          </p:cNvPr>
          <p:cNvSpPr txBox="1"/>
          <p:nvPr/>
        </p:nvSpPr>
        <p:spPr>
          <a:xfrm>
            <a:off x="446778" y="657562"/>
            <a:ext cx="68785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CNN Model Architecture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02059-814D-E62A-870D-E3BB604CA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" y="1242297"/>
            <a:ext cx="6118413" cy="2762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A4EE75-193E-A446-2B80-F0F2262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90" y="3429000"/>
            <a:ext cx="4704911" cy="2762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D829B-D1A6-765A-A66F-4346497AD118}"/>
              </a:ext>
            </a:extLst>
          </p:cNvPr>
          <p:cNvSpPr txBox="1"/>
          <p:nvPr/>
        </p:nvSpPr>
        <p:spPr>
          <a:xfrm>
            <a:off x="1202532" y="4110325"/>
            <a:ext cx="44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Krizhevsky et al.(2012)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3257C-5151-C704-9779-17EAADEC84AD}"/>
              </a:ext>
            </a:extLst>
          </p:cNvPr>
          <p:cNvSpPr txBox="1"/>
          <p:nvPr/>
        </p:nvSpPr>
        <p:spPr>
          <a:xfrm>
            <a:off x="6705505" y="6046549"/>
            <a:ext cx="526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VGGNet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Simonyan, K. &amp; Zisserman, A.(2014)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96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18;g1a4a6198e06_3_94">
            <a:extLst>
              <a:ext uri="{FF2B5EF4-FFF2-40B4-BE49-F238E27FC236}">
                <a16:creationId xmlns:a16="http://schemas.microsoft.com/office/drawing/2014/main" id="{DCFCDE06-EAF4-14B1-E7E6-D47F29B432B3}"/>
              </a:ext>
            </a:extLst>
          </p:cNvPr>
          <p:cNvSpPr txBox="1"/>
          <p:nvPr/>
        </p:nvSpPr>
        <p:spPr>
          <a:xfrm>
            <a:off x="446778" y="657562"/>
            <a:ext cx="878866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"/>
                <a:ea typeface="Noto Sans"/>
                <a:cs typeface="Noto Sans"/>
                <a:sym typeface="Noto Sans"/>
              </a:rPr>
              <a:t>CNN Model Architecture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A8CC4B-D41E-19EB-FBDB-26CF021B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75" y="1242297"/>
            <a:ext cx="8426450" cy="1943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4CE5F8-2E0B-FD2E-3852-EC7C6BDB4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7"/>
          <a:stretch/>
        </p:blipFill>
        <p:spPr>
          <a:xfrm>
            <a:off x="1603215" y="3752811"/>
            <a:ext cx="8985568" cy="2447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AEFC7-465B-3120-7FFF-5D4561327387}"/>
              </a:ext>
            </a:extLst>
          </p:cNvPr>
          <p:cNvSpPr txBox="1"/>
          <p:nvPr/>
        </p:nvSpPr>
        <p:spPr>
          <a:xfrm>
            <a:off x="3883860" y="6221335"/>
            <a:ext cx="44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 He et al.(2016)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6BB1B-338A-A99B-5E4B-729EB7F1CBBE}"/>
              </a:ext>
            </a:extLst>
          </p:cNvPr>
          <p:cNvSpPr txBox="1"/>
          <p:nvPr/>
        </p:nvSpPr>
        <p:spPr>
          <a:xfrm>
            <a:off x="3883860" y="3208885"/>
            <a:ext cx="44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GoogLeNet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 Szegedy et al.(2014)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58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18;g1a4a6198e06_3_94">
            <a:extLst>
              <a:ext uri="{FF2B5EF4-FFF2-40B4-BE49-F238E27FC236}">
                <a16:creationId xmlns:a16="http://schemas.microsoft.com/office/drawing/2014/main" id="{DCFCDE06-EAF4-14B1-E7E6-D47F29B432B3}"/>
              </a:ext>
            </a:extLst>
          </p:cNvPr>
          <p:cNvSpPr txBox="1"/>
          <p:nvPr/>
        </p:nvSpPr>
        <p:spPr>
          <a:xfrm>
            <a:off x="446778" y="657562"/>
            <a:ext cx="90121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Transformer Model Architecture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9D60A8-B42C-B4B8-6809-85D76E3C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542415"/>
            <a:ext cx="8153400" cy="436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AE6817-6DA9-44AA-8333-CB783E6C5FE5}"/>
              </a:ext>
            </a:extLst>
          </p:cNvPr>
          <p:cNvSpPr txBox="1"/>
          <p:nvPr/>
        </p:nvSpPr>
        <p:spPr>
          <a:xfrm>
            <a:off x="3883860" y="5740430"/>
            <a:ext cx="44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Dosovitskiy, A. et al.(2020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22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754B93E-CA99-2C81-BBC1-8A58BDB469FD}"/>
              </a:ext>
            </a:extLst>
          </p:cNvPr>
          <p:cNvSpPr txBox="1">
            <a:spLocks/>
          </p:cNvSpPr>
          <p:nvPr/>
        </p:nvSpPr>
        <p:spPr>
          <a:xfrm>
            <a:off x="581192" y="2610562"/>
            <a:ext cx="11029616" cy="1636876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 panose="020B0502020104020203"/>
                <a:ea typeface="+mj-ea"/>
                <a:cs typeface="+mj-cs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8839020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Malgun Gothic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640</Words>
  <Application>Microsoft Office PowerPoint</Application>
  <PresentationFormat>와이드스크린</PresentationFormat>
  <Paragraphs>182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53" baseType="lpstr">
      <vt:lpstr>Malgun Gothic Semilight</vt:lpstr>
      <vt:lpstr>Microsoft GothicNeo</vt:lpstr>
      <vt:lpstr>Microsoft GothicNeo Light</vt:lpstr>
      <vt:lpstr>nanummjbac</vt:lpstr>
      <vt:lpstr>nanummjbb2</vt:lpstr>
      <vt:lpstr>nanummjbb3</vt:lpstr>
      <vt:lpstr>nanummjbb5</vt:lpstr>
      <vt:lpstr>nanummjbb7</vt:lpstr>
      <vt:lpstr>nanummjbb8</vt:lpstr>
      <vt:lpstr>nanummjbba</vt:lpstr>
      <vt:lpstr>nanummjbc2</vt:lpstr>
      <vt:lpstr>nanummjbc7</vt:lpstr>
      <vt:lpstr>nanummjbd2</vt:lpstr>
      <vt:lpstr>nanummjbd6</vt:lpstr>
      <vt:lpstr>NimbusRomNo9L-Medi</vt:lpstr>
      <vt:lpstr>Malgun Gothic</vt:lpstr>
      <vt:lpstr>Arial</vt:lpstr>
      <vt:lpstr>Calibri</vt:lpstr>
      <vt:lpstr>Consolas</vt:lpstr>
      <vt:lpstr>Noto Sans</vt:lpstr>
      <vt:lpstr>Wingdings 2</vt:lpstr>
      <vt:lpstr>ArchiveVTI</vt:lpstr>
      <vt:lpstr>DividendVTI</vt:lpstr>
      <vt:lpstr>Study on Transition of Image Classification  – Code Implementation from AlexNet to Vision Transformer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CIFAR10 </vt:lpstr>
      <vt:lpstr>PReprocessing </vt:lpstr>
      <vt:lpstr>A L E x n e t </vt:lpstr>
      <vt:lpstr>V g g n e t </vt:lpstr>
      <vt:lpstr>G o o g l e n e t </vt:lpstr>
      <vt:lpstr>R e s n e t </vt:lpstr>
      <vt:lpstr>V I s I o n  t r a n s f o r m e r </vt:lpstr>
      <vt:lpstr>V I s I o n  t r a n s f o r m e r </vt:lpstr>
      <vt:lpstr>V I s I o n  t r a n s f o r m e r </vt:lpstr>
      <vt:lpstr>V I s I o n  t r a n s f o r m e r </vt:lpstr>
      <vt:lpstr>V I s I o n  t r a n s f o r m e r </vt:lpstr>
      <vt:lpstr>PowerPoint 프레젠테이션</vt:lpstr>
      <vt:lpstr>Accuracy </vt:lpstr>
      <vt:lpstr>LOSS </vt:lpstr>
      <vt:lpstr>Confusion matrix </vt:lpstr>
      <vt:lpstr>Classification report </vt:lpstr>
      <vt:lpstr>Accuracy </vt:lpstr>
      <vt:lpstr>loss </vt:lpstr>
      <vt:lpstr>Confusion matrix </vt:lpstr>
      <vt:lpstr>Classification report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 Transition of Image Classification  – from AlexNet to Vision Transformer</dc:title>
  <dc:creator>Park Juan</dc:creator>
  <cp:lastModifiedBy>Park Juan</cp:lastModifiedBy>
  <cp:revision>39</cp:revision>
  <dcterms:created xsi:type="dcterms:W3CDTF">2023-02-02T02:02:21Z</dcterms:created>
  <dcterms:modified xsi:type="dcterms:W3CDTF">2023-02-13T09:11:36Z</dcterms:modified>
</cp:coreProperties>
</file>