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147470489" r:id="rId2"/>
    <p:sldId id="2147470492" r:id="rId3"/>
    <p:sldId id="2147470493" r:id="rId4"/>
    <p:sldId id="2147470501" r:id="rId5"/>
    <p:sldId id="2147470502" r:id="rId6"/>
    <p:sldId id="2147470503" r:id="rId7"/>
    <p:sldId id="2147470504" r:id="rId8"/>
    <p:sldId id="2147470494" r:id="rId9"/>
    <p:sldId id="2147470497" r:id="rId10"/>
    <p:sldId id="2147470498" r:id="rId11"/>
    <p:sldId id="2147470500" r:id="rId12"/>
    <p:sldId id="214747049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A8E4"/>
    <a:srgbClr val="FFFFFF"/>
    <a:srgbClr val="25B9ED"/>
    <a:srgbClr val="47BDAE"/>
    <a:srgbClr val="30BBDA"/>
    <a:srgbClr val="47BDAF"/>
    <a:srgbClr val="696969"/>
    <a:srgbClr val="1C4D98"/>
    <a:srgbClr val="8BC431"/>
    <a:srgbClr val="97B6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2E9A7-6959-43E0-99C0-326DCB5747D8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53356-DC5D-414F-A034-70A8A9183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432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53356-DC5D-414F-A034-70A8A918369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971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3F4D17B-9B25-2D63-E389-71163BD2C8E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C4ED1-FB42-4A6C-B292-B8C58946A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5A630-145D-4232-9865-98341E30F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0375-D926-48D9-8605-813B1B64E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D7657-21CC-45AA-A2CE-92653962F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936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A09EBA-4206-40BF-81B1-742CF8BD5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8BE7B-6EB1-4B41-A25B-B41833E5B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38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5996" y="1271219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06C9D6B8-9A00-34FD-3E41-E67F07F278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5996" y="629525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647735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3803" y="469835"/>
            <a:ext cx="11672300" cy="65004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44354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837F2-3C53-43E6-9F25-242D13C5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2C3C5-9B28-493B-9422-74FF4AE18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043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B68FAD-9CFA-CBF0-4B37-9944C2E932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4B6E2-CC70-4366-ABC8-87480CC35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D34EE-ED80-45A7-B964-53ED80D94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303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3BCD6-D227-4C30-8364-6F161FA1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C3054-5604-4679-AF7D-07BF06BE0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7BA85-32D5-4EA3-9F8B-5A8B92517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612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33A1-3BE5-4F1B-8E70-082254902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4CAE0-72F2-4F22-A85A-772E3DA04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E67E9-F76F-4049-98D4-82E9E7C80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332A94-E906-4159-9FE4-E63CFAE0B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6D1AA-A642-4FEB-91F0-3F506A2AE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936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F108-6EC2-4592-9D33-716E6B1A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673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38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AB71-FC15-4C88-A99B-0D66CDCE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69B3E-A4BB-45D7-ABB7-1E151F04F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D4C72-B215-468A-8722-23007428B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433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2731-906B-40B4-86D3-CD7878598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1042F1-26FD-477E-A079-62384AA43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2E8FE-8F89-4D08-8341-786A0381B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854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microsoft.com/office/2007/relationships/hdphoto" Target="../media/hdphoto2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D087FE-85BE-5152-9EB5-3B57AE38DD48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337544"/>
            <a:ext cx="12191994" cy="15483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EFA70D2-ADBF-0DD4-D7D1-F37201867E99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gradFill>
            <a:gsLst>
              <a:gs pos="5000">
                <a:srgbClr val="47BDAE"/>
              </a:gs>
              <a:gs pos="59000">
                <a:srgbClr val="25B9ED"/>
              </a:gs>
              <a:gs pos="100000">
                <a:srgbClr val="FFFF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 b="1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C08DB-FBED-4A43-AE4B-B2CE371FE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271" y="1191757"/>
            <a:ext cx="11004446" cy="4795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8" name="Picture 4" descr="LTIMindtree logo in transparent PNG and vectorized SVG formats">
            <a:extLst>
              <a:ext uri="{FF2B5EF4-FFF2-40B4-BE49-F238E27FC236}">
                <a16:creationId xmlns:a16="http://schemas.microsoft.com/office/drawing/2014/main" id="{21F70453-17DB-04F6-290A-DCDEF9FDE0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40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387" y="6562429"/>
            <a:ext cx="1541059" cy="295571"/>
          </a:xfrm>
          <a:prstGeom prst="rect">
            <a:avLst/>
          </a:prstGeom>
          <a:noFill/>
        </p:spPr>
      </p:pic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DBDE3A73-7407-B3B5-0BC2-D13C973D143A}"/>
              </a:ext>
            </a:extLst>
          </p:cNvPr>
          <p:cNvSpPr txBox="1">
            <a:spLocks/>
          </p:cNvSpPr>
          <p:nvPr userDrawn="1"/>
        </p:nvSpPr>
        <p:spPr>
          <a:xfrm>
            <a:off x="221274" y="88514"/>
            <a:ext cx="8176583" cy="1103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0A0B4C8-C250-76C3-01DB-D728F6B32656}"/>
              </a:ext>
            </a:extLst>
          </p:cNvPr>
          <p:cNvSpPr txBox="1">
            <a:spLocks/>
          </p:cNvSpPr>
          <p:nvPr userDrawn="1"/>
        </p:nvSpPr>
        <p:spPr>
          <a:xfrm>
            <a:off x="391411" y="640135"/>
            <a:ext cx="11290305" cy="523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alibri (Body)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49D7A90-F0A3-C216-D67E-9B86D1BECDF5}"/>
              </a:ext>
            </a:extLst>
          </p:cNvPr>
          <p:cNvSpPr txBox="1">
            <a:spLocks/>
          </p:cNvSpPr>
          <p:nvPr userDrawn="1"/>
        </p:nvSpPr>
        <p:spPr>
          <a:xfrm>
            <a:off x="158720" y="413891"/>
            <a:ext cx="10025576" cy="685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3075D7-F006-A81F-68F1-A5F218FAF004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554" y="6358271"/>
            <a:ext cx="964436" cy="41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8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D30BC0-07A3-DCDA-0D0B-DD40C2178A62}"/>
              </a:ext>
            </a:extLst>
          </p:cNvPr>
          <p:cNvSpPr/>
          <p:nvPr/>
        </p:nvSpPr>
        <p:spPr>
          <a:xfrm>
            <a:off x="-31269" y="29737"/>
            <a:ext cx="12254538" cy="6868389"/>
          </a:xfrm>
          <a:prstGeom prst="rect">
            <a:avLst/>
          </a:prstGeom>
          <a:gradFill>
            <a:gsLst>
              <a:gs pos="0">
                <a:srgbClr val="47BDAF"/>
              </a:gs>
              <a:gs pos="100000">
                <a:srgbClr val="3793A6"/>
              </a:gs>
              <a:gs pos="39000">
                <a:srgbClr val="1C4D98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LT Pro 45 Light" panose="020B0403030504020204" pitchFamily="34" charset="0"/>
              <a:ea typeface="+mn-ea"/>
              <a:cs typeface="+mn-cs"/>
            </a:endParaRPr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0741E81D-922F-23FE-07A9-320FA2B27E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9635" y="17705"/>
            <a:ext cx="6910121" cy="1058125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</a:rPr>
              <a:t>M.Tech/MCA Program 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Advanced Industry Integrated Programs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19DFA2-C55E-F4D5-C53A-B5ECEB442DC1}"/>
              </a:ext>
            </a:extLst>
          </p:cNvPr>
          <p:cNvCxnSpPr/>
          <p:nvPr/>
        </p:nvCxnSpPr>
        <p:spPr>
          <a:xfrm>
            <a:off x="2977350" y="1120307"/>
            <a:ext cx="58662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1AA452C-B3E6-7A79-FD46-04E813851A85}"/>
              </a:ext>
            </a:extLst>
          </p:cNvPr>
          <p:cNvSpPr/>
          <p:nvPr/>
        </p:nvSpPr>
        <p:spPr>
          <a:xfrm>
            <a:off x="4125951" y="1177578"/>
            <a:ext cx="3033131" cy="2860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rutiger 45 bold"/>
                <a:ea typeface="+mn-ea"/>
                <a:cs typeface="Calibri" panose="020F0502020204030204" pitchFamily="34" charset="0"/>
              </a:rPr>
              <a:t>Jointly offered by University and LTIMindTree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8A8852-79FE-2D69-0530-D7712358063B}"/>
              </a:ext>
            </a:extLst>
          </p:cNvPr>
          <p:cNvSpPr txBox="1"/>
          <p:nvPr/>
        </p:nvSpPr>
        <p:spPr>
          <a:xfrm>
            <a:off x="180236" y="1659822"/>
            <a:ext cx="11428184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prstClr val="white"/>
                </a:solidFill>
                <a:cs typeface="Calibri" panose="020F0502020204030204" pitchFamily="34" charset="0"/>
              </a:rPr>
              <a:t>Review II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err="1">
                <a:solidFill>
                  <a:prstClr val="white"/>
                </a:solidFill>
                <a:cs typeface="Calibri" panose="020F0502020204030204" pitchFamily="34" charset="0"/>
              </a:rPr>
              <a:t>DeepFake</a:t>
            </a:r>
            <a:r>
              <a:rPr lang="en-US" sz="3600" b="1" dirty="0">
                <a:solidFill>
                  <a:prstClr val="white"/>
                </a:solidFill>
                <a:cs typeface="Calibri" panose="020F0502020204030204" pitchFamily="34" charset="0"/>
              </a:rPr>
              <a:t> Detection using Hybrid CNN and LSTM Model</a:t>
            </a:r>
          </a:p>
          <a:p>
            <a:pPr lvl="0" algn="ctr">
              <a:defRPr/>
            </a:pPr>
            <a:endParaRPr lang="en-US" sz="3600" b="1" dirty="0">
              <a:solidFill>
                <a:prstClr val="white"/>
              </a:solidFill>
              <a:cs typeface="Calibri" panose="020F0502020204030204" pitchFamily="34" charset="0"/>
            </a:endParaRP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  <a:p>
            <a:pPr lvl="0"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Presented by</a:t>
            </a:r>
          </a:p>
          <a:p>
            <a:pPr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Udayagiri Hari Chandu</a:t>
            </a:r>
          </a:p>
          <a:p>
            <a:pPr lvl="0" algn="ctr">
              <a:defRPr/>
            </a:pPr>
            <a:endParaRPr lang="en-US" sz="5400" b="1" dirty="0">
              <a:solidFill>
                <a:prstClr val="white"/>
              </a:solidFill>
              <a:latin typeface="Frutiger 45 bold"/>
              <a:cs typeface="Calibri" panose="020F0502020204030204" pitchFamily="34" charset="0"/>
            </a:endParaRP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E7F5D19-19F4-F87F-17C2-8520612BCFEC}"/>
              </a:ext>
            </a:extLst>
          </p:cNvPr>
          <p:cNvGraphicFramePr>
            <a:graphicFrameLocks noGrp="1"/>
          </p:cNvGraphicFramePr>
          <p:nvPr/>
        </p:nvGraphicFramePr>
        <p:xfrm>
          <a:off x="-47290" y="5501244"/>
          <a:ext cx="12239216" cy="32648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9608">
                  <a:extLst>
                    <a:ext uri="{9D8B030D-6E8A-4147-A177-3AD203B41FA5}">
                      <a16:colId xmlns:a16="http://schemas.microsoft.com/office/drawing/2014/main" val="586572480"/>
                    </a:ext>
                  </a:extLst>
                </a:gridCol>
                <a:gridCol w="6119608">
                  <a:extLst>
                    <a:ext uri="{9D8B030D-6E8A-4147-A177-3AD203B41FA5}">
                      <a16:colId xmlns:a16="http://schemas.microsoft.com/office/drawing/2014/main" val="157907922"/>
                    </a:ext>
                  </a:extLst>
                </a:gridCol>
              </a:tblGrid>
              <a:tr h="15274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Knowledge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                                                                     Implementation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3668230"/>
                  </a:ext>
                </a:extLst>
              </a:tr>
              <a:tr h="118419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626376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715C658-0B94-5B63-55F1-B9B6F645F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5332" y="5852667"/>
            <a:ext cx="1987468" cy="847417"/>
          </a:xfrm>
          <a:prstGeom prst="rect">
            <a:avLst/>
          </a:prstGeom>
        </p:spPr>
      </p:pic>
      <p:pic>
        <p:nvPicPr>
          <p:cNvPr id="9" name="Picture 2" descr="LTIMindtree - Technology Consulting and Digital Solutions Company">
            <a:extLst>
              <a:ext uri="{FF2B5EF4-FFF2-40B4-BE49-F238E27FC236}">
                <a16:creationId xmlns:a16="http://schemas.microsoft.com/office/drawing/2014/main" id="{B3D78849-E5F7-1DB2-227F-142445861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52667"/>
            <a:ext cx="3886489" cy="86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507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7B675-E694-7663-D55C-2461C40B8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433592-8155-CD6F-B5E3-78AB52F31D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r>
              <a:rPr lang="en-IN" dirty="0">
                <a:latin typeface="Calibri (Body)"/>
              </a:rPr>
              <a:t>Algorithm: </a:t>
            </a:r>
            <a:r>
              <a:rPr lang="en-IN" b="0" dirty="0">
                <a:solidFill>
                  <a:schemeClr val="tx1"/>
                </a:solidFill>
                <a:latin typeface="Calibri (Body)"/>
              </a:rPr>
              <a:t>Hybrid Convolutional Neural Network - Long Short-Term Memory (CNN-LSTM).</a:t>
            </a:r>
          </a:p>
          <a:p>
            <a:r>
              <a:rPr lang="en-IN" dirty="0">
                <a:latin typeface="Calibri (Body)"/>
              </a:rPr>
              <a:t>Model: </a:t>
            </a:r>
            <a:r>
              <a:rPr lang="en-IN" b="0" dirty="0">
                <a:solidFill>
                  <a:schemeClr val="tx1"/>
                </a:solidFill>
                <a:latin typeface="Calibri (Body)"/>
              </a:rPr>
              <a:t>Image Classification and Binary Classification.</a:t>
            </a:r>
          </a:p>
          <a:p>
            <a:r>
              <a:rPr lang="en-IN" dirty="0">
                <a:latin typeface="Calibri (Body)"/>
              </a:rPr>
              <a:t>Framework: </a:t>
            </a:r>
            <a:r>
              <a:rPr lang="en-IN" b="0" dirty="0" err="1">
                <a:solidFill>
                  <a:schemeClr val="tx1"/>
                </a:solidFill>
                <a:latin typeface="Calibri (Body)"/>
              </a:rPr>
              <a:t>PyTorch</a:t>
            </a:r>
            <a:r>
              <a:rPr lang="en-IN" b="0" dirty="0">
                <a:solidFill>
                  <a:schemeClr val="tx1"/>
                </a:solidFill>
                <a:latin typeface="Calibri (Body)"/>
              </a:rPr>
              <a:t>.</a:t>
            </a:r>
          </a:p>
          <a:p>
            <a:r>
              <a:rPr lang="en-IN" dirty="0">
                <a:latin typeface="Calibri (Body)"/>
              </a:rPr>
              <a:t>Data Handling: </a:t>
            </a:r>
            <a:r>
              <a:rPr lang="en-IN" b="0" dirty="0">
                <a:solidFill>
                  <a:schemeClr val="tx1"/>
                </a:solidFill>
                <a:latin typeface="Calibri (Body)"/>
              </a:rPr>
              <a:t>OpenCV, NumPy, </a:t>
            </a:r>
            <a:r>
              <a:rPr lang="en-IN" b="0" dirty="0" err="1">
                <a:solidFill>
                  <a:schemeClr val="tx1"/>
                </a:solidFill>
                <a:latin typeface="Calibri (Body)"/>
              </a:rPr>
              <a:t>PyTorch</a:t>
            </a:r>
            <a:r>
              <a:rPr lang="en-IN" b="0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IN" b="0" dirty="0" err="1">
                <a:solidFill>
                  <a:schemeClr val="tx1"/>
                </a:solidFill>
                <a:latin typeface="Calibri (Body)"/>
              </a:rPr>
              <a:t>DataLoaders</a:t>
            </a:r>
            <a:r>
              <a:rPr lang="en-IN" b="0" dirty="0">
                <a:solidFill>
                  <a:schemeClr val="tx1"/>
                </a:solidFill>
                <a:latin typeface="Calibri (Body)"/>
              </a:rPr>
              <a:t>.</a:t>
            </a:r>
          </a:p>
          <a:p>
            <a:r>
              <a:rPr lang="en-IN" dirty="0">
                <a:latin typeface="Calibri (Body)"/>
              </a:rPr>
              <a:t>Environment:</a:t>
            </a:r>
            <a:r>
              <a:rPr lang="en-IN" b="0" dirty="0">
                <a:latin typeface="Calibri (Body)"/>
              </a:rPr>
              <a:t> </a:t>
            </a:r>
            <a:r>
              <a:rPr lang="en-IN" b="0" dirty="0">
                <a:solidFill>
                  <a:schemeClr val="tx1"/>
                </a:solidFill>
                <a:latin typeface="Calibri (Body)"/>
              </a:rPr>
              <a:t>VS Code, Google </a:t>
            </a:r>
            <a:r>
              <a:rPr lang="en-IN" b="0" dirty="0" err="1">
                <a:solidFill>
                  <a:schemeClr val="tx1"/>
                </a:solidFill>
                <a:latin typeface="Calibri (Body)"/>
              </a:rPr>
              <a:t>Colab</a:t>
            </a:r>
            <a:r>
              <a:rPr lang="en-IN" b="0" dirty="0">
                <a:solidFill>
                  <a:schemeClr val="tx1"/>
                </a:solidFill>
                <a:latin typeface="Calibri (Body)"/>
              </a:rPr>
              <a:t> and </a:t>
            </a:r>
            <a:r>
              <a:rPr lang="en-IN" b="0" dirty="0" err="1">
                <a:solidFill>
                  <a:schemeClr val="tx1"/>
                </a:solidFill>
                <a:latin typeface="Calibri (Body)"/>
              </a:rPr>
              <a:t>Streamlit</a:t>
            </a:r>
            <a:r>
              <a:rPr lang="en-IN" b="0" dirty="0">
                <a:solidFill>
                  <a:schemeClr val="tx1"/>
                </a:solidFill>
                <a:latin typeface="Calibri (Body)"/>
              </a:rPr>
              <a:t>.</a:t>
            </a:r>
          </a:p>
          <a:p>
            <a:pPr>
              <a:lnSpc>
                <a:spcPct val="150000"/>
              </a:lnSpc>
            </a:pPr>
            <a:endParaRPr lang="en-US" b="0" dirty="0">
              <a:solidFill>
                <a:srgbClr val="5583D1"/>
              </a:solidFill>
              <a:latin typeface="Calibri (Body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243BDD-B44E-04F0-FA93-336DD2FFA770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Approach/Algorithms/Tools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963133-FFA1-7CF4-9FAD-E6A120EF4238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EA3EC9D-D5AF-E54C-A3D0-5E42F32DC03B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dirty="0" err="1">
                <a:solidFill>
                  <a:prstClr val="white"/>
                </a:solidFill>
                <a:cs typeface="Calibri" panose="020F0502020204030204" pitchFamily="34" charset="0"/>
              </a:rPr>
              <a:t>DeepFake</a:t>
            </a: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 Detection using Hybrid CNN and LSTM Model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4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19A058-E477-163A-1B3E-61A05B0F3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9BAD7-4402-029D-94EE-84728E7A1B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F67352-6E77-1E87-24B7-ED7906E0679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Project plan/</a:t>
            </a:r>
            <a:r>
              <a:rPr lang="fr-FR" sz="3600" b="1" dirty="0" err="1">
                <a:solidFill>
                  <a:srgbClr val="5B9BD5">
                    <a:lumMod val="50000"/>
                  </a:srgbClr>
                </a:solidFill>
              </a:rPr>
              <a:t>milestones</a:t>
            </a: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 </a:t>
            </a:r>
            <a:r>
              <a:rPr lang="fr-FR" sz="3600" b="1" dirty="0" err="1">
                <a:solidFill>
                  <a:srgbClr val="5B9BD5">
                    <a:lumMod val="50000"/>
                  </a:srgbClr>
                </a:solidFill>
              </a:rPr>
              <a:t>progress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64F4198-C244-16A7-B796-A2E4B5EA6A81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C26B487-77E4-5D5B-7416-E64E3C867A98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dirty="0" err="1">
                <a:solidFill>
                  <a:prstClr val="white"/>
                </a:solidFill>
                <a:cs typeface="Calibri" panose="020F0502020204030204" pitchFamily="34" charset="0"/>
              </a:rPr>
              <a:t>DeepFake</a:t>
            </a: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 Detection using Hybrid CNN and LSTM Model</a:t>
            </a:r>
          </a:p>
          <a:p>
            <a:pPr algn="r"/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797AC1F-E363-FD4E-1869-CD0659924B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090803"/>
              </p:ext>
            </p:extLst>
          </p:nvPr>
        </p:nvGraphicFramePr>
        <p:xfrm>
          <a:off x="959001" y="1443792"/>
          <a:ext cx="9458601" cy="4794252"/>
        </p:xfrm>
        <a:graphic>
          <a:graphicData uri="http://schemas.openxmlformats.org/drawingml/2006/table">
            <a:tbl>
              <a:tblPr/>
              <a:tblGrid>
                <a:gridCol w="3152867">
                  <a:extLst>
                    <a:ext uri="{9D8B030D-6E8A-4147-A177-3AD203B41FA5}">
                      <a16:colId xmlns:a16="http://schemas.microsoft.com/office/drawing/2014/main" val="2252537557"/>
                    </a:ext>
                  </a:extLst>
                </a:gridCol>
                <a:gridCol w="3152867">
                  <a:extLst>
                    <a:ext uri="{9D8B030D-6E8A-4147-A177-3AD203B41FA5}">
                      <a16:colId xmlns:a16="http://schemas.microsoft.com/office/drawing/2014/main" val="2329495332"/>
                    </a:ext>
                  </a:extLst>
                </a:gridCol>
                <a:gridCol w="3152867">
                  <a:extLst>
                    <a:ext uri="{9D8B030D-6E8A-4147-A177-3AD203B41FA5}">
                      <a16:colId xmlns:a16="http://schemas.microsoft.com/office/drawing/2014/main" val="1172741153"/>
                    </a:ext>
                  </a:extLst>
                </a:gridCol>
              </a:tblGrid>
              <a:tr h="31437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 b="1" dirty="0">
                          <a:solidFill>
                            <a:srgbClr val="0070C0"/>
                          </a:solidFill>
                        </a:rPr>
                        <a:t>Milestone</a:t>
                      </a:r>
                    </a:p>
                  </a:txBody>
                  <a:tcPr marL="78594" marR="78594" marT="39297" marB="392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 b="1" dirty="0">
                          <a:solidFill>
                            <a:srgbClr val="0070C0"/>
                          </a:solidFill>
                        </a:rPr>
                        <a:t>Status</a:t>
                      </a:r>
                    </a:p>
                  </a:txBody>
                  <a:tcPr marL="78594" marR="78594" marT="39297" marB="392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 b="1" dirty="0">
                          <a:solidFill>
                            <a:srgbClr val="0070C0"/>
                          </a:solidFill>
                        </a:rPr>
                        <a:t>Details</a:t>
                      </a:r>
                    </a:p>
                  </a:txBody>
                  <a:tcPr marL="78594" marR="78594" marT="39297" marB="392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8406369"/>
                  </a:ext>
                </a:extLst>
              </a:tr>
              <a:tr h="78594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 b="1"/>
                        <a:t>M1: Environment Setup</a:t>
                      </a:r>
                      <a:endParaRPr lang="en-IN" sz="1500"/>
                    </a:p>
                  </a:txBody>
                  <a:tcPr marL="78594" marR="78594" marT="39297" marB="392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 b="1" dirty="0"/>
                        <a:t>Completed</a:t>
                      </a:r>
                      <a:endParaRPr lang="en-IN" sz="1500" dirty="0"/>
                    </a:p>
                  </a:txBody>
                  <a:tcPr marL="78594" marR="78594" marT="39297" marB="392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/>
                        <a:t>Python 3.13.1, PyTorch, OpenCV, and project structure initialized in VS Code.</a:t>
                      </a:r>
                    </a:p>
                  </a:txBody>
                  <a:tcPr marL="78594" marR="78594" marT="39297" marB="392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660420"/>
                  </a:ext>
                </a:extLst>
              </a:tr>
              <a:tr h="78594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 b="1"/>
                        <a:t>M2: Data Preprocessing Pipeline</a:t>
                      </a:r>
                      <a:endParaRPr lang="en-IN" sz="1500"/>
                    </a:p>
                  </a:txBody>
                  <a:tcPr marL="78594" marR="78594" marT="39297" marB="392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 b="1"/>
                        <a:t>Completed</a:t>
                      </a:r>
                      <a:endParaRPr lang="en-IN" sz="1500"/>
                    </a:p>
                  </a:txBody>
                  <a:tcPr marL="78594" marR="78594" marT="39297" marB="392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/>
                        <a:t>Full script developed for face detection, cropping, and saving of processed images.</a:t>
                      </a:r>
                    </a:p>
                  </a:txBody>
                  <a:tcPr marL="78594" marR="78594" marT="39297" marB="392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5576267"/>
                  </a:ext>
                </a:extLst>
              </a:tr>
              <a:tr h="78594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b="1"/>
                        <a:t>M3: Data Loader &amp; Feature Sequence</a:t>
                      </a:r>
                      <a:endParaRPr lang="en-US" sz="1500"/>
                    </a:p>
                  </a:txBody>
                  <a:tcPr marL="78594" marR="78594" marT="39297" marB="392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 b="1"/>
                        <a:t>Completed</a:t>
                      </a:r>
                      <a:endParaRPr lang="en-IN" sz="1500"/>
                    </a:p>
                  </a:txBody>
                  <a:tcPr marL="78594" marR="78594" marT="39297" marB="392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/>
                        <a:t>Custom </a:t>
                      </a:r>
                      <a:r>
                        <a:rPr lang="en-US" sz="1500" dirty="0" err="1"/>
                        <a:t>PyTorch</a:t>
                      </a:r>
                      <a:r>
                        <a:rPr lang="en-US" sz="1500" dirty="0"/>
                        <a:t> Dataset created to generate </a:t>
                      </a:r>
                      <a:r>
                        <a:rPr lang="en-US" sz="1500" b="0" dirty="0"/>
                        <a:t>sequence data </a:t>
                      </a:r>
                      <a:r>
                        <a:rPr lang="en-US" sz="1500" dirty="0"/>
                        <a:t>from static images for LSTM input.</a:t>
                      </a:r>
                    </a:p>
                  </a:txBody>
                  <a:tcPr marL="78594" marR="78594" marT="39297" marB="392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6261519"/>
                  </a:ext>
                </a:extLst>
              </a:tr>
              <a:tr h="78594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 b="1"/>
                        <a:t>M4: Hybrid Model Building</a:t>
                      </a:r>
                      <a:endParaRPr lang="en-IN" sz="1500"/>
                    </a:p>
                  </a:txBody>
                  <a:tcPr marL="78594" marR="78594" marT="39297" marB="392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 b="1"/>
                        <a:t>In Progress</a:t>
                      </a:r>
                      <a:endParaRPr lang="en-IN" sz="1500"/>
                    </a:p>
                  </a:txBody>
                  <a:tcPr marL="78594" marR="78594" marT="39297" marB="392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/>
                        <a:t>CNN backbone and LSTM layer integrated; model configured for training.</a:t>
                      </a:r>
                    </a:p>
                  </a:txBody>
                  <a:tcPr marL="78594" marR="78594" marT="39297" marB="392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7078741"/>
                  </a:ext>
                </a:extLst>
              </a:tr>
              <a:tr h="78594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 b="1"/>
                        <a:t>M5: Final Evaluation &amp; Results</a:t>
                      </a:r>
                      <a:endParaRPr lang="en-IN" sz="1500"/>
                    </a:p>
                  </a:txBody>
                  <a:tcPr marL="78594" marR="78594" marT="39297" marB="392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 b="1"/>
                        <a:t>Pending</a:t>
                      </a:r>
                      <a:endParaRPr lang="en-IN" sz="1500"/>
                    </a:p>
                  </a:txBody>
                  <a:tcPr marL="78594" marR="78594" marT="39297" marB="392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/>
                        <a:t>Calculation of final Accuracy, Precision, Recall, and F1-Score on the test set.</a:t>
                      </a:r>
                    </a:p>
                  </a:txBody>
                  <a:tcPr marL="78594" marR="78594" marT="39297" marB="392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0247728"/>
                  </a:ext>
                </a:extLst>
              </a:tr>
              <a:tr h="5501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 b="1"/>
                        <a:t>M6: Report &amp; Presentation</a:t>
                      </a:r>
                      <a:endParaRPr lang="en-IN" sz="1500"/>
                    </a:p>
                  </a:txBody>
                  <a:tcPr marL="78594" marR="78594" marT="39297" marB="392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 b="1"/>
                        <a:t>Pending</a:t>
                      </a:r>
                      <a:endParaRPr lang="en-IN" sz="1500"/>
                    </a:p>
                  </a:txBody>
                  <a:tcPr marL="78594" marR="78594" marT="39297" marB="392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/>
                        <a:t>Final documentation and slide preparation.</a:t>
                      </a:r>
                    </a:p>
                  </a:txBody>
                  <a:tcPr marL="78594" marR="78594" marT="39297" marB="392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767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110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5BBC5-46B5-0DF4-A2AC-5289D2957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872131-A6C0-4ECF-9994-EA002B6EAD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5" y="1271219"/>
            <a:ext cx="11130461" cy="4142989"/>
          </a:xfrm>
        </p:spPr>
        <p:txBody>
          <a:bodyPr/>
          <a:lstStyle/>
          <a:p>
            <a:r>
              <a:rPr lang="en-IN" sz="2400" dirty="0"/>
              <a:t>Input Data: </a:t>
            </a:r>
            <a:r>
              <a:rPr lang="en-IN" sz="2400" dirty="0">
                <a:solidFill>
                  <a:schemeClr val="tx1"/>
                </a:solidFill>
              </a:rPr>
              <a:t>Raw Image (Real or Fake) from pre-split Training/Testing directories.</a:t>
            </a:r>
          </a:p>
          <a:p>
            <a:r>
              <a:rPr lang="en-IN" sz="2400" dirty="0"/>
              <a:t>Preprocessing: </a:t>
            </a:r>
            <a:r>
              <a:rPr lang="en-IN" sz="2400" dirty="0">
                <a:solidFill>
                  <a:schemeClr val="tx1"/>
                </a:solidFill>
              </a:rPr>
              <a:t>→ OpenCV Haar Cascade (Face Detection) → Image Cropping (Focus on Face) → Feature Sequence Creation.</a:t>
            </a:r>
          </a:p>
          <a:p>
            <a:r>
              <a:rPr lang="en-IN" sz="2400" dirty="0"/>
              <a:t>Model: </a:t>
            </a:r>
            <a:r>
              <a:rPr lang="en-IN" sz="2400" dirty="0">
                <a:solidFill>
                  <a:schemeClr val="tx1"/>
                </a:solidFill>
              </a:rPr>
              <a:t>→ Pre-trained CNN (Feature Extraction) → LSTM Layer (Sequence Analysis) → Final Linear Layer (Classification Head).</a:t>
            </a:r>
          </a:p>
          <a:p>
            <a:r>
              <a:rPr lang="en-IN" sz="2400" dirty="0"/>
              <a:t>Output: </a:t>
            </a:r>
            <a:r>
              <a:rPr lang="en-IN" sz="2400" dirty="0">
                <a:solidFill>
                  <a:schemeClr val="tx1"/>
                </a:solidFill>
              </a:rPr>
              <a:t>→ Sigmoid (Probability Score) → Binary Label (Real [0] / Fake [1]).</a:t>
            </a:r>
          </a:p>
          <a:p>
            <a:pPr>
              <a:lnSpc>
                <a:spcPct val="150000"/>
              </a:lnSpc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EA9949-295E-B2C7-8E3A-639B0AD48F51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Pipeline structure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C3477A6-BED1-8211-5527-9030F1E86940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B5AC1E1-8B68-1019-1B7A-0CF7BDC8B3EC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dirty="0" err="1">
                <a:solidFill>
                  <a:prstClr val="white"/>
                </a:solidFill>
                <a:cs typeface="Calibri" panose="020F0502020204030204" pitchFamily="34" charset="0"/>
              </a:rPr>
              <a:t>DeepFake</a:t>
            </a: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 Detection using Hybrid CNN and LSTM Model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37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18EFD-13D1-118F-A8E4-F9E2D3695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726612-73E0-5A94-F635-3A742DD5BA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r>
              <a:rPr lang="en-US" b="0" dirty="0" err="1">
                <a:latin typeface="Calibri (Body)"/>
              </a:rPr>
              <a:t>DeepFake</a:t>
            </a:r>
            <a:r>
              <a:rPr lang="en-US" b="0" dirty="0">
                <a:latin typeface="Calibri (Body)"/>
              </a:rPr>
              <a:t> technology creates highly realistic manipulated images and videos, posing a major threat to digital trust and security.</a:t>
            </a:r>
          </a:p>
          <a:p>
            <a:r>
              <a:rPr lang="en-US" b="0" dirty="0">
                <a:latin typeface="Calibri (Body)"/>
              </a:rPr>
              <a:t>The growing sophistication of Generative Adversarial Networks (GANs) makes fake content increasingly difficult for humans to detect.</a:t>
            </a:r>
          </a:p>
          <a:p>
            <a:r>
              <a:rPr lang="en-US" b="0" dirty="0">
                <a:latin typeface="Calibri (Body)"/>
              </a:rPr>
              <a:t>Traditional security systems rely on manual review or simple heuristics, which are slow and ineffective against modern AI-generated fakes.</a:t>
            </a:r>
          </a:p>
          <a:p>
            <a:r>
              <a:rPr lang="en-US" b="0" dirty="0">
                <a:latin typeface="Calibri (Body)"/>
              </a:rPr>
              <a:t>Hybrid Deep Learning provides a robust solution by combining spatial feature extraction (CNN) with temporal sequence analysis (LSTM).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4E3812-AF2F-9DD8-6ECF-C3425146B38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Introduction….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95426A-3395-FE92-30C7-C8A6AC62DE62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D91B1D4-191E-E882-BD37-9FBAED57B57F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dirty="0" err="1">
                <a:solidFill>
                  <a:prstClr val="white"/>
                </a:solidFill>
                <a:cs typeface="Calibri" panose="020F0502020204030204" pitchFamily="34" charset="0"/>
              </a:rPr>
              <a:t>DeepFake</a:t>
            </a: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 Detection using Hybrid CNN and LSTM Model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18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1235D-73A1-0B84-0745-6B97432CB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D551BF-43EB-C049-6D3B-4D17D57752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r>
              <a:rPr lang="en-IN" b="0" dirty="0">
                <a:latin typeface="Calibri (Body)"/>
              </a:rPr>
              <a:t>Develop an efficient Hybrid CNN-LSTM pipeline for binary classification of real vs. fake images.</a:t>
            </a:r>
          </a:p>
          <a:p>
            <a:r>
              <a:rPr lang="en-IN" b="0" dirty="0">
                <a:latin typeface="Calibri (Body)"/>
              </a:rPr>
              <a:t>Implement OpenCV's Haar Cascade for reliable and computationally light face detection and cropping.</a:t>
            </a:r>
          </a:p>
          <a:p>
            <a:r>
              <a:rPr lang="en-IN" b="0" dirty="0">
                <a:latin typeface="Calibri (Body)"/>
              </a:rPr>
              <a:t>Utilize a CNN </a:t>
            </a:r>
            <a:r>
              <a:rPr lang="en-IN" b="0" dirty="0" err="1">
                <a:latin typeface="Calibri (Body)"/>
              </a:rPr>
              <a:t>EfficientNet</a:t>
            </a:r>
            <a:r>
              <a:rPr lang="en-IN" b="0" dirty="0">
                <a:latin typeface="Calibri (Body)"/>
              </a:rPr>
              <a:t> for primary feature extraction, followed by an LSTM layer for sequence processing.</a:t>
            </a:r>
          </a:p>
          <a:p>
            <a:r>
              <a:rPr lang="en-IN" b="0" dirty="0">
                <a:latin typeface="Calibri (Body)"/>
              </a:rPr>
              <a:t>Rigorously evaluate the model using standard metrics (Accuracy, F1-Score) on a pre-split, large-scale test dataset.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FF40D3-B05A-88C3-591F-882A93FC9918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Objective….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740D4D-2363-70E1-0E6E-1BDDA8C33C8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4452DD5-D934-4955-F39B-2109AC72692F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dirty="0" err="1">
                <a:solidFill>
                  <a:prstClr val="white"/>
                </a:solidFill>
                <a:cs typeface="Calibri" panose="020F0502020204030204" pitchFamily="34" charset="0"/>
              </a:rPr>
              <a:t>DeepFake</a:t>
            </a: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 Detection using Hybrid CNN and LSTM Model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45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EEA7DD-C08F-9DF7-2CC3-F6EB6BA10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E36379-4608-9FC5-9DF4-2095F5938F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highlight>
                  <a:srgbClr val="FFFFFF"/>
                </a:highlight>
                <a:latin typeface="+mn-lt"/>
              </a:rPr>
              <a:t>Implementation Focus: </a:t>
            </a:r>
            <a:r>
              <a:rPr lang="en-US" b="0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Preparing static images for both CNN feature extraction and LSTM sequence input.</a:t>
            </a:r>
          </a:p>
          <a:p>
            <a:r>
              <a:rPr lang="en-US" dirty="0">
                <a:highlight>
                  <a:srgbClr val="FFFFFF"/>
                </a:highlight>
                <a:latin typeface="+mn-lt"/>
              </a:rPr>
              <a:t>Face Detection: </a:t>
            </a:r>
            <a:r>
              <a:rPr lang="en-US" b="0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Utilized OpenCV's Haar Cascade Classifier to accurately locate and frame the face in every image.</a:t>
            </a:r>
          </a:p>
          <a:p>
            <a:r>
              <a:rPr lang="en-US" dirty="0">
                <a:highlight>
                  <a:srgbClr val="FFFFFF"/>
                </a:highlight>
                <a:latin typeface="+mn-lt"/>
              </a:rPr>
              <a:t>Face Cropping: </a:t>
            </a:r>
            <a:r>
              <a:rPr lang="en-US" b="0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Cropped face regions are saved to a new directory (data/processed) to ensure the model focuses only on the face.</a:t>
            </a:r>
          </a:p>
          <a:p>
            <a:r>
              <a:rPr lang="en-US" dirty="0">
                <a:highlight>
                  <a:srgbClr val="FFFFFF"/>
                </a:highlight>
                <a:latin typeface="+mn-lt"/>
              </a:rPr>
              <a:t>Normalization: </a:t>
            </a:r>
            <a:r>
              <a:rPr lang="en-US" b="0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All cropped face images are resized and normalized for optimal CNN input.</a:t>
            </a:r>
          </a:p>
          <a:p>
            <a:r>
              <a:rPr lang="en-US" dirty="0">
                <a:highlight>
                  <a:srgbClr val="FFFFFF"/>
                </a:highlight>
                <a:latin typeface="+mn-lt"/>
              </a:rPr>
              <a:t>Data Loaders: </a:t>
            </a:r>
            <a:r>
              <a:rPr lang="en-US" b="0" dirty="0" err="1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PyTorch</a:t>
            </a:r>
            <a:r>
              <a:rPr lang="en-US" b="0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 Dataset and DataLoader are used to efficiently handle batching and sequence ordering during training.</a:t>
            </a:r>
          </a:p>
          <a:p>
            <a:endParaRPr lang="en-US" b="0" i="0" dirty="0">
              <a:solidFill>
                <a:srgbClr val="242424"/>
              </a:solidFill>
              <a:effectLst/>
              <a:highlight>
                <a:srgbClr val="FFFFFF"/>
              </a:highlight>
              <a:latin typeface="+mn-lt"/>
            </a:endParaRPr>
          </a:p>
          <a:p>
            <a:pPr lvl="1"/>
            <a:endParaRPr lang="en-US" sz="2800" dirty="0">
              <a:solidFill>
                <a:srgbClr val="1C389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0CB0D2-641C-ED51-4688-517EC566632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Module 1&amp;2: Data Collection and Pre Processing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044897-018F-802D-F099-02D6A52B6641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7BB266C-C8C0-FBC3-77BB-523D7FE5D360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dirty="0" err="1">
                <a:solidFill>
                  <a:prstClr val="white"/>
                </a:solidFill>
                <a:cs typeface="Calibri" panose="020F0502020204030204" pitchFamily="34" charset="0"/>
              </a:rPr>
              <a:t>DeepFake</a:t>
            </a: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 Detection using Hybrid CNN and LSTM Model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855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1F1D89-350A-7FB1-F05C-D875FFA65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6C22C7A-F614-001A-86DE-A568E8C009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highlight>
                  <a:srgbClr val="FFFFFF"/>
                </a:highlight>
                <a:latin typeface="+mn-lt"/>
              </a:rPr>
              <a:t>Feature Extraction: </a:t>
            </a:r>
            <a:r>
              <a:rPr lang="en-US" b="0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Initial spatial features are extracted using a pre-trained CNN backbone.</a:t>
            </a:r>
          </a:p>
          <a:p>
            <a:r>
              <a:rPr lang="en-US" dirty="0">
                <a:highlight>
                  <a:srgbClr val="FFFFFF"/>
                </a:highlight>
                <a:latin typeface="+mn-lt"/>
              </a:rPr>
              <a:t>Sequence Creation: </a:t>
            </a:r>
            <a:r>
              <a:rPr lang="en-US" b="0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Input images are logically divided or processed as a sequence of features before feeding them to the LSTM layer.</a:t>
            </a:r>
          </a:p>
          <a:p>
            <a:r>
              <a:rPr lang="en-US" dirty="0">
                <a:highlight>
                  <a:srgbClr val="FFFFFF"/>
                </a:highlight>
                <a:latin typeface="+mn-lt"/>
              </a:rPr>
              <a:t>Spatial Feature Focus: </a:t>
            </a:r>
            <a:r>
              <a:rPr lang="en-US" b="0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The CNN extracts low-level features (textures) and high-level artifacts from the image content.</a:t>
            </a:r>
          </a:p>
          <a:p>
            <a:r>
              <a:rPr lang="en-US" dirty="0">
                <a:highlight>
                  <a:srgbClr val="FFFFFF"/>
                </a:highlight>
                <a:latin typeface="+mn-lt"/>
              </a:rPr>
              <a:t>Temporal Analysis: </a:t>
            </a:r>
            <a:r>
              <a:rPr lang="en-US" b="0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The LSTM component is engineered to analyze the sequence of features for sequential consistency or unique </a:t>
            </a:r>
            <a:r>
              <a:rPr lang="en-US" b="0" dirty="0" err="1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DeepFake</a:t>
            </a:r>
            <a:r>
              <a:rPr lang="en-US" b="0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 patterns.</a:t>
            </a:r>
          </a:p>
          <a:p>
            <a:endParaRPr lang="en-US" b="0" i="0" dirty="0">
              <a:solidFill>
                <a:srgbClr val="242424"/>
              </a:solidFill>
              <a:effectLst/>
              <a:highlight>
                <a:srgbClr val="FFFFFF"/>
              </a:highlight>
              <a:latin typeface="+mn-lt"/>
            </a:endParaRPr>
          </a:p>
          <a:p>
            <a:pPr lvl="1"/>
            <a:endParaRPr lang="en-US" sz="2800" dirty="0">
              <a:solidFill>
                <a:srgbClr val="1C389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02F1BA-5ED7-3165-5751-489046AA3323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Module 3: Module Extraction and Engineering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759B9C6-B070-7423-0E38-4C37A2D8999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A5C84A7-275B-8D80-B14A-FC375A862BCB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dirty="0" err="1">
                <a:solidFill>
                  <a:prstClr val="white"/>
                </a:solidFill>
                <a:cs typeface="Calibri" panose="020F0502020204030204" pitchFamily="34" charset="0"/>
              </a:rPr>
              <a:t>DeepFake</a:t>
            </a: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 Detection using Hybrid CNN and LSTM Model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458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AEA91A-8C2C-D2D6-30E9-29CC9EDE81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FD27CF-0B4A-B1B6-1532-B8EDF340BD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Architecture Choice: </a:t>
            </a:r>
            <a:r>
              <a:rPr lang="en-US" b="0" dirty="0">
                <a:solidFill>
                  <a:schemeClr val="tx1"/>
                </a:solidFill>
              </a:rPr>
              <a:t>Selected a Hybrid CNN-LSTM model for both spatial and sequence analysis.</a:t>
            </a:r>
          </a:p>
          <a:p>
            <a:r>
              <a:rPr lang="en-US" dirty="0"/>
              <a:t>CNN Backbone: </a:t>
            </a:r>
            <a:r>
              <a:rPr lang="en-US" b="0" dirty="0">
                <a:solidFill>
                  <a:schemeClr val="tx1"/>
                </a:solidFill>
              </a:rPr>
              <a:t>Utilized a pre-trained CNN for robust spatial feature extraction.</a:t>
            </a:r>
          </a:p>
          <a:p>
            <a:r>
              <a:rPr lang="en-US" dirty="0"/>
              <a:t>Sequential Layer: </a:t>
            </a:r>
            <a:r>
              <a:rPr lang="en-US" b="0" dirty="0">
                <a:solidFill>
                  <a:schemeClr val="tx1"/>
                </a:solidFill>
              </a:rPr>
              <a:t>The CNN output is flattened and fed into a Long Short-Term Memory (LSTM) layer.</a:t>
            </a:r>
          </a:p>
          <a:p>
            <a:r>
              <a:rPr lang="en-US" dirty="0"/>
              <a:t>Final Layer Modification: </a:t>
            </a:r>
            <a:r>
              <a:rPr lang="en-US" b="0" dirty="0">
                <a:solidFill>
                  <a:schemeClr val="tx1"/>
                </a:solidFill>
              </a:rPr>
              <a:t>The LSTM's output is connected to a single linear layer for binary classification (Real/Fake).</a:t>
            </a:r>
          </a:p>
          <a:p>
            <a:r>
              <a:rPr lang="en-US" dirty="0"/>
              <a:t>Framework: </a:t>
            </a:r>
            <a:r>
              <a:rPr lang="en-US" b="0" dirty="0">
                <a:solidFill>
                  <a:schemeClr val="tx1"/>
                </a:solidFill>
              </a:rPr>
              <a:t>The entire model is built and managed using the </a:t>
            </a:r>
            <a:r>
              <a:rPr lang="en-US" b="0" dirty="0" err="1">
                <a:solidFill>
                  <a:schemeClr val="tx1"/>
                </a:solidFill>
              </a:rPr>
              <a:t>PyTorch</a:t>
            </a:r>
            <a:r>
              <a:rPr lang="en-US" b="0" dirty="0">
                <a:solidFill>
                  <a:schemeClr val="tx1"/>
                </a:solidFill>
              </a:rPr>
              <a:t> deep learning framework.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53A60C-3B42-0BC8-27CC-371F56041557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Module 4: Model Building (CNN-LSTM)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68F4160-8C15-B62D-0C91-6FAF4F6FA30E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69DA6ED-859F-1AE2-6F0E-B90A97C9A860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dirty="0" err="1">
                <a:solidFill>
                  <a:prstClr val="white"/>
                </a:solidFill>
                <a:cs typeface="Calibri" panose="020F0502020204030204" pitchFamily="34" charset="0"/>
              </a:rPr>
              <a:t>DeepFake</a:t>
            </a: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 Detection using Hybrid CNN and LSTM Model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7068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B0451E-4421-877F-6AE5-E815584630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193DFB-624B-4D0C-34C6-9BBB89061D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222976" y="1361216"/>
            <a:ext cx="10624338" cy="444565"/>
          </a:xfrm>
        </p:spPr>
        <p:txBody>
          <a:bodyPr/>
          <a:lstStyle/>
          <a:p>
            <a:pPr lvl="1"/>
            <a:r>
              <a:rPr lang="en-US" sz="2800" b="1" dirty="0">
                <a:solidFill>
                  <a:srgbClr val="0070C0"/>
                </a:solidFill>
              </a:rPr>
              <a:t>Loss Function: </a:t>
            </a:r>
            <a:r>
              <a:rPr lang="en-US" sz="2800" dirty="0"/>
              <a:t>Used Binary Cross-Entropy Loss with Logits (</a:t>
            </a:r>
            <a:r>
              <a:rPr lang="en-US" sz="2800" dirty="0" err="1"/>
              <a:t>BCEWithLogits</a:t>
            </a:r>
            <a:r>
              <a:rPr lang="en-US" sz="2800" dirty="0"/>
              <a:t> Loss) as it is standard for binary classification tasks.</a:t>
            </a:r>
          </a:p>
          <a:p>
            <a:pPr lvl="1"/>
            <a:r>
              <a:rPr lang="en-US" sz="2800" b="1" dirty="0">
                <a:solidFill>
                  <a:srgbClr val="0070C0"/>
                </a:solidFill>
              </a:rPr>
              <a:t>Optimizer: </a:t>
            </a:r>
            <a:r>
              <a:rPr lang="en-US" sz="2800" dirty="0"/>
              <a:t>Used the Adam optimizer with a low learning rate to fine-tune the existing pre-trained weights efficiently.</a:t>
            </a:r>
          </a:p>
          <a:p>
            <a:pPr lvl="1"/>
            <a:r>
              <a:rPr lang="en-US" sz="2800" b="1" dirty="0">
                <a:solidFill>
                  <a:srgbClr val="0070C0"/>
                </a:solidFill>
              </a:rPr>
              <a:t>Training Loop: </a:t>
            </a:r>
            <a:r>
              <a:rPr lang="en-US" sz="2800" dirty="0"/>
              <a:t>Iterated through the training data for a fixed number of epochs, tracking the reduction in classification loss.</a:t>
            </a:r>
          </a:p>
          <a:p>
            <a:pPr lvl="1"/>
            <a:r>
              <a:rPr lang="en-US" sz="2800" b="1" dirty="0">
                <a:solidFill>
                  <a:srgbClr val="0070C0"/>
                </a:solidFill>
              </a:rPr>
              <a:t>Evaluation: </a:t>
            </a:r>
            <a:r>
              <a:rPr lang="en-US" sz="2800" dirty="0"/>
              <a:t>Model performance is continuously monitored by calculating Accuracy, Precision, Recall, and F1-Score on the held-out test dataset.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83816E-8A79-3976-9340-B593E31EB458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Module 5: Model Training and Evaluation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DAD6386-B6E8-9CB9-4C22-AB61CE81EBB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39E3EC6-0A28-B3E1-E122-236F9E61AFED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dirty="0" err="1">
                <a:solidFill>
                  <a:prstClr val="white"/>
                </a:solidFill>
                <a:cs typeface="Calibri" panose="020F0502020204030204" pitchFamily="34" charset="0"/>
              </a:rPr>
              <a:t>DeepFake</a:t>
            </a: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 Detection using Hybrid CNN and LSTM Model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98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2D7CD-C158-6FC1-06C7-09444D2DE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25C8EF-A5DD-AB22-0372-51B9ABE635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r>
              <a:rPr lang="en-US" dirty="0"/>
              <a:t>Data Acquisition: </a:t>
            </a:r>
            <a:r>
              <a:rPr lang="en-US" b="0" dirty="0">
                <a:solidFill>
                  <a:schemeClr val="tx1"/>
                </a:solidFill>
              </a:rPr>
              <a:t>Secure and organize the 120k pre-split image dataset into Train/Test folders.</a:t>
            </a:r>
          </a:p>
          <a:p>
            <a:r>
              <a:rPr lang="en-US" dirty="0"/>
              <a:t>Pre-processing: </a:t>
            </a:r>
            <a:r>
              <a:rPr lang="en-US" b="0" dirty="0">
                <a:solidFill>
                  <a:schemeClr val="tx1"/>
                </a:solidFill>
              </a:rPr>
              <a:t>Apply OpenCV face detection to crop faces and normalize images to a consistent size.</a:t>
            </a:r>
          </a:p>
          <a:p>
            <a:r>
              <a:rPr lang="en-US" dirty="0"/>
              <a:t>Feature Engineering: </a:t>
            </a:r>
            <a:r>
              <a:rPr lang="en-US" b="0" dirty="0">
                <a:solidFill>
                  <a:schemeClr val="tx1"/>
                </a:solidFill>
              </a:rPr>
              <a:t>Extract the CNN features in a sequence-like manner to prepare for the LSTM layer.</a:t>
            </a:r>
          </a:p>
          <a:p>
            <a:r>
              <a:rPr lang="en-US" dirty="0"/>
              <a:t>Model Training: </a:t>
            </a:r>
            <a:r>
              <a:rPr lang="en-US" b="0" dirty="0">
                <a:solidFill>
                  <a:schemeClr val="tx1"/>
                </a:solidFill>
              </a:rPr>
              <a:t>Implement the Hybrid CNN-LSTM architecture using </a:t>
            </a:r>
            <a:r>
              <a:rPr lang="en-US" b="0" dirty="0" err="1">
                <a:solidFill>
                  <a:schemeClr val="tx1"/>
                </a:solidFill>
              </a:rPr>
              <a:t>PyTorch</a:t>
            </a:r>
            <a:r>
              <a:rPr lang="en-US" b="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15F4B8-EED0-F7BE-96C7-D7AAE989A251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Methodology/Modeling Plan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882B44-FCE4-BF93-E951-46CF2238FB7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CE164B1-01DD-BF3B-88E8-DF2DEDBFA9EB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dirty="0" err="1">
                <a:solidFill>
                  <a:prstClr val="white"/>
                </a:solidFill>
                <a:cs typeface="Calibri" panose="020F0502020204030204" pitchFamily="34" charset="0"/>
              </a:rPr>
              <a:t>DeepFake</a:t>
            </a: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 Detection using Hybrid CNN and LSTM Model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68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9CEA2B-384E-F256-4734-5578EDB52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F88864-2E71-2992-AD53-E894883727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r>
              <a:rPr lang="en-US" dirty="0"/>
              <a:t>Implementation Focus: </a:t>
            </a:r>
            <a:r>
              <a:rPr lang="en-US" b="0" dirty="0">
                <a:solidFill>
                  <a:schemeClr val="tx1"/>
                </a:solidFill>
              </a:rPr>
              <a:t>Preparing static images for both CNN feature extraction and LSTM sequence input.</a:t>
            </a:r>
          </a:p>
          <a:p>
            <a:r>
              <a:rPr lang="en-US" dirty="0"/>
              <a:t>Face Detection: </a:t>
            </a:r>
            <a:r>
              <a:rPr lang="en-US" b="0" dirty="0">
                <a:solidFill>
                  <a:schemeClr val="tx1"/>
                </a:solidFill>
              </a:rPr>
              <a:t>Utilized OpenCV's Haar Cascade Classifier to accurately locate and frame the face in every image.</a:t>
            </a:r>
          </a:p>
          <a:p>
            <a:r>
              <a:rPr lang="en-US" dirty="0"/>
              <a:t>Face Cropping: </a:t>
            </a:r>
            <a:r>
              <a:rPr lang="en-US" b="0" dirty="0">
                <a:solidFill>
                  <a:schemeClr val="tx1"/>
                </a:solidFill>
              </a:rPr>
              <a:t>Cropped face regions are saved to a new directory (data/processed) to ensure the model focuses only on the face.</a:t>
            </a:r>
          </a:p>
          <a:p>
            <a:r>
              <a:rPr lang="en-US" dirty="0"/>
              <a:t>Normalization: </a:t>
            </a:r>
            <a:r>
              <a:rPr lang="en-US" b="0" dirty="0">
                <a:solidFill>
                  <a:schemeClr val="tx1"/>
                </a:solidFill>
              </a:rPr>
              <a:t>All cropped face images are resized and normalized for optimal CNN input.</a:t>
            </a:r>
          </a:p>
          <a:p>
            <a:r>
              <a:rPr lang="en-US" dirty="0"/>
              <a:t>Data Loaders: </a:t>
            </a:r>
            <a:r>
              <a:rPr lang="en-US" b="0" dirty="0" err="1">
                <a:solidFill>
                  <a:schemeClr val="tx1"/>
                </a:solidFill>
              </a:rPr>
              <a:t>PyTorch</a:t>
            </a:r>
            <a:r>
              <a:rPr lang="en-US" b="0" dirty="0">
                <a:solidFill>
                  <a:schemeClr val="tx1"/>
                </a:solidFill>
              </a:rPr>
              <a:t> Dataset and DataLoader are used to efficiently handle batching and sequence ordering during training.</a:t>
            </a:r>
          </a:p>
          <a:p>
            <a:pPr>
              <a:lnSpc>
                <a:spcPct val="150000"/>
              </a:lnSpc>
            </a:pP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11E118-0427-BF72-3B78-1707B0D6E382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Data preprocessing &amp; EDA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5618F6-CE69-311A-F79A-D12C7E917449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F7A196-7B69-DD68-52A5-39CD9B799F7D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dirty="0" err="1">
                <a:solidFill>
                  <a:prstClr val="white"/>
                </a:solidFill>
                <a:cs typeface="Calibri" panose="020F0502020204030204" pitchFamily="34" charset="0"/>
              </a:rPr>
              <a:t>DeepFake</a:t>
            </a: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 Detection using Hybrid CNN and LSTM Model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36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1087</Words>
  <Application>Microsoft Office PowerPoint</Application>
  <PresentationFormat>Widescreen</PresentationFormat>
  <Paragraphs>103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(Body)</vt:lpstr>
      <vt:lpstr>Calibri Light</vt:lpstr>
      <vt:lpstr>Frutiger 45 bold</vt:lpstr>
      <vt:lpstr>Frutiger LT Pro 45 Light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PRASATH</dc:creator>
  <cp:lastModifiedBy>Udayagirihari Chandu</cp:lastModifiedBy>
  <cp:revision>34</cp:revision>
  <dcterms:created xsi:type="dcterms:W3CDTF">2024-05-13T10:33:11Z</dcterms:created>
  <dcterms:modified xsi:type="dcterms:W3CDTF">2025-09-30T10:03:38Z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52bb50-aef2-4dc8-bb7f-e0da22648362_Enabled">
    <vt:lpwstr>true</vt:lpwstr>
  </property>
  <property fmtid="{D5CDD505-2E9C-101B-9397-08002B2CF9AE}" pid="3" name="MSIP_Label_ac52bb50-aef2-4dc8-bb7f-e0da22648362_SetDate">
    <vt:lpwstr>2025-08-25T08:11:33Z</vt:lpwstr>
  </property>
  <property fmtid="{D5CDD505-2E9C-101B-9397-08002B2CF9AE}" pid="4" name="MSIP_Label_ac52bb50-aef2-4dc8-bb7f-e0da22648362_Method">
    <vt:lpwstr>Standard</vt:lpwstr>
  </property>
  <property fmtid="{D5CDD505-2E9C-101B-9397-08002B2CF9AE}" pid="5" name="MSIP_Label_ac52bb50-aef2-4dc8-bb7f-e0da22648362_Name">
    <vt:lpwstr>ac52bb50-aef2-4dc8-bb7f-e0da22648362</vt:lpwstr>
  </property>
  <property fmtid="{D5CDD505-2E9C-101B-9397-08002B2CF9AE}" pid="6" name="MSIP_Label_ac52bb50-aef2-4dc8-bb7f-e0da22648362_SiteId">
    <vt:lpwstr>264b9899-fe1b-430b-9509-2154878d5774</vt:lpwstr>
  </property>
  <property fmtid="{D5CDD505-2E9C-101B-9397-08002B2CF9AE}" pid="7" name="MSIP_Label_ac52bb50-aef2-4dc8-bb7f-e0da22648362_ActionId">
    <vt:lpwstr>5a5317b9-6049-4f38-9ea6-5786aca62bc4</vt:lpwstr>
  </property>
  <property fmtid="{D5CDD505-2E9C-101B-9397-08002B2CF9AE}" pid="8" name="MSIP_Label_ac52bb50-aef2-4dc8-bb7f-e0da22648362_ContentBits">
    <vt:lpwstr>2</vt:lpwstr>
  </property>
  <property fmtid="{D5CDD505-2E9C-101B-9397-08002B2CF9AE}" pid="9" name="MSIP_Label_ac52bb50-aef2-4dc8-bb7f-e0da22648362_Tag">
    <vt:lpwstr>10, 3, 0, 1</vt:lpwstr>
  </property>
  <property fmtid="{D5CDD505-2E9C-101B-9397-08002B2CF9AE}" pid="10" name="ClassificationContentMarkingFooterLocations">
    <vt:lpwstr>1_Office Theme:8</vt:lpwstr>
  </property>
  <property fmtid="{D5CDD505-2E9C-101B-9397-08002B2CF9AE}" pid="11" name="ClassificationContentMarkingFooterText">
    <vt:lpwstr>Sensitivity: LNT Construction Internal Use</vt:lpwstr>
  </property>
</Properties>
</file>