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504" r:id="rId5"/>
    <p:sldId id="2147470505" r:id="rId6"/>
    <p:sldId id="2147470506" r:id="rId7"/>
    <p:sldId id="2147470507" r:id="rId8"/>
    <p:sldId id="2147470494" r:id="rId9"/>
    <p:sldId id="2147470501" r:id="rId10"/>
    <p:sldId id="2147470498" r:id="rId11"/>
    <p:sldId id="2147470497" r:id="rId12"/>
    <p:sldId id="2147470499" r:id="rId13"/>
    <p:sldId id="2147470502" r:id="rId14"/>
    <p:sldId id="21474705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III</a:t>
            </a:r>
          </a:p>
          <a:p>
            <a:pPr algn="ctr">
              <a:defRPr/>
            </a:pPr>
            <a:r>
              <a:rPr lang="en-US" sz="3600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  <a:p>
            <a:pPr lvl="0"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Presented by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Udayagiri Hari Chandu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451095" cy="41429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alibri (Body)"/>
              </a:rPr>
              <a:t>Algorithm: </a:t>
            </a:r>
            <a:r>
              <a:rPr lang="en-US" b="0" dirty="0" err="1">
                <a:latin typeface="Calibri (Body)"/>
              </a:rPr>
              <a:t>XceptionNet</a:t>
            </a:r>
            <a:r>
              <a:rPr lang="en-US" b="0" dirty="0">
                <a:latin typeface="Calibri (Body)"/>
              </a:rPr>
              <a:t> (Extreme Inception), a state-of-the-art CNN architecture, was chosen for its effectiveness in detecting subtle spatial artifacts using </a:t>
            </a:r>
            <a:r>
              <a:rPr lang="en-US" b="0" dirty="0" err="1">
                <a:latin typeface="Calibri (Body)"/>
              </a:rPr>
              <a:t>Depthwise</a:t>
            </a:r>
            <a:r>
              <a:rPr lang="en-US" b="0" dirty="0">
                <a:latin typeface="Calibri (Body)"/>
              </a:rPr>
              <a:t> Separable Convolutions.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(Body)"/>
              </a:rPr>
              <a:t>Framework</a:t>
            </a:r>
            <a:r>
              <a:rPr lang="en-US" b="0" dirty="0">
                <a:latin typeface="Calibri (Body)"/>
              </a:rPr>
              <a:t>: </a:t>
            </a:r>
            <a:r>
              <a:rPr lang="en-US" b="0" dirty="0" err="1">
                <a:latin typeface="Calibri (Body)"/>
              </a:rPr>
              <a:t>PyTorch</a:t>
            </a:r>
            <a:r>
              <a:rPr lang="en-US" b="0" dirty="0">
                <a:latin typeface="Calibri (Body)"/>
              </a:rPr>
              <a:t> for model building and training.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(Body)"/>
              </a:rPr>
              <a:t>Loss Function: </a:t>
            </a:r>
            <a:r>
              <a:rPr lang="en-US" b="0" dirty="0">
                <a:latin typeface="Calibri (Body)"/>
              </a:rPr>
              <a:t>Binary Cross-Entropy with Logits Loss (</a:t>
            </a:r>
            <a:r>
              <a:rPr lang="en-US" b="0" dirty="0" err="1">
                <a:latin typeface="Calibri (Body)"/>
              </a:rPr>
              <a:t>nn.BCEWithLogitsLoss</a:t>
            </a:r>
            <a:r>
              <a:rPr lang="en-US" b="0" dirty="0">
                <a:latin typeface="Calibri (Body)"/>
              </a:rPr>
              <a:t>) for stable binary classification training.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(Body)"/>
              </a:rPr>
              <a:t>Optimizer: </a:t>
            </a:r>
            <a:r>
              <a:rPr lang="en-US" b="0" dirty="0">
                <a:latin typeface="Calibri (Body)"/>
              </a:rPr>
              <a:t>Adam with a standard Learning Rate (0.001).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(Body)"/>
              </a:rPr>
              <a:t>Tools</a:t>
            </a:r>
            <a:r>
              <a:rPr lang="en-US" b="0" dirty="0">
                <a:latin typeface="Calibri (Body)"/>
              </a:rPr>
              <a:t>: Python, OpenCV, </a:t>
            </a:r>
            <a:r>
              <a:rPr lang="en-US" b="0" dirty="0" err="1">
                <a:latin typeface="Calibri (Body)"/>
              </a:rPr>
              <a:t>timm</a:t>
            </a:r>
            <a:r>
              <a:rPr lang="en-US" b="0" dirty="0">
                <a:latin typeface="Calibri (Body)"/>
              </a:rPr>
              <a:t> library, and Scikit-learn.</a:t>
            </a:r>
            <a:endParaRPr lang="en-US" b="0" dirty="0">
              <a:solidFill>
                <a:srgbClr val="5583D1"/>
              </a:solidFill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543622" cy="41429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5583D1"/>
                </a:solidFill>
                <a:latin typeface="+mn-lt"/>
              </a:rPr>
              <a:t>Training Performance: 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Training loss successfully and consistently minimized over 5 epochs, reaching a final loss of 0.0683.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	Epoch 1 Training Loss: 0.1828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	Epoch 5 Training Loss: 0.0683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5583D1"/>
                </a:solidFill>
                <a:latin typeface="+mn-lt"/>
              </a:rPr>
              <a:t>Test Set Performance 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(10,000 Images): The model demonstrated exceptional generalization on the unseen, balanced test set.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	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Test Accuracy: 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0.9902 (99.02%).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	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Test Precision: 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0.9906.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	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Test Recall: 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0.9898.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	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Test F1-Score: 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0.9902.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229422" cy="4142989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5583D1"/>
                </a:solidFill>
                <a:latin typeface="Calibri (Body)"/>
              </a:rPr>
              <a:t>Success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: The </a:t>
            </a:r>
            <a:r>
              <a:rPr lang="en-US" b="0" dirty="0" err="1">
                <a:solidFill>
                  <a:srgbClr val="5583D1"/>
                </a:solidFill>
                <a:latin typeface="Calibri (Body)"/>
              </a:rPr>
              <a:t>XceptionNet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 model is highly successful, achieving an exceptional 99% accuracy, confirming its ability to learn and exploit </a:t>
            </a:r>
            <a:r>
              <a:rPr lang="en-US" b="0" dirty="0" err="1">
                <a:solidFill>
                  <a:srgbClr val="5583D1"/>
                </a:solidFill>
                <a:latin typeface="Calibri (Body)"/>
              </a:rPr>
              <a:t>DeepFake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 artifacts.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5583D1"/>
                </a:solidFill>
                <a:latin typeface="Calibri (Body)"/>
              </a:rPr>
              <a:t>Robustness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: The high F1-Score on a perfectly balanced test set confirms the model's strong capability to classify both Real and Fake instances with minimal bias.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Conclusion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6F40-96CC-DEF8-9EB7-14523723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3C842-0779-BE44-EECA-2F2EE3FA7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762822" cy="4142989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dirty="0">
                <a:latin typeface="Calibri (Body)"/>
              </a:rPr>
              <a:t>I would like to express my sincere gratitude to my mentors, instructors, and peers for their guidance and support throughout this project.</a:t>
            </a:r>
          </a:p>
          <a:p>
            <a:pPr marL="0" indent="0" algn="just">
              <a:buNone/>
            </a:pPr>
            <a:r>
              <a:rPr lang="en-US" b="0" dirty="0">
                <a:latin typeface="Calibri (Body)"/>
              </a:rPr>
              <a:t>I also acknowledge the use of the </a:t>
            </a:r>
            <a:r>
              <a:rPr lang="en-US" b="0" dirty="0" err="1">
                <a:latin typeface="Calibri (Body)"/>
              </a:rPr>
              <a:t>FaceForensics</a:t>
            </a:r>
            <a:r>
              <a:rPr lang="en-US" b="0" dirty="0">
                <a:latin typeface="Calibri (Body)"/>
              </a:rPr>
              <a:t>++ and Kaggle </a:t>
            </a:r>
            <a:r>
              <a:rPr lang="en-US" b="0" dirty="0" err="1">
                <a:latin typeface="Calibri (Body)"/>
              </a:rPr>
              <a:t>DeepFake</a:t>
            </a:r>
            <a:r>
              <a:rPr lang="en-US" b="0" dirty="0">
                <a:latin typeface="Calibri (Body)"/>
              </a:rPr>
              <a:t> image datasets, the </a:t>
            </a:r>
            <a:r>
              <a:rPr lang="en-US" b="0" dirty="0" err="1">
                <a:latin typeface="Calibri (Body)"/>
              </a:rPr>
              <a:t>XceptionNet</a:t>
            </a:r>
            <a:r>
              <a:rPr lang="en-US" b="0" dirty="0">
                <a:latin typeface="Calibri (Body)"/>
              </a:rPr>
              <a:t> architecture, and the open-source tools (</a:t>
            </a:r>
            <a:r>
              <a:rPr lang="en-US" b="0" dirty="0" err="1">
                <a:latin typeface="Calibri (Body)"/>
              </a:rPr>
              <a:t>PyTorch</a:t>
            </a:r>
            <a:r>
              <a:rPr lang="en-US" b="0" dirty="0">
                <a:latin typeface="Calibri (Body)"/>
              </a:rPr>
              <a:t>, </a:t>
            </a:r>
            <a:r>
              <a:rPr lang="en-US" b="0" dirty="0" err="1">
                <a:latin typeface="Calibri (Body)"/>
              </a:rPr>
              <a:t>timm</a:t>
            </a:r>
            <a:r>
              <a:rPr lang="en-US" b="0" dirty="0">
                <a:latin typeface="Calibri (Body)"/>
              </a:rPr>
              <a:t>, OpenCV) that enabled the development of this </a:t>
            </a:r>
            <a:r>
              <a:rPr lang="en-US" b="0" dirty="0" err="1">
                <a:latin typeface="Calibri (Body)"/>
              </a:rPr>
              <a:t>DeepFake</a:t>
            </a:r>
            <a:r>
              <a:rPr lang="en-US" b="0" dirty="0">
                <a:latin typeface="Calibri (Body)"/>
              </a:rPr>
              <a:t> Detection solution.</a:t>
            </a:r>
          </a:p>
          <a:p>
            <a:pPr marL="0" indent="0" algn="just">
              <a:buNone/>
            </a:pPr>
            <a:r>
              <a:rPr lang="en-US" b="0" dirty="0">
                <a:latin typeface="Calibri (Body)"/>
              </a:rPr>
              <a:t>Their contributions were invaluable in completing this work successfully.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DE408-8E1E-6FA2-7CC4-7953936B17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Acknowledgement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AC8EE7-5ED3-D96C-9268-8B7B9A5D057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6C5A91-6D8B-7A46-6BA9-7AF0BB8742E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</p:txBody>
      </p:sp>
    </p:spTree>
    <p:extLst>
      <p:ext uri="{BB962C8B-B14F-4D97-AF65-F5344CB8AC3E}">
        <p14:creationId xmlns:p14="http://schemas.microsoft.com/office/powerpoint/2010/main" val="15734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1BA9-EED8-0553-15DB-7AC5ADC07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E11D5E-73A6-DACE-A314-51CBCF3D39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dirty="0" err="1">
                <a:solidFill>
                  <a:srgbClr val="5583D1"/>
                </a:solidFill>
                <a:latin typeface="Calibri (Body)"/>
              </a:rPr>
              <a:t>FaceForensics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++ Dataset — Rössler, A., Thies, J., et al. (2019).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5583D1"/>
                </a:solidFill>
                <a:latin typeface="Calibri (Body)"/>
              </a:rPr>
              <a:t>FaceForensics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++: Learning to Detect Manipulated Facial Images.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Kaggle </a:t>
            </a:r>
            <a:r>
              <a:rPr lang="en-US" b="0" dirty="0" err="1">
                <a:solidFill>
                  <a:srgbClr val="5583D1"/>
                </a:solidFill>
                <a:latin typeface="Calibri (Body)"/>
              </a:rPr>
              <a:t>DeepFake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 Detection Dataset — Real VS Fake Image Detection Dataset Available from Kaggle.</a:t>
            </a:r>
          </a:p>
          <a:p>
            <a:pPr>
              <a:lnSpc>
                <a:spcPct val="100000"/>
              </a:lnSpc>
            </a:pPr>
            <a:r>
              <a:rPr lang="en-US" b="0" dirty="0" err="1">
                <a:solidFill>
                  <a:srgbClr val="5583D1"/>
                </a:solidFill>
                <a:latin typeface="Calibri (Body)"/>
              </a:rPr>
              <a:t>Xception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 Architecture — Chollet, F. (2017).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5583D1"/>
                </a:solidFill>
                <a:latin typeface="Calibri (Body)"/>
              </a:rPr>
              <a:t>Xception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: Deep Learning with </a:t>
            </a:r>
            <a:r>
              <a:rPr lang="en-US" b="0" dirty="0" err="1">
                <a:solidFill>
                  <a:srgbClr val="5583D1"/>
                </a:solidFill>
                <a:latin typeface="Calibri (Body)"/>
              </a:rPr>
              <a:t>Depthwise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 Separable Convolutions. In Proceedings of the IEEE Conference on Computer Vision and Pattern Recognition (CVPR).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5583D1"/>
              </a:solidFill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CD0F3-77A2-E482-9F59-462941CA9EF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328B9-B5B2-A4C8-C436-49616B481A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96C34-B06E-814D-72EC-EF1F6BBFAAF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</p:txBody>
      </p:sp>
    </p:spTree>
    <p:extLst>
      <p:ext uri="{BB962C8B-B14F-4D97-AF65-F5344CB8AC3E}">
        <p14:creationId xmlns:p14="http://schemas.microsoft.com/office/powerpoint/2010/main" val="16598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610422" cy="4142989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The rapid advancement of Generative Adversarial Networks (GANs) and autoencoders has made synthetic media (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DeepFakes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) highly realistic and a major societal threat.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This project addresses the challenge of image manipulation detection, a critical step toward combating misinformation and protecting digital integrity.</a:t>
            </a:r>
          </a:p>
          <a:p>
            <a:pPr algn="just"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Focus: This solution focuses exclusively on detecting subtle spatial artifacts left by manipulation in static images.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610422" cy="41429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Core Objective: Design, train, and evaluate a high-performing deep learning model for binary classification of real vs. </a:t>
            </a:r>
            <a:r>
              <a:rPr lang="en-US" b="0" dirty="0" err="1">
                <a:solidFill>
                  <a:srgbClr val="5583D1"/>
                </a:solidFill>
                <a:latin typeface="Calibri (Body)"/>
              </a:rPr>
              <a:t>DeepFake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 images.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Data Handling: Establish a robust pipeline for face detection, cropping, and maintaining class balance.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Performance: Achieve ultra-high metrics on an unseen test dataset.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Calibri (Body)"/>
              </a:rPr>
              <a:t>Tooling: Implement the solution using </a:t>
            </a:r>
            <a:r>
              <a:rPr lang="en-US" b="0" dirty="0" err="1">
                <a:solidFill>
                  <a:srgbClr val="5583D1"/>
                </a:solidFill>
                <a:latin typeface="Calibri (Body)"/>
              </a:rPr>
              <a:t>PyTorch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 and the </a:t>
            </a:r>
            <a:r>
              <a:rPr lang="en-US" b="0" dirty="0" err="1">
                <a:solidFill>
                  <a:srgbClr val="5583D1"/>
                </a:solidFill>
                <a:latin typeface="Calibri (Body)"/>
              </a:rPr>
              <a:t>timm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 library with the </a:t>
            </a:r>
            <a:r>
              <a:rPr lang="en-US" b="0" dirty="0" err="1">
                <a:solidFill>
                  <a:srgbClr val="5583D1"/>
                </a:solidFill>
                <a:latin typeface="Calibri (Body)"/>
              </a:rPr>
              <a:t>XceptionNet</a:t>
            </a:r>
            <a:r>
              <a:rPr lang="en-US" b="0" dirty="0">
                <a:solidFill>
                  <a:srgbClr val="5583D1"/>
                </a:solidFill>
                <a:latin typeface="Calibri (Body)"/>
              </a:rPr>
              <a:t> architecture.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EA7DD-C08F-9DF7-2CC3-F6EB6BA10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E36379-4608-9FC5-9DF4-2095F5938F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ighlight>
                  <a:srgbClr val="FFFFFF"/>
                </a:highlight>
                <a:latin typeface="+mn-lt"/>
              </a:rPr>
              <a:t>Implementation Focus: </a:t>
            </a: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Preparing static images for both CNN feature extraction and LSTM sequence input.</a:t>
            </a:r>
          </a:p>
          <a:p>
            <a:r>
              <a:rPr lang="en-US" dirty="0">
                <a:highlight>
                  <a:srgbClr val="FFFFFF"/>
                </a:highlight>
                <a:latin typeface="+mn-lt"/>
              </a:rPr>
              <a:t>Face Detection: </a:t>
            </a: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Utilized OpenCV's Haar Cascade Classifier to accurately locate and frame the face in every image.</a:t>
            </a:r>
          </a:p>
          <a:p>
            <a:r>
              <a:rPr lang="en-US" dirty="0">
                <a:highlight>
                  <a:srgbClr val="FFFFFF"/>
                </a:highlight>
                <a:latin typeface="+mn-lt"/>
              </a:rPr>
              <a:t>Face Cropping: </a:t>
            </a: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Cropped face regions are saved to a new directory (data/processed) to ensure the model focuses only on the face.</a:t>
            </a:r>
          </a:p>
          <a:p>
            <a:r>
              <a:rPr lang="en-US" dirty="0">
                <a:highlight>
                  <a:srgbClr val="FFFFFF"/>
                </a:highlight>
                <a:latin typeface="+mn-lt"/>
              </a:rPr>
              <a:t>Normalization: </a:t>
            </a: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All cropped face images are resized and normalized for optimal CNN input.</a:t>
            </a:r>
          </a:p>
          <a:p>
            <a:r>
              <a:rPr lang="en-US" dirty="0">
                <a:highlight>
                  <a:srgbClr val="FFFFFF"/>
                </a:highlight>
                <a:latin typeface="+mn-lt"/>
              </a:rPr>
              <a:t>Data Loaders: </a:t>
            </a:r>
            <a:r>
              <a:rPr lang="en-US" b="0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PyTorch</a:t>
            </a: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Dataset and DataLoader are used to efficiently handle batching and sequence ordering during training.</a:t>
            </a:r>
          </a:p>
          <a:p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lvl="1"/>
            <a:endParaRPr lang="en-US" sz="2800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CB0D2-641C-ED51-4688-517EC566632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1&amp;2: Data Collection and Pre Processing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044897-018F-802D-F099-02D6A52B664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BB266C-C8C0-FBC3-77BB-523D7FE5D360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55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F1D89-350A-7FB1-F05C-D875FFA6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C22C7A-F614-001A-86DE-A568E8C00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ighlight>
                  <a:srgbClr val="FFFFFF"/>
                </a:highlight>
                <a:latin typeface="+mn-lt"/>
              </a:rPr>
              <a:t>Feature Extraction: </a:t>
            </a: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Initial spatial features are extracted using a pre-trained CNN backbone.</a:t>
            </a:r>
          </a:p>
          <a:p>
            <a:r>
              <a:rPr lang="en-US" dirty="0">
                <a:highlight>
                  <a:srgbClr val="FFFFFF"/>
                </a:highlight>
                <a:latin typeface="+mn-lt"/>
              </a:rPr>
              <a:t>Sequence Creation: </a:t>
            </a: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Input images are logically divided or processed as a sequence of features before feeding them to the LSTM layer.</a:t>
            </a:r>
          </a:p>
          <a:p>
            <a:r>
              <a:rPr lang="en-US" dirty="0">
                <a:highlight>
                  <a:srgbClr val="FFFFFF"/>
                </a:highlight>
                <a:latin typeface="+mn-lt"/>
              </a:rPr>
              <a:t>Spatial Feature Focus: </a:t>
            </a: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The CNN extracts low-level features (textures) and high-level artifacts from the image content.</a:t>
            </a:r>
          </a:p>
          <a:p>
            <a:r>
              <a:rPr lang="en-US" dirty="0">
                <a:highlight>
                  <a:srgbClr val="FFFFFF"/>
                </a:highlight>
                <a:latin typeface="+mn-lt"/>
              </a:rPr>
              <a:t>Temporal Analysis: </a:t>
            </a: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The LSTM component is engineered to analyze the sequence of features for sequential consistency or unique </a:t>
            </a:r>
            <a:r>
              <a:rPr lang="en-US" b="0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DeepFake</a:t>
            </a:r>
            <a:r>
              <a:rPr lang="en-US" b="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 patterns.</a:t>
            </a:r>
          </a:p>
          <a:p>
            <a:endParaRPr lang="en-US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lvl="1"/>
            <a:endParaRPr lang="en-US" sz="2800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2F1BA-5ED7-3165-5751-489046AA3323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3: Feature Extraction and Engineering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59B9C6-B070-7423-0E38-4C37A2D8999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5C84A7-275B-8D80-B14A-FC375A862BC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58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EA91A-8C2C-D2D6-30E9-29CC9EDE8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FD27CF-0B4A-B1B6-1532-B8EDF340B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Architecture Choice: </a:t>
            </a:r>
            <a:r>
              <a:rPr lang="en-US" b="0" dirty="0">
                <a:solidFill>
                  <a:schemeClr val="tx1"/>
                </a:solidFill>
              </a:rPr>
              <a:t>Selected a Hybrid CNN-LSTM model for both spatial and sequence analysis.</a:t>
            </a:r>
          </a:p>
          <a:p>
            <a:r>
              <a:rPr lang="en-US" dirty="0"/>
              <a:t>CNN Backbone: </a:t>
            </a:r>
            <a:r>
              <a:rPr lang="en-US" b="0" dirty="0">
                <a:solidFill>
                  <a:schemeClr val="tx1"/>
                </a:solidFill>
              </a:rPr>
              <a:t>Utilized a pre-trained CNN (</a:t>
            </a:r>
            <a:r>
              <a:rPr lang="en-US" b="0" dirty="0" err="1">
                <a:solidFill>
                  <a:schemeClr val="tx1"/>
                </a:solidFill>
                <a:latin typeface="Calibri (Body)"/>
              </a:rPr>
              <a:t>XceptionNet</a:t>
            </a:r>
            <a:r>
              <a:rPr lang="en-US" b="0" dirty="0">
                <a:solidFill>
                  <a:schemeClr val="tx1"/>
                </a:solidFill>
              </a:rPr>
              <a:t>) for robust spatial feature extraction.</a:t>
            </a:r>
          </a:p>
          <a:p>
            <a:r>
              <a:rPr lang="en-US" dirty="0"/>
              <a:t>Sequential Layer: </a:t>
            </a:r>
            <a:r>
              <a:rPr lang="en-US" b="0" dirty="0">
                <a:solidFill>
                  <a:schemeClr val="tx1"/>
                </a:solidFill>
              </a:rPr>
              <a:t>The CNN output is flattened and fed into a Long Short-Term Memory (LSTM) layer.</a:t>
            </a:r>
          </a:p>
          <a:p>
            <a:r>
              <a:rPr lang="en-US" dirty="0"/>
              <a:t>Final Layer Modification: </a:t>
            </a:r>
            <a:r>
              <a:rPr lang="en-US" b="0" dirty="0">
                <a:solidFill>
                  <a:schemeClr val="tx1"/>
                </a:solidFill>
              </a:rPr>
              <a:t>The LSTM's output is connected to a single linear layer for binary classification (Real/Fake).</a:t>
            </a:r>
          </a:p>
          <a:p>
            <a:r>
              <a:rPr lang="en-US" dirty="0"/>
              <a:t>Framework: </a:t>
            </a:r>
            <a:r>
              <a:rPr lang="en-US" b="0" dirty="0">
                <a:solidFill>
                  <a:schemeClr val="tx1"/>
                </a:solidFill>
              </a:rPr>
              <a:t>The entire model is built and managed using the </a:t>
            </a:r>
            <a:r>
              <a:rPr lang="en-US" b="0" dirty="0" err="1">
                <a:solidFill>
                  <a:schemeClr val="tx1"/>
                </a:solidFill>
              </a:rPr>
              <a:t>PyTorch</a:t>
            </a:r>
            <a:r>
              <a:rPr lang="en-US" b="0" dirty="0">
                <a:solidFill>
                  <a:schemeClr val="tx1"/>
                </a:solidFill>
              </a:rPr>
              <a:t> deep learning framework.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3A60C-3B42-0BC8-27CC-371F5604155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4: Model Building (CNN-LSTM)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8F4160-8C15-B62D-0C91-6FAF4F6FA30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69DA6ED-859F-1AE2-6F0E-B90A97C9A860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06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0451E-4421-877F-6AE5-E81558463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193DFB-624B-4D0C-34C6-9BBB89061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93117" y="1372102"/>
            <a:ext cx="11185134" cy="444565"/>
          </a:xfrm>
        </p:spPr>
        <p:txBody>
          <a:bodyPr/>
          <a:lstStyle/>
          <a:p>
            <a:pPr lvl="1"/>
            <a:r>
              <a:rPr lang="en-US" sz="2800" b="1" dirty="0">
                <a:solidFill>
                  <a:srgbClr val="24A8E4"/>
                </a:solidFill>
              </a:rPr>
              <a:t>Loss Function: </a:t>
            </a:r>
            <a:r>
              <a:rPr lang="en-US" sz="2800" dirty="0"/>
              <a:t>Used Binary Cross-Entropy Loss with Logits (</a:t>
            </a:r>
            <a:r>
              <a:rPr lang="en-US" sz="2800" dirty="0" err="1"/>
              <a:t>BCEWithLogits</a:t>
            </a:r>
            <a:r>
              <a:rPr lang="en-US" sz="2800" dirty="0"/>
              <a:t> Loss) as it is standard for binary classification tasks.</a:t>
            </a:r>
          </a:p>
          <a:p>
            <a:pPr lvl="1"/>
            <a:r>
              <a:rPr lang="en-US" sz="2800" b="1" dirty="0">
                <a:solidFill>
                  <a:srgbClr val="24A8E4"/>
                </a:solidFill>
              </a:rPr>
              <a:t>Optimizer: </a:t>
            </a:r>
            <a:r>
              <a:rPr lang="en-US" sz="2800" dirty="0"/>
              <a:t>Used the Adam optimizer with a low learning rate to fine-tune the existing pre-trained weights efficiently.</a:t>
            </a:r>
          </a:p>
          <a:p>
            <a:pPr lvl="1"/>
            <a:r>
              <a:rPr lang="en-US" sz="2800" b="1" dirty="0">
                <a:solidFill>
                  <a:srgbClr val="24A8E4"/>
                </a:solidFill>
              </a:rPr>
              <a:t>Training Loop: </a:t>
            </a:r>
            <a:r>
              <a:rPr lang="en-US" sz="2800" dirty="0"/>
              <a:t>Iterated through the training data for a fixed number of epochs, tracking the reduction in training loss.</a:t>
            </a:r>
          </a:p>
          <a:p>
            <a:pPr lvl="1"/>
            <a:r>
              <a:rPr lang="en-US" sz="2800" b="1" dirty="0">
                <a:solidFill>
                  <a:srgbClr val="24A8E4"/>
                </a:solidFill>
              </a:rPr>
              <a:t>Evaluation: </a:t>
            </a:r>
            <a:r>
              <a:rPr lang="en-US" sz="2800" dirty="0"/>
              <a:t>Model performance is continuously monitored by calculating Accuracy, Precision, Recall, and F1-Score on the held-out test dataset.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83816E-8A79-3976-9340-B593E31EB45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5: Model Training and Evaluation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AD6386-B6E8-9CB9-4C22-AB61CE81EBB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39E3EC6-0A28-B3E1-E122-236F9E61AFE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98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561931" cy="4142989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Calibri (Body)"/>
              </a:rPr>
              <a:t>Challenge: </a:t>
            </a:r>
            <a:r>
              <a:rPr lang="en-US" b="0" dirty="0" err="1">
                <a:latin typeface="Calibri (Body)"/>
              </a:rPr>
              <a:t>DeepFake</a:t>
            </a:r>
            <a:r>
              <a:rPr lang="en-US" b="0" dirty="0">
                <a:latin typeface="Calibri (Body)"/>
              </a:rPr>
              <a:t> generation techniques are constantly improving, producing high-resolution images that are often indistinguishable from real images to the human eye.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Calibri (Body)"/>
              </a:rPr>
              <a:t>Goal: </a:t>
            </a:r>
            <a:r>
              <a:rPr lang="en-US" b="0" dirty="0">
                <a:latin typeface="Calibri (Body)"/>
              </a:rPr>
              <a:t>To develop an image classification model capable of distinguishing between high-quality Real and Fake face images by learning deep, sub-pixel-level features that reveal the manipulation.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Problem Statement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BE5C-251C-23E3-8F19-EE2DB300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C3DBE-E507-D889-A890-2C56D2A659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721259" cy="41429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Calibri (Body)"/>
              </a:rPr>
              <a:t>Dataset Size: </a:t>
            </a:r>
            <a:r>
              <a:rPr lang="en-US" b="0" dirty="0">
                <a:latin typeface="Calibri (Body)"/>
              </a:rPr>
              <a:t>Utilized a substantial dataset of 32,041 images for training and 10,000 images for testing.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latin typeface="Calibri (Body)"/>
              </a:rPr>
              <a:t>	Training Set Balance: 16,081 Real images and 15,960 Fake images.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latin typeface="Calibri (Body)"/>
              </a:rPr>
              <a:t>	Test Set Balance: 5,000 Real images and 5,000 Fake images.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(Body)"/>
              </a:rPr>
              <a:t>Preprocessing Pipeline: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latin typeface="Calibri (Body)"/>
              </a:rPr>
              <a:t>	Face Extraction: Used Haar Cascades for face detection and cropping.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latin typeface="Calibri (Body)"/>
              </a:rPr>
              <a:t>	Normalization: All cropped face images were resized and normalized for 	optimal model input.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 (Body)"/>
              </a:rPr>
              <a:t>Model Training: </a:t>
            </a:r>
            <a:r>
              <a:rPr lang="en-US" b="0" dirty="0">
                <a:latin typeface="Calibri (Body)"/>
              </a:rPr>
              <a:t>Employed Transfer Learning to fine-tune the model over 5 epochs.</a:t>
            </a:r>
            <a:endParaRPr lang="en-US" b="0" dirty="0">
              <a:solidFill>
                <a:srgbClr val="5583D1"/>
              </a:solidFill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BB59C-76FD-5246-4EEE-72212BF64AE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BC82A4-B382-2A00-3070-17B2B47F169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73589-106E-E0B7-D90D-C7E75D0CB2B6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Hybrid CNN and LSTM Model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1177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Udayagirihari Chandu</cp:lastModifiedBy>
  <cp:revision>37</cp:revision>
  <dcterms:created xsi:type="dcterms:W3CDTF">2024-05-13T10:33:11Z</dcterms:created>
  <dcterms:modified xsi:type="dcterms:W3CDTF">2025-10-14T05:10:42Z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