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992" autoAdjust="0"/>
  </p:normalViewPr>
  <p:slideViewPr>
    <p:cSldViewPr>
      <p:cViewPr>
        <p:scale>
          <a:sx n="75" d="100"/>
          <a:sy n="75" d="100"/>
        </p:scale>
        <p:origin x="-101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EF5BBB-5252-44EB-823E-FA8F69248F98}" type="doc">
      <dgm:prSet loTypeId="urn:microsoft.com/office/officeart/2005/8/layout/process1" loCatId="process" qsTypeId="urn:microsoft.com/office/officeart/2005/8/quickstyle/simple1" qsCatId="simple" csTypeId="urn:microsoft.com/office/officeart/2005/8/colors/accent0_2" csCatId="mainScheme" phldr="1"/>
      <dgm:spPr/>
      <dgm:t>
        <a:bodyPr/>
        <a:lstStyle/>
        <a:p>
          <a:endParaRPr lang="en-US"/>
        </a:p>
      </dgm:t>
    </dgm:pt>
    <dgm:pt modelId="{FADC71E0-B19E-4D7E-8E68-778BCB182692}">
      <dgm:prSet phldrT="[Text]"/>
      <dgm:spPr/>
      <dgm:t>
        <a:bodyPr/>
        <a:lstStyle/>
        <a:p>
          <a:r>
            <a:rPr lang="en-US" dirty="0" smtClean="0">
              <a:latin typeface="Times New Roman" pitchFamily="18" charset="0"/>
              <a:cs typeface="Times New Roman" pitchFamily="18" charset="0"/>
            </a:rPr>
            <a:t>Normal</a:t>
          </a:r>
        </a:p>
        <a:p>
          <a:r>
            <a:rPr lang="en-US" dirty="0" smtClean="0">
              <a:latin typeface="Times New Roman" pitchFamily="18" charset="0"/>
              <a:cs typeface="Times New Roman" pitchFamily="18" charset="0"/>
            </a:rPr>
            <a:t>Images</a:t>
          </a:r>
          <a:endParaRPr lang="en-US" dirty="0">
            <a:latin typeface="Times New Roman" pitchFamily="18" charset="0"/>
            <a:cs typeface="Times New Roman" pitchFamily="18" charset="0"/>
          </a:endParaRPr>
        </a:p>
      </dgm:t>
    </dgm:pt>
    <dgm:pt modelId="{D4E47A4C-FB12-455B-924C-FD767E5C7990}" type="parTrans" cxnId="{A120AD3A-7616-4246-B89A-A3A0CB242986}">
      <dgm:prSet/>
      <dgm:spPr/>
      <dgm:t>
        <a:bodyPr/>
        <a:lstStyle/>
        <a:p>
          <a:endParaRPr lang="en-US">
            <a:solidFill>
              <a:schemeClr val="tx1"/>
            </a:solidFill>
          </a:endParaRPr>
        </a:p>
      </dgm:t>
    </dgm:pt>
    <dgm:pt modelId="{F8C3D1FB-3793-4F5F-97B7-0D6237B3723B}" type="sibTrans" cxnId="{A120AD3A-7616-4246-B89A-A3A0CB242986}">
      <dgm:prSet/>
      <dgm:spPr/>
      <dgm:t>
        <a:bodyPr/>
        <a:lstStyle/>
        <a:p>
          <a:endParaRPr lang="en-US">
            <a:solidFill>
              <a:schemeClr val="tx1"/>
            </a:solidFill>
          </a:endParaRPr>
        </a:p>
      </dgm:t>
    </dgm:pt>
    <dgm:pt modelId="{AFA09E5D-C8CA-4830-A6DC-AAB101CE1C2B}">
      <dgm:prSet phldrT="[Text]"/>
      <dgm:spPr/>
      <dgm:t>
        <a:bodyPr/>
        <a:lstStyle/>
        <a:p>
          <a:r>
            <a:rPr lang="en-US" dirty="0" smtClean="0">
              <a:latin typeface="Times New Roman" pitchFamily="18" charset="0"/>
              <a:cs typeface="Times New Roman" pitchFamily="18" charset="0"/>
            </a:rPr>
            <a:t>Pre processing</a:t>
          </a:r>
          <a:endParaRPr lang="en-US" dirty="0">
            <a:latin typeface="Times New Roman" pitchFamily="18" charset="0"/>
            <a:cs typeface="Times New Roman" pitchFamily="18" charset="0"/>
          </a:endParaRPr>
        </a:p>
      </dgm:t>
    </dgm:pt>
    <dgm:pt modelId="{BAEB1A7A-54F2-45B1-8A4E-C19E46CB22D0}" type="parTrans" cxnId="{4F3EA6E5-1115-4685-AA91-2ABA05C11B7C}">
      <dgm:prSet/>
      <dgm:spPr/>
      <dgm:t>
        <a:bodyPr/>
        <a:lstStyle/>
        <a:p>
          <a:endParaRPr lang="en-US">
            <a:solidFill>
              <a:schemeClr val="tx1"/>
            </a:solidFill>
          </a:endParaRPr>
        </a:p>
      </dgm:t>
    </dgm:pt>
    <dgm:pt modelId="{4F4CC509-A538-46DA-82C5-B6B26AC49355}" type="sibTrans" cxnId="{4F3EA6E5-1115-4685-AA91-2ABA05C11B7C}">
      <dgm:prSet/>
      <dgm:spPr/>
      <dgm:t>
        <a:bodyPr/>
        <a:lstStyle/>
        <a:p>
          <a:endParaRPr lang="en-US">
            <a:solidFill>
              <a:schemeClr val="tx1"/>
            </a:solidFill>
          </a:endParaRPr>
        </a:p>
      </dgm:t>
    </dgm:pt>
    <dgm:pt modelId="{D993DEFB-8DF8-40C6-9374-9178972A69BD}">
      <dgm:prSet phldrT="[Text]"/>
      <dgm:spPr/>
      <dgm:t>
        <a:bodyPr/>
        <a:lstStyle/>
        <a:p>
          <a:r>
            <a:rPr lang="en-US" dirty="0" smtClean="0">
              <a:latin typeface="Times New Roman" pitchFamily="18" charset="0"/>
              <a:cs typeface="Times New Roman" pitchFamily="18" charset="0"/>
            </a:rPr>
            <a:t>Data Augmentation</a:t>
          </a:r>
          <a:endParaRPr lang="en-US" dirty="0">
            <a:latin typeface="Times New Roman" pitchFamily="18" charset="0"/>
            <a:cs typeface="Times New Roman" pitchFamily="18" charset="0"/>
          </a:endParaRPr>
        </a:p>
      </dgm:t>
    </dgm:pt>
    <dgm:pt modelId="{F82B10AD-7005-430A-A4BF-4756877647AE}" type="parTrans" cxnId="{CAD039C3-CEFA-4184-9EA7-26BB2E2450EC}">
      <dgm:prSet/>
      <dgm:spPr/>
      <dgm:t>
        <a:bodyPr/>
        <a:lstStyle/>
        <a:p>
          <a:endParaRPr lang="en-US">
            <a:solidFill>
              <a:schemeClr val="tx1"/>
            </a:solidFill>
          </a:endParaRPr>
        </a:p>
      </dgm:t>
    </dgm:pt>
    <dgm:pt modelId="{36D8A442-0AB7-4697-8F43-60809CA2F2AC}" type="sibTrans" cxnId="{CAD039C3-CEFA-4184-9EA7-26BB2E2450EC}">
      <dgm:prSet/>
      <dgm:spPr/>
      <dgm:t>
        <a:bodyPr/>
        <a:lstStyle/>
        <a:p>
          <a:endParaRPr lang="en-US">
            <a:solidFill>
              <a:schemeClr val="tx1"/>
            </a:solidFill>
          </a:endParaRPr>
        </a:p>
      </dgm:t>
    </dgm:pt>
    <dgm:pt modelId="{95601608-A9A6-41D7-A955-069DF6C2303E}">
      <dgm:prSet phldrT="[Text]"/>
      <dgm:spPr/>
      <dgm:t>
        <a:bodyPr/>
        <a:lstStyle/>
        <a:p>
          <a:r>
            <a:rPr lang="en-US" dirty="0" smtClean="0">
              <a:latin typeface="Times New Roman" pitchFamily="18" charset="0"/>
              <a:cs typeface="Times New Roman" pitchFamily="18" charset="0"/>
            </a:rPr>
            <a:t>CNN Network</a:t>
          </a:r>
          <a:endParaRPr lang="en-US" dirty="0">
            <a:latin typeface="Times New Roman" pitchFamily="18" charset="0"/>
            <a:cs typeface="Times New Roman" pitchFamily="18" charset="0"/>
          </a:endParaRPr>
        </a:p>
      </dgm:t>
    </dgm:pt>
    <dgm:pt modelId="{2B99E9B2-6C89-42DE-AEB9-D4CEAB9E4E5F}" type="parTrans" cxnId="{824E7FDE-642B-4186-9554-94327F82DBED}">
      <dgm:prSet/>
      <dgm:spPr/>
      <dgm:t>
        <a:bodyPr/>
        <a:lstStyle/>
        <a:p>
          <a:endParaRPr lang="en-US">
            <a:solidFill>
              <a:schemeClr val="tx1"/>
            </a:solidFill>
          </a:endParaRPr>
        </a:p>
      </dgm:t>
    </dgm:pt>
    <dgm:pt modelId="{83C09456-E52A-4282-9C32-D35052B545E8}" type="sibTrans" cxnId="{824E7FDE-642B-4186-9554-94327F82DBED}">
      <dgm:prSet/>
      <dgm:spPr/>
      <dgm:t>
        <a:bodyPr/>
        <a:lstStyle/>
        <a:p>
          <a:endParaRPr lang="en-US">
            <a:solidFill>
              <a:schemeClr val="tx1"/>
            </a:solidFill>
          </a:endParaRPr>
        </a:p>
      </dgm:t>
    </dgm:pt>
    <dgm:pt modelId="{50657A32-9345-4D46-8A75-C7BE91BC46DF}">
      <dgm:prSet phldrT="[Text]"/>
      <dgm:spPr/>
      <dgm:t>
        <a:bodyPr/>
        <a:lstStyle/>
        <a:p>
          <a:r>
            <a:rPr lang="en-US" dirty="0" smtClean="0">
              <a:latin typeface="Times New Roman" pitchFamily="18" charset="0"/>
              <a:cs typeface="Times New Roman" pitchFamily="18" charset="0"/>
            </a:rPr>
            <a:t>Output</a:t>
          </a:r>
          <a:endParaRPr lang="en-US" dirty="0">
            <a:latin typeface="Times New Roman" pitchFamily="18" charset="0"/>
            <a:cs typeface="Times New Roman" pitchFamily="18" charset="0"/>
          </a:endParaRPr>
        </a:p>
      </dgm:t>
    </dgm:pt>
    <dgm:pt modelId="{6B6D8184-1BD7-469A-BA3D-FA5378BBD6E5}" type="sibTrans" cxnId="{1CFFAA0B-C453-4125-B422-B3E4AA869BF4}">
      <dgm:prSet/>
      <dgm:spPr/>
      <dgm:t>
        <a:bodyPr/>
        <a:lstStyle/>
        <a:p>
          <a:endParaRPr lang="en-US">
            <a:solidFill>
              <a:schemeClr val="tx1"/>
            </a:solidFill>
          </a:endParaRPr>
        </a:p>
      </dgm:t>
    </dgm:pt>
    <dgm:pt modelId="{4B95F69D-7ABD-4DDD-B89A-70D473BFD29F}" type="parTrans" cxnId="{1CFFAA0B-C453-4125-B422-B3E4AA869BF4}">
      <dgm:prSet/>
      <dgm:spPr/>
      <dgm:t>
        <a:bodyPr/>
        <a:lstStyle/>
        <a:p>
          <a:endParaRPr lang="en-US">
            <a:solidFill>
              <a:schemeClr val="tx1"/>
            </a:solidFill>
          </a:endParaRPr>
        </a:p>
      </dgm:t>
    </dgm:pt>
    <dgm:pt modelId="{B64FBE0D-99E8-43A2-B424-D43F75B93672}" type="pres">
      <dgm:prSet presAssocID="{51EF5BBB-5252-44EB-823E-FA8F69248F98}" presName="Name0" presStyleCnt="0">
        <dgm:presLayoutVars>
          <dgm:dir/>
          <dgm:resizeHandles val="exact"/>
        </dgm:presLayoutVars>
      </dgm:prSet>
      <dgm:spPr/>
      <dgm:t>
        <a:bodyPr/>
        <a:lstStyle/>
        <a:p>
          <a:endParaRPr lang="en-US"/>
        </a:p>
      </dgm:t>
    </dgm:pt>
    <dgm:pt modelId="{6916F58C-8A42-4A9B-A9D5-2E1F2EFB04A1}" type="pres">
      <dgm:prSet presAssocID="{FADC71E0-B19E-4D7E-8E68-778BCB182692}" presName="node" presStyleLbl="node1" presStyleIdx="0" presStyleCnt="5" custScaleX="103395" custScaleY="94661" custLinFactNeighborX="-1701" custLinFactNeighborY="2856">
        <dgm:presLayoutVars>
          <dgm:bulletEnabled val="1"/>
        </dgm:presLayoutVars>
      </dgm:prSet>
      <dgm:spPr/>
      <dgm:t>
        <a:bodyPr/>
        <a:lstStyle/>
        <a:p>
          <a:endParaRPr lang="en-US"/>
        </a:p>
      </dgm:t>
    </dgm:pt>
    <dgm:pt modelId="{83B9CCEE-3E90-4F74-8E14-47036C1436BF}" type="pres">
      <dgm:prSet presAssocID="{F8C3D1FB-3793-4F5F-97B7-0D6237B3723B}" presName="sibTrans" presStyleLbl="sibTrans2D1" presStyleIdx="0" presStyleCnt="4" custScaleX="210965"/>
      <dgm:spPr/>
      <dgm:t>
        <a:bodyPr/>
        <a:lstStyle/>
        <a:p>
          <a:endParaRPr lang="en-US"/>
        </a:p>
      </dgm:t>
    </dgm:pt>
    <dgm:pt modelId="{65AED892-D617-416A-BFFB-5C3C7F7C08D8}" type="pres">
      <dgm:prSet presAssocID="{F8C3D1FB-3793-4F5F-97B7-0D6237B3723B}" presName="connectorText" presStyleLbl="sibTrans2D1" presStyleIdx="0" presStyleCnt="4"/>
      <dgm:spPr/>
      <dgm:t>
        <a:bodyPr/>
        <a:lstStyle/>
        <a:p>
          <a:endParaRPr lang="en-US"/>
        </a:p>
      </dgm:t>
    </dgm:pt>
    <dgm:pt modelId="{75827672-1DFE-4FF0-829E-E86907D84F66}" type="pres">
      <dgm:prSet presAssocID="{AFA09E5D-C8CA-4830-A6DC-AAB101CE1C2B}" presName="node" presStyleLbl="node1" presStyleIdx="1" presStyleCnt="5">
        <dgm:presLayoutVars>
          <dgm:bulletEnabled val="1"/>
        </dgm:presLayoutVars>
      </dgm:prSet>
      <dgm:spPr/>
      <dgm:t>
        <a:bodyPr/>
        <a:lstStyle/>
        <a:p>
          <a:endParaRPr lang="en-US"/>
        </a:p>
      </dgm:t>
    </dgm:pt>
    <dgm:pt modelId="{6E27C339-6168-4F6E-B0C6-BCAD1F4A9498}" type="pres">
      <dgm:prSet presAssocID="{4F4CC509-A538-46DA-82C5-B6B26AC49355}" presName="sibTrans" presStyleLbl="sibTrans2D1" presStyleIdx="1" presStyleCnt="4" custScaleX="203202" custLinFactNeighborX="19377" custLinFactNeighborY="-9781"/>
      <dgm:spPr/>
      <dgm:t>
        <a:bodyPr/>
        <a:lstStyle/>
        <a:p>
          <a:endParaRPr lang="en-US"/>
        </a:p>
      </dgm:t>
    </dgm:pt>
    <dgm:pt modelId="{9D8EA2D1-9071-4A05-90C9-FB4A8BE87C71}" type="pres">
      <dgm:prSet presAssocID="{4F4CC509-A538-46DA-82C5-B6B26AC49355}" presName="connectorText" presStyleLbl="sibTrans2D1" presStyleIdx="1" presStyleCnt="4"/>
      <dgm:spPr/>
      <dgm:t>
        <a:bodyPr/>
        <a:lstStyle/>
        <a:p>
          <a:endParaRPr lang="en-US"/>
        </a:p>
      </dgm:t>
    </dgm:pt>
    <dgm:pt modelId="{B91617A3-3A48-4E65-8072-15A6F90008F8}" type="pres">
      <dgm:prSet presAssocID="{D993DEFB-8DF8-40C6-9374-9178972A69BD}" presName="node" presStyleLbl="node1" presStyleIdx="2" presStyleCnt="5">
        <dgm:presLayoutVars>
          <dgm:bulletEnabled val="1"/>
        </dgm:presLayoutVars>
      </dgm:prSet>
      <dgm:spPr/>
      <dgm:t>
        <a:bodyPr/>
        <a:lstStyle/>
        <a:p>
          <a:endParaRPr lang="en-US"/>
        </a:p>
      </dgm:t>
    </dgm:pt>
    <dgm:pt modelId="{60C2A529-4EFE-44E3-81F6-68648261FAAF}" type="pres">
      <dgm:prSet presAssocID="{36D8A442-0AB7-4697-8F43-60809CA2F2AC}" presName="sibTrans" presStyleLbl="sibTrans2D1" presStyleIdx="2" presStyleCnt="4" custScaleX="198022"/>
      <dgm:spPr/>
      <dgm:t>
        <a:bodyPr/>
        <a:lstStyle/>
        <a:p>
          <a:endParaRPr lang="en-US"/>
        </a:p>
      </dgm:t>
    </dgm:pt>
    <dgm:pt modelId="{E6FDD025-A9E3-45B9-A6C5-73B716931FF0}" type="pres">
      <dgm:prSet presAssocID="{36D8A442-0AB7-4697-8F43-60809CA2F2AC}" presName="connectorText" presStyleLbl="sibTrans2D1" presStyleIdx="2" presStyleCnt="4"/>
      <dgm:spPr/>
      <dgm:t>
        <a:bodyPr/>
        <a:lstStyle/>
        <a:p>
          <a:endParaRPr lang="en-US"/>
        </a:p>
      </dgm:t>
    </dgm:pt>
    <dgm:pt modelId="{CA3F95F0-BBD2-41AE-BAC3-D76530345013}" type="pres">
      <dgm:prSet presAssocID="{95601608-A9A6-41D7-A955-069DF6C2303E}" presName="node" presStyleLbl="node1" presStyleIdx="3" presStyleCnt="5" custLinFactNeighborX="8973">
        <dgm:presLayoutVars>
          <dgm:bulletEnabled val="1"/>
        </dgm:presLayoutVars>
      </dgm:prSet>
      <dgm:spPr/>
      <dgm:t>
        <a:bodyPr/>
        <a:lstStyle/>
        <a:p>
          <a:endParaRPr lang="en-US"/>
        </a:p>
      </dgm:t>
    </dgm:pt>
    <dgm:pt modelId="{1DD1D23C-A731-4D2B-B1C6-E44591113B6A}" type="pres">
      <dgm:prSet presAssocID="{83C09456-E52A-4282-9C32-D35052B545E8}" presName="sibTrans" presStyleLbl="sibTrans2D1" presStyleIdx="3" presStyleCnt="4" custScaleX="197272"/>
      <dgm:spPr/>
      <dgm:t>
        <a:bodyPr/>
        <a:lstStyle/>
        <a:p>
          <a:endParaRPr lang="en-US"/>
        </a:p>
      </dgm:t>
    </dgm:pt>
    <dgm:pt modelId="{43C27B7A-5C67-4B30-9E90-11CCA7A716BC}" type="pres">
      <dgm:prSet presAssocID="{83C09456-E52A-4282-9C32-D35052B545E8}" presName="connectorText" presStyleLbl="sibTrans2D1" presStyleIdx="3" presStyleCnt="4"/>
      <dgm:spPr/>
      <dgm:t>
        <a:bodyPr/>
        <a:lstStyle/>
        <a:p>
          <a:endParaRPr lang="en-US"/>
        </a:p>
      </dgm:t>
    </dgm:pt>
    <dgm:pt modelId="{49B9B33D-5F1E-404A-8B36-BA5915A46052}" type="pres">
      <dgm:prSet presAssocID="{50657A32-9345-4D46-8A75-C7BE91BC46DF}" presName="node" presStyleLbl="node1" presStyleIdx="4" presStyleCnt="5" custLinFactNeighborX="1986" custLinFactNeighborY="1641">
        <dgm:presLayoutVars>
          <dgm:bulletEnabled val="1"/>
        </dgm:presLayoutVars>
      </dgm:prSet>
      <dgm:spPr/>
      <dgm:t>
        <a:bodyPr/>
        <a:lstStyle/>
        <a:p>
          <a:endParaRPr lang="en-US"/>
        </a:p>
      </dgm:t>
    </dgm:pt>
  </dgm:ptLst>
  <dgm:cxnLst>
    <dgm:cxn modelId="{50B64539-A97E-40D7-A34D-FC27C16852B2}" type="presOf" srcId="{36D8A442-0AB7-4697-8F43-60809CA2F2AC}" destId="{60C2A529-4EFE-44E3-81F6-68648261FAAF}" srcOrd="0" destOrd="0" presId="urn:microsoft.com/office/officeart/2005/8/layout/process1"/>
    <dgm:cxn modelId="{5829AAF2-980E-44A1-8510-0330F4D676C8}" type="presOf" srcId="{4F4CC509-A538-46DA-82C5-B6B26AC49355}" destId="{6E27C339-6168-4F6E-B0C6-BCAD1F4A9498}" srcOrd="0" destOrd="0" presId="urn:microsoft.com/office/officeart/2005/8/layout/process1"/>
    <dgm:cxn modelId="{3BB2BE96-2597-4726-ADF1-CE03A1DEAA7C}" type="presOf" srcId="{95601608-A9A6-41D7-A955-069DF6C2303E}" destId="{CA3F95F0-BBD2-41AE-BAC3-D76530345013}" srcOrd="0" destOrd="0" presId="urn:microsoft.com/office/officeart/2005/8/layout/process1"/>
    <dgm:cxn modelId="{DF3620B8-174F-4B46-B34B-FBE6FD4AB4E9}" type="presOf" srcId="{D993DEFB-8DF8-40C6-9374-9178972A69BD}" destId="{B91617A3-3A48-4E65-8072-15A6F90008F8}" srcOrd="0" destOrd="0" presId="urn:microsoft.com/office/officeart/2005/8/layout/process1"/>
    <dgm:cxn modelId="{A120AD3A-7616-4246-B89A-A3A0CB242986}" srcId="{51EF5BBB-5252-44EB-823E-FA8F69248F98}" destId="{FADC71E0-B19E-4D7E-8E68-778BCB182692}" srcOrd="0" destOrd="0" parTransId="{D4E47A4C-FB12-455B-924C-FD767E5C7990}" sibTransId="{F8C3D1FB-3793-4F5F-97B7-0D6237B3723B}"/>
    <dgm:cxn modelId="{824E7FDE-642B-4186-9554-94327F82DBED}" srcId="{51EF5BBB-5252-44EB-823E-FA8F69248F98}" destId="{95601608-A9A6-41D7-A955-069DF6C2303E}" srcOrd="3" destOrd="0" parTransId="{2B99E9B2-6C89-42DE-AEB9-D4CEAB9E4E5F}" sibTransId="{83C09456-E52A-4282-9C32-D35052B545E8}"/>
    <dgm:cxn modelId="{8BEE9EE9-DF6A-40F3-AFB3-1B0C3209BE56}" type="presOf" srcId="{4F4CC509-A538-46DA-82C5-B6B26AC49355}" destId="{9D8EA2D1-9071-4A05-90C9-FB4A8BE87C71}" srcOrd="1" destOrd="0" presId="urn:microsoft.com/office/officeart/2005/8/layout/process1"/>
    <dgm:cxn modelId="{45D5DB71-BFC5-4B8C-B68B-2208D70B2625}" type="presOf" srcId="{36D8A442-0AB7-4697-8F43-60809CA2F2AC}" destId="{E6FDD025-A9E3-45B9-A6C5-73B716931FF0}" srcOrd="1" destOrd="0" presId="urn:microsoft.com/office/officeart/2005/8/layout/process1"/>
    <dgm:cxn modelId="{D7D9C109-EF0A-4F30-9B4F-2E19DAF8D470}" type="presOf" srcId="{FADC71E0-B19E-4D7E-8E68-778BCB182692}" destId="{6916F58C-8A42-4A9B-A9D5-2E1F2EFB04A1}" srcOrd="0" destOrd="0" presId="urn:microsoft.com/office/officeart/2005/8/layout/process1"/>
    <dgm:cxn modelId="{B3F3D481-FCC5-4D57-A875-7AA1310C25DD}" type="presOf" srcId="{50657A32-9345-4D46-8A75-C7BE91BC46DF}" destId="{49B9B33D-5F1E-404A-8B36-BA5915A46052}" srcOrd="0" destOrd="0" presId="urn:microsoft.com/office/officeart/2005/8/layout/process1"/>
    <dgm:cxn modelId="{E9A24DBC-2FBE-4F08-BDE7-3C90349F0B9F}" type="presOf" srcId="{51EF5BBB-5252-44EB-823E-FA8F69248F98}" destId="{B64FBE0D-99E8-43A2-B424-D43F75B93672}" srcOrd="0" destOrd="0" presId="urn:microsoft.com/office/officeart/2005/8/layout/process1"/>
    <dgm:cxn modelId="{021CC33F-E501-407C-BDC1-9313758FA818}" type="presOf" srcId="{F8C3D1FB-3793-4F5F-97B7-0D6237B3723B}" destId="{83B9CCEE-3E90-4F74-8E14-47036C1436BF}" srcOrd="0" destOrd="0" presId="urn:microsoft.com/office/officeart/2005/8/layout/process1"/>
    <dgm:cxn modelId="{CAD039C3-CEFA-4184-9EA7-26BB2E2450EC}" srcId="{51EF5BBB-5252-44EB-823E-FA8F69248F98}" destId="{D993DEFB-8DF8-40C6-9374-9178972A69BD}" srcOrd="2" destOrd="0" parTransId="{F82B10AD-7005-430A-A4BF-4756877647AE}" sibTransId="{36D8A442-0AB7-4697-8F43-60809CA2F2AC}"/>
    <dgm:cxn modelId="{52FBAAEB-316A-4FFB-A8AA-D1E4C68A0890}" type="presOf" srcId="{F8C3D1FB-3793-4F5F-97B7-0D6237B3723B}" destId="{65AED892-D617-416A-BFFB-5C3C7F7C08D8}" srcOrd="1" destOrd="0" presId="urn:microsoft.com/office/officeart/2005/8/layout/process1"/>
    <dgm:cxn modelId="{4F3EA6E5-1115-4685-AA91-2ABA05C11B7C}" srcId="{51EF5BBB-5252-44EB-823E-FA8F69248F98}" destId="{AFA09E5D-C8CA-4830-A6DC-AAB101CE1C2B}" srcOrd="1" destOrd="0" parTransId="{BAEB1A7A-54F2-45B1-8A4E-C19E46CB22D0}" sibTransId="{4F4CC509-A538-46DA-82C5-B6B26AC49355}"/>
    <dgm:cxn modelId="{E710BF04-709C-497A-9249-2C139E19E2C1}" type="presOf" srcId="{83C09456-E52A-4282-9C32-D35052B545E8}" destId="{1DD1D23C-A731-4D2B-B1C6-E44591113B6A}" srcOrd="0" destOrd="0" presId="urn:microsoft.com/office/officeart/2005/8/layout/process1"/>
    <dgm:cxn modelId="{276DD74F-719F-4906-93CF-6F8ECCC05205}" type="presOf" srcId="{AFA09E5D-C8CA-4830-A6DC-AAB101CE1C2B}" destId="{75827672-1DFE-4FF0-829E-E86907D84F66}" srcOrd="0" destOrd="0" presId="urn:microsoft.com/office/officeart/2005/8/layout/process1"/>
    <dgm:cxn modelId="{1CFFAA0B-C453-4125-B422-B3E4AA869BF4}" srcId="{51EF5BBB-5252-44EB-823E-FA8F69248F98}" destId="{50657A32-9345-4D46-8A75-C7BE91BC46DF}" srcOrd="4" destOrd="0" parTransId="{4B95F69D-7ABD-4DDD-B89A-70D473BFD29F}" sibTransId="{6B6D8184-1BD7-469A-BA3D-FA5378BBD6E5}"/>
    <dgm:cxn modelId="{C2503AB6-7B81-4B13-A6F8-42711477B131}" type="presOf" srcId="{83C09456-E52A-4282-9C32-D35052B545E8}" destId="{43C27B7A-5C67-4B30-9E90-11CCA7A716BC}" srcOrd="1" destOrd="0" presId="urn:microsoft.com/office/officeart/2005/8/layout/process1"/>
    <dgm:cxn modelId="{84E36EBF-4C06-43F9-95DF-2313B6E1D191}" type="presParOf" srcId="{B64FBE0D-99E8-43A2-B424-D43F75B93672}" destId="{6916F58C-8A42-4A9B-A9D5-2E1F2EFB04A1}" srcOrd="0" destOrd="0" presId="urn:microsoft.com/office/officeart/2005/8/layout/process1"/>
    <dgm:cxn modelId="{E51CF8B9-0466-4357-A503-024AF284DF78}" type="presParOf" srcId="{B64FBE0D-99E8-43A2-B424-D43F75B93672}" destId="{83B9CCEE-3E90-4F74-8E14-47036C1436BF}" srcOrd="1" destOrd="0" presId="urn:microsoft.com/office/officeart/2005/8/layout/process1"/>
    <dgm:cxn modelId="{C06414F1-1B9F-48EF-8039-8A72986BB48E}" type="presParOf" srcId="{83B9CCEE-3E90-4F74-8E14-47036C1436BF}" destId="{65AED892-D617-416A-BFFB-5C3C7F7C08D8}" srcOrd="0" destOrd="0" presId="urn:microsoft.com/office/officeart/2005/8/layout/process1"/>
    <dgm:cxn modelId="{5850B4BD-DA7B-42C5-9273-9F392912EA4C}" type="presParOf" srcId="{B64FBE0D-99E8-43A2-B424-D43F75B93672}" destId="{75827672-1DFE-4FF0-829E-E86907D84F66}" srcOrd="2" destOrd="0" presId="urn:microsoft.com/office/officeart/2005/8/layout/process1"/>
    <dgm:cxn modelId="{C59F1A52-505C-4B9A-8F1F-3D738D12C6AF}" type="presParOf" srcId="{B64FBE0D-99E8-43A2-B424-D43F75B93672}" destId="{6E27C339-6168-4F6E-B0C6-BCAD1F4A9498}" srcOrd="3" destOrd="0" presId="urn:microsoft.com/office/officeart/2005/8/layout/process1"/>
    <dgm:cxn modelId="{91190489-7C07-4380-BEC6-7F6B827568F1}" type="presParOf" srcId="{6E27C339-6168-4F6E-B0C6-BCAD1F4A9498}" destId="{9D8EA2D1-9071-4A05-90C9-FB4A8BE87C71}" srcOrd="0" destOrd="0" presId="urn:microsoft.com/office/officeart/2005/8/layout/process1"/>
    <dgm:cxn modelId="{48214DB3-E297-400A-9710-16C351DB5066}" type="presParOf" srcId="{B64FBE0D-99E8-43A2-B424-D43F75B93672}" destId="{B91617A3-3A48-4E65-8072-15A6F90008F8}" srcOrd="4" destOrd="0" presId="urn:microsoft.com/office/officeart/2005/8/layout/process1"/>
    <dgm:cxn modelId="{2722567B-8AE6-4066-BC41-9AFC334D0398}" type="presParOf" srcId="{B64FBE0D-99E8-43A2-B424-D43F75B93672}" destId="{60C2A529-4EFE-44E3-81F6-68648261FAAF}" srcOrd="5" destOrd="0" presId="urn:microsoft.com/office/officeart/2005/8/layout/process1"/>
    <dgm:cxn modelId="{4DC22928-9426-4BC7-AA23-E5F9E034FFB9}" type="presParOf" srcId="{60C2A529-4EFE-44E3-81F6-68648261FAAF}" destId="{E6FDD025-A9E3-45B9-A6C5-73B716931FF0}" srcOrd="0" destOrd="0" presId="urn:microsoft.com/office/officeart/2005/8/layout/process1"/>
    <dgm:cxn modelId="{78C8B519-F2A6-468F-A92B-30811DC6E56A}" type="presParOf" srcId="{B64FBE0D-99E8-43A2-B424-D43F75B93672}" destId="{CA3F95F0-BBD2-41AE-BAC3-D76530345013}" srcOrd="6" destOrd="0" presId="urn:microsoft.com/office/officeart/2005/8/layout/process1"/>
    <dgm:cxn modelId="{BF94647F-8C76-46C6-B24E-46831C8619B3}" type="presParOf" srcId="{B64FBE0D-99E8-43A2-B424-D43F75B93672}" destId="{1DD1D23C-A731-4D2B-B1C6-E44591113B6A}" srcOrd="7" destOrd="0" presId="urn:microsoft.com/office/officeart/2005/8/layout/process1"/>
    <dgm:cxn modelId="{C6DB92BA-18C4-453F-9C12-5407DEA44F77}" type="presParOf" srcId="{1DD1D23C-A731-4D2B-B1C6-E44591113B6A}" destId="{43C27B7A-5C67-4B30-9E90-11CCA7A716BC}" srcOrd="0" destOrd="0" presId="urn:microsoft.com/office/officeart/2005/8/layout/process1"/>
    <dgm:cxn modelId="{07911A22-E4E1-446F-9AD8-F225F94867DD}" type="presParOf" srcId="{B64FBE0D-99E8-43A2-B424-D43F75B93672}" destId="{49B9B33D-5F1E-404A-8B36-BA5915A46052}" srcOrd="8" destOrd="0" presId="urn:microsoft.com/office/officeart/2005/8/layout/process1"/>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6F58C-8A42-4A9B-A9D5-2E1F2EFB04A1}">
      <dsp:nvSpPr>
        <dsp:cNvPr id="0" name=""/>
        <dsp:cNvSpPr/>
      </dsp:nvSpPr>
      <dsp:spPr>
        <a:xfrm>
          <a:off x="0" y="1610935"/>
          <a:ext cx="1305486" cy="717125"/>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latin typeface="Times New Roman" pitchFamily="18" charset="0"/>
              <a:cs typeface="Times New Roman" pitchFamily="18" charset="0"/>
            </a:rPr>
            <a:t>Normal</a:t>
          </a:r>
        </a:p>
        <a:p>
          <a:pPr lvl="0" algn="ctr" defTabSz="666750">
            <a:lnSpc>
              <a:spcPct val="90000"/>
            </a:lnSpc>
            <a:spcBef>
              <a:spcPct val="0"/>
            </a:spcBef>
            <a:spcAft>
              <a:spcPct val="35000"/>
            </a:spcAft>
          </a:pPr>
          <a:r>
            <a:rPr lang="en-US" sz="1500" kern="1200" dirty="0" smtClean="0">
              <a:latin typeface="Times New Roman" pitchFamily="18" charset="0"/>
              <a:cs typeface="Times New Roman" pitchFamily="18" charset="0"/>
            </a:rPr>
            <a:t>Images</a:t>
          </a:r>
          <a:endParaRPr lang="en-US" sz="1500" kern="1200" dirty="0">
            <a:latin typeface="Times New Roman" pitchFamily="18" charset="0"/>
            <a:cs typeface="Times New Roman" pitchFamily="18" charset="0"/>
          </a:endParaRPr>
        </a:p>
      </dsp:txBody>
      <dsp:txXfrm>
        <a:off x="21004" y="1631939"/>
        <a:ext cx="1263478" cy="675117"/>
      </dsp:txXfrm>
    </dsp:sp>
    <dsp:sp modelId="{83B9CCEE-3E90-4F74-8E14-47036C1436BF}">
      <dsp:nvSpPr>
        <dsp:cNvPr id="0" name=""/>
        <dsp:cNvSpPr/>
      </dsp:nvSpPr>
      <dsp:spPr>
        <a:xfrm rot="21558496">
          <a:off x="1283086" y="1801893"/>
          <a:ext cx="568006" cy="31312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solidFill>
              <a:schemeClr val="tx1"/>
            </a:solidFill>
          </a:endParaRPr>
        </a:p>
      </dsp:txBody>
      <dsp:txXfrm>
        <a:off x="1283089" y="1865086"/>
        <a:ext cx="474067" cy="187877"/>
      </dsp:txXfrm>
    </dsp:sp>
    <dsp:sp modelId="{75827672-1DFE-4FF0-829E-E86907D84F66}">
      <dsp:nvSpPr>
        <dsp:cNvPr id="0" name=""/>
        <dsp:cNvSpPr/>
      </dsp:nvSpPr>
      <dsp:spPr>
        <a:xfrm>
          <a:off x="1813453" y="1569075"/>
          <a:ext cx="1262620" cy="75757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latin typeface="Times New Roman" pitchFamily="18" charset="0"/>
              <a:cs typeface="Times New Roman" pitchFamily="18" charset="0"/>
            </a:rPr>
            <a:t>Pre processing</a:t>
          </a:r>
          <a:endParaRPr lang="en-US" sz="1500" kern="1200" dirty="0">
            <a:latin typeface="Times New Roman" pitchFamily="18" charset="0"/>
            <a:cs typeface="Times New Roman" pitchFamily="18" charset="0"/>
          </a:endParaRPr>
        </a:p>
      </dsp:txBody>
      <dsp:txXfrm>
        <a:off x="1835642" y="1591264"/>
        <a:ext cx="1218242" cy="713194"/>
      </dsp:txXfrm>
    </dsp:sp>
    <dsp:sp modelId="{6E27C339-6168-4F6E-B0C6-BCAD1F4A9498}">
      <dsp:nvSpPr>
        <dsp:cNvPr id="0" name=""/>
        <dsp:cNvSpPr/>
      </dsp:nvSpPr>
      <dsp:spPr>
        <a:xfrm>
          <a:off x="3116080" y="1760669"/>
          <a:ext cx="543922" cy="31312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solidFill>
              <a:schemeClr val="tx1"/>
            </a:solidFill>
          </a:endParaRPr>
        </a:p>
      </dsp:txBody>
      <dsp:txXfrm>
        <a:off x="3116080" y="1823295"/>
        <a:ext cx="449983" cy="187877"/>
      </dsp:txXfrm>
    </dsp:sp>
    <dsp:sp modelId="{B91617A3-3A48-4E65-8072-15A6F90008F8}">
      <dsp:nvSpPr>
        <dsp:cNvPr id="0" name=""/>
        <dsp:cNvSpPr/>
      </dsp:nvSpPr>
      <dsp:spPr>
        <a:xfrm>
          <a:off x="3581122" y="1569075"/>
          <a:ext cx="1262620" cy="75757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latin typeface="Times New Roman" pitchFamily="18" charset="0"/>
              <a:cs typeface="Times New Roman" pitchFamily="18" charset="0"/>
            </a:rPr>
            <a:t>Data Augmentation</a:t>
          </a:r>
          <a:endParaRPr lang="en-US" sz="1500" kern="1200" dirty="0">
            <a:latin typeface="Times New Roman" pitchFamily="18" charset="0"/>
            <a:cs typeface="Times New Roman" pitchFamily="18" charset="0"/>
          </a:endParaRPr>
        </a:p>
      </dsp:txBody>
      <dsp:txXfrm>
        <a:off x="3603311" y="1591264"/>
        <a:ext cx="1218242" cy="713194"/>
      </dsp:txXfrm>
    </dsp:sp>
    <dsp:sp modelId="{60C2A529-4EFE-44E3-81F6-68648261FAAF}">
      <dsp:nvSpPr>
        <dsp:cNvPr id="0" name=""/>
        <dsp:cNvSpPr/>
      </dsp:nvSpPr>
      <dsp:spPr>
        <a:xfrm>
          <a:off x="4838590" y="1791297"/>
          <a:ext cx="554166" cy="31312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solidFill>
              <a:schemeClr val="tx1"/>
            </a:solidFill>
          </a:endParaRPr>
        </a:p>
      </dsp:txBody>
      <dsp:txXfrm>
        <a:off x="4838590" y="1853923"/>
        <a:ext cx="460227" cy="187877"/>
      </dsp:txXfrm>
    </dsp:sp>
    <dsp:sp modelId="{CA3F95F0-BBD2-41AE-BAC3-D76530345013}">
      <dsp:nvSpPr>
        <dsp:cNvPr id="0" name=""/>
        <dsp:cNvSpPr/>
      </dsp:nvSpPr>
      <dsp:spPr>
        <a:xfrm>
          <a:off x="5371763" y="1569075"/>
          <a:ext cx="1262620" cy="75757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latin typeface="Times New Roman" pitchFamily="18" charset="0"/>
              <a:cs typeface="Times New Roman" pitchFamily="18" charset="0"/>
            </a:rPr>
            <a:t>CNN Network</a:t>
          </a:r>
          <a:endParaRPr lang="en-US" sz="1500" kern="1200" dirty="0">
            <a:latin typeface="Times New Roman" pitchFamily="18" charset="0"/>
            <a:cs typeface="Times New Roman" pitchFamily="18" charset="0"/>
          </a:endParaRPr>
        </a:p>
      </dsp:txBody>
      <dsp:txXfrm>
        <a:off x="5393952" y="1591264"/>
        <a:ext cx="1218242" cy="713194"/>
      </dsp:txXfrm>
    </dsp:sp>
    <dsp:sp modelId="{1DD1D23C-A731-4D2B-B1C6-E44591113B6A}">
      <dsp:nvSpPr>
        <dsp:cNvPr id="0" name=""/>
        <dsp:cNvSpPr/>
      </dsp:nvSpPr>
      <dsp:spPr>
        <a:xfrm rot="24454">
          <a:off x="6630608" y="1797564"/>
          <a:ext cx="507095" cy="31312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solidFill>
              <a:schemeClr val="tx1"/>
            </a:solidFill>
          </a:endParaRPr>
        </a:p>
      </dsp:txBody>
      <dsp:txXfrm>
        <a:off x="6630609" y="1859856"/>
        <a:ext cx="413156" cy="187877"/>
      </dsp:txXfrm>
    </dsp:sp>
    <dsp:sp modelId="{49B9B33D-5F1E-404A-8B36-BA5915A46052}">
      <dsp:nvSpPr>
        <dsp:cNvPr id="0" name=""/>
        <dsp:cNvSpPr/>
      </dsp:nvSpPr>
      <dsp:spPr>
        <a:xfrm>
          <a:off x="7119378" y="1581507"/>
          <a:ext cx="1262620" cy="75757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latin typeface="Times New Roman" pitchFamily="18" charset="0"/>
              <a:cs typeface="Times New Roman" pitchFamily="18" charset="0"/>
            </a:rPr>
            <a:t>Output</a:t>
          </a:r>
          <a:endParaRPr lang="en-US" sz="1500" kern="1200" dirty="0">
            <a:latin typeface="Times New Roman" pitchFamily="18" charset="0"/>
            <a:cs typeface="Times New Roman" pitchFamily="18" charset="0"/>
          </a:endParaRPr>
        </a:p>
      </dsp:txBody>
      <dsp:txXfrm>
        <a:off x="7141567" y="1603696"/>
        <a:ext cx="1218242" cy="71319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DF0411-A28E-4034-BE0A-4187B559A6B5}"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F97CB-17F8-47ED-84D6-19C9BA68959F}" type="slidenum">
              <a:rPr lang="en-US" smtClean="0"/>
              <a:t>‹#›</a:t>
            </a:fld>
            <a:endParaRPr lang="en-US"/>
          </a:p>
        </p:txBody>
      </p:sp>
    </p:spTree>
    <p:extLst>
      <p:ext uri="{BB962C8B-B14F-4D97-AF65-F5344CB8AC3E}">
        <p14:creationId xmlns:p14="http://schemas.microsoft.com/office/powerpoint/2010/main" val="86134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DF0411-A28E-4034-BE0A-4187B559A6B5}"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F97CB-17F8-47ED-84D6-19C9BA68959F}" type="slidenum">
              <a:rPr lang="en-US" smtClean="0"/>
              <a:t>‹#›</a:t>
            </a:fld>
            <a:endParaRPr lang="en-US"/>
          </a:p>
        </p:txBody>
      </p:sp>
    </p:spTree>
    <p:extLst>
      <p:ext uri="{BB962C8B-B14F-4D97-AF65-F5344CB8AC3E}">
        <p14:creationId xmlns:p14="http://schemas.microsoft.com/office/powerpoint/2010/main" val="2635880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DF0411-A28E-4034-BE0A-4187B559A6B5}"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F97CB-17F8-47ED-84D6-19C9BA68959F}" type="slidenum">
              <a:rPr lang="en-US" smtClean="0"/>
              <a:t>‹#›</a:t>
            </a:fld>
            <a:endParaRPr lang="en-US"/>
          </a:p>
        </p:txBody>
      </p:sp>
    </p:spTree>
    <p:extLst>
      <p:ext uri="{BB962C8B-B14F-4D97-AF65-F5344CB8AC3E}">
        <p14:creationId xmlns:p14="http://schemas.microsoft.com/office/powerpoint/2010/main" val="116772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DF0411-A28E-4034-BE0A-4187B559A6B5}"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F97CB-17F8-47ED-84D6-19C9BA68959F}" type="slidenum">
              <a:rPr lang="en-US" smtClean="0"/>
              <a:t>‹#›</a:t>
            </a:fld>
            <a:endParaRPr lang="en-US"/>
          </a:p>
        </p:txBody>
      </p:sp>
    </p:spTree>
    <p:extLst>
      <p:ext uri="{BB962C8B-B14F-4D97-AF65-F5344CB8AC3E}">
        <p14:creationId xmlns:p14="http://schemas.microsoft.com/office/powerpoint/2010/main" val="82868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DF0411-A28E-4034-BE0A-4187B559A6B5}"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F97CB-17F8-47ED-84D6-19C9BA68959F}" type="slidenum">
              <a:rPr lang="en-US" smtClean="0"/>
              <a:t>‹#›</a:t>
            </a:fld>
            <a:endParaRPr lang="en-US"/>
          </a:p>
        </p:txBody>
      </p:sp>
    </p:spTree>
    <p:extLst>
      <p:ext uri="{BB962C8B-B14F-4D97-AF65-F5344CB8AC3E}">
        <p14:creationId xmlns:p14="http://schemas.microsoft.com/office/powerpoint/2010/main" val="629995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DF0411-A28E-4034-BE0A-4187B559A6B5}"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4F97CB-17F8-47ED-84D6-19C9BA68959F}" type="slidenum">
              <a:rPr lang="en-US" smtClean="0"/>
              <a:t>‹#›</a:t>
            </a:fld>
            <a:endParaRPr lang="en-US"/>
          </a:p>
        </p:txBody>
      </p:sp>
    </p:spTree>
    <p:extLst>
      <p:ext uri="{BB962C8B-B14F-4D97-AF65-F5344CB8AC3E}">
        <p14:creationId xmlns:p14="http://schemas.microsoft.com/office/powerpoint/2010/main" val="1471666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DF0411-A28E-4034-BE0A-4187B559A6B5}" type="datetimeFigureOut">
              <a:rPr lang="en-US" smtClean="0"/>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4F97CB-17F8-47ED-84D6-19C9BA68959F}" type="slidenum">
              <a:rPr lang="en-US" smtClean="0"/>
              <a:t>‹#›</a:t>
            </a:fld>
            <a:endParaRPr lang="en-US"/>
          </a:p>
        </p:txBody>
      </p:sp>
    </p:spTree>
    <p:extLst>
      <p:ext uri="{BB962C8B-B14F-4D97-AF65-F5344CB8AC3E}">
        <p14:creationId xmlns:p14="http://schemas.microsoft.com/office/powerpoint/2010/main" val="107958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DF0411-A28E-4034-BE0A-4187B559A6B5}" type="datetimeFigureOut">
              <a:rPr lang="en-US" smtClean="0"/>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4F97CB-17F8-47ED-84D6-19C9BA68959F}" type="slidenum">
              <a:rPr lang="en-US" smtClean="0"/>
              <a:t>‹#›</a:t>
            </a:fld>
            <a:endParaRPr lang="en-US"/>
          </a:p>
        </p:txBody>
      </p:sp>
    </p:spTree>
    <p:extLst>
      <p:ext uri="{BB962C8B-B14F-4D97-AF65-F5344CB8AC3E}">
        <p14:creationId xmlns:p14="http://schemas.microsoft.com/office/powerpoint/2010/main" val="107860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F0411-A28E-4034-BE0A-4187B559A6B5}" type="datetimeFigureOut">
              <a:rPr lang="en-US" smtClean="0"/>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4F97CB-17F8-47ED-84D6-19C9BA68959F}" type="slidenum">
              <a:rPr lang="en-US" smtClean="0"/>
              <a:t>‹#›</a:t>
            </a:fld>
            <a:endParaRPr lang="en-US"/>
          </a:p>
        </p:txBody>
      </p:sp>
    </p:spTree>
    <p:extLst>
      <p:ext uri="{BB962C8B-B14F-4D97-AF65-F5344CB8AC3E}">
        <p14:creationId xmlns:p14="http://schemas.microsoft.com/office/powerpoint/2010/main" val="2715306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DF0411-A28E-4034-BE0A-4187B559A6B5}"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4F97CB-17F8-47ED-84D6-19C9BA68959F}" type="slidenum">
              <a:rPr lang="en-US" smtClean="0"/>
              <a:t>‹#›</a:t>
            </a:fld>
            <a:endParaRPr lang="en-US"/>
          </a:p>
        </p:txBody>
      </p:sp>
    </p:spTree>
    <p:extLst>
      <p:ext uri="{BB962C8B-B14F-4D97-AF65-F5344CB8AC3E}">
        <p14:creationId xmlns:p14="http://schemas.microsoft.com/office/powerpoint/2010/main" val="106578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DF0411-A28E-4034-BE0A-4187B559A6B5}" type="datetimeFigureOut">
              <a:rPr lang="en-US" smtClean="0"/>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4F97CB-17F8-47ED-84D6-19C9BA68959F}" type="slidenum">
              <a:rPr lang="en-US" smtClean="0"/>
              <a:t>‹#›</a:t>
            </a:fld>
            <a:endParaRPr lang="en-US"/>
          </a:p>
        </p:txBody>
      </p:sp>
    </p:spTree>
    <p:extLst>
      <p:ext uri="{BB962C8B-B14F-4D97-AF65-F5344CB8AC3E}">
        <p14:creationId xmlns:p14="http://schemas.microsoft.com/office/powerpoint/2010/main" val="210986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DF0411-A28E-4034-BE0A-4187B559A6B5}" type="datetimeFigureOut">
              <a:rPr lang="en-US" smtClean="0"/>
              <a:t>8/27/2024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4F97CB-17F8-47ED-84D6-19C9BA68959F}" type="slidenum">
              <a:rPr lang="en-US" smtClean="0"/>
              <a:t>‹#›</a:t>
            </a:fld>
            <a:endParaRPr lang="en-US"/>
          </a:p>
        </p:txBody>
      </p:sp>
    </p:spTree>
    <p:extLst>
      <p:ext uri="{BB962C8B-B14F-4D97-AF65-F5344CB8AC3E}">
        <p14:creationId xmlns:p14="http://schemas.microsoft.com/office/powerpoint/2010/main" val="424174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noAutofit/>
          </a:bodyPr>
          <a:lstStyle/>
          <a:p>
            <a:pPr algn="l"/>
            <a:r>
              <a:rPr lang="en-US" b="1" dirty="0" smtClean="0">
                <a:latin typeface="Times New Roman" pitchFamily="18" charset="0"/>
                <a:cs typeface="Times New Roman" pitchFamily="18" charset="0"/>
              </a:rPr>
              <a:t>Deep Learning-Based Models for Automated Detection And Classification of Oral Diseases</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4648200" y="4495800"/>
            <a:ext cx="4343400" cy="1752600"/>
          </a:xfrm>
        </p:spPr>
        <p:txBody>
          <a:bodyPr>
            <a:normAutofit fontScale="62500" lnSpcReduction="20000"/>
          </a:bodyPr>
          <a:lstStyle/>
          <a:p>
            <a:pPr algn="just"/>
            <a:r>
              <a:rPr lang="en-US" dirty="0" smtClean="0">
                <a:solidFill>
                  <a:schemeClr val="tx1"/>
                </a:solidFill>
                <a:latin typeface="Times New Roman" pitchFamily="18" charset="0"/>
                <a:cs typeface="Times New Roman" pitchFamily="18" charset="0"/>
              </a:rPr>
              <a:t>DONE BY</a:t>
            </a:r>
          </a:p>
          <a:p>
            <a:pPr algn="just"/>
            <a:r>
              <a:rPr lang="en-US" dirty="0" smtClean="0">
                <a:solidFill>
                  <a:schemeClr val="tx1"/>
                </a:solidFill>
                <a:latin typeface="Times New Roman" pitchFamily="18" charset="0"/>
                <a:cs typeface="Times New Roman" pitchFamily="18" charset="0"/>
              </a:rPr>
              <a:t>S.GAYATHRI – 211241101012</a:t>
            </a:r>
          </a:p>
          <a:p>
            <a:pPr algn="just"/>
            <a:r>
              <a:rPr lang="en-US" dirty="0" smtClean="0">
                <a:solidFill>
                  <a:schemeClr val="tx1"/>
                </a:solidFill>
                <a:latin typeface="Times New Roman" pitchFamily="18" charset="0"/>
                <a:cs typeface="Times New Roman" pitchFamily="18" charset="0"/>
              </a:rPr>
              <a:t>M.SELIN CHRISTY – 211241101040</a:t>
            </a:r>
          </a:p>
          <a:p>
            <a:pPr algn="just"/>
            <a:r>
              <a:rPr lang="en-US" dirty="0" smtClean="0">
                <a:solidFill>
                  <a:schemeClr val="tx1"/>
                </a:solidFill>
                <a:latin typeface="Times New Roman" pitchFamily="18" charset="0"/>
                <a:cs typeface="Times New Roman" pitchFamily="18" charset="0"/>
              </a:rPr>
              <a:t>M.SUPRAJHAA – 211241101046</a:t>
            </a:r>
          </a:p>
          <a:p>
            <a:pPr algn="just"/>
            <a:r>
              <a:rPr lang="en-US" dirty="0" smtClean="0">
                <a:solidFill>
                  <a:schemeClr val="tx1"/>
                </a:solidFill>
                <a:latin typeface="Times New Roman" pitchFamily="18" charset="0"/>
                <a:cs typeface="Times New Roman" pitchFamily="18" charset="0"/>
              </a:rPr>
              <a:t>GUIDE : S.SARANYA</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94666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ABSTRACT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gn="just">
              <a:buNone/>
            </a:pPr>
            <a:r>
              <a:rPr lang="en-US" dirty="0">
                <a:latin typeface="Times New Roman" pitchFamily="18" charset="0"/>
                <a:cs typeface="Times New Roman" pitchFamily="18" charset="0"/>
              </a:rPr>
              <a:t>Oral diseases are a range of conditions that affect the mouth, including dental caries (tooth decay), periodontal (gum) disease, tooth loss, oral cancer, and </a:t>
            </a:r>
            <a:r>
              <a:rPr lang="en-US" dirty="0" smtClean="0">
                <a:latin typeface="Times New Roman" pitchFamily="18" charset="0"/>
                <a:cs typeface="Times New Roman" pitchFamily="18" charset="0"/>
              </a:rPr>
              <a:t>more. This project aims to diagnose the oral disorder of a person through Deep </a:t>
            </a:r>
            <a:r>
              <a:rPr lang="en-US" dirty="0">
                <a:latin typeface="Times New Roman" pitchFamily="18" charset="0"/>
                <a:cs typeface="Times New Roman" pitchFamily="18" charset="0"/>
              </a:rPr>
              <a:t>L</a:t>
            </a:r>
            <a:r>
              <a:rPr lang="en-US" dirty="0" smtClean="0">
                <a:latin typeface="Times New Roman" pitchFamily="18" charset="0"/>
                <a:cs typeface="Times New Roman" pitchFamily="18" charset="0"/>
              </a:rPr>
              <a:t>earning techniques using image.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12261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OBJECTIVE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marL="0" indent="0" algn="just">
              <a:buNone/>
            </a:pPr>
            <a:r>
              <a:rPr lang="en-US" dirty="0" smtClean="0">
                <a:latin typeface="Times New Roman" pitchFamily="18" charset="0"/>
                <a:cs typeface="Times New Roman" pitchFamily="18" charset="0"/>
              </a:rPr>
              <a:t>The objective of the study on "Dental Disease Detection Using Deep Learning" is to develop an automated system for the detection and classification of dental diseases, using deep learning techniques. The research aims to enhance the accuracy of disease diagnosis through the use of Convolutional Neural Networks (CNN) applied to dental </a:t>
            </a:r>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mage. By leveraging a dataset collected from various dental clinics, the project seeks to facilitate early disease identification, improve patient management, and make the diagnostic process more accessible for dental professionals</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192352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BLOCK DIAGRAM</a:t>
            </a:r>
            <a:endParaRPr lang="en-US" b="1" dirty="0">
              <a:latin typeface="Times New Roman" pitchFamily="18" charset="0"/>
              <a:cs typeface="Times New Roman" pitchFamily="18" charset="0"/>
            </a:endParaRPr>
          </a:p>
        </p:txBody>
      </p:sp>
      <p:graphicFrame>
        <p:nvGraphicFramePr>
          <p:cNvPr id="13" name="Content Placeholder 4"/>
          <p:cNvGraphicFramePr>
            <a:graphicFrameLocks/>
          </p:cNvGraphicFramePr>
          <p:nvPr>
            <p:extLst>
              <p:ext uri="{D42A27DB-BD31-4B8C-83A1-F6EECF244321}">
                <p14:modId xmlns:p14="http://schemas.microsoft.com/office/powerpoint/2010/main" val="978090567"/>
              </p:ext>
            </p:extLst>
          </p:nvPr>
        </p:nvGraphicFramePr>
        <p:xfrm>
          <a:off x="152401" y="1524000"/>
          <a:ext cx="8381999" cy="38957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p:cNvSpPr txBox="1"/>
          <p:nvPr/>
        </p:nvSpPr>
        <p:spPr>
          <a:xfrm>
            <a:off x="152400" y="4353813"/>
            <a:ext cx="1438031" cy="646331"/>
          </a:xfrm>
          <a:prstGeom prst="rect">
            <a:avLst/>
          </a:prstGeom>
          <a:noFill/>
        </p:spPr>
        <p:txBody>
          <a:bodyPr wrap="square" rtlCol="0">
            <a:spAutoFit/>
          </a:bodyPr>
          <a:lstStyle/>
          <a:p>
            <a:r>
              <a:rPr lang="en-GB" sz="1200" b="1" dirty="0" smtClean="0"/>
              <a:t>-</a:t>
            </a:r>
            <a:r>
              <a:rPr lang="en-GB" sz="1200" b="1" dirty="0" smtClean="0">
                <a:latin typeface="Times New Roman" pitchFamily="18" charset="0"/>
                <a:cs typeface="Times New Roman" pitchFamily="18" charset="0"/>
              </a:rPr>
              <a:t>Data Sets Of Oral Diseases</a:t>
            </a:r>
          </a:p>
          <a:p>
            <a:endParaRPr lang="en-IN" sz="1200" dirty="0"/>
          </a:p>
        </p:txBody>
      </p:sp>
      <p:sp>
        <p:nvSpPr>
          <p:cNvPr id="15" name="TextBox 14"/>
          <p:cNvSpPr txBox="1"/>
          <p:nvPr/>
        </p:nvSpPr>
        <p:spPr>
          <a:xfrm>
            <a:off x="1905000" y="4353813"/>
            <a:ext cx="1418004" cy="830997"/>
          </a:xfrm>
          <a:prstGeom prst="rect">
            <a:avLst/>
          </a:prstGeom>
          <a:noFill/>
        </p:spPr>
        <p:txBody>
          <a:bodyPr wrap="square" rtlCol="0">
            <a:spAutoFit/>
          </a:bodyPr>
          <a:lstStyle/>
          <a:p>
            <a:r>
              <a:rPr lang="en-GB" sz="1200" b="1" dirty="0" smtClean="0"/>
              <a:t>-</a:t>
            </a:r>
            <a:r>
              <a:rPr lang="en-GB" sz="1200" b="1" dirty="0" smtClean="0">
                <a:latin typeface="Times New Roman" pitchFamily="18" charset="0"/>
                <a:cs typeface="Times New Roman" pitchFamily="18" charset="0"/>
              </a:rPr>
              <a:t>Extraction of image </a:t>
            </a:r>
          </a:p>
          <a:p>
            <a:r>
              <a:rPr lang="en-GB" sz="1200" b="1" dirty="0" smtClean="0">
                <a:latin typeface="Times New Roman" pitchFamily="18" charset="0"/>
                <a:cs typeface="Times New Roman" pitchFamily="18" charset="0"/>
              </a:rPr>
              <a:t>-noise removal</a:t>
            </a:r>
          </a:p>
          <a:p>
            <a:endParaRPr lang="en-GB" sz="1200" b="1" dirty="0" smtClean="0"/>
          </a:p>
        </p:txBody>
      </p:sp>
      <p:sp>
        <p:nvSpPr>
          <p:cNvPr id="16" name="TextBox 15"/>
          <p:cNvSpPr txBox="1"/>
          <p:nvPr/>
        </p:nvSpPr>
        <p:spPr>
          <a:xfrm flipH="1">
            <a:off x="5486400" y="4076813"/>
            <a:ext cx="1464735" cy="1015663"/>
          </a:xfrm>
          <a:prstGeom prst="rect">
            <a:avLst/>
          </a:prstGeom>
          <a:noFill/>
        </p:spPr>
        <p:txBody>
          <a:bodyPr wrap="square" rtlCol="0">
            <a:spAutoFit/>
          </a:bodyPr>
          <a:lstStyle/>
          <a:p>
            <a:r>
              <a:rPr lang="en-IN" sz="1200" b="1" dirty="0" smtClean="0"/>
              <a:t>-</a:t>
            </a:r>
            <a:r>
              <a:rPr lang="en-IN" sz="1200" b="1" dirty="0" smtClean="0">
                <a:latin typeface="Times New Roman" panose="02020603050405020304" pitchFamily="18" charset="0"/>
                <a:cs typeface="Times New Roman" panose="02020603050405020304" pitchFamily="18" charset="0"/>
              </a:rPr>
              <a:t>Convolution Layer</a:t>
            </a:r>
          </a:p>
          <a:p>
            <a:r>
              <a:rPr lang="en-IN" sz="1200" b="1" dirty="0" smtClean="0">
                <a:latin typeface="Times New Roman" panose="02020603050405020304" pitchFamily="18" charset="0"/>
                <a:cs typeface="Times New Roman" panose="02020603050405020304" pitchFamily="18" charset="0"/>
              </a:rPr>
              <a:t>-Pooling Layer</a:t>
            </a:r>
          </a:p>
          <a:p>
            <a:r>
              <a:rPr lang="en-IN" sz="1200" b="1" dirty="0" smtClean="0">
                <a:latin typeface="Times New Roman" panose="02020603050405020304" pitchFamily="18" charset="0"/>
                <a:cs typeface="Times New Roman" panose="02020603050405020304" pitchFamily="18" charset="0"/>
              </a:rPr>
              <a:t>-Fully Connected            Layer</a:t>
            </a:r>
          </a:p>
          <a:p>
            <a:endParaRPr lang="en-IN" sz="1200" b="1" dirty="0"/>
          </a:p>
        </p:txBody>
      </p:sp>
      <p:sp>
        <p:nvSpPr>
          <p:cNvPr id="17" name="TextBox 16"/>
          <p:cNvSpPr txBox="1"/>
          <p:nvPr/>
        </p:nvSpPr>
        <p:spPr>
          <a:xfrm>
            <a:off x="7391400" y="4155179"/>
            <a:ext cx="1058334" cy="646331"/>
          </a:xfrm>
          <a:prstGeom prst="rect">
            <a:avLst/>
          </a:prstGeom>
          <a:noFill/>
        </p:spPr>
        <p:txBody>
          <a:bodyPr wrap="square" rtlCol="0">
            <a:spAutoFit/>
          </a:bodyPr>
          <a:lstStyle/>
          <a:p>
            <a:r>
              <a:rPr lang="en-GB" sz="1200" b="1" dirty="0" smtClean="0">
                <a:latin typeface="Times New Roman" panose="02020603050405020304" pitchFamily="18" charset="0"/>
                <a:cs typeface="Times New Roman" panose="02020603050405020304" pitchFamily="18" charset="0"/>
              </a:rPr>
              <a:t>classification of oral diseases</a:t>
            </a:r>
          </a:p>
        </p:txBody>
      </p:sp>
      <p:sp>
        <p:nvSpPr>
          <p:cNvPr id="18" name="TextBox 17"/>
          <p:cNvSpPr txBox="1"/>
          <p:nvPr/>
        </p:nvSpPr>
        <p:spPr>
          <a:xfrm>
            <a:off x="3657600" y="4155179"/>
            <a:ext cx="1625599" cy="461665"/>
          </a:xfrm>
          <a:prstGeom prst="rect">
            <a:avLst/>
          </a:prstGeom>
          <a:noFill/>
        </p:spPr>
        <p:txBody>
          <a:bodyPr wrap="square" rtlCol="0">
            <a:spAutoFit/>
          </a:bodyPr>
          <a:lstStyle/>
          <a:p>
            <a:r>
              <a:rPr lang="en-IN" sz="1200" dirty="0" smtClean="0"/>
              <a:t>-</a:t>
            </a:r>
            <a:r>
              <a:rPr lang="en-IN" sz="1200" b="1" dirty="0" smtClean="0">
                <a:latin typeface="Times New Roman" pitchFamily="18" charset="0"/>
                <a:cs typeface="Times New Roman" pitchFamily="18" charset="0"/>
              </a:rPr>
              <a:t>Training</a:t>
            </a:r>
            <a:r>
              <a:rPr lang="en-IN" sz="1200" dirty="0" smtClean="0">
                <a:latin typeface="Times New Roman" pitchFamily="18" charset="0"/>
                <a:cs typeface="Times New Roman" pitchFamily="18" charset="0"/>
              </a:rPr>
              <a:t> </a:t>
            </a:r>
            <a:r>
              <a:rPr lang="en-IN" sz="1200" b="1" dirty="0" smtClean="0">
                <a:latin typeface="Times New Roman" pitchFamily="18" charset="0"/>
                <a:cs typeface="Times New Roman" pitchFamily="18" charset="0"/>
              </a:rPr>
              <a:t>And</a:t>
            </a:r>
            <a:r>
              <a:rPr lang="en-IN" sz="1200" dirty="0" smtClean="0">
                <a:latin typeface="Times New Roman" pitchFamily="18" charset="0"/>
                <a:cs typeface="Times New Roman" pitchFamily="18" charset="0"/>
              </a:rPr>
              <a:t> </a:t>
            </a:r>
            <a:r>
              <a:rPr lang="en-IN" sz="1200" b="1" dirty="0" smtClean="0">
                <a:latin typeface="Times New Roman" pitchFamily="18" charset="0"/>
                <a:cs typeface="Times New Roman" pitchFamily="18" charset="0"/>
              </a:rPr>
              <a:t>Testing</a:t>
            </a:r>
          </a:p>
          <a:p>
            <a:endParaRPr lang="en-IN" sz="1200" b="1" dirty="0"/>
          </a:p>
        </p:txBody>
      </p:sp>
    </p:spTree>
    <p:extLst>
      <p:ext uri="{BB962C8B-B14F-4D97-AF65-F5344CB8AC3E}">
        <p14:creationId xmlns:p14="http://schemas.microsoft.com/office/powerpoint/2010/main" val="3641603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b="1" dirty="0" smtClean="0">
                <a:latin typeface="Times New Roman" pitchFamily="18" charset="0"/>
                <a:cs typeface="Times New Roman" pitchFamily="18" charset="0"/>
              </a:rPr>
              <a:t>LITRATURE SURVEY</a:t>
            </a:r>
            <a:endParaRPr lang="en-US"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9878988"/>
              </p:ext>
            </p:extLst>
          </p:nvPr>
        </p:nvGraphicFramePr>
        <p:xfrm>
          <a:off x="152400" y="1097281"/>
          <a:ext cx="8229599" cy="5684520"/>
        </p:xfrm>
        <a:graphic>
          <a:graphicData uri="http://schemas.openxmlformats.org/drawingml/2006/table">
            <a:tbl>
              <a:tblPr firstRow="1" bandRow="1">
                <a:tableStyleId>{5940675A-B579-460E-94D1-54222C63F5DA}</a:tableStyleId>
              </a:tblPr>
              <a:tblGrid>
                <a:gridCol w="1175657"/>
                <a:gridCol w="1175657"/>
                <a:gridCol w="1175657"/>
                <a:gridCol w="1175657"/>
                <a:gridCol w="1175657"/>
                <a:gridCol w="1175657"/>
                <a:gridCol w="1175657"/>
              </a:tblGrid>
              <a:tr h="609599">
                <a:tc>
                  <a:txBody>
                    <a:bodyPr/>
                    <a:lstStyle/>
                    <a:p>
                      <a:pPr algn="just"/>
                      <a:r>
                        <a:rPr lang="en-GB" sz="1200" dirty="0" smtClean="0">
                          <a:latin typeface="Times New Roman" pitchFamily="18" charset="0"/>
                          <a:cs typeface="Times New Roman"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GB" sz="1200" dirty="0" smtClean="0">
                          <a:latin typeface="Times New Roman" pitchFamily="18" charset="0"/>
                          <a:cs typeface="Times New Roman" pitchFamily="18" charset="0"/>
                        </a:rPr>
                        <a:t>PAPER TITLE</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GB" sz="1200" dirty="0" smtClean="0">
                          <a:latin typeface="Times New Roman" pitchFamily="18" charset="0"/>
                          <a:cs typeface="Times New Roman" pitchFamily="18" charset="0"/>
                        </a:rPr>
                        <a:t>AUTHOR</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GB" sz="1200" dirty="0" smtClean="0">
                          <a:latin typeface="Times New Roman" pitchFamily="18" charset="0"/>
                          <a:cs typeface="Times New Roman" pitchFamily="18" charset="0"/>
                        </a:rPr>
                        <a:t>YEAR</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GB" sz="1200" dirty="0" smtClean="0">
                          <a:latin typeface="Times New Roman" pitchFamily="18" charset="0"/>
                          <a:cs typeface="Times New Roman" pitchFamily="18" charset="0"/>
                        </a:rPr>
                        <a:t>JOURNAL NAME,VOLUME,PG</a:t>
                      </a:r>
                      <a:r>
                        <a:rPr lang="en-GB" sz="1200" baseline="0" dirty="0" smtClean="0">
                          <a:latin typeface="Times New Roman" pitchFamily="18" charset="0"/>
                          <a:cs typeface="Times New Roman" pitchFamily="18" charset="0"/>
                        </a:rPr>
                        <a:t> NO</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GB" sz="1200" dirty="0" smtClean="0">
                          <a:latin typeface="Times New Roman" pitchFamily="18" charset="0"/>
                          <a:cs typeface="Times New Roman" pitchFamily="18" charset="0"/>
                        </a:rPr>
                        <a:t>INFERENCE</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GB" sz="1200" dirty="0" smtClean="0">
                          <a:latin typeface="Times New Roman" pitchFamily="18" charset="0"/>
                          <a:cs typeface="Times New Roman" pitchFamily="18" charset="0"/>
                        </a:rPr>
                        <a:t>DISADVANTAGE</a:t>
                      </a:r>
                      <a:endParaRPr lang="en-IN" sz="1200" dirty="0">
                        <a:latin typeface="Times New Roman" panose="02020603050405020304" pitchFamily="18" charset="0"/>
                        <a:cs typeface="Times New Roman" panose="02020603050405020304" pitchFamily="18" charset="0"/>
                      </a:endParaRPr>
                    </a:p>
                  </a:txBody>
                  <a:tcPr/>
                </a:tc>
              </a:tr>
              <a:tr h="1569720">
                <a:tc>
                  <a:txBody>
                    <a:bodyPr/>
                    <a:lstStyle/>
                    <a:p>
                      <a:pPr algn="just"/>
                      <a:r>
                        <a:rPr lang="en-IN" sz="1200" dirty="0" smtClean="0">
                          <a:latin typeface="Times New Roman" panose="02020603050405020304" pitchFamily="18" charset="0"/>
                          <a:cs typeface="Times New Roman" panose="02020603050405020304" pitchFamily="18" charset="0"/>
                        </a:rPr>
                        <a:t>1.</a:t>
                      </a:r>
                    </a:p>
                    <a:p>
                      <a:pPr algn="just"/>
                      <a:endParaRPr lang="en-IN" sz="1200" dirty="0" smtClean="0">
                        <a:latin typeface="Times New Roman" panose="02020603050405020304" pitchFamily="18" charset="0"/>
                        <a:cs typeface="Times New Roman" panose="02020603050405020304" pitchFamily="18" charset="0"/>
                      </a:endParaRPr>
                    </a:p>
                  </a:txBody>
                  <a:tcPr/>
                </a:tc>
                <a:tc>
                  <a:txBody>
                    <a:bodyPr/>
                    <a:lstStyle/>
                    <a:p>
                      <a:pPr algn="just"/>
                      <a:r>
                        <a:rPr lang="en-US" sz="1200" dirty="0" smtClean="0">
                          <a:latin typeface="Times New Roman" pitchFamily="18" charset="0"/>
                          <a:cs typeface="Times New Roman" pitchFamily="18" charset="0"/>
                        </a:rPr>
                        <a:t>Dental Disease Detection Using Deep Learning</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smtClean="0"/>
                        <a:t>Dr. </a:t>
                      </a:r>
                      <a:r>
                        <a:rPr lang="en-US" sz="1200" dirty="0" err="1" smtClean="0"/>
                        <a:t>Shital</a:t>
                      </a:r>
                      <a:r>
                        <a:rPr lang="en-US" sz="1200" dirty="0" smtClean="0"/>
                        <a:t> </a:t>
                      </a:r>
                      <a:r>
                        <a:rPr lang="en-US" sz="1200" dirty="0" err="1" smtClean="0"/>
                        <a:t>Pawar</a:t>
                      </a:r>
                      <a:r>
                        <a:rPr lang="en-US" sz="1200" dirty="0" smtClean="0"/>
                        <a:t>, </a:t>
                      </a:r>
                      <a:r>
                        <a:rPr lang="en-US" sz="1200" dirty="0" err="1" smtClean="0"/>
                        <a:t>Archana</a:t>
                      </a:r>
                      <a:r>
                        <a:rPr lang="en-US" sz="1200" dirty="0" smtClean="0"/>
                        <a:t> </a:t>
                      </a:r>
                      <a:r>
                        <a:rPr lang="en-US" sz="1200" dirty="0" err="1" smtClean="0"/>
                        <a:t>Aher</a:t>
                      </a:r>
                      <a:r>
                        <a:rPr lang="en-US" sz="1200" dirty="0" smtClean="0"/>
                        <a:t>, Anjali </a:t>
                      </a:r>
                      <a:r>
                        <a:rPr lang="en-US" sz="1200" dirty="0" err="1" smtClean="0"/>
                        <a:t>Mailapalli</a:t>
                      </a:r>
                      <a:r>
                        <a:rPr lang="en-US" sz="1200" dirty="0" smtClean="0"/>
                        <a:t>, </a:t>
                      </a:r>
                      <a:r>
                        <a:rPr lang="en-US" sz="1200" dirty="0" err="1" smtClean="0"/>
                        <a:t>Maithilee</a:t>
                      </a:r>
                      <a:r>
                        <a:rPr lang="en-US" sz="1200" dirty="0" smtClean="0"/>
                        <a:t> </a:t>
                      </a:r>
                      <a:r>
                        <a:rPr lang="en-US" sz="1200" dirty="0" err="1" smtClean="0"/>
                        <a:t>Chaturbhuj</a:t>
                      </a:r>
                      <a:r>
                        <a:rPr lang="en-US" sz="1200" dirty="0" smtClean="0"/>
                        <a:t>, </a:t>
                      </a:r>
                      <a:r>
                        <a:rPr lang="en-US" sz="1200" dirty="0" err="1" smtClean="0"/>
                        <a:t>Harshada</a:t>
                      </a:r>
                      <a:r>
                        <a:rPr lang="en-US" sz="1200" dirty="0" smtClean="0"/>
                        <a:t> </a:t>
                      </a:r>
                      <a:r>
                        <a:rPr lang="en-US" sz="1200" dirty="0" err="1" smtClean="0"/>
                        <a:t>Dandge</a:t>
                      </a:r>
                      <a:r>
                        <a:rPr lang="en-US" sz="1200" dirty="0" smtClean="0"/>
                        <a:t>.</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200" dirty="0" smtClean="0">
                          <a:latin typeface="Times New Roman" panose="02020603050405020304" pitchFamily="18" charset="0"/>
                          <a:cs typeface="Times New Roman" panose="02020603050405020304" pitchFamily="18" charset="0"/>
                        </a:rPr>
                        <a:t>2023</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smtClean="0"/>
                        <a:t>JETIR</a:t>
                      </a:r>
                      <a:r>
                        <a:rPr lang="en-US" sz="1200" smtClean="0"/>
                        <a:t>,</a:t>
                      </a:r>
                      <a:r>
                        <a:rPr lang="en-US" sz="1200" baseline="0" smtClean="0"/>
                        <a:t> volume 10 ,</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100" b="0" i="0" kern="1200" dirty="0" smtClean="0">
                          <a:solidFill>
                            <a:schemeClr val="tx1"/>
                          </a:solidFill>
                          <a:effectLst/>
                          <a:latin typeface="Times New Roman" pitchFamily="18" charset="0"/>
                          <a:ea typeface="+mn-ea"/>
                          <a:cs typeface="Times New Roman" pitchFamily="18" charset="0"/>
                        </a:rPr>
                        <a:t>The study explores the use of deep learning, specifically convolutional neural networks (CNNs), for the automatic detection of  dental diseases such as caries, periodontal disease, and cysts from radiographic images.</a:t>
                      </a:r>
                      <a:endParaRPr lang="en-IN"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kern="1200" dirty="0" smtClean="0">
                          <a:solidFill>
                            <a:schemeClr val="tx1"/>
                          </a:solidFill>
                          <a:effectLst/>
                          <a:latin typeface="Times New Roman" pitchFamily="18" charset="0"/>
                          <a:ea typeface="+mn-ea"/>
                          <a:cs typeface="Times New Roman" pitchFamily="18" charset="0"/>
                        </a:rPr>
                        <a:t>Data Dependency,</a:t>
                      </a:r>
                      <a:r>
                        <a:rPr lang="en-US" sz="1800" b="1" i="0" kern="1200" dirty="0" smtClean="0">
                          <a:solidFill>
                            <a:schemeClr val="tx1"/>
                          </a:solidFill>
                          <a:effectLst/>
                          <a:latin typeface="+mn-lt"/>
                          <a:ea typeface="+mn-ea"/>
                          <a:cs typeface="+mn-cs"/>
                        </a:rPr>
                        <a:t> </a:t>
                      </a:r>
                      <a:r>
                        <a:rPr lang="en-US" sz="1200" b="0" i="0" kern="1200" dirty="0" smtClean="0">
                          <a:solidFill>
                            <a:schemeClr val="tx1"/>
                          </a:solidFill>
                          <a:effectLst/>
                          <a:latin typeface="Times New Roman" pitchFamily="18" charset="0"/>
                          <a:ea typeface="+mn-ea"/>
                          <a:cs typeface="Times New Roman" pitchFamily="18" charset="0"/>
                        </a:rPr>
                        <a:t>Potential for Misdiagnosis, </a:t>
                      </a:r>
                      <a:r>
                        <a:rPr lang="en-US" sz="1200" b="0" i="0" kern="1200" dirty="0" err="1" smtClean="0">
                          <a:solidFill>
                            <a:schemeClr val="tx1"/>
                          </a:solidFill>
                          <a:effectLst/>
                          <a:latin typeface="Times New Roman" pitchFamily="18" charset="0"/>
                          <a:ea typeface="+mn-ea"/>
                          <a:cs typeface="Times New Roman" pitchFamily="18" charset="0"/>
                        </a:rPr>
                        <a:t>Overfitting</a:t>
                      </a:r>
                      <a:r>
                        <a:rPr lang="en-US" sz="1200" b="0" i="0" kern="1200" dirty="0" smtClean="0">
                          <a:solidFill>
                            <a:schemeClr val="tx1"/>
                          </a:solidFill>
                          <a:effectLst/>
                          <a:latin typeface="Times New Roman" pitchFamily="18" charset="0"/>
                          <a:ea typeface="+mn-ea"/>
                          <a:cs typeface="Times New Roman" pitchFamily="18" charset="0"/>
                        </a:rPr>
                        <a:t> Risks, Regulatory and Ethical Concerns</a:t>
                      </a:r>
                      <a:endParaRPr lang="en-IN" sz="1200" b="0" dirty="0">
                        <a:latin typeface="Times New Roman" panose="02020603050405020304" pitchFamily="18" charset="0"/>
                        <a:cs typeface="Times New Roman" panose="02020603050405020304" pitchFamily="18" charset="0"/>
                      </a:endParaRPr>
                    </a:p>
                  </a:txBody>
                  <a:tcPr/>
                </a:tc>
              </a:tr>
              <a:tr h="2225039">
                <a:tc>
                  <a:txBody>
                    <a:bodyPr/>
                    <a:lstStyle/>
                    <a:p>
                      <a:pPr algn="just"/>
                      <a:r>
                        <a:rPr lang="en-IN" sz="1200" dirty="0" smtClean="0">
                          <a:latin typeface="Times New Roman" panose="02020603050405020304" pitchFamily="18" charset="0"/>
                          <a:cs typeface="Times New Roman" panose="02020603050405020304" pitchFamily="18" charset="0"/>
                        </a:rPr>
                        <a:t>2.</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Times New Roman" pitchFamily="18" charset="0"/>
                          <a:ea typeface="+mn-ea"/>
                          <a:cs typeface="Times New Roman" pitchFamily="18" charset="0"/>
                        </a:rPr>
                        <a:t>Artificial Intelligence in the Diagnosis of</a:t>
                      </a:r>
                      <a:r>
                        <a:rPr lang="en-US" sz="1200" b="0" i="0" kern="1200" baseline="0" dirty="0" smtClean="0">
                          <a:solidFill>
                            <a:schemeClr val="tx1"/>
                          </a:solidFill>
                          <a:effectLst/>
                          <a:latin typeface="Times New Roman" pitchFamily="18" charset="0"/>
                          <a:ea typeface="+mn-ea"/>
                          <a:cs typeface="Times New Roman" pitchFamily="18" charset="0"/>
                        </a:rPr>
                        <a:t> </a:t>
                      </a:r>
                      <a:r>
                        <a:rPr lang="en-US" sz="1200" b="0" i="0" kern="1200" dirty="0" smtClean="0">
                          <a:solidFill>
                            <a:schemeClr val="tx1"/>
                          </a:solidFill>
                          <a:effectLst/>
                          <a:latin typeface="Times New Roman" pitchFamily="18" charset="0"/>
                          <a:ea typeface="+mn-ea"/>
                          <a:cs typeface="Times New Roman" pitchFamily="18" charset="0"/>
                        </a:rPr>
                        <a:t>Oral Diseases: Applications and Pitfalls</a:t>
                      </a:r>
                    </a:p>
                    <a:p>
                      <a:pPr algn="just"/>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100" dirty="0" err="1" smtClean="0">
                          <a:solidFill>
                            <a:schemeClr val="tx1">
                              <a:lumMod val="75000"/>
                              <a:lumOff val="25000"/>
                            </a:schemeClr>
                          </a:solidFill>
                          <a:latin typeface="Times New Roman" panose="02020603050405020304" pitchFamily="18" charset="0"/>
                          <a:cs typeface="Times New Roman" panose="02020603050405020304" pitchFamily="18" charset="0"/>
                        </a:rPr>
                        <a:t>Shankargouda</a:t>
                      </a:r>
                      <a:r>
                        <a:rPr lang="en-IN" sz="11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IN" sz="1100" dirty="0" err="1" smtClean="0">
                          <a:solidFill>
                            <a:schemeClr val="tx1">
                              <a:lumMod val="75000"/>
                              <a:lumOff val="25000"/>
                            </a:schemeClr>
                          </a:solidFill>
                          <a:latin typeface="Times New Roman" panose="02020603050405020304" pitchFamily="18" charset="0"/>
                          <a:cs typeface="Times New Roman" panose="02020603050405020304" pitchFamily="18" charset="0"/>
                        </a:rPr>
                        <a:t>Patil</a:t>
                      </a:r>
                      <a:r>
                        <a:rPr lang="en-IN" sz="1100" dirty="0" smtClean="0">
                          <a:solidFill>
                            <a:schemeClr val="tx1">
                              <a:lumMod val="75000"/>
                              <a:lumOff val="25000"/>
                            </a:schemeClr>
                          </a:solidFill>
                          <a:latin typeface="Times New Roman" panose="02020603050405020304" pitchFamily="18" charset="0"/>
                          <a:cs typeface="Times New Roman" panose="02020603050405020304" pitchFamily="18" charset="0"/>
                        </a:rPr>
                        <a:t>, Sarah </a:t>
                      </a:r>
                      <a:r>
                        <a:rPr lang="en-IN" sz="1100" dirty="0" err="1" smtClean="0">
                          <a:solidFill>
                            <a:schemeClr val="tx1">
                              <a:lumMod val="75000"/>
                              <a:lumOff val="25000"/>
                            </a:schemeClr>
                          </a:solidFill>
                          <a:latin typeface="Times New Roman" panose="02020603050405020304" pitchFamily="18" charset="0"/>
                          <a:cs typeface="Times New Roman" panose="02020603050405020304" pitchFamily="18" charset="0"/>
                        </a:rPr>
                        <a:t>Albogami</a:t>
                      </a:r>
                      <a:r>
                        <a:rPr lang="en-IN" sz="11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IN" sz="1100" dirty="0" err="1" smtClean="0">
                          <a:solidFill>
                            <a:schemeClr val="tx1">
                              <a:lumMod val="75000"/>
                              <a:lumOff val="25000"/>
                            </a:schemeClr>
                          </a:solidFill>
                          <a:latin typeface="Times New Roman" panose="02020603050405020304" pitchFamily="18" charset="0"/>
                          <a:cs typeface="Times New Roman" panose="02020603050405020304" pitchFamily="18" charset="0"/>
                        </a:rPr>
                        <a:t>Jagadish</a:t>
                      </a:r>
                      <a:r>
                        <a:rPr lang="en-IN" sz="11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IN" sz="1100" dirty="0" err="1" smtClean="0">
                          <a:solidFill>
                            <a:schemeClr val="tx1">
                              <a:lumMod val="75000"/>
                              <a:lumOff val="25000"/>
                            </a:schemeClr>
                          </a:solidFill>
                          <a:latin typeface="Times New Roman" panose="02020603050405020304" pitchFamily="18" charset="0"/>
                          <a:cs typeface="Times New Roman" panose="02020603050405020304" pitchFamily="18" charset="0"/>
                        </a:rPr>
                        <a:t>Hosmani</a:t>
                      </a:r>
                      <a:r>
                        <a:rPr lang="en-IN" sz="11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IN" sz="1100" dirty="0" err="1" smtClean="0">
                          <a:solidFill>
                            <a:schemeClr val="tx1">
                              <a:lumMod val="75000"/>
                              <a:lumOff val="25000"/>
                            </a:schemeClr>
                          </a:solidFill>
                          <a:latin typeface="Times New Roman" panose="02020603050405020304" pitchFamily="18" charset="0"/>
                          <a:cs typeface="Times New Roman" panose="02020603050405020304" pitchFamily="18" charset="0"/>
                        </a:rPr>
                        <a:t>Sheetal</a:t>
                      </a:r>
                      <a:r>
                        <a:rPr lang="en-IN" sz="11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IN" sz="1100" dirty="0" err="1" smtClean="0">
                          <a:solidFill>
                            <a:schemeClr val="tx1">
                              <a:lumMod val="75000"/>
                              <a:lumOff val="25000"/>
                            </a:schemeClr>
                          </a:solidFill>
                          <a:latin typeface="Times New Roman" panose="02020603050405020304" pitchFamily="18" charset="0"/>
                          <a:cs typeface="Times New Roman" panose="02020603050405020304" pitchFamily="18" charset="0"/>
                        </a:rPr>
                        <a:t>Mujoo,Mona</a:t>
                      </a:r>
                      <a:r>
                        <a:rPr lang="en-IN" sz="11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IN" sz="1100" dirty="0" err="1" smtClean="0">
                          <a:solidFill>
                            <a:schemeClr val="tx1">
                              <a:lumMod val="75000"/>
                              <a:lumOff val="25000"/>
                            </a:schemeClr>
                          </a:solidFill>
                          <a:latin typeface="Times New Roman" panose="02020603050405020304" pitchFamily="18" charset="0"/>
                          <a:cs typeface="Times New Roman" panose="02020603050405020304" pitchFamily="18" charset="0"/>
                        </a:rPr>
                        <a:t>Awad</a:t>
                      </a:r>
                      <a:r>
                        <a:rPr lang="en-IN" sz="11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IN" sz="1100" dirty="0" err="1" smtClean="0">
                          <a:solidFill>
                            <a:schemeClr val="tx1">
                              <a:lumMod val="75000"/>
                              <a:lumOff val="25000"/>
                            </a:schemeClr>
                          </a:solidFill>
                          <a:latin typeface="Times New Roman" panose="02020603050405020304" pitchFamily="18" charset="0"/>
                          <a:cs typeface="Times New Roman" panose="02020603050405020304" pitchFamily="18" charset="0"/>
                        </a:rPr>
                        <a:t>Kamil</a:t>
                      </a:r>
                      <a:r>
                        <a:rPr lang="en-IN" sz="11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IN" sz="1100" dirty="0" err="1" smtClean="0">
                          <a:solidFill>
                            <a:schemeClr val="tx1">
                              <a:lumMod val="75000"/>
                              <a:lumOff val="25000"/>
                            </a:schemeClr>
                          </a:solidFill>
                          <a:latin typeface="Times New Roman" panose="02020603050405020304" pitchFamily="18" charset="0"/>
                          <a:cs typeface="Times New Roman" panose="02020603050405020304" pitchFamily="18" charset="0"/>
                        </a:rPr>
                        <a:t>Manawar</a:t>
                      </a:r>
                      <a:r>
                        <a:rPr lang="en-IN" sz="1100" dirty="0" smtClean="0">
                          <a:solidFill>
                            <a:schemeClr val="tx1">
                              <a:lumMod val="75000"/>
                              <a:lumOff val="25000"/>
                            </a:schemeClr>
                          </a:solidFill>
                          <a:latin typeface="Times New Roman" panose="02020603050405020304" pitchFamily="18" charset="0"/>
                          <a:cs typeface="Times New Roman" panose="02020603050405020304" pitchFamily="18" charset="0"/>
                        </a:rPr>
                        <a:t> Ahmad </a:t>
                      </a:r>
                      <a:r>
                        <a:rPr lang="en-IN" sz="1100" dirty="0" err="1" smtClean="0">
                          <a:solidFill>
                            <a:schemeClr val="tx1">
                              <a:lumMod val="75000"/>
                              <a:lumOff val="25000"/>
                            </a:schemeClr>
                          </a:solidFill>
                          <a:latin typeface="Times New Roman" panose="02020603050405020304" pitchFamily="18" charset="0"/>
                          <a:cs typeface="Times New Roman" panose="02020603050405020304" pitchFamily="18" charset="0"/>
                        </a:rPr>
                        <a:t>Mansour,Hina</a:t>
                      </a:r>
                      <a:r>
                        <a:rPr lang="en-IN" sz="11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IN" sz="1100" dirty="0" err="1" smtClean="0">
                          <a:solidFill>
                            <a:schemeClr val="tx1">
                              <a:lumMod val="75000"/>
                              <a:lumOff val="25000"/>
                            </a:schemeClr>
                          </a:solidFill>
                          <a:latin typeface="Times New Roman" panose="02020603050405020304" pitchFamily="18" charset="0"/>
                          <a:cs typeface="Times New Roman" panose="02020603050405020304" pitchFamily="18" charset="0"/>
                        </a:rPr>
                        <a:t>Naim</a:t>
                      </a:r>
                      <a:r>
                        <a:rPr lang="en-IN" sz="11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IN" sz="1100" dirty="0" err="1" smtClean="0">
                          <a:solidFill>
                            <a:schemeClr val="tx1">
                              <a:lumMod val="75000"/>
                              <a:lumOff val="25000"/>
                            </a:schemeClr>
                          </a:solidFill>
                          <a:latin typeface="Times New Roman" panose="02020603050405020304" pitchFamily="18" charset="0"/>
                          <a:cs typeface="Times New Roman" panose="02020603050405020304" pitchFamily="18" charset="0"/>
                        </a:rPr>
                        <a:t>Abdul,Shilpa</a:t>
                      </a:r>
                      <a:r>
                        <a:rPr lang="en-IN" sz="11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IN" sz="1100" dirty="0" err="1" smtClean="0">
                          <a:solidFill>
                            <a:schemeClr val="tx1">
                              <a:lumMod val="75000"/>
                              <a:lumOff val="25000"/>
                            </a:schemeClr>
                          </a:solidFill>
                          <a:latin typeface="Times New Roman" panose="02020603050405020304" pitchFamily="18" charset="0"/>
                          <a:cs typeface="Times New Roman" panose="02020603050405020304" pitchFamily="18" charset="0"/>
                        </a:rPr>
                        <a:t>Bhandi,and</a:t>
                      </a:r>
                      <a:r>
                        <a:rPr lang="en-IN" sz="1100" dirty="0" smtClean="0">
                          <a:solidFill>
                            <a:schemeClr val="tx1">
                              <a:lumMod val="75000"/>
                              <a:lumOff val="25000"/>
                            </a:schemeClr>
                          </a:solidFill>
                          <a:latin typeface="Times New Roman" panose="02020603050405020304" pitchFamily="18" charset="0"/>
                          <a:cs typeface="Times New Roman" panose="02020603050405020304" pitchFamily="18" charset="0"/>
                        </a:rPr>
                        <a:t> </a:t>
                      </a:r>
                      <a:r>
                        <a:rPr lang="en-IN" sz="1100" dirty="0" err="1" smtClean="0">
                          <a:solidFill>
                            <a:schemeClr val="tx1">
                              <a:lumMod val="75000"/>
                              <a:lumOff val="25000"/>
                            </a:schemeClr>
                          </a:solidFill>
                          <a:latin typeface="Times New Roman" panose="02020603050405020304" pitchFamily="18" charset="0"/>
                          <a:cs typeface="Times New Roman" panose="02020603050405020304" pitchFamily="18" charset="0"/>
                        </a:rPr>
                        <a:t>Shiek</a:t>
                      </a:r>
                      <a:r>
                        <a:rPr lang="en-IN" sz="1100" dirty="0" smtClean="0">
                          <a:solidFill>
                            <a:schemeClr val="tx1">
                              <a:lumMod val="75000"/>
                              <a:lumOff val="25000"/>
                            </a:schemeClr>
                          </a:solidFill>
                          <a:latin typeface="Times New Roman" panose="02020603050405020304" pitchFamily="18" charset="0"/>
                          <a:cs typeface="Times New Roman" panose="02020603050405020304" pitchFamily="18" charset="0"/>
                        </a:rPr>
                        <a:t> S. S. J. Ahmed8</a:t>
                      </a:r>
                      <a:endParaRPr lang="en-IN" sz="1100" dirty="0">
                        <a:solidFill>
                          <a:schemeClr val="tx1">
                            <a:lumMod val="75000"/>
                            <a:lumOff val="25000"/>
                          </a:schemeClr>
                        </a:solidFill>
                        <a:latin typeface="Times New Roman" panose="02020603050405020304" pitchFamily="18" charset="0"/>
                        <a:cs typeface="Times New Roman" panose="02020603050405020304" pitchFamily="18" charset="0"/>
                      </a:endParaRPr>
                    </a:p>
                  </a:txBody>
                  <a:tcPr/>
                </a:tc>
                <a:tc>
                  <a:txBody>
                    <a:bodyPr/>
                    <a:lstStyle/>
                    <a:p>
                      <a:pPr algn="just"/>
                      <a:r>
                        <a:rPr lang="en-IN" sz="1200" dirty="0" smtClean="0">
                          <a:latin typeface="Times New Roman" panose="02020603050405020304" pitchFamily="18" charset="0"/>
                          <a:cs typeface="Times New Roman" panose="02020603050405020304" pitchFamily="18" charset="0"/>
                        </a:rPr>
                        <a:t>2002</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200" dirty="0" err="1" smtClean="0">
                          <a:latin typeface="Times New Roman" panose="02020603050405020304" pitchFamily="18" charset="0"/>
                          <a:cs typeface="Times New Roman" panose="02020603050405020304" pitchFamily="18" charset="0"/>
                        </a:rPr>
                        <a:t>Pubmed</a:t>
                      </a:r>
                      <a:r>
                        <a:rPr lang="en-IN" sz="1200" dirty="0" smtClean="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endParaRPr lang="en-IN" sz="1200" dirty="0">
                        <a:latin typeface="Times New Roman" panose="02020603050405020304" pitchFamily="18" charset="0"/>
                        <a:cs typeface="Times New Roman" panose="02020603050405020304" pitchFamily="18" charset="0"/>
                      </a:endParaRPr>
                    </a:p>
                  </a:txBody>
                  <a:tcPr/>
                </a:tc>
                <a:tc>
                  <a:txBody>
                    <a:bodyPr/>
                    <a:lstStyle/>
                    <a:p>
                      <a:pPr algn="just"/>
                      <a:endParaRPr lang="en-IN" sz="1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183494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smtClean="0">
                <a:latin typeface="Times New Roman" pitchFamily="18" charset="0"/>
                <a:cs typeface="Times New Roman" pitchFamily="18" charset="0"/>
              </a:rPr>
              <a:t>LITRATURE SURVEY</a:t>
            </a:r>
            <a:endParaRPr lang="en-US"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353777"/>
              </p:ext>
            </p:extLst>
          </p:nvPr>
        </p:nvGraphicFramePr>
        <p:xfrm>
          <a:off x="457200" y="1219200"/>
          <a:ext cx="8229599" cy="5212080"/>
        </p:xfrm>
        <a:graphic>
          <a:graphicData uri="http://schemas.openxmlformats.org/drawingml/2006/table">
            <a:tbl>
              <a:tblPr firstRow="1" bandRow="1">
                <a:tableStyleId>{5940675A-B579-460E-94D1-54222C63F5DA}</a:tableStyleId>
              </a:tblPr>
              <a:tblGrid>
                <a:gridCol w="1175657"/>
                <a:gridCol w="1175657"/>
                <a:gridCol w="1175657"/>
                <a:gridCol w="1175657"/>
                <a:gridCol w="1175657"/>
                <a:gridCol w="1175657"/>
                <a:gridCol w="1175657"/>
              </a:tblGrid>
              <a:tr h="370840">
                <a:tc>
                  <a:txBody>
                    <a:bodyPr/>
                    <a:lstStyle/>
                    <a:p>
                      <a:pPr algn="just"/>
                      <a:r>
                        <a:rPr lang="en-GB" sz="1200" dirty="0" smtClean="0">
                          <a:latin typeface="Times New Roman" pitchFamily="18" charset="0"/>
                          <a:cs typeface="Times New Roman"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GB" sz="1200" dirty="0" smtClean="0">
                          <a:latin typeface="Times New Roman" pitchFamily="18" charset="0"/>
                          <a:cs typeface="Times New Roman" pitchFamily="18" charset="0"/>
                        </a:rPr>
                        <a:t>PAPER TITLE</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GB" sz="1200" dirty="0" smtClean="0">
                          <a:latin typeface="Times New Roman" pitchFamily="18" charset="0"/>
                          <a:cs typeface="Times New Roman" pitchFamily="18" charset="0"/>
                        </a:rPr>
                        <a:t>AUTHOR</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GB" sz="1200" dirty="0" smtClean="0">
                          <a:latin typeface="Times New Roman" pitchFamily="18" charset="0"/>
                          <a:cs typeface="Times New Roman" pitchFamily="18" charset="0"/>
                        </a:rPr>
                        <a:t>YEAR</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GB" sz="1200" dirty="0" smtClean="0">
                          <a:latin typeface="Times New Roman" pitchFamily="18" charset="0"/>
                          <a:cs typeface="Times New Roman" pitchFamily="18" charset="0"/>
                        </a:rPr>
                        <a:t>JOURNAL NAME,VOLUME,PG</a:t>
                      </a:r>
                      <a:r>
                        <a:rPr lang="en-GB" sz="1200" baseline="0" dirty="0" smtClean="0">
                          <a:latin typeface="Times New Roman" pitchFamily="18" charset="0"/>
                          <a:cs typeface="Times New Roman" pitchFamily="18" charset="0"/>
                        </a:rPr>
                        <a:t> NO</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GB" sz="1200" dirty="0" smtClean="0">
                          <a:latin typeface="Times New Roman" pitchFamily="18" charset="0"/>
                          <a:cs typeface="Times New Roman" pitchFamily="18" charset="0"/>
                        </a:rPr>
                        <a:t>INFERENCE</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GB" sz="1200" dirty="0" smtClean="0">
                          <a:latin typeface="Times New Roman" pitchFamily="18" charset="0"/>
                          <a:cs typeface="Times New Roman" pitchFamily="18" charset="0"/>
                        </a:rPr>
                        <a:t>DISADVANTAGE</a:t>
                      </a:r>
                      <a:endParaRPr lang="en-IN" sz="1200" dirty="0">
                        <a:latin typeface="Times New Roman" panose="02020603050405020304" pitchFamily="18" charset="0"/>
                        <a:cs typeface="Times New Roman" panose="02020603050405020304" pitchFamily="18" charset="0"/>
                      </a:endParaRPr>
                    </a:p>
                  </a:txBody>
                  <a:tcPr/>
                </a:tc>
              </a:tr>
              <a:tr h="370840">
                <a:tc>
                  <a:txBody>
                    <a:bodyPr/>
                    <a:lstStyle/>
                    <a:p>
                      <a:pPr algn="just"/>
                      <a:r>
                        <a:rPr lang="en-IN" sz="1200" dirty="0" smtClean="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smtClean="0">
                          <a:latin typeface="Times New Roman" panose="02020603050405020304" pitchFamily="18" charset="0"/>
                          <a:cs typeface="Times New Roman" panose="02020603050405020304" pitchFamily="18" charset="0"/>
                        </a:rPr>
                        <a:t>Periodontal Disease Classification with Color Teeth Images</a:t>
                      </a:r>
                    </a:p>
                    <a:p>
                      <a:pPr algn="just"/>
                      <a:r>
                        <a:rPr lang="en-US" sz="1200" dirty="0" smtClean="0">
                          <a:latin typeface="Times New Roman" panose="02020603050405020304" pitchFamily="18" charset="0"/>
                          <a:cs typeface="Times New Roman" panose="02020603050405020304" pitchFamily="18" charset="0"/>
                        </a:rPr>
                        <a:t>Using Convolutional Neural Networks</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200" dirty="0" err="1" smtClean="0">
                          <a:latin typeface="Times New Roman" panose="02020603050405020304" pitchFamily="18" charset="0"/>
                          <a:cs typeface="Times New Roman" panose="02020603050405020304" pitchFamily="18" charset="0"/>
                        </a:rPr>
                        <a:t>Saron</a:t>
                      </a:r>
                      <a:r>
                        <a:rPr lang="en-IN" sz="1200" dirty="0" smtClean="0">
                          <a:latin typeface="Times New Roman" panose="02020603050405020304" pitchFamily="18" charset="0"/>
                          <a:cs typeface="Times New Roman" panose="02020603050405020304" pitchFamily="18" charset="0"/>
                        </a:rPr>
                        <a:t> Park </a:t>
                      </a:r>
                    </a:p>
                    <a:p>
                      <a:pPr algn="just"/>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Habibilloh</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Erkinov</a:t>
                      </a:r>
                      <a:r>
                        <a:rPr lang="en-IN" sz="1200" dirty="0" smtClean="0">
                          <a:latin typeface="Times New Roman" panose="02020603050405020304" pitchFamily="18" charset="0"/>
                          <a:cs typeface="Times New Roman" panose="02020603050405020304" pitchFamily="18" charset="0"/>
                        </a:rPr>
                        <a:t> </a:t>
                      </a:r>
                    </a:p>
                    <a:p>
                      <a:pPr algn="just"/>
                      <a:r>
                        <a:rPr lang="en-IN" sz="1200" dirty="0" smtClean="0">
                          <a:latin typeface="Times New Roman" panose="02020603050405020304" pitchFamily="18" charset="0"/>
                          <a:cs typeface="Times New Roman" panose="02020603050405020304" pitchFamily="18" charset="0"/>
                        </a:rPr>
                        <a:t>,Md. Al </a:t>
                      </a:r>
                      <a:r>
                        <a:rPr lang="en-IN" sz="1200" dirty="0" err="1" smtClean="0">
                          <a:latin typeface="Times New Roman" panose="02020603050405020304" pitchFamily="18" charset="0"/>
                          <a:cs typeface="Times New Roman" panose="02020603050405020304" pitchFamily="18" charset="0"/>
                        </a:rPr>
                        <a:t>Mehedi</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Hasan</a:t>
                      </a:r>
                      <a:r>
                        <a:rPr lang="en-IN" sz="1200" dirty="0" smtClean="0">
                          <a:latin typeface="Times New Roman" panose="02020603050405020304" pitchFamily="18" charset="0"/>
                          <a:cs typeface="Times New Roman" panose="02020603050405020304" pitchFamily="18" charset="0"/>
                        </a:rPr>
                        <a:t>,</a:t>
                      </a:r>
                    </a:p>
                    <a:p>
                      <a:pPr algn="just"/>
                      <a:r>
                        <a:rPr lang="en-IN" sz="1200" dirty="0" smtClean="0">
                          <a:latin typeface="Times New Roman" panose="02020603050405020304" pitchFamily="18" charset="0"/>
                          <a:cs typeface="Times New Roman" panose="02020603050405020304" pitchFamily="18" charset="0"/>
                        </a:rPr>
                        <a:t>Seoul-</a:t>
                      </a:r>
                      <a:r>
                        <a:rPr lang="en-IN" sz="1200" dirty="0" err="1" smtClean="0">
                          <a:latin typeface="Times New Roman" panose="02020603050405020304" pitchFamily="18" charset="0"/>
                          <a:cs typeface="Times New Roman" panose="02020603050405020304" pitchFamily="18" charset="0"/>
                        </a:rPr>
                        <a:t>Hee</a:t>
                      </a:r>
                      <a:r>
                        <a:rPr lang="en-IN" sz="1200" dirty="0" smtClean="0">
                          <a:latin typeface="Times New Roman" panose="02020603050405020304" pitchFamily="18" charset="0"/>
                          <a:cs typeface="Times New Roman" panose="02020603050405020304" pitchFamily="18" charset="0"/>
                        </a:rPr>
                        <a:t> Nam Yu-</a:t>
                      </a:r>
                      <a:r>
                        <a:rPr lang="en-IN" sz="1200" dirty="0" err="1" smtClean="0">
                          <a:latin typeface="Times New Roman" panose="02020603050405020304" pitchFamily="18" charset="0"/>
                          <a:cs typeface="Times New Roman" panose="02020603050405020304" pitchFamily="18" charset="0"/>
                        </a:rPr>
                        <a:t>Rin</a:t>
                      </a:r>
                      <a:r>
                        <a:rPr lang="en-IN" sz="1200" dirty="0" smtClean="0">
                          <a:latin typeface="Times New Roman" panose="02020603050405020304" pitchFamily="18" charset="0"/>
                          <a:cs typeface="Times New Roman" panose="02020603050405020304" pitchFamily="18" charset="0"/>
                        </a:rPr>
                        <a:t> Kim </a:t>
                      </a:r>
                    </a:p>
                    <a:p>
                      <a:pPr algn="just"/>
                      <a:r>
                        <a:rPr lang="en-IN" sz="1200" dirty="0" err="1" smtClean="0">
                          <a:latin typeface="Times New Roman" panose="02020603050405020304" pitchFamily="18" charset="0"/>
                          <a:cs typeface="Times New Roman" panose="02020603050405020304" pitchFamily="18" charset="0"/>
                        </a:rPr>
                        <a:t>Jungpil</a:t>
                      </a:r>
                      <a:r>
                        <a:rPr lang="en-IN" sz="1200" dirty="0" smtClean="0">
                          <a:latin typeface="Times New Roman" panose="02020603050405020304" pitchFamily="18" charset="0"/>
                          <a:cs typeface="Times New Roman" panose="02020603050405020304" pitchFamily="18" charset="0"/>
                        </a:rPr>
                        <a:t> Shin ,and Won-Du Chang ,</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200" dirty="0" smtClean="0">
                          <a:latin typeface="Times New Roman" panose="02020603050405020304" pitchFamily="18" charset="0"/>
                          <a:cs typeface="Times New Roman" panose="02020603050405020304" pitchFamily="18" charset="0"/>
                        </a:rPr>
                        <a:t>2023</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200" dirty="0" smtClean="0">
                          <a:latin typeface="Times New Roman" panose="02020603050405020304" pitchFamily="18" charset="0"/>
                          <a:cs typeface="Times New Roman" panose="02020603050405020304" pitchFamily="18" charset="0"/>
                        </a:rPr>
                        <a:t>MDPI</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200" dirty="0" smtClean="0">
                          <a:latin typeface="Times New Roman" panose="02020603050405020304" pitchFamily="18" charset="0"/>
                          <a:cs typeface="Times New Roman" panose="02020603050405020304" pitchFamily="18" charset="0"/>
                        </a:rPr>
                        <a:t>Model </a:t>
                      </a:r>
                      <a:r>
                        <a:rPr lang="en-IN" sz="1200" dirty="0" err="1" smtClean="0">
                          <a:latin typeface="Times New Roman" panose="02020603050405020304" pitchFamily="18" charset="0"/>
                          <a:cs typeface="Times New Roman" panose="02020603050405020304" pitchFamily="18" charset="0"/>
                        </a:rPr>
                        <a:t>performanceData</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utilizationFuture</a:t>
                      </a:r>
                      <a:r>
                        <a:rPr lang="en-IN" sz="1200" dirty="0" smtClean="0">
                          <a:latin typeface="Times New Roman" panose="02020603050405020304" pitchFamily="18" charset="0"/>
                          <a:cs typeface="Times New Roman" panose="02020603050405020304" pitchFamily="18" charset="0"/>
                        </a:rPr>
                        <a:t> implication</a:t>
                      </a:r>
                    </a:p>
                    <a:p>
                      <a:pPr algn="just"/>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smtClean="0">
                          <a:latin typeface="Times New Roman" panose="02020603050405020304" pitchFamily="18" charset="0"/>
                          <a:cs typeface="Times New Roman" panose="02020603050405020304" pitchFamily="18" charset="0"/>
                        </a:rPr>
                        <a:t>Limited </a:t>
                      </a:r>
                      <a:r>
                        <a:rPr lang="en-US" sz="1200" dirty="0" err="1" smtClean="0">
                          <a:latin typeface="Times New Roman" panose="02020603050405020304" pitchFamily="18" charset="0"/>
                          <a:cs typeface="Times New Roman" panose="02020603050405020304" pitchFamily="18" charset="0"/>
                        </a:rPr>
                        <a:t>dataPrecise</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labellingDependence</a:t>
                      </a:r>
                      <a:r>
                        <a:rPr lang="en-US" sz="1200" dirty="0" smtClean="0">
                          <a:latin typeface="Times New Roman" panose="02020603050405020304" pitchFamily="18" charset="0"/>
                          <a:cs typeface="Times New Roman" panose="02020603050405020304" pitchFamily="18" charset="0"/>
                        </a:rPr>
                        <a:t> of image quality</a:t>
                      </a:r>
                      <a:endParaRPr lang="en-IN" sz="1200" dirty="0">
                        <a:latin typeface="Times New Roman" panose="02020603050405020304" pitchFamily="18" charset="0"/>
                        <a:cs typeface="Times New Roman" panose="02020603050405020304" pitchFamily="18" charset="0"/>
                      </a:endParaRPr>
                    </a:p>
                  </a:txBody>
                  <a:tcPr/>
                </a:tc>
              </a:tr>
              <a:tr h="2545080">
                <a:tc>
                  <a:txBody>
                    <a:bodyPr/>
                    <a:lstStyle/>
                    <a:p>
                      <a:pPr algn="just"/>
                      <a:r>
                        <a:rPr lang="en-IN" sz="1200" dirty="0" smtClean="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smtClean="0">
                          <a:latin typeface="Times New Roman" panose="02020603050405020304" pitchFamily="18" charset="0"/>
                          <a:cs typeface="Times New Roman" panose="02020603050405020304" pitchFamily="18" charset="0"/>
                        </a:rPr>
                        <a:t>Tongue Disease Prediction Based on </a:t>
                      </a:r>
                      <a:r>
                        <a:rPr lang="en-US" sz="1200" dirty="0" err="1" smtClean="0">
                          <a:latin typeface="Times New Roman" panose="02020603050405020304" pitchFamily="18" charset="0"/>
                          <a:cs typeface="Times New Roman" panose="02020603050405020304" pitchFamily="18" charset="0"/>
                        </a:rPr>
                        <a:t>MachineLearning</a:t>
                      </a:r>
                      <a:r>
                        <a:rPr lang="en-US" sz="1200" dirty="0" smtClean="0">
                          <a:latin typeface="Times New Roman" panose="02020603050405020304" pitchFamily="18" charset="0"/>
                          <a:cs typeface="Times New Roman" panose="02020603050405020304" pitchFamily="18" charset="0"/>
                        </a:rPr>
                        <a:t> Algorithms</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200" dirty="0" smtClean="0">
                          <a:latin typeface="Times New Roman" panose="02020603050405020304" pitchFamily="18" charset="0"/>
                          <a:cs typeface="Times New Roman" panose="02020603050405020304" pitchFamily="18" charset="0"/>
                        </a:rPr>
                        <a:t>Ali </a:t>
                      </a:r>
                      <a:r>
                        <a:rPr lang="en-IN" sz="1200" dirty="0" err="1" smtClean="0">
                          <a:latin typeface="Times New Roman" panose="02020603050405020304" pitchFamily="18" charset="0"/>
                          <a:cs typeface="Times New Roman" panose="02020603050405020304" pitchFamily="18" charset="0"/>
                        </a:rPr>
                        <a:t>Raad</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Hassoon</a:t>
                      </a:r>
                      <a:r>
                        <a:rPr lang="en-IN" sz="1200" dirty="0" smtClean="0">
                          <a:latin typeface="Times New Roman" panose="02020603050405020304" pitchFamily="18" charset="0"/>
                          <a:cs typeface="Times New Roman" panose="02020603050405020304" pitchFamily="18" charset="0"/>
                        </a:rPr>
                        <a:t> , Ali Al-</a:t>
                      </a:r>
                      <a:r>
                        <a:rPr lang="en-IN" sz="1200" dirty="0" err="1" smtClean="0">
                          <a:latin typeface="Times New Roman" panose="02020603050405020304" pitchFamily="18" charset="0"/>
                          <a:cs typeface="Times New Roman" panose="02020603050405020304" pitchFamily="18" charset="0"/>
                        </a:rPr>
                        <a:t>Naji</a:t>
                      </a:r>
                      <a:r>
                        <a:rPr lang="en-IN" sz="1200" dirty="0" smtClean="0">
                          <a:latin typeface="Times New Roman" panose="02020603050405020304" pitchFamily="18" charset="0"/>
                          <a:cs typeface="Times New Roman" panose="02020603050405020304" pitchFamily="18" charset="0"/>
                        </a:rPr>
                        <a:t>  , </a:t>
                      </a:r>
                      <a:r>
                        <a:rPr lang="en-IN" sz="1200" dirty="0" err="1" smtClean="0">
                          <a:latin typeface="Times New Roman" panose="02020603050405020304" pitchFamily="18" charset="0"/>
                          <a:cs typeface="Times New Roman" panose="02020603050405020304" pitchFamily="18" charset="0"/>
                        </a:rPr>
                        <a:t>Ghaidaa</a:t>
                      </a:r>
                      <a:r>
                        <a:rPr lang="en-IN" sz="1200" dirty="0" smtClean="0">
                          <a:latin typeface="Times New Roman" panose="02020603050405020304" pitchFamily="18" charset="0"/>
                          <a:cs typeface="Times New Roman" panose="02020603050405020304" pitchFamily="18" charset="0"/>
                        </a:rPr>
                        <a:t> A. Khalid and </a:t>
                      </a:r>
                      <a:r>
                        <a:rPr lang="en-IN" sz="1200" dirty="0" err="1" smtClean="0">
                          <a:latin typeface="Times New Roman" panose="02020603050405020304" pitchFamily="18" charset="0"/>
                          <a:cs typeface="Times New Roman" panose="02020603050405020304" pitchFamily="18" charset="0"/>
                        </a:rPr>
                        <a:t>Javaan</a:t>
                      </a:r>
                      <a:r>
                        <a:rPr lang="en-IN" sz="1200" dirty="0" smtClean="0">
                          <a:latin typeface="Times New Roman" panose="02020603050405020304" pitchFamily="18" charset="0"/>
                          <a:cs typeface="Times New Roman" panose="02020603050405020304" pitchFamily="18" charset="0"/>
                        </a:rPr>
                        <a:t> </a:t>
                      </a:r>
                      <a:r>
                        <a:rPr lang="en-IN" sz="1200" dirty="0" err="1" smtClean="0">
                          <a:latin typeface="Times New Roman" panose="02020603050405020304" pitchFamily="18" charset="0"/>
                          <a:cs typeface="Times New Roman" panose="02020603050405020304" pitchFamily="18" charset="0"/>
                        </a:rPr>
                        <a:t>Chahl</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200" dirty="0" smtClean="0">
                          <a:latin typeface="Times New Roman" panose="02020603050405020304" pitchFamily="18" charset="0"/>
                          <a:cs typeface="Times New Roman" panose="02020603050405020304" pitchFamily="18" charset="0"/>
                        </a:rPr>
                        <a:t>2024</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200" dirty="0" smtClean="0">
                          <a:latin typeface="Times New Roman" panose="02020603050405020304" pitchFamily="18" charset="0"/>
                          <a:cs typeface="Times New Roman" panose="02020603050405020304" pitchFamily="18" charset="0"/>
                        </a:rPr>
                        <a:t>MDPI</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smtClean="0">
                          <a:latin typeface="Times New Roman" panose="02020603050405020304" pitchFamily="18" charset="0"/>
                          <a:cs typeface="Times New Roman" panose="02020603050405020304" pitchFamily="18" charset="0"/>
                        </a:rPr>
                        <a:t> The study infers that </a:t>
                      </a:r>
                      <a:r>
                        <a:rPr lang="en-US" sz="1200" dirty="0" err="1" smtClean="0">
                          <a:latin typeface="Times New Roman" panose="02020603050405020304" pitchFamily="18" charset="0"/>
                          <a:cs typeface="Times New Roman" panose="02020603050405020304" pitchFamily="18" charset="0"/>
                        </a:rPr>
                        <a:t>machinelearnig</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algorithms,particularlyXGBoot</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cansignificantly</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enhancetheaccuracyof</a:t>
                      </a:r>
                      <a:r>
                        <a:rPr lang="en-US" sz="1200" dirty="0" smtClean="0">
                          <a:latin typeface="Times New Roman" panose="02020603050405020304" pitchFamily="18" charset="0"/>
                          <a:cs typeface="Times New Roman" panose="02020603050405020304" pitchFamily="18" charset="0"/>
                        </a:rPr>
                        <a:t> tongue </a:t>
                      </a:r>
                      <a:r>
                        <a:rPr lang="en-US" sz="1200" dirty="0" err="1" smtClean="0">
                          <a:latin typeface="Times New Roman" panose="02020603050405020304" pitchFamily="18" charset="0"/>
                          <a:cs typeface="Times New Roman" panose="02020603050405020304" pitchFamily="18" charset="0"/>
                        </a:rPr>
                        <a:t>diseasediagnosis</a:t>
                      </a:r>
                      <a:r>
                        <a:rPr lang="en-US" sz="1200" dirty="0" smtClean="0">
                          <a:latin typeface="Times New Roman" panose="02020603050405020304" pitchFamily="18" charset="0"/>
                          <a:cs typeface="Times New Roman" panose="02020603050405020304" pitchFamily="18" charset="0"/>
                        </a:rPr>
                        <a:t> by analyzing tongue color under varying lighting conditions</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US" sz="1200" dirty="0" smtClean="0">
                          <a:latin typeface="Times New Roman" panose="02020603050405020304" pitchFamily="18" charset="0"/>
                          <a:cs typeface="Times New Roman" panose="02020603050405020304" pitchFamily="18" charset="0"/>
                        </a:rPr>
                        <a:t>Lightning </a:t>
                      </a:r>
                      <a:r>
                        <a:rPr lang="en-US" sz="1200" dirty="0" err="1" smtClean="0">
                          <a:latin typeface="Times New Roman" panose="02020603050405020304" pitchFamily="18" charset="0"/>
                          <a:cs typeface="Times New Roman" panose="02020603050405020304" pitchFamily="18" charset="0"/>
                        </a:rPr>
                        <a:t>sensitivityData</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dependencyComplexity</a:t>
                      </a:r>
                      <a:r>
                        <a:rPr lang="en-US" sz="1200" dirty="0" smtClean="0">
                          <a:latin typeface="Times New Roman" panose="02020603050405020304" pitchFamily="18" charset="0"/>
                          <a:cs typeface="Times New Roman" panose="02020603050405020304" pitchFamily="18" charset="0"/>
                        </a:rPr>
                        <a:t> of implementation</a:t>
                      </a:r>
                      <a:endParaRPr lang="en-IN" sz="1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501368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77869705"/>
              </p:ext>
            </p:extLst>
          </p:nvPr>
        </p:nvGraphicFramePr>
        <p:xfrm>
          <a:off x="457198" y="609599"/>
          <a:ext cx="8229599" cy="3291840"/>
        </p:xfrm>
        <a:graphic>
          <a:graphicData uri="http://schemas.openxmlformats.org/drawingml/2006/table">
            <a:tbl>
              <a:tblPr firstRow="1" bandRow="1">
                <a:tableStyleId>{5940675A-B579-460E-94D1-54222C63F5DA}</a:tableStyleId>
              </a:tblPr>
              <a:tblGrid>
                <a:gridCol w="1175657"/>
                <a:gridCol w="1175657"/>
                <a:gridCol w="1175657"/>
                <a:gridCol w="1175657"/>
                <a:gridCol w="1175657"/>
                <a:gridCol w="1175657"/>
                <a:gridCol w="1175657"/>
              </a:tblGrid>
              <a:tr h="533400">
                <a:tc>
                  <a:txBody>
                    <a:bodyPr/>
                    <a:lstStyle/>
                    <a:p>
                      <a:pPr algn="just"/>
                      <a:r>
                        <a:rPr lang="en-GB" sz="1200" dirty="0" smtClean="0">
                          <a:latin typeface="Times New Roman" pitchFamily="18" charset="0"/>
                          <a:cs typeface="Times New Roman"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GB" sz="1200" dirty="0" smtClean="0">
                          <a:latin typeface="Times New Roman" pitchFamily="18" charset="0"/>
                          <a:cs typeface="Times New Roman" pitchFamily="18" charset="0"/>
                        </a:rPr>
                        <a:t>PAPER TITLE</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GB" sz="1200" dirty="0" smtClean="0">
                          <a:latin typeface="Times New Roman" pitchFamily="18" charset="0"/>
                          <a:cs typeface="Times New Roman" pitchFamily="18" charset="0"/>
                        </a:rPr>
                        <a:t>AUTHOR</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GB" sz="1200" dirty="0" smtClean="0">
                          <a:latin typeface="Times New Roman" pitchFamily="18" charset="0"/>
                          <a:cs typeface="Times New Roman" pitchFamily="18" charset="0"/>
                        </a:rPr>
                        <a:t>YEAR</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GB" sz="1200" dirty="0" smtClean="0">
                          <a:latin typeface="Times New Roman" pitchFamily="18" charset="0"/>
                          <a:cs typeface="Times New Roman" pitchFamily="18" charset="0"/>
                        </a:rPr>
                        <a:t>JOURNAL NAME,VOLUME,PG</a:t>
                      </a:r>
                      <a:r>
                        <a:rPr lang="en-GB" sz="1200" baseline="0" dirty="0" smtClean="0">
                          <a:latin typeface="Times New Roman" pitchFamily="18" charset="0"/>
                          <a:cs typeface="Times New Roman" pitchFamily="18" charset="0"/>
                        </a:rPr>
                        <a:t> NO</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GB" sz="1200" dirty="0" smtClean="0">
                          <a:latin typeface="Times New Roman" pitchFamily="18" charset="0"/>
                          <a:cs typeface="Times New Roman" pitchFamily="18" charset="0"/>
                        </a:rPr>
                        <a:t>INFERENCE</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GB" sz="1200" dirty="0" smtClean="0">
                          <a:latin typeface="Times New Roman" pitchFamily="18" charset="0"/>
                          <a:cs typeface="Times New Roman" pitchFamily="18" charset="0"/>
                        </a:rPr>
                        <a:t>DISADVANTAGE</a:t>
                      </a:r>
                      <a:endParaRPr lang="en-IN" sz="1200" dirty="0">
                        <a:latin typeface="Times New Roman" panose="02020603050405020304" pitchFamily="18" charset="0"/>
                        <a:cs typeface="Times New Roman" panose="02020603050405020304" pitchFamily="18" charset="0"/>
                      </a:endParaRPr>
                    </a:p>
                  </a:txBody>
                  <a:tcPr/>
                </a:tc>
              </a:tr>
              <a:tr h="895350">
                <a:tc>
                  <a:txBody>
                    <a:bodyPr/>
                    <a:lstStyle/>
                    <a:p>
                      <a:r>
                        <a:rPr lang="en-US" sz="1200" dirty="0" smtClean="0">
                          <a:latin typeface="Times New Roman" pitchFamily="18" charset="0"/>
                          <a:cs typeface="Times New Roman" pitchFamily="18" charset="0"/>
                        </a:rPr>
                        <a:t>5.</a:t>
                      </a: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txBody>
                  <a:tcPr/>
                </a:tc>
                <a:tc>
                  <a:txBody>
                    <a:bodyPr/>
                    <a:lstStyle/>
                    <a:p>
                      <a:r>
                        <a:rPr lang="en-US" sz="1200" b="0" i="0" kern="1200" dirty="0" smtClean="0">
                          <a:solidFill>
                            <a:schemeClr val="tx1"/>
                          </a:solidFill>
                          <a:effectLst/>
                          <a:latin typeface="Times New Roman" pitchFamily="18" charset="0"/>
                          <a:ea typeface="+mn-ea"/>
                          <a:cs typeface="Times New Roman" pitchFamily="18" charset="0"/>
                        </a:rPr>
                        <a:t>Oral Diagnostic Methods for the Detection of</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0" i="0" kern="1200" dirty="0" smtClean="0">
                          <a:solidFill>
                            <a:schemeClr val="tx1"/>
                          </a:solidFill>
                          <a:effectLst/>
                          <a:latin typeface="Times New Roman" pitchFamily="18" charset="0"/>
                          <a:ea typeface="+mn-ea"/>
                          <a:cs typeface="Times New Roman" pitchFamily="18" charset="0"/>
                        </a:rPr>
                        <a:t>Periodontal Disease</a:t>
                      </a:r>
                      <a:endParaRPr lang="en-US" sz="1200" dirty="0">
                        <a:latin typeface="Times New Roman" pitchFamily="18" charset="0"/>
                        <a:cs typeface="Times New Roman" pitchFamily="18" charset="0"/>
                      </a:endParaRPr>
                    </a:p>
                  </a:txBody>
                  <a:tcPr/>
                </a:tc>
                <a:tc>
                  <a:txBody>
                    <a:bodyPr/>
                    <a:lstStyle/>
                    <a:p>
                      <a:r>
                        <a:rPr lang="en-US" sz="1200" b="0" i="0" kern="1200" dirty="0" smtClean="0">
                          <a:solidFill>
                            <a:schemeClr val="tx1"/>
                          </a:solidFill>
                          <a:effectLst/>
                          <a:latin typeface="Times New Roman" pitchFamily="18" charset="0"/>
                          <a:ea typeface="+mn-ea"/>
                          <a:cs typeface="Times New Roman" pitchFamily="18" charset="0"/>
                        </a:rPr>
                        <a:t>Liza L. </a:t>
                      </a:r>
                      <a:r>
                        <a:rPr lang="en-US" sz="1200" b="0" i="0" kern="1200" dirty="0" err="1" smtClean="0">
                          <a:solidFill>
                            <a:schemeClr val="tx1"/>
                          </a:solidFill>
                          <a:effectLst/>
                          <a:latin typeface="Times New Roman" pitchFamily="18" charset="0"/>
                          <a:ea typeface="+mn-ea"/>
                          <a:cs typeface="Times New Roman" pitchFamily="18" charset="0"/>
                        </a:rPr>
                        <a:t>Ramenzoni</a:t>
                      </a:r>
                      <a:r>
                        <a:rPr lang="en-US" sz="1200" b="0" i="0" kern="1200" dirty="0" smtClean="0">
                          <a:solidFill>
                            <a:schemeClr val="tx1"/>
                          </a:solidFill>
                          <a:effectLst/>
                          <a:latin typeface="Times New Roman" pitchFamily="18" charset="0"/>
                          <a:ea typeface="+mn-ea"/>
                          <a:cs typeface="Times New Roman" pitchFamily="18" charset="0"/>
                        </a:rPr>
                        <a:t> , Marc P. </a:t>
                      </a:r>
                      <a:r>
                        <a:rPr lang="en-US" sz="1200" b="0" i="0" kern="1200" dirty="0" err="1" smtClean="0">
                          <a:solidFill>
                            <a:schemeClr val="tx1"/>
                          </a:solidFill>
                          <a:effectLst/>
                          <a:latin typeface="Times New Roman" pitchFamily="18" charset="0"/>
                          <a:ea typeface="+mn-ea"/>
                          <a:cs typeface="Times New Roman" pitchFamily="18" charset="0"/>
                        </a:rPr>
                        <a:t>Lehner</a:t>
                      </a:r>
                      <a:r>
                        <a:rPr lang="en-US" sz="1200" b="0" i="0" kern="1200" dirty="0" smtClean="0">
                          <a:solidFill>
                            <a:schemeClr val="tx1"/>
                          </a:solidFill>
                          <a:effectLst/>
                          <a:latin typeface="Times New Roman" pitchFamily="18" charset="0"/>
                          <a:ea typeface="+mn-ea"/>
                          <a:cs typeface="Times New Roman" pitchFamily="18" charset="0"/>
                        </a:rPr>
                        <a:t> , Manuela E. Kaufmann , Daniel </a:t>
                      </a:r>
                      <a:r>
                        <a:rPr lang="en-US" sz="1200" b="0" i="0" kern="1200" dirty="0" err="1" smtClean="0">
                          <a:solidFill>
                            <a:schemeClr val="tx1"/>
                          </a:solidFill>
                          <a:effectLst/>
                          <a:latin typeface="Times New Roman" pitchFamily="18" charset="0"/>
                          <a:ea typeface="+mn-ea"/>
                          <a:cs typeface="Times New Roman" pitchFamily="18" charset="0"/>
                        </a:rPr>
                        <a:t>Wiedemeier</a:t>
                      </a:r>
                      <a:r>
                        <a:rPr lang="en-US" sz="1200" b="0" i="0" kern="1200" dirty="0" smtClean="0">
                          <a:solidFill>
                            <a:schemeClr val="tx1"/>
                          </a:solidFill>
                          <a:effectLst/>
                          <a:latin typeface="Times New Roman" pitchFamily="18" charset="0"/>
                          <a:ea typeface="+mn-ea"/>
                          <a:cs typeface="Times New Roman" pitchFamily="18" charset="0"/>
                        </a:rPr>
                        <a:t>  , Thomas </a:t>
                      </a:r>
                      <a:r>
                        <a:rPr lang="en-US" sz="1200" b="0" i="0" kern="1200" dirty="0" err="1" smtClean="0">
                          <a:solidFill>
                            <a:schemeClr val="tx1"/>
                          </a:solidFill>
                          <a:effectLst/>
                          <a:latin typeface="Times New Roman" pitchFamily="18" charset="0"/>
                          <a:ea typeface="+mn-ea"/>
                          <a:cs typeface="Times New Roman" pitchFamily="18" charset="0"/>
                        </a:rPr>
                        <a:t>Attin</a:t>
                      </a:r>
                      <a:r>
                        <a:rPr lang="en-US" sz="1200" b="0" i="0" kern="1200" dirty="0" smtClean="0">
                          <a:solidFill>
                            <a:schemeClr val="tx1"/>
                          </a:solidFill>
                          <a:effectLst/>
                          <a:latin typeface="Times New Roman" pitchFamily="18" charset="0"/>
                          <a:ea typeface="+mn-ea"/>
                          <a:cs typeface="Times New Roman" pitchFamily="18" charset="0"/>
                        </a:rPr>
                        <a:t> </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0" i="0" kern="1200" dirty="0" smtClean="0">
                          <a:solidFill>
                            <a:schemeClr val="tx1"/>
                          </a:solidFill>
                          <a:effectLst/>
                          <a:latin typeface="Times New Roman" pitchFamily="18" charset="0"/>
                          <a:ea typeface="+mn-ea"/>
                          <a:cs typeface="Times New Roman" pitchFamily="18" charset="0"/>
                        </a:rPr>
                        <a:t>and Patrick R. </a:t>
                      </a:r>
                      <a:r>
                        <a:rPr lang="en-US" sz="1200" b="0" i="0" kern="1200" dirty="0" err="1" smtClean="0">
                          <a:solidFill>
                            <a:schemeClr val="tx1"/>
                          </a:solidFill>
                          <a:effectLst/>
                          <a:latin typeface="Times New Roman" pitchFamily="18" charset="0"/>
                          <a:ea typeface="+mn-ea"/>
                          <a:cs typeface="Times New Roman" pitchFamily="18" charset="0"/>
                        </a:rPr>
                        <a:t>Schmidlin</a:t>
                      </a:r>
                      <a:r>
                        <a:rPr lang="en-US" sz="1200" b="0" i="0" kern="1200" dirty="0" smtClean="0">
                          <a:solidFill>
                            <a:schemeClr val="tx1"/>
                          </a:solidFill>
                          <a:effectLst/>
                          <a:latin typeface="Times New Roman" pitchFamily="18" charset="0"/>
                          <a:ea typeface="+mn-ea"/>
                          <a:cs typeface="Times New Roman" pitchFamily="18" charset="0"/>
                        </a:rPr>
                        <a:t> </a:t>
                      </a:r>
                      <a:endParaRPr lang="en-US" sz="1200" dirty="0">
                        <a:latin typeface="Times New Roman" pitchFamily="18" charset="0"/>
                        <a:cs typeface="Times New Roman" pitchFamily="18" charset="0"/>
                      </a:endParaRPr>
                    </a:p>
                  </a:txBody>
                  <a:tcPr/>
                </a:tc>
                <a:tc>
                  <a:txBody>
                    <a:bodyPr/>
                    <a:lstStyle/>
                    <a:p>
                      <a:r>
                        <a:rPr lang="en-US" sz="1200" dirty="0" smtClean="0"/>
                        <a:t>2021</a:t>
                      </a:r>
                      <a:endParaRPr lang="en-US" sz="1200" dirty="0"/>
                    </a:p>
                  </a:txBody>
                  <a:tcPr/>
                </a:tc>
                <a:tc>
                  <a:txBody>
                    <a:bodyPr/>
                    <a:lstStyle/>
                    <a:p>
                      <a:r>
                        <a:rPr lang="en-US" sz="1200" dirty="0" smtClean="0">
                          <a:latin typeface="Times New Roman" pitchFamily="18" charset="0"/>
                          <a:cs typeface="Times New Roman" pitchFamily="18" charset="0"/>
                        </a:rPr>
                        <a:t>MDPI,11</a:t>
                      </a:r>
                      <a:endParaRPr lang="en-US" sz="1200" dirty="0">
                        <a:latin typeface="Times New Roman" pitchFamily="18" charset="0"/>
                        <a:cs typeface="Times New Roman" pitchFamily="18" charset="0"/>
                      </a:endParaRPr>
                    </a:p>
                  </a:txBody>
                  <a:tcPr/>
                </a:tc>
                <a:tc>
                  <a:txBody>
                    <a:bodyPr/>
                    <a:lstStyle/>
                    <a:p>
                      <a:r>
                        <a:rPr lang="en-US" sz="1200" b="0" i="0" kern="1200" dirty="0" smtClean="0">
                          <a:solidFill>
                            <a:schemeClr val="tx1"/>
                          </a:solidFill>
                          <a:effectLst/>
                          <a:latin typeface="Times New Roman" pitchFamily="18" charset="0"/>
                          <a:ea typeface="+mn-ea"/>
                          <a:cs typeface="Times New Roman" pitchFamily="18" charset="0"/>
                        </a:rPr>
                        <a:t>The study demonstrates that saliva can be effectively used as a diagnostic medium for identifying periodontal disease, particularly stage III grade B generalized periodontitis.</a:t>
                      </a:r>
                      <a:endParaRPr lang="en-US"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rPr>
                        <a:t>Limited </a:t>
                      </a:r>
                      <a:r>
                        <a:rPr lang="en-US" sz="1200" dirty="0" err="1" smtClean="0">
                          <a:latin typeface="Times New Roman" panose="02020603050405020304" pitchFamily="18" charset="0"/>
                          <a:cs typeface="Times New Roman" panose="02020603050405020304" pitchFamily="18" charset="0"/>
                        </a:rPr>
                        <a:t>dataPrecise</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labellingDependence</a:t>
                      </a:r>
                      <a:r>
                        <a:rPr lang="en-US" sz="1200" dirty="0" smtClean="0">
                          <a:latin typeface="Times New Roman" panose="02020603050405020304" pitchFamily="18" charset="0"/>
                          <a:cs typeface="Times New Roman" panose="02020603050405020304" pitchFamily="18" charset="0"/>
                        </a:rPr>
                        <a:t> of image quality</a:t>
                      </a:r>
                      <a:endParaRPr lang="en-IN" sz="1200" dirty="0" smtClean="0">
                        <a:latin typeface="Times New Roman" panose="02020603050405020304" pitchFamily="18" charset="0"/>
                        <a:cs typeface="Times New Roman" panose="02020603050405020304" pitchFamily="18" charset="0"/>
                      </a:endParaRPr>
                    </a:p>
                    <a:p>
                      <a:endParaRPr lang="en-US" sz="12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698520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RESEARCH GAP</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buNone/>
            </a:pPr>
            <a:r>
              <a:rPr lang="en-US" dirty="0" smtClean="0">
                <a:latin typeface="Times New Roman" pitchFamily="18" charset="0"/>
                <a:cs typeface="Times New Roman" pitchFamily="18" charset="0"/>
              </a:rPr>
              <a:t>The deep learning-based automated detection and classification of oral diseases involves analyzing existing literature and identifying areas where further research is needed. </a:t>
            </a: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Research </a:t>
            </a:r>
            <a:r>
              <a:rPr lang="en-US" dirty="0" smtClean="0">
                <a:latin typeface="Times New Roman" pitchFamily="18" charset="0"/>
                <a:cs typeface="Times New Roman" pitchFamily="18" charset="0"/>
              </a:rPr>
              <a:t>gap includes :</a:t>
            </a:r>
          </a:p>
          <a:p>
            <a:pPr marL="0" indent="0">
              <a:buNone/>
            </a:pPr>
            <a:r>
              <a:rPr lang="en-US" dirty="0" smtClean="0">
                <a:latin typeface="Times New Roman" pitchFamily="18" charset="0"/>
                <a:cs typeface="Times New Roman" pitchFamily="18" charset="0"/>
              </a:rPr>
              <a:t>1.Limited dataset availability.</a:t>
            </a:r>
          </a:p>
          <a:p>
            <a:pPr marL="0" indent="0">
              <a:buNone/>
            </a:pPr>
            <a:r>
              <a:rPr lang="en-US" dirty="0" smtClean="0">
                <a:latin typeface="Times New Roman" pitchFamily="18" charset="0"/>
                <a:cs typeface="Times New Roman" pitchFamily="18" charset="0"/>
              </a:rPr>
              <a:t>2.Only few cases of disease have been detected.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105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sz="3500" dirty="0" smtClean="0">
                <a:latin typeface="Times New Roman" pitchFamily="18" charset="0"/>
                <a:cs typeface="Times New Roman" pitchFamily="18" charset="0"/>
              </a:rPr>
              <a:t>Deep learning has emerged as a powerful tool for the detection and </a:t>
            </a:r>
            <a:r>
              <a:rPr lang="en-US" sz="3500" dirty="0">
                <a:latin typeface="Times New Roman" pitchFamily="18" charset="0"/>
                <a:cs typeface="Times New Roman" pitchFamily="18" charset="0"/>
              </a:rPr>
              <a:t>classification of oral diseases, offering the potential for more accurate and efficient diagnostics. While these models can significantly enhance early detection and </a:t>
            </a:r>
            <a:r>
              <a:rPr lang="en-US" sz="3500" dirty="0" smtClean="0">
                <a:latin typeface="Times New Roman" pitchFamily="18" charset="0"/>
                <a:cs typeface="Times New Roman" pitchFamily="18" charset="0"/>
              </a:rPr>
              <a:t>treatment</a:t>
            </a:r>
            <a:r>
              <a:rPr lang="en-US" sz="3500" dirty="0">
                <a:latin typeface="Times New Roman" pitchFamily="18" charset="0"/>
                <a:cs typeface="Times New Roman" pitchFamily="18" charset="0"/>
              </a:rPr>
              <a:t>, challenges such as the need for larger, more diverse datasets, better model interpretability, and ethical considerations remain. Addressing these issues through ongoing research and innovation will be crucial for the successful integration of deep learning into routine oral healthcare, ultimately improving patient outcomes and advancing the field</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29931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621</Words>
  <Application>Microsoft Office PowerPoint</Application>
  <PresentationFormat>On-screen Show (4:3)</PresentationFormat>
  <Paragraphs>105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Deep Learning-Based Models for Automated Detection And Classification of Oral Diseases</vt:lpstr>
      <vt:lpstr>ABSTRACT</vt:lpstr>
      <vt:lpstr>OBJECTIVE</vt:lpstr>
      <vt:lpstr>BLOCK DIAGRAM</vt:lpstr>
      <vt:lpstr>LITRATURE SURVEY</vt:lpstr>
      <vt:lpstr>LITRATURE SURVEY</vt:lpstr>
      <vt:lpstr>PowerPoint Presentation</vt:lpstr>
      <vt:lpstr>RESEARCH GAP</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27</cp:revision>
  <dcterms:created xsi:type="dcterms:W3CDTF">2024-08-21T08:39:03Z</dcterms:created>
  <dcterms:modified xsi:type="dcterms:W3CDTF">2024-08-27T04:39:09Z</dcterms:modified>
</cp:coreProperties>
</file>