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p:cViewPr varScale="1">
        <p:scale>
          <a:sx n="84" d="100"/>
          <a:sy n="84" d="100"/>
        </p:scale>
        <p:origin x="68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14425" y="16429"/>
            <a:ext cx="10182225" cy="1001556"/>
          </a:xfrm>
          <a:prstGeom prst="rect">
            <a:avLst/>
          </a:prstGeom>
        </p:spPr>
        <p:txBody>
          <a:bodyPr vert="horz" wrap="square" lIns="0" tIns="16510" rIns="0" bIns="0" rtlCol="0">
            <a:spAutoFit/>
          </a:bodyPr>
          <a:lstStyle/>
          <a:p>
            <a:pPr marL="3213735" algn="ctr">
              <a:lnSpc>
                <a:spcPct val="100000"/>
              </a:lnSpc>
              <a:spcBef>
                <a:spcPts val="130"/>
              </a:spcBef>
            </a:pPr>
            <a:r>
              <a:rPr lang="en-US" b="1" i="0" dirty="0">
                <a:effectLst/>
                <a:latin typeface="-apple-system"/>
              </a:rPr>
              <a:t>Attribute to Font: Creating Fonts You Want From Attributes</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graphicFrame>
        <p:nvGraphicFramePr>
          <p:cNvPr id="12" name="Table 11">
            <a:extLst>
              <a:ext uri="{FF2B5EF4-FFF2-40B4-BE49-F238E27FC236}">
                <a16:creationId xmlns:a16="http://schemas.microsoft.com/office/drawing/2014/main" id="{12A9A594-41E2-99BA-F2C7-5A0672F0DFF4}"/>
              </a:ext>
            </a:extLst>
          </p:cNvPr>
          <p:cNvGraphicFramePr>
            <a:graphicFrameLocks noGrp="1"/>
          </p:cNvGraphicFramePr>
          <p:nvPr>
            <p:extLst>
              <p:ext uri="{D42A27DB-BD31-4B8C-83A1-F6EECF244321}">
                <p14:modId xmlns:p14="http://schemas.microsoft.com/office/powerpoint/2010/main" val="1236063561"/>
              </p:ext>
            </p:extLst>
          </p:nvPr>
        </p:nvGraphicFramePr>
        <p:xfrm>
          <a:off x="930656" y="3027744"/>
          <a:ext cx="8128000" cy="9398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82631104"/>
                    </a:ext>
                  </a:extLst>
                </a:gridCol>
              </a:tblGrid>
              <a:tr h="370840">
                <a:tc>
                  <a:txBody>
                    <a:bodyPr/>
                    <a:lstStyle/>
                    <a:p>
                      <a:pPr marL="12700">
                        <a:lnSpc>
                          <a:spcPct val="100000"/>
                        </a:lnSpc>
                        <a:spcBef>
                          <a:spcPts val="100"/>
                        </a:spcBef>
                      </a:pPr>
                      <a:r>
                        <a:rPr lang="en-US" sz="1800" dirty="0">
                          <a:solidFill>
                            <a:schemeClr val="tx1"/>
                          </a:solidFill>
                          <a:latin typeface="Trebuchet MS"/>
                          <a:cs typeface="Trebuchet MS"/>
                        </a:rPr>
                        <a:t>Presented By:  Hari </a:t>
                      </a:r>
                      <a:r>
                        <a:rPr lang="en-US" sz="1800" dirty="0" err="1">
                          <a:solidFill>
                            <a:schemeClr val="tx1"/>
                          </a:solidFill>
                          <a:latin typeface="Trebuchet MS"/>
                          <a:cs typeface="Trebuchet MS"/>
                        </a:rPr>
                        <a:t>Darsan</a:t>
                      </a:r>
                      <a:r>
                        <a:rPr lang="en-US" sz="1800" dirty="0">
                          <a:solidFill>
                            <a:schemeClr val="tx1"/>
                          </a:solidFill>
                          <a:latin typeface="Trebuchet MS"/>
                          <a:cs typeface="Trebuchet MS"/>
                        </a:rPr>
                        <a:t> C</a:t>
                      </a:r>
                    </a:p>
                    <a:p>
                      <a:pPr marL="12700">
                        <a:lnSpc>
                          <a:spcPct val="100000"/>
                        </a:lnSpc>
                        <a:spcBef>
                          <a:spcPts val="100"/>
                        </a:spcBef>
                      </a:pPr>
                      <a:r>
                        <a:rPr lang="en-US" sz="1800" dirty="0">
                          <a:solidFill>
                            <a:schemeClr val="tx1"/>
                          </a:solidFill>
                          <a:latin typeface="Trebuchet MS"/>
                          <a:cs typeface="Trebuchet MS"/>
                        </a:rPr>
                        <a:t>Register No: 711721243029</a:t>
                      </a:r>
                    </a:p>
                    <a:p>
                      <a:pPr marL="12700">
                        <a:lnSpc>
                          <a:spcPct val="100000"/>
                        </a:lnSpc>
                        <a:spcBef>
                          <a:spcPts val="100"/>
                        </a:spcBef>
                      </a:pPr>
                      <a:r>
                        <a:rPr lang="en-US" sz="1800" dirty="0">
                          <a:solidFill>
                            <a:schemeClr val="tx1"/>
                          </a:solidFill>
                          <a:latin typeface="Trebuchet MS"/>
                          <a:cs typeface="Trebuchet MS"/>
                        </a:rPr>
                        <a:t>Department: Artificial Intelligence and Data Science</a:t>
                      </a:r>
                    </a:p>
                  </a:txBody>
                  <a:tcPr>
                    <a:noFill/>
                  </a:tcPr>
                </a:tc>
                <a:extLst>
                  <a:ext uri="{0D108BD9-81ED-4DB2-BD59-A6C34878D82A}">
                    <a16:rowId xmlns:a16="http://schemas.microsoft.com/office/drawing/2014/main" val="118574541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57181F87-9E87-F53A-2DCA-0B197FAE6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379965"/>
            <a:ext cx="9372600" cy="28697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B76CD-5504-C967-DDE3-6F9DF696B1D9}"/>
              </a:ext>
            </a:extLst>
          </p:cNvPr>
          <p:cNvSpPr txBox="1"/>
          <p:nvPr/>
        </p:nvSpPr>
        <p:spPr>
          <a:xfrm>
            <a:off x="685800" y="533400"/>
            <a:ext cx="2816352" cy="646331"/>
          </a:xfrm>
          <a:prstGeom prst="rect">
            <a:avLst/>
          </a:prstGeom>
          <a:noFill/>
        </p:spPr>
        <p:txBody>
          <a:bodyPr wrap="square" rtlCol="0">
            <a:spAutoFit/>
          </a:bodyPr>
          <a:lstStyle/>
          <a:p>
            <a:r>
              <a:rPr lang="en-IN" sz="3600" b="1" dirty="0"/>
              <a:t>CONCLUSION</a:t>
            </a:r>
          </a:p>
        </p:txBody>
      </p:sp>
      <p:sp>
        <p:nvSpPr>
          <p:cNvPr id="3" name="TextBox 2">
            <a:extLst>
              <a:ext uri="{FF2B5EF4-FFF2-40B4-BE49-F238E27FC236}">
                <a16:creationId xmlns:a16="http://schemas.microsoft.com/office/drawing/2014/main" id="{48B63482-5D12-F7B9-26DB-EABBD30AC0DA}"/>
              </a:ext>
            </a:extLst>
          </p:cNvPr>
          <p:cNvSpPr txBox="1"/>
          <p:nvPr/>
        </p:nvSpPr>
        <p:spPr>
          <a:xfrm>
            <a:off x="533400" y="1371600"/>
            <a:ext cx="8915400" cy="4524315"/>
          </a:xfrm>
          <a:prstGeom prst="rect">
            <a:avLst/>
          </a:prstGeom>
          <a:noFill/>
        </p:spPr>
        <p:txBody>
          <a:bodyPr wrap="square" rtlCol="0">
            <a:spAutoFit/>
          </a:bodyPr>
          <a:lstStyle/>
          <a:p>
            <a:pPr marL="342900" indent="-342900" algn="l">
              <a:buFont typeface="+mj-lt"/>
              <a:buAutoNum type="arabicPeriod"/>
            </a:pPr>
            <a:r>
              <a:rPr lang="en-US" b="0" i="0" dirty="0">
                <a:effectLst/>
                <a:latin typeface="Söhne"/>
              </a:rPr>
              <a:t>Empowering Creativity: Attribute2Font transforms font customization, providing users with an intuitive platform to unleash their creativity and effortlessly craft unique typefaces. By simplifying font design and customization, the tool empowers users to express their individuality and realize their creative ideas.</a:t>
            </a:r>
          </a:p>
          <a:p>
            <a:pPr marL="342900" indent="-342900" algn="l">
              <a:buFont typeface="+mj-lt"/>
              <a:buAutoNum type="arabicPeriod"/>
            </a:pPr>
            <a:endParaRPr lang="en-US" b="0" i="0" dirty="0">
              <a:effectLst/>
              <a:latin typeface="Söhne"/>
            </a:endParaRPr>
          </a:p>
          <a:p>
            <a:pPr marL="342900" indent="-342900" algn="l">
              <a:buFont typeface="+mj-lt"/>
              <a:buAutoNum type="arabicPeriod"/>
            </a:pPr>
            <a:r>
              <a:rPr lang="en-US" b="0" i="0" dirty="0">
                <a:effectLst/>
                <a:latin typeface="Söhne"/>
              </a:rPr>
              <a:t>Enhancing Efficiency: Through its user-friendly interface and advanced algorithms, Attribute2Font significantly boosts efficiency in font creation. By simplifying the customization process and automating font generation, the tool facilitates rapid iterations, saving time and resources while delivering professional-quality outcomes.</a:t>
            </a:r>
          </a:p>
          <a:p>
            <a:pPr marL="342900" indent="-342900" algn="l">
              <a:buFont typeface="+mj-lt"/>
              <a:buAutoNum type="arabicPeriod"/>
            </a:pPr>
            <a:endParaRPr lang="en-US" b="0" i="0" dirty="0">
              <a:effectLst/>
              <a:latin typeface="Söhne"/>
            </a:endParaRPr>
          </a:p>
          <a:p>
            <a:pPr marL="342900" indent="-342900" algn="l">
              <a:buFont typeface="+mj-lt"/>
              <a:buAutoNum type="arabicPeriod"/>
            </a:pPr>
            <a:r>
              <a:rPr lang="en-US" b="0" i="0" dirty="0">
                <a:effectLst/>
                <a:latin typeface="Söhne"/>
              </a:rPr>
              <a:t>Elevating Design Standards: Attribute2Font establishes a new benchmark for font customization, offering professional-quality typography accessible to users of all proficiency levels. By ensuring consistency, quality, and adaptability, the tool enhances the visual appeal of design projects and raises design standards across various industries and applications.</a:t>
            </a:r>
          </a:p>
          <a:p>
            <a:pPr marL="342900" indent="-342900">
              <a:buFont typeface="+mj-lt"/>
              <a:buAutoNum type="arabicPeriod"/>
            </a:pPr>
            <a:endParaRPr lang="en-IN" dirty="0"/>
          </a:p>
        </p:txBody>
      </p:sp>
    </p:spTree>
    <p:extLst>
      <p:ext uri="{BB962C8B-B14F-4D97-AF65-F5344CB8AC3E}">
        <p14:creationId xmlns:p14="http://schemas.microsoft.com/office/powerpoint/2010/main" val="357982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aphicFrame>
        <p:nvGraphicFramePr>
          <p:cNvPr id="23" name="Table 22">
            <a:extLst>
              <a:ext uri="{FF2B5EF4-FFF2-40B4-BE49-F238E27FC236}">
                <a16:creationId xmlns:a16="http://schemas.microsoft.com/office/drawing/2014/main" id="{29602038-EB26-B71E-0366-FFA339E5456E}"/>
              </a:ext>
            </a:extLst>
          </p:cNvPr>
          <p:cNvGraphicFramePr>
            <a:graphicFrameLocks noGrp="1"/>
          </p:cNvGraphicFramePr>
          <p:nvPr>
            <p:extLst>
              <p:ext uri="{D42A27DB-BD31-4B8C-83A1-F6EECF244321}">
                <p14:modId xmlns:p14="http://schemas.microsoft.com/office/powerpoint/2010/main" val="2816798279"/>
              </p:ext>
            </p:extLst>
          </p:nvPr>
        </p:nvGraphicFramePr>
        <p:xfrm>
          <a:off x="893930" y="2522982"/>
          <a:ext cx="8128000" cy="9448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58939654"/>
                    </a:ext>
                  </a:extLst>
                </a:gridCol>
              </a:tblGrid>
              <a:tr h="370840">
                <a:tc>
                  <a:txBody>
                    <a:bodyPr/>
                    <a:lstStyle/>
                    <a:p>
                      <a:r>
                        <a:rPr lang="en-US" sz="2800" b="1" i="0" dirty="0">
                          <a:solidFill>
                            <a:schemeClr val="tx1"/>
                          </a:solidFill>
                          <a:effectLst/>
                          <a:latin typeface="-apple-system"/>
                        </a:rPr>
                        <a:t>Attribute to Font: Creating Fonts You Want From Attributes</a:t>
                      </a:r>
                      <a:endParaRPr lang="en-IN" sz="2800" b="1" dirty="0">
                        <a:solidFill>
                          <a:schemeClr val="tx1"/>
                        </a:solidFill>
                      </a:endParaRPr>
                    </a:p>
                  </a:txBody>
                  <a:tcPr>
                    <a:solidFill>
                      <a:schemeClr val="bg1"/>
                    </a:solidFill>
                  </a:tcPr>
                </a:tc>
                <a:extLst>
                  <a:ext uri="{0D108BD9-81ED-4DB2-BD59-A6C34878D82A}">
                    <a16:rowId xmlns:a16="http://schemas.microsoft.com/office/drawing/2014/main" val="357757603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DAC5C704-6F9B-E66A-0CAE-F3F32D73A8D2}"/>
              </a:ext>
            </a:extLst>
          </p:cNvPr>
          <p:cNvGraphicFramePr>
            <a:graphicFrameLocks noGrp="1"/>
          </p:cNvGraphicFramePr>
          <p:nvPr>
            <p:extLst>
              <p:ext uri="{D42A27DB-BD31-4B8C-83A1-F6EECF244321}">
                <p14:modId xmlns:p14="http://schemas.microsoft.com/office/powerpoint/2010/main" val="3637078484"/>
              </p:ext>
            </p:extLst>
          </p:nvPr>
        </p:nvGraphicFramePr>
        <p:xfrm>
          <a:off x="2285999" y="1524000"/>
          <a:ext cx="4743451" cy="4267200"/>
        </p:xfrm>
        <a:graphic>
          <a:graphicData uri="http://schemas.openxmlformats.org/drawingml/2006/table">
            <a:tbl>
              <a:tblPr firstRow="1" bandRow="1">
                <a:tableStyleId>{5C22544A-7EE6-4342-B048-85BDC9FD1C3A}</a:tableStyleId>
              </a:tblPr>
              <a:tblGrid>
                <a:gridCol w="4743451">
                  <a:extLst>
                    <a:ext uri="{9D8B030D-6E8A-4147-A177-3AD203B41FA5}">
                      <a16:colId xmlns:a16="http://schemas.microsoft.com/office/drawing/2014/main" val="325783284"/>
                    </a:ext>
                  </a:extLst>
                </a:gridCol>
              </a:tblGrid>
              <a:tr h="4267200">
                <a:tc>
                  <a:txBody>
                    <a:bodyPr/>
                    <a:lstStyle/>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Problem Statement</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Project overview</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Who are the end users?</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Our Solution and Value Proposition</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The Wow in your solution</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Modelling approach</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Results </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Conclusion</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noFill/>
                  </a:tcPr>
                </a:tc>
                <a:extLst>
                  <a:ext uri="{0D108BD9-81ED-4DB2-BD59-A6C34878D82A}">
                    <a16:rowId xmlns:a16="http://schemas.microsoft.com/office/drawing/2014/main" val="21765399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4F2E238-ACB9-E6E7-C0B4-AE72FEA57B2D}"/>
              </a:ext>
            </a:extLst>
          </p:cNvPr>
          <p:cNvGraphicFramePr>
            <a:graphicFrameLocks noGrp="1"/>
          </p:cNvGraphicFramePr>
          <p:nvPr>
            <p:extLst>
              <p:ext uri="{D42A27DB-BD31-4B8C-83A1-F6EECF244321}">
                <p14:modId xmlns:p14="http://schemas.microsoft.com/office/powerpoint/2010/main" val="4117892958"/>
              </p:ext>
            </p:extLst>
          </p:nvPr>
        </p:nvGraphicFramePr>
        <p:xfrm>
          <a:off x="282575" y="2133600"/>
          <a:ext cx="7108825" cy="3383280"/>
        </p:xfrm>
        <a:graphic>
          <a:graphicData uri="http://schemas.openxmlformats.org/drawingml/2006/table">
            <a:tbl>
              <a:tblPr firstRow="1" bandRow="1">
                <a:tableStyleId>{5C22544A-7EE6-4342-B048-85BDC9FD1C3A}</a:tableStyleId>
              </a:tblPr>
              <a:tblGrid>
                <a:gridCol w="7108825">
                  <a:extLst>
                    <a:ext uri="{9D8B030D-6E8A-4147-A177-3AD203B41FA5}">
                      <a16:colId xmlns:a16="http://schemas.microsoft.com/office/drawing/2014/main" val="2093293421"/>
                    </a:ext>
                  </a:extLst>
                </a:gridCol>
              </a:tblGrid>
              <a:tr h="370840">
                <a:tc>
                  <a:txBody>
                    <a:bodyPr/>
                    <a:lstStyle/>
                    <a:p>
                      <a:pPr marL="342900" indent="-342900">
                        <a:buFont typeface="+mj-lt"/>
                        <a:buAutoNum type="arabicPeriod"/>
                      </a:pPr>
                      <a:r>
                        <a:rPr lang="en-US" b="0" i="0" dirty="0">
                          <a:solidFill>
                            <a:schemeClr val="tx1"/>
                          </a:solidFill>
                          <a:effectLst/>
                          <a:latin typeface="+mn-lt"/>
                          <a:ea typeface="+mn-ea"/>
                          <a:cs typeface="+mn-cs"/>
                        </a:rPr>
                        <a:t>Difficulty in recognizing and understanding user-defined font attributes poses challenges for Attribute2Font, potentially resulting in discrepancies between desired and produced fonts.</a:t>
                      </a:r>
                    </a:p>
                    <a:p>
                      <a:pPr marL="342900" indent="-342900">
                        <a:buFont typeface="+mj-lt"/>
                        <a:buAutoNum type="arabicPeriod"/>
                      </a:pPr>
                      <a:endParaRPr lang="en-US" b="0" i="0" dirty="0">
                        <a:solidFill>
                          <a:schemeClr val="tx1"/>
                        </a:solidFill>
                        <a:effectLst/>
                        <a:latin typeface="+mn-lt"/>
                        <a:ea typeface="+mn-ea"/>
                        <a:cs typeface="+mn-cs"/>
                      </a:endParaRPr>
                    </a:p>
                    <a:p>
                      <a:pPr marL="342900" indent="-342900">
                        <a:buFont typeface="+mj-lt"/>
                        <a:buAutoNum type="arabicPeriod"/>
                      </a:pPr>
                      <a:r>
                        <a:rPr lang="en-US" b="0" i="0" dirty="0">
                          <a:solidFill>
                            <a:schemeClr val="tx1"/>
                          </a:solidFill>
                          <a:effectLst/>
                          <a:latin typeface="+mn-lt"/>
                          <a:ea typeface="+mn-ea"/>
                          <a:cs typeface="+mn-cs"/>
                        </a:rPr>
                        <a:t>The current font creation procedure consumes significant time and resources, impeding swift iterations and personalized font adjustments to fulfill user needs efficiently.</a:t>
                      </a:r>
                    </a:p>
                    <a:p>
                      <a:pPr marL="342900" indent="-342900">
                        <a:buFont typeface="+mj-lt"/>
                        <a:buAutoNum type="arabicPeriod"/>
                      </a:pPr>
                      <a:endParaRPr lang="en-US" b="0" i="0" dirty="0">
                        <a:solidFill>
                          <a:schemeClr val="tx1"/>
                        </a:solidFill>
                        <a:effectLst/>
                        <a:latin typeface="+mn-lt"/>
                        <a:ea typeface="+mn-ea"/>
                        <a:cs typeface="+mn-cs"/>
                      </a:endParaRPr>
                    </a:p>
                    <a:p>
                      <a:pPr marL="342900" indent="-342900">
                        <a:buFont typeface="+mj-lt"/>
                        <a:buAutoNum type="arabicPeriod"/>
                      </a:pPr>
                      <a:r>
                        <a:rPr lang="en-US" b="0" i="0" dirty="0">
                          <a:solidFill>
                            <a:schemeClr val="tx1"/>
                          </a:solidFill>
                          <a:effectLst/>
                          <a:latin typeface="+mn-lt"/>
                          <a:ea typeface="+mn-ea"/>
                          <a:cs typeface="+mn-cs"/>
                        </a:rPr>
                        <a:t>Users encounter inconsistency in the quality of generated fonts, including irregularities in spacing, alignment, and overall visual appeal, thereby affecting the usability and attractiveness of the end product.</a:t>
                      </a:r>
                    </a:p>
                    <a:p>
                      <a:pPr marL="342900" indent="-342900" algn="l">
                        <a:buFont typeface="+mj-lt"/>
                        <a:buAutoNum type="arabicPeriod"/>
                      </a:pPr>
                      <a:endParaRPr lang="en-IN" dirty="0">
                        <a:solidFill>
                          <a:schemeClr val="tx1"/>
                        </a:solidFill>
                      </a:endParaRPr>
                    </a:p>
                  </a:txBody>
                  <a:tcPr>
                    <a:solidFill>
                      <a:schemeClr val="bg1"/>
                    </a:solidFill>
                  </a:tcPr>
                </a:tc>
                <a:extLst>
                  <a:ext uri="{0D108BD9-81ED-4DB2-BD59-A6C34878D82A}">
                    <a16:rowId xmlns:a16="http://schemas.microsoft.com/office/drawing/2014/main" val="379761971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graphicFrame>
        <p:nvGraphicFramePr>
          <p:cNvPr id="11" name="Table 10">
            <a:extLst>
              <a:ext uri="{FF2B5EF4-FFF2-40B4-BE49-F238E27FC236}">
                <a16:creationId xmlns:a16="http://schemas.microsoft.com/office/drawing/2014/main" id="{77007FA5-6AD5-D502-0AA2-DBF6214E2477}"/>
              </a:ext>
            </a:extLst>
          </p:cNvPr>
          <p:cNvGraphicFramePr>
            <a:graphicFrameLocks noGrp="1"/>
          </p:cNvGraphicFramePr>
          <p:nvPr>
            <p:extLst>
              <p:ext uri="{D42A27DB-BD31-4B8C-83A1-F6EECF244321}">
                <p14:modId xmlns:p14="http://schemas.microsoft.com/office/powerpoint/2010/main" val="625135877"/>
              </p:ext>
            </p:extLst>
          </p:nvPr>
        </p:nvGraphicFramePr>
        <p:xfrm>
          <a:off x="476060" y="1695450"/>
          <a:ext cx="7848600" cy="5157300"/>
        </p:xfrm>
        <a:graphic>
          <a:graphicData uri="http://schemas.openxmlformats.org/drawingml/2006/table">
            <a:tbl>
              <a:tblPr firstRow="1" bandRow="1">
                <a:tableStyleId>{5C22544A-7EE6-4342-B048-85BDC9FD1C3A}</a:tableStyleId>
              </a:tblPr>
              <a:tblGrid>
                <a:gridCol w="7848600">
                  <a:extLst>
                    <a:ext uri="{9D8B030D-6E8A-4147-A177-3AD203B41FA5}">
                      <a16:colId xmlns:a16="http://schemas.microsoft.com/office/drawing/2014/main" val="969770687"/>
                    </a:ext>
                  </a:extLst>
                </a:gridCol>
              </a:tblGrid>
              <a:tr h="5157300">
                <a:tc>
                  <a:txBody>
                    <a:bodyPr/>
                    <a:lstStyle/>
                    <a:p>
                      <a:pPr marL="342900" indent="-342900">
                        <a:buFont typeface="+mj-lt"/>
                        <a:buAutoNum type="arabicPeriod"/>
                      </a:pPr>
                      <a:r>
                        <a:rPr lang="en-US" b="0" i="0" dirty="0">
                          <a:solidFill>
                            <a:schemeClr val="tx1"/>
                          </a:solidFill>
                          <a:effectLst/>
                          <a:latin typeface="+mn-lt"/>
                          <a:ea typeface="+mn-ea"/>
                          <a:cs typeface="+mn-cs"/>
                        </a:rPr>
                        <a:t>Struggles persist in accurately identifying and interpreting user-specified font attributes within Attribute2Font, potentially leading to discrepancies between desired font styles and those generated.</a:t>
                      </a:r>
                    </a:p>
                    <a:p>
                      <a:pPr marL="342900" indent="-342900">
                        <a:buFont typeface="+mj-lt"/>
                        <a:buAutoNum type="arabicPeriod"/>
                      </a:pPr>
                      <a:endParaRPr lang="en-US" b="0" i="0" dirty="0">
                        <a:solidFill>
                          <a:schemeClr val="tx1"/>
                        </a:solidFill>
                        <a:effectLst/>
                        <a:latin typeface="+mn-lt"/>
                        <a:ea typeface="+mn-ea"/>
                        <a:cs typeface="+mn-cs"/>
                      </a:endParaRPr>
                    </a:p>
                    <a:p>
                      <a:pPr marL="342900" indent="-342900">
                        <a:buFont typeface="+mj-lt"/>
                        <a:buAutoNum type="arabicPeriod"/>
                      </a:pPr>
                      <a:r>
                        <a:rPr lang="en-US" b="0" i="0" dirty="0">
                          <a:solidFill>
                            <a:schemeClr val="tx1"/>
                          </a:solidFill>
                          <a:effectLst/>
                          <a:latin typeface="+mn-lt"/>
                          <a:ea typeface="+mn-ea"/>
                          <a:cs typeface="+mn-cs"/>
                        </a:rPr>
                        <a:t>Font creation currently demands extensive time and resources, hindering the rapid iteration and customization necessary to meet user demands effectively.</a:t>
                      </a:r>
                    </a:p>
                    <a:p>
                      <a:pPr marL="342900" indent="-342900">
                        <a:buFont typeface="+mj-lt"/>
                        <a:buAutoNum type="arabicPeriod"/>
                      </a:pPr>
                      <a:endParaRPr lang="en-US" b="0" i="0" dirty="0">
                        <a:solidFill>
                          <a:schemeClr val="tx1"/>
                        </a:solidFill>
                        <a:effectLst/>
                        <a:latin typeface="+mn-lt"/>
                        <a:ea typeface="+mn-ea"/>
                        <a:cs typeface="+mn-cs"/>
                      </a:endParaRPr>
                    </a:p>
                    <a:p>
                      <a:pPr marL="342900" indent="-342900">
                        <a:buFont typeface="+mj-lt"/>
                        <a:buAutoNum type="arabicPeriod"/>
                      </a:pPr>
                      <a:r>
                        <a:rPr lang="en-US" b="0" i="0" dirty="0">
                          <a:solidFill>
                            <a:schemeClr val="tx1"/>
                          </a:solidFill>
                          <a:effectLst/>
                          <a:latin typeface="+mn-lt"/>
                          <a:ea typeface="+mn-ea"/>
                          <a:cs typeface="+mn-cs"/>
                        </a:rPr>
                        <a:t>Output quality of generated fonts remains inconsistent for users, presenting challenges such as variations in spacing, alignment, and overall aesthetic appeal, impacting the usability and attractiveness of the final output.</a:t>
                      </a:r>
                    </a:p>
                    <a:p>
                      <a:pPr marL="342900" indent="-342900" algn="l">
                        <a:buFont typeface="+mj-lt"/>
                        <a:buAutoNum type="arabicPeriod"/>
                      </a:pPr>
                      <a:endParaRPr lang="en-IN" dirty="0">
                        <a:solidFill>
                          <a:schemeClr val="tx1"/>
                        </a:solidFill>
                      </a:endParaRPr>
                    </a:p>
                  </a:txBody>
                  <a:tcPr>
                    <a:solidFill>
                      <a:schemeClr val="bg1"/>
                    </a:solidFill>
                  </a:tcPr>
                </a:tc>
                <a:extLst>
                  <a:ext uri="{0D108BD9-81ED-4DB2-BD59-A6C34878D82A}">
                    <a16:rowId xmlns:a16="http://schemas.microsoft.com/office/drawing/2014/main" val="36469214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77548" cy="3279103"/>
          </a:xfrm>
          <a:prstGeom prst="rect">
            <a:avLst/>
          </a:prstGeom>
        </p:spPr>
        <p:txBody>
          <a:bodyPr vert="horz" wrap="square" lIns="0" tIns="16510" rIns="0" bIns="0" rtlCol="0">
            <a:spAutoFit/>
          </a:bodyPr>
          <a:lstStyle/>
          <a:p>
            <a:pPr marL="12700" algn="l">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br>
              <a:rPr lang="en-US" sz="3200" spc="5" dirty="0"/>
            </a:br>
            <a:br>
              <a:rPr lang="en-US" sz="3200" spc="5" dirty="0"/>
            </a:br>
            <a:br>
              <a:rPr lang="en-US" sz="3200" spc="5" dirty="0"/>
            </a:br>
            <a:br>
              <a:rPr lang="en-US" sz="3200" spc="5" dirty="0"/>
            </a:br>
            <a:r>
              <a:rPr lang="en-US" sz="2800" spc="5" dirty="0">
                <a:latin typeface="+mn-lt"/>
              </a:rPr>
              <a:t>Graphic Designers</a:t>
            </a:r>
            <a:br>
              <a:rPr lang="en-US" sz="2800" spc="5" dirty="0">
                <a:latin typeface="+mn-lt"/>
              </a:rPr>
            </a:br>
            <a:r>
              <a:rPr lang="en-US" sz="2800" spc="5" dirty="0">
                <a:latin typeface="+mn-lt"/>
              </a:rPr>
              <a:t>Web Developers</a:t>
            </a:r>
            <a:br>
              <a:rPr lang="en-US" sz="2800" spc="5" dirty="0">
                <a:latin typeface="+mn-lt"/>
              </a:rPr>
            </a:br>
            <a:r>
              <a:rPr lang="en-US" sz="2800" spc="5" dirty="0">
                <a:latin typeface="+mn-lt"/>
              </a:rPr>
              <a:t>Content Creators</a:t>
            </a:r>
            <a:endParaRPr lang="en-US" sz="280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4DA01A84-0DFF-1137-324B-C5840009A274}"/>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3554863A-D17E-2927-B2E9-136D17B83E54}"/>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0" name="Table 9">
            <a:extLst>
              <a:ext uri="{FF2B5EF4-FFF2-40B4-BE49-F238E27FC236}">
                <a16:creationId xmlns:a16="http://schemas.microsoft.com/office/drawing/2014/main" id="{3F4D5C7D-7216-C98D-67EE-02EF34C0A5DA}"/>
              </a:ext>
            </a:extLst>
          </p:cNvPr>
          <p:cNvGraphicFramePr>
            <a:graphicFrameLocks noGrp="1"/>
          </p:cNvGraphicFramePr>
          <p:nvPr>
            <p:extLst>
              <p:ext uri="{D42A27DB-BD31-4B8C-83A1-F6EECF244321}">
                <p14:modId xmlns:p14="http://schemas.microsoft.com/office/powerpoint/2010/main" val="965162551"/>
              </p:ext>
            </p:extLst>
          </p:nvPr>
        </p:nvGraphicFramePr>
        <p:xfrm>
          <a:off x="1884363" y="1857375"/>
          <a:ext cx="7223126" cy="5029200"/>
        </p:xfrm>
        <a:graphic>
          <a:graphicData uri="http://schemas.openxmlformats.org/drawingml/2006/table">
            <a:tbl>
              <a:tblPr firstRow="1" bandRow="1">
                <a:tableStyleId>{5C22544A-7EE6-4342-B048-85BDC9FD1C3A}</a:tableStyleId>
              </a:tblPr>
              <a:tblGrid>
                <a:gridCol w="7223126">
                  <a:extLst>
                    <a:ext uri="{9D8B030D-6E8A-4147-A177-3AD203B41FA5}">
                      <a16:colId xmlns:a16="http://schemas.microsoft.com/office/drawing/2014/main" val="3377529983"/>
                    </a:ext>
                  </a:extLst>
                </a:gridCol>
              </a:tblGrid>
              <a:tr h="4953000">
                <a:tc>
                  <a:txBody>
                    <a:bodyPr/>
                    <a:lstStyle/>
                    <a:p>
                      <a:br>
                        <a:rPr lang="en-US" b="0" i="0" dirty="0">
                          <a:solidFill>
                            <a:schemeClr val="tx1"/>
                          </a:solidFill>
                          <a:effectLst/>
                          <a:latin typeface="+mn-lt"/>
                          <a:ea typeface="+mn-ea"/>
                          <a:cs typeface="+mn-cs"/>
                        </a:rPr>
                      </a:br>
                      <a:r>
                        <a:rPr lang="en-US" b="0" i="0" dirty="0">
                          <a:solidFill>
                            <a:schemeClr val="tx1"/>
                          </a:solidFill>
                          <a:effectLst/>
                          <a:latin typeface="+mn-lt"/>
                          <a:ea typeface="+mn-ea"/>
                          <a:cs typeface="+mn-cs"/>
                        </a:rPr>
                        <a:t>Solution: Attribute2Font provides an intuitive platform for crafting personalized fonts based on user-defined attributes. Through sophisticated algorithms, the tool accurately interprets user preferences and efficiently generates distinctive typefaces. Users can effortlessly experiment with various font styles, weights, and other attributes to achieve their desired visual expression, eliminating the need for complex software or extensive design expertise.</a:t>
                      </a:r>
                    </a:p>
                    <a:p>
                      <a:r>
                        <a:rPr lang="en-US" b="0" i="0" dirty="0">
                          <a:solidFill>
                            <a:schemeClr val="tx1"/>
                          </a:solidFill>
                          <a:effectLst/>
                          <a:latin typeface="+mn-lt"/>
                          <a:ea typeface="+mn-ea"/>
                          <a:cs typeface="+mn-cs"/>
                        </a:rPr>
                        <a:t>Value Proposition: Efficiency: Attribute2Font optimizes the font creation process, reducing time and resources compared to traditional approaches. Its user-friendly interface and automated generation capabilities enable rapid iterations, accelerating the realization of creative concepts.</a:t>
                      </a:r>
                    </a:p>
                    <a:p>
                      <a:r>
                        <a:rPr lang="en-US" b="0" i="0" dirty="0">
                          <a:solidFill>
                            <a:schemeClr val="tx1"/>
                          </a:solidFill>
                          <a:effectLst/>
                          <a:latin typeface="+mn-lt"/>
                          <a:ea typeface="+mn-ea"/>
                          <a:cs typeface="+mn-cs"/>
                        </a:rPr>
                        <a:t>Customization: Users enjoy complete control over font attributes, enabling tailored typefaces that perfectly match specific design preferences or project demands. This level of customization fosters brand distinctiveness and enhances visual communication, reinforcing brand identity across various mediums.</a:t>
                      </a:r>
                    </a:p>
                    <a:p>
                      <a:endParaRPr lang="en-US" b="0" i="0" dirty="0">
                        <a:solidFill>
                          <a:schemeClr val="tx1"/>
                        </a:solidFill>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67164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2792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414675"/>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graphicFrame>
        <p:nvGraphicFramePr>
          <p:cNvPr id="9" name="Table 8">
            <a:extLst>
              <a:ext uri="{FF2B5EF4-FFF2-40B4-BE49-F238E27FC236}">
                <a16:creationId xmlns:a16="http://schemas.microsoft.com/office/drawing/2014/main" id="{2CD03722-EE01-D342-91BB-6B052FD9A0F5}"/>
              </a:ext>
            </a:extLst>
          </p:cNvPr>
          <p:cNvGraphicFramePr>
            <a:graphicFrameLocks noGrp="1"/>
          </p:cNvGraphicFramePr>
          <p:nvPr>
            <p:extLst>
              <p:ext uri="{D42A27DB-BD31-4B8C-83A1-F6EECF244321}">
                <p14:modId xmlns:p14="http://schemas.microsoft.com/office/powerpoint/2010/main" val="1660692176"/>
              </p:ext>
            </p:extLst>
          </p:nvPr>
        </p:nvGraphicFramePr>
        <p:xfrm>
          <a:off x="2301431" y="1198625"/>
          <a:ext cx="6371079" cy="5577840"/>
        </p:xfrm>
        <a:graphic>
          <a:graphicData uri="http://schemas.openxmlformats.org/drawingml/2006/table">
            <a:tbl>
              <a:tblPr firstRow="1" bandRow="1">
                <a:tableStyleId>{5C22544A-7EE6-4342-B048-85BDC9FD1C3A}</a:tableStyleId>
              </a:tblPr>
              <a:tblGrid>
                <a:gridCol w="6371079">
                  <a:extLst>
                    <a:ext uri="{9D8B030D-6E8A-4147-A177-3AD203B41FA5}">
                      <a16:colId xmlns:a16="http://schemas.microsoft.com/office/drawing/2014/main" val="1180029005"/>
                    </a:ext>
                  </a:extLst>
                </a:gridCol>
              </a:tblGrid>
              <a:tr h="5004478">
                <a:tc>
                  <a:txBody>
                    <a:bodyPr/>
                    <a:lstStyle/>
                    <a:p>
                      <a:r>
                        <a:rPr lang="en-US" b="0" i="0" dirty="0">
                          <a:solidFill>
                            <a:schemeClr val="tx1"/>
                          </a:solidFill>
                          <a:effectLst/>
                          <a:latin typeface="+mn-lt"/>
                          <a:ea typeface="+mn-ea"/>
                          <a:cs typeface="+mn-cs"/>
                        </a:rPr>
                        <a:t>Instant Customization: Attribute2Font revolutionizes font customization by offering effortless and immediate adjustments. Featuring a user-friendly interface and intuitive controls, users can explore various attributes and witness real-time changes, resulting in stunning designs within minutes.</a:t>
                      </a:r>
                    </a:p>
                    <a:p>
                      <a:endParaRPr lang="en-US" b="0" i="0" dirty="0">
                        <a:solidFill>
                          <a:schemeClr val="tx1"/>
                        </a:solidFill>
                        <a:effectLst/>
                        <a:latin typeface="+mn-lt"/>
                        <a:ea typeface="+mn-ea"/>
                        <a:cs typeface="+mn-cs"/>
                      </a:endParaRPr>
                    </a:p>
                    <a:p>
                      <a:r>
                        <a:rPr lang="en-US" b="0" i="0" dirty="0">
                          <a:solidFill>
                            <a:schemeClr val="tx1"/>
                          </a:solidFill>
                          <a:effectLst/>
                          <a:latin typeface="+mn-lt"/>
                          <a:ea typeface="+mn-ea"/>
                          <a:cs typeface="+mn-cs"/>
                        </a:rPr>
                        <a:t>Limitless Creativity: Attribute2Font unleashes boundless creative potential, liberating users from conventional font limitations. Whether tweaking styles, weights, or fine-tuning spacing and alignment, users can explore endless possibilities to craft truly unique typefaces that captivate audiences and make a lasting impact.</a:t>
                      </a:r>
                    </a:p>
                    <a:p>
                      <a:endParaRPr lang="en-US" b="0" i="0" dirty="0">
                        <a:solidFill>
                          <a:schemeClr val="tx1"/>
                        </a:solidFill>
                        <a:effectLst/>
                        <a:latin typeface="+mn-lt"/>
                        <a:ea typeface="+mn-ea"/>
                        <a:cs typeface="+mn-cs"/>
                      </a:endParaRPr>
                    </a:p>
                    <a:p>
                      <a:r>
                        <a:rPr lang="en-US" b="0" i="0" dirty="0">
                          <a:solidFill>
                            <a:schemeClr val="tx1"/>
                          </a:solidFill>
                          <a:effectLst/>
                          <a:latin typeface="+mn-lt"/>
                          <a:ea typeface="+mn-ea"/>
                          <a:cs typeface="+mn-cs"/>
                        </a:rPr>
                        <a:t>Professional Results: Backed by advanced algorithms and stringent quality assurance, Attribute2Font guarantees professional-grade typography with every generated font. Users can rely on the tool's precision to deliver impeccable typography, enhancing the visual allure of their designs and raising the bar for excellence in their projects.</a:t>
                      </a:r>
                    </a:p>
                    <a:p>
                      <a:pPr marL="342900" indent="-342900">
                        <a:buFont typeface="+mj-lt"/>
                        <a:buAutoNum type="arabicPeriod"/>
                      </a:pPr>
                      <a:endParaRPr lang="en-IN" dirty="0">
                        <a:solidFill>
                          <a:schemeClr val="tx1"/>
                        </a:solidFill>
                        <a:effectLst/>
                      </a:endParaRPr>
                    </a:p>
                  </a:txBody>
                  <a:tcPr>
                    <a:noFill/>
                  </a:tcPr>
                </a:tc>
                <a:extLst>
                  <a:ext uri="{0D108BD9-81ED-4DB2-BD59-A6C34878D82A}">
                    <a16:rowId xmlns:a16="http://schemas.microsoft.com/office/drawing/2014/main" val="42097142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613776" cy="4773102"/>
          </a:xfrm>
          <a:prstGeom prst="rect">
            <a:avLst/>
          </a:prstGeom>
        </p:spPr>
        <p:txBody>
          <a:bodyPr vert="horz" wrap="square" lIns="0" tIns="12700" rIns="0" bIns="0" rtlCol="0">
            <a:spAutoFit/>
          </a:bodyPr>
          <a:lstStyle/>
          <a:p>
            <a:pPr marL="355600" indent="-342900">
              <a:lnSpc>
                <a:spcPct val="100000"/>
              </a:lnSpc>
              <a:spcBef>
                <a:spcPts val="100"/>
              </a:spcBef>
              <a:buFont typeface="+mj-lt"/>
              <a:buAutoNum type="arabicPeriod"/>
            </a:pPr>
            <a:r>
              <a:rPr lang="en-IN" sz="1800" dirty="0">
                <a:latin typeface="Trebuchet MS"/>
                <a:cs typeface="Trebuchet MS"/>
              </a:rPr>
              <a:t>Attribute Recognition Model: Attribute2Font employs a sophisticated attribute recognition model trained on vast datasets of font styles, weights, and other typographic characteristics. This model accurately interprets user input, recognizing desired attributes such as serif or sans-serif, boldness, italicization, and more, enabling precise customization of fonts.</a:t>
            </a:r>
          </a:p>
          <a:p>
            <a:pPr marL="355600" indent="-342900">
              <a:lnSpc>
                <a:spcPct val="100000"/>
              </a:lnSpc>
              <a:spcBef>
                <a:spcPts val="100"/>
              </a:spcBef>
              <a:buFont typeface="+mj-lt"/>
              <a:buAutoNum type="arabicPeriod"/>
            </a:pPr>
            <a:endParaRPr lang="en-IN" sz="1800" dirty="0">
              <a:latin typeface="Trebuchet MS"/>
              <a:cs typeface="Trebuchet MS"/>
            </a:endParaRPr>
          </a:p>
          <a:p>
            <a:pPr marL="355600" indent="-342900">
              <a:lnSpc>
                <a:spcPct val="100000"/>
              </a:lnSpc>
              <a:spcBef>
                <a:spcPts val="100"/>
              </a:spcBef>
              <a:buFont typeface="+mj-lt"/>
              <a:buAutoNum type="arabicPeriod"/>
            </a:pPr>
            <a:r>
              <a:rPr lang="en-IN" sz="1800" dirty="0">
                <a:latin typeface="Trebuchet MS"/>
                <a:cs typeface="Trebuchet MS"/>
              </a:rPr>
              <a:t>Font Generation Model: The font generation model in Attribute2Font utilizes cutting-edge algorithms to generate custom fonts based on identified attributes. By leveraging deep learning techniques, this model generates fonts with consistent spacing, alignment, and aesthetic coherence, ensuring professional-quality output that meets user expectations.</a:t>
            </a:r>
          </a:p>
          <a:p>
            <a:pPr marL="355600" indent="-342900">
              <a:lnSpc>
                <a:spcPct val="100000"/>
              </a:lnSpc>
              <a:spcBef>
                <a:spcPts val="100"/>
              </a:spcBef>
              <a:buFont typeface="+mj-lt"/>
              <a:buAutoNum type="arabicPeriod"/>
            </a:pPr>
            <a:endParaRPr lang="en-IN" sz="1800" dirty="0">
              <a:latin typeface="Trebuchet MS"/>
              <a:cs typeface="Trebuchet MS"/>
            </a:endParaRPr>
          </a:p>
          <a:p>
            <a:pPr marL="355600" indent="-342900">
              <a:lnSpc>
                <a:spcPct val="100000"/>
              </a:lnSpc>
              <a:spcBef>
                <a:spcPts val="100"/>
              </a:spcBef>
              <a:buFont typeface="+mj-lt"/>
              <a:buAutoNum type="arabicPeriod"/>
            </a:pPr>
            <a:r>
              <a:rPr lang="en-IN" sz="1800" dirty="0">
                <a:latin typeface="Trebuchet MS"/>
                <a:cs typeface="Trebuchet MS"/>
              </a:rPr>
              <a:t>User Preference Modelling: Attribute2Font incorporates user preference modelling to adapt to individual design preferences over time. By </a:t>
            </a:r>
            <a:r>
              <a:rPr lang="en-IN" sz="1800" dirty="0" err="1">
                <a:latin typeface="Trebuchet MS"/>
                <a:cs typeface="Trebuchet MS"/>
              </a:rPr>
              <a:t>analyzing</a:t>
            </a:r>
            <a:r>
              <a:rPr lang="en-IN" sz="1800" dirty="0">
                <a:latin typeface="Trebuchet MS"/>
                <a:cs typeface="Trebuchet MS"/>
              </a:rPr>
              <a:t> user interactions and feedback, the system learns to anticipate and suggest font attributes that align with users' stylistic preferences, enhancing the customization experience and fostering user satisfaction.</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883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Söhne</vt:lpstr>
      <vt:lpstr>Times New Roman</vt:lpstr>
      <vt:lpstr>Trebuchet MS</vt:lpstr>
      <vt:lpstr>Office Theme</vt:lpstr>
      <vt:lpstr>Attribute to Font: Creating Fonts You Want From Attributes</vt:lpstr>
      <vt:lpstr>PROJECT TITLE</vt:lpstr>
      <vt:lpstr>AGENDA</vt:lpstr>
      <vt:lpstr>PROBLEM STATEMENT</vt:lpstr>
      <vt:lpstr>PROJECT OVERVIEW</vt:lpstr>
      <vt:lpstr>WHO ARE THE END USERS?    Graphic Designers Web Developers Content Creators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 to Font: Creating Fonts You Want From Attributes</dc:title>
  <cp:lastModifiedBy>Mathew Fedrick</cp:lastModifiedBy>
  <cp:revision>2</cp:revision>
  <dcterms:created xsi:type="dcterms:W3CDTF">2024-04-23T15:07:05Z</dcterms:created>
  <dcterms:modified xsi:type="dcterms:W3CDTF">2024-04-24T04:06:04Z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2024-04-23T00:00:00Z</vt:filetime>
  </property>
</Properties>
</file>