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7" r:id="rId7"/>
    <p:sldId id="273" r:id="rId8"/>
    <p:sldId id="272" r:id="rId9"/>
    <p:sldId id="268" r:id="rId10"/>
    <p:sldId id="269" r:id="rId11"/>
    <p:sldId id="264" r:id="rId12"/>
    <p:sldId id="274" r:id="rId13"/>
    <p:sldId id="265" r:id="rId14"/>
    <p:sldId id="270" r:id="rId15"/>
    <p:sldId id="271" r:id="rId16"/>
    <p:sldId id="258" r:id="rId17"/>
    <p:sldId id="257" r:id="rId18"/>
    <p:sldId id="25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1"/>
    <p:restoredTop sz="76788"/>
  </p:normalViewPr>
  <p:slideViewPr>
    <p:cSldViewPr snapToGrid="0" snapToObjects="1">
      <p:cViewPr varScale="1">
        <p:scale>
          <a:sx n="96" d="100"/>
          <a:sy n="96" d="100"/>
        </p:scale>
        <p:origin x="1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C71EE-07E2-F546-B24D-34DF0C65928C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B3A56-DECB-C74F-89A2-DD4244DAB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0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42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– strongly consistent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0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seeing these architectures, where is this bigdata problem ?</a:t>
            </a:r>
          </a:p>
          <a:p>
            <a:endParaRPr lang="en-US" dirty="0"/>
          </a:p>
          <a:p>
            <a:r>
              <a:rPr lang="en-US" dirty="0"/>
              <a:t>Stream of data generated by online systems</a:t>
            </a:r>
          </a:p>
          <a:p>
            <a:endParaRPr lang="en-US" dirty="0"/>
          </a:p>
          <a:p>
            <a:r>
              <a:rPr lang="en-US" dirty="0"/>
              <a:t>Data warehouse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7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Huge data at storage side, compute is sitting at different location. </a:t>
            </a:r>
          </a:p>
          <a:p>
            <a:endParaRPr lang="en-US" dirty="0"/>
          </a:p>
          <a:p>
            <a:r>
              <a:rPr lang="en-US" dirty="0"/>
              <a:t>RDBMS database systems aren’t good fit for unstructured data.</a:t>
            </a:r>
          </a:p>
          <a:p>
            <a:endParaRPr lang="en-US" dirty="0"/>
          </a:p>
          <a:p>
            <a:r>
              <a:rPr lang="en-US" dirty="0"/>
              <a:t>How we can speed up processing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65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9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What’s the size of biggest single node that we can have ?</a:t>
            </a:r>
          </a:p>
          <a:p>
            <a:r>
              <a:rPr lang="en-US"/>
              <a:t>Distributed systems are way to go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bound includes reading from memory or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backups</a:t>
            </a:r>
          </a:p>
          <a:p>
            <a:endParaRPr lang="en-US" dirty="0"/>
          </a:p>
          <a:p>
            <a:r>
              <a:rPr lang="en-US" dirty="0"/>
              <a:t>If something fails we lose data</a:t>
            </a:r>
          </a:p>
          <a:p>
            <a:endParaRPr lang="en-US" dirty="0"/>
          </a:p>
          <a:p>
            <a:r>
              <a:rPr lang="en-US" dirty="0"/>
              <a:t>A black 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0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to mid scale companies can make use of it.</a:t>
            </a:r>
          </a:p>
          <a:p>
            <a:endParaRPr lang="en-US" dirty="0"/>
          </a:p>
          <a:p>
            <a:r>
              <a:rPr lang="en-US" dirty="0"/>
              <a:t>Startups </a:t>
            </a:r>
          </a:p>
          <a:p>
            <a:endParaRPr lang="en-US" dirty="0"/>
          </a:p>
          <a:p>
            <a:r>
              <a:rPr lang="en-US" dirty="0"/>
              <a:t>Those who don’t generate too much data, can stick to it.. </a:t>
            </a:r>
          </a:p>
          <a:p>
            <a:endParaRPr lang="en-US" dirty="0"/>
          </a:p>
          <a:p>
            <a:r>
              <a:rPr lang="en-US" dirty="0"/>
              <a:t>Mainly social media sites generates huge volume of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7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SOA and micro-services are some time compared differently, as SOA is not that granular level compared to micro-services.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Monolithic  architecture is the starting point for all of theses.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B3A56-DECB-C74F-89A2-DD4244DAB3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ridas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haridas.n@imagina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ridas.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1144-3A3C-5E45-8F81-D5A861ECD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9B748-10BF-F347-898B-660236A26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Haridas Narayanaswamy</a:t>
            </a:r>
          </a:p>
          <a:p>
            <a:r>
              <a:rPr lang="en-US" dirty="0">
                <a:hlinkClick r:id="rId3"/>
              </a:rPr>
              <a:t>https://haridas.in</a:t>
            </a:r>
            <a:endParaRPr lang="en-US" dirty="0"/>
          </a:p>
          <a:p>
            <a:r>
              <a:rPr lang="en-US" dirty="0"/>
              <a:t>19/Feb/2019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44AD1-10FA-EC42-A06D-35F04D089BD8}"/>
              </a:ext>
            </a:extLst>
          </p:cNvPr>
          <p:cNvSpPr txBox="1"/>
          <p:nvPr/>
        </p:nvSpPr>
        <p:spPr>
          <a:xfrm>
            <a:off x="9170504" y="273370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FISAT</a:t>
            </a:r>
          </a:p>
        </p:txBody>
      </p:sp>
    </p:spTree>
    <p:extLst>
      <p:ext uri="{BB962C8B-B14F-4D97-AF65-F5344CB8AC3E}">
        <p14:creationId xmlns:p14="http://schemas.microsoft.com/office/powerpoint/2010/main" val="257486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45523-7602-584E-A3D6-DE42BA6F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SOA and Micro services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B20500-C43D-4ACF-90E9-DAD902EF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Service Oriented Architecture</a:t>
            </a:r>
          </a:p>
          <a:p>
            <a:r>
              <a:rPr lang="en-US" sz="1400" dirty="0"/>
              <a:t>Each service will do only one task – fine grained separation, hence named as micro-services</a:t>
            </a:r>
          </a:p>
          <a:p>
            <a:r>
              <a:rPr lang="en-US" sz="1400" dirty="0"/>
              <a:t>API Gateways</a:t>
            </a:r>
          </a:p>
          <a:p>
            <a:r>
              <a:rPr lang="en-US" sz="1400" dirty="0"/>
              <a:t>Messaging Systems</a:t>
            </a:r>
          </a:p>
          <a:p>
            <a:r>
              <a:rPr lang="en-US" sz="1400" dirty="0"/>
              <a:t>Scalable Databases accessible to micro services</a:t>
            </a:r>
          </a:p>
          <a:p>
            <a:r>
              <a:rPr lang="en-US" sz="1400" dirty="0"/>
              <a:t>Caching services</a:t>
            </a:r>
          </a:p>
          <a:p>
            <a:r>
              <a:rPr lang="en-US" sz="1400" dirty="0"/>
              <a:t>Etc.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6C95F75-FB39-694E-8423-537F0D566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2096735"/>
            <a:ext cx="6269479" cy="266452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E45E8-BB00-A444-BC2C-C110F3AF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CAP Theorem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4815-62FB-2540-A4D8-712C58AB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Consistency</a:t>
            </a:r>
          </a:p>
          <a:p>
            <a:r>
              <a:rPr lang="en-US" sz="1800" dirty="0"/>
              <a:t>Availability</a:t>
            </a:r>
          </a:p>
          <a:p>
            <a:r>
              <a:rPr lang="en-US" sz="1800" dirty="0"/>
              <a:t>Partition tolerance </a:t>
            </a:r>
          </a:p>
          <a:p>
            <a:r>
              <a:rPr lang="en-US" sz="1800" dirty="0"/>
              <a:t>Eventual Consistent systems</a:t>
            </a:r>
          </a:p>
          <a:p>
            <a:r>
              <a:rPr lang="en-US" sz="1800" dirty="0"/>
              <a:t>Split brain problem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037ED-15C7-594B-89BA-89E392E8B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162" y="609600"/>
            <a:ext cx="6162989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18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64B3D2-D18D-9C46-AF94-93F52ECE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Bigdata platforms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450295-646D-5344-B8F0-7F5C15F2A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they fit in ?</a:t>
            </a:r>
          </a:p>
          <a:p>
            <a:r>
              <a:rPr lang="en-US" dirty="0"/>
              <a:t>Offline vs Online systems</a:t>
            </a:r>
          </a:p>
        </p:txBody>
      </p:sp>
    </p:spTree>
    <p:extLst>
      <p:ext uri="{BB962C8B-B14F-4D97-AF65-F5344CB8AC3E}">
        <p14:creationId xmlns:p14="http://schemas.microsoft.com/office/powerpoint/2010/main" val="240487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75E7-D2E9-A447-A57C-B682C83C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unique hits from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E42B-9F9B-7B41-B029-648D5CAB6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scenario for Facebook</a:t>
            </a:r>
          </a:p>
          <a:p>
            <a:r>
              <a:rPr lang="en-US" dirty="0"/>
              <a:t>Daily total log file comes is in Peta bytes</a:t>
            </a:r>
          </a:p>
          <a:p>
            <a:r>
              <a:rPr lang="en-US" dirty="0"/>
              <a:t>One machine can’t save it</a:t>
            </a:r>
          </a:p>
          <a:p>
            <a:r>
              <a:rPr lang="en-US" dirty="0"/>
              <a:t>Other scenarios</a:t>
            </a:r>
          </a:p>
          <a:p>
            <a:pPr lvl="1"/>
            <a:r>
              <a:rPr lang="en-US" dirty="0"/>
              <a:t>User click tracking</a:t>
            </a:r>
          </a:p>
          <a:p>
            <a:pPr lvl="1"/>
            <a:r>
              <a:rPr lang="en-US" dirty="0"/>
              <a:t>Tracking effectiveness of an 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9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3FCDA-6AEF-C84A-80FF-E7CBD67E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Hadoop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0D6-D259-B545-841E-8ABCD19B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Every node can store the data - HDFS</a:t>
            </a:r>
          </a:p>
          <a:p>
            <a:r>
              <a:rPr lang="en-US" sz="1400" dirty="0"/>
              <a:t>Every node can do processing using its data locally. Aka  data locality is guaranteed.  (YARN)</a:t>
            </a:r>
          </a:p>
          <a:p>
            <a:r>
              <a:rPr lang="en-US" sz="1400" dirty="0"/>
              <a:t>Easily scalable</a:t>
            </a:r>
          </a:p>
          <a:p>
            <a:r>
              <a:rPr lang="en-US" sz="1400" dirty="0"/>
              <a:t>Redundant and fault tolerant </a:t>
            </a:r>
          </a:p>
          <a:p>
            <a:r>
              <a:rPr lang="en-US" sz="1400" dirty="0"/>
              <a:t>Main Components</a:t>
            </a:r>
          </a:p>
          <a:p>
            <a:pPr lvl="1"/>
            <a:r>
              <a:rPr lang="en-US" sz="1000" dirty="0"/>
              <a:t>Name Node</a:t>
            </a:r>
          </a:p>
          <a:p>
            <a:pPr lvl="1"/>
            <a:r>
              <a:rPr lang="en-US" sz="1000" dirty="0"/>
              <a:t>Data Node</a:t>
            </a:r>
          </a:p>
          <a:p>
            <a:pPr lvl="1"/>
            <a:r>
              <a:rPr lang="en-US" sz="1000" dirty="0"/>
              <a:t>Resource Manager</a:t>
            </a:r>
          </a:p>
          <a:p>
            <a:pPr lvl="1"/>
            <a:r>
              <a:rPr lang="en-US" sz="1000" dirty="0"/>
              <a:t>Node Manager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8FE1C-8DD0-8941-929E-AAD3EEE02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516809"/>
            <a:ext cx="6269479" cy="382438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54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8C64F-2342-F048-8F9F-01F6D51F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Map-Reduce compute model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106C36-CE25-4C9A-AA92-CE8F26E14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Main stages of map-reduce</a:t>
            </a:r>
          </a:p>
          <a:p>
            <a:r>
              <a:rPr lang="en-US" sz="1400" dirty="0"/>
              <a:t>Dynamic programming ?</a:t>
            </a:r>
          </a:p>
          <a:p>
            <a:r>
              <a:rPr lang="en-US" sz="1400" dirty="0"/>
              <a:t>Bring code to data location</a:t>
            </a:r>
          </a:p>
          <a:p>
            <a:r>
              <a:rPr lang="en-US" sz="1400" dirty="0"/>
              <a:t>Data locality</a:t>
            </a:r>
          </a:p>
          <a:p>
            <a:r>
              <a:rPr lang="en-US" sz="1400" dirty="0"/>
              <a:t>How we can use map-reduce to count unique hits from a region ?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558D23A-D38E-704E-AE75-A46A1E53E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1182925"/>
            <a:ext cx="6269479" cy="449215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91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11F4-C4DB-714C-84F9-6A964F1A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095A-8260-4949-B106-4A2EFC38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on cloud storages s3/azure storage</a:t>
            </a:r>
          </a:p>
          <a:p>
            <a:r>
              <a:rPr lang="en-US" dirty="0"/>
              <a:t>Execution engine on our cloud or Kubernetes.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2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1A62-914E-0948-ACEF-FEFF6067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00113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5A6C-6234-094B-A596-8C2FC296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hiring Talents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F9221-E1E4-9544-9D1F-DE624C48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your Resume to </a:t>
            </a:r>
            <a:r>
              <a:rPr lang="en-US" dirty="0">
                <a:hlinkClick r:id="rId3"/>
              </a:rPr>
              <a:t>haridas.n@imagina.com</a:t>
            </a:r>
            <a:endParaRPr lang="en-US" dirty="0"/>
          </a:p>
          <a:p>
            <a:r>
              <a:rPr lang="en-US" dirty="0" err="1"/>
              <a:t>pramati.com</a:t>
            </a:r>
            <a:r>
              <a:rPr lang="en-US" dirty="0"/>
              <a:t> </a:t>
            </a:r>
          </a:p>
          <a:p>
            <a:r>
              <a:rPr lang="en-US" dirty="0" err="1"/>
              <a:t>imaginea.com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4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292134-7495-534A-8132-ADF49152C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FCD76E-4B70-B541-B3F6-5BDF42618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Haridas N &lt;</a:t>
            </a:r>
            <a:r>
              <a:rPr lang="en-US" dirty="0" err="1"/>
              <a:t>hn@haridas.in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3496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D905-5C67-9344-8538-56FE0827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368E-FBFF-6A4B-88F8-758FD028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9+ Years of experience.</a:t>
            </a:r>
          </a:p>
          <a:p>
            <a:r>
              <a:rPr lang="en-US" dirty="0"/>
              <a:t>Mainly into Web application development, Machine Learning and </a:t>
            </a:r>
            <a:r>
              <a:rPr lang="en-US" dirty="0" err="1"/>
              <a:t>Devops</a:t>
            </a:r>
            <a:r>
              <a:rPr lang="en-US" dirty="0"/>
              <a:t>.</a:t>
            </a:r>
          </a:p>
          <a:p>
            <a:r>
              <a:rPr lang="en-US" dirty="0"/>
              <a:t>Last few years focusing mainly in bigdata and Deep learning problems.</a:t>
            </a:r>
          </a:p>
          <a:p>
            <a:r>
              <a:rPr lang="en-US" dirty="0">
                <a:hlinkClick r:id="rId3"/>
              </a:rPr>
              <a:t>https://haridas.in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haridas_n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3D76-9848-E444-98F5-0FDC1D41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EEBB-792B-414D-989A-64076DD5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Introduction to the big-data problems</a:t>
            </a:r>
          </a:p>
          <a:p>
            <a:r>
              <a:rPr lang="en-US" dirty="0"/>
              <a:t>How we can scale</a:t>
            </a:r>
          </a:p>
          <a:p>
            <a:r>
              <a:rPr lang="en-US" dirty="0"/>
              <a:t>Hadoop introduction</a:t>
            </a:r>
          </a:p>
          <a:p>
            <a:r>
              <a:rPr lang="en-US" dirty="0"/>
              <a:t>Setup a Hadoop cluster</a:t>
            </a:r>
          </a:p>
        </p:txBody>
      </p:sp>
    </p:spTree>
    <p:extLst>
      <p:ext uri="{BB962C8B-B14F-4D97-AF65-F5344CB8AC3E}">
        <p14:creationId xmlns:p14="http://schemas.microsoft.com/office/powerpoint/2010/main" val="55852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B272-B0B4-3845-82DF-E171211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4948-B81C-5145-853C-F3E0A032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65CE-5251-684B-B2CB-9CB8AD14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bound vs CPU bound problems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39A6-3694-8346-9AC6-EAAC7F5E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Downloading a file</a:t>
            </a:r>
          </a:p>
          <a:p>
            <a:r>
              <a:rPr lang="en-US" dirty="0"/>
              <a:t>Bitcoin mining ( proof of work )</a:t>
            </a:r>
          </a:p>
          <a:p>
            <a:r>
              <a:rPr lang="en-US" dirty="0"/>
              <a:t>Watching a movie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8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2" name="Rectangle 2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AB8CE-D9DF-6D47-B343-8C1C5E1B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Latency Numbers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4" name="Content Placeholder 17">
            <a:extLst>
              <a:ext uri="{FF2B5EF4-FFF2-40B4-BE49-F238E27FC236}">
                <a16:creationId xmlns:a16="http://schemas.microsoft.com/office/drawing/2014/main" id="{FFF411A1-7329-402C-A11E-D6690EE54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Copy a movie to USB !</a:t>
            </a:r>
          </a:p>
          <a:p>
            <a:r>
              <a:rPr lang="en-US" sz="1400" dirty="0"/>
              <a:t>Sorting a number on RAM </a:t>
            </a:r>
            <a:endParaRPr lang="en-US" sz="1400" dirty="0">
              <a:sym typeface="Wingdings" pitchFamily="2" charset="2"/>
            </a:endParaRPr>
          </a:p>
          <a:p>
            <a:endParaRPr lang="en-US" sz="1400" dirty="0"/>
          </a:p>
        </p:txBody>
      </p:sp>
      <p:pic>
        <p:nvPicPr>
          <p:cNvPr id="35" name="Content Placeholder 12">
            <a:extLst>
              <a:ext uri="{FF2B5EF4-FFF2-40B4-BE49-F238E27FC236}">
                <a16:creationId xmlns:a16="http://schemas.microsoft.com/office/drawing/2014/main" id="{DBA9B2B0-BF25-C84D-BFD1-EF4EFD1F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2018367"/>
            <a:ext cx="6269479" cy="28212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12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AA12B2-6565-6E47-8B04-0EF29C015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0682E3-CEBD-9A46-AD1E-6951A1E0D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Online</a:t>
            </a:r>
          </a:p>
          <a:p>
            <a:r>
              <a:rPr lang="en-US" dirty="0"/>
              <a:t>Standalone</a:t>
            </a:r>
          </a:p>
          <a:p>
            <a:r>
              <a:rPr lang="en-US" dirty="0"/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134110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58F9-A25D-7643-ACCC-B5BAB140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7949-83DF-F241-9D83-BF569430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on single machine</a:t>
            </a:r>
          </a:p>
          <a:p>
            <a:r>
              <a:rPr lang="en-US" dirty="0"/>
              <a:t>Every application starts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1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846B8-620A-EE41-8EEF-9B858D5A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N-tier systems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DD467B-108E-4AE0-9A74-60AFA1D8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Multiple services in your application</a:t>
            </a:r>
          </a:p>
          <a:p>
            <a:r>
              <a:rPr lang="en-US" sz="1400" dirty="0"/>
              <a:t>Separation of concerns</a:t>
            </a:r>
          </a:p>
          <a:p>
            <a:r>
              <a:rPr lang="en-US" sz="1400" dirty="0"/>
              <a:t>Master-slave database systems</a:t>
            </a:r>
          </a:p>
          <a:p>
            <a:r>
              <a:rPr lang="en-US" sz="1400" dirty="0"/>
              <a:t>Load balancer</a:t>
            </a:r>
          </a:p>
          <a:p>
            <a:r>
              <a:rPr lang="en-US" sz="1400" dirty="0"/>
              <a:t>Caching layer</a:t>
            </a:r>
          </a:p>
          <a:p>
            <a:r>
              <a:rPr lang="en-US" sz="1400" dirty="0"/>
              <a:t>Pretty good for standard application workloads.</a:t>
            </a:r>
          </a:p>
          <a:p>
            <a:endParaRPr lang="en-US" sz="1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E8D38F7-387C-0F4D-A48A-BDBD72636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1476875"/>
            <a:ext cx="6269479" cy="390424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57251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522</Words>
  <Application>Microsoft Macintosh PowerPoint</Application>
  <PresentationFormat>Widescreen</PresentationFormat>
  <Paragraphs>138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Berlin</vt:lpstr>
      <vt:lpstr>Bigdata Systems</vt:lpstr>
      <vt:lpstr>About me </vt:lpstr>
      <vt:lpstr>Agenda</vt:lpstr>
      <vt:lpstr>Main components of a Computer</vt:lpstr>
      <vt:lpstr>IO bound vs CPU bound problems </vt:lpstr>
      <vt:lpstr>Latency Numbers</vt:lpstr>
      <vt:lpstr>Application Architectures</vt:lpstr>
      <vt:lpstr>Monolithic</vt:lpstr>
      <vt:lpstr>N-tier systems</vt:lpstr>
      <vt:lpstr>SOA and Micro services</vt:lpstr>
      <vt:lpstr>CAP Theorem</vt:lpstr>
      <vt:lpstr>Bigdata platforms</vt:lpstr>
      <vt:lpstr>Count number of unique hits from India</vt:lpstr>
      <vt:lpstr>Hadoop</vt:lpstr>
      <vt:lpstr>Map-Reduce compute model</vt:lpstr>
      <vt:lpstr>Hybrid environments</vt:lpstr>
      <vt:lpstr>Workshop</vt:lpstr>
      <vt:lpstr>We are hiring Talents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Ecosystem</dc:title>
  <dc:creator>Haridas Narayanaswamy</dc:creator>
  <cp:lastModifiedBy>Haridas Narayanaswamy</cp:lastModifiedBy>
  <cp:revision>8</cp:revision>
  <dcterms:created xsi:type="dcterms:W3CDTF">2019-02-19T01:24:09Z</dcterms:created>
  <dcterms:modified xsi:type="dcterms:W3CDTF">2019-02-19T14:40:25Z</dcterms:modified>
</cp:coreProperties>
</file>