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47"/>
  </p:notesMasterIdLst>
  <p:sldIdLst>
    <p:sldId id="258" r:id="rId2"/>
    <p:sldId id="283" r:id="rId3"/>
    <p:sldId id="261" r:id="rId4"/>
    <p:sldId id="273" r:id="rId5"/>
    <p:sldId id="275" r:id="rId6"/>
    <p:sldId id="272" r:id="rId7"/>
    <p:sldId id="284" r:id="rId8"/>
    <p:sldId id="262" r:id="rId9"/>
    <p:sldId id="276" r:id="rId10"/>
    <p:sldId id="277" r:id="rId11"/>
    <p:sldId id="270" r:id="rId12"/>
    <p:sldId id="278" r:id="rId13"/>
    <p:sldId id="279" r:id="rId14"/>
    <p:sldId id="264" r:id="rId15"/>
    <p:sldId id="265" r:id="rId16"/>
    <p:sldId id="281" r:id="rId17"/>
    <p:sldId id="260" r:id="rId18"/>
    <p:sldId id="285" r:id="rId19"/>
    <p:sldId id="286" r:id="rId20"/>
    <p:sldId id="287" r:id="rId21"/>
    <p:sldId id="288" r:id="rId22"/>
    <p:sldId id="291" r:id="rId23"/>
    <p:sldId id="293" r:id="rId24"/>
    <p:sldId id="294" r:id="rId25"/>
    <p:sldId id="311" r:id="rId26"/>
    <p:sldId id="292" r:id="rId27"/>
    <p:sldId id="295" r:id="rId28"/>
    <p:sldId id="296" r:id="rId29"/>
    <p:sldId id="297" r:id="rId30"/>
    <p:sldId id="312" r:id="rId31"/>
    <p:sldId id="298" r:id="rId32"/>
    <p:sldId id="299" r:id="rId33"/>
    <p:sldId id="300" r:id="rId34"/>
    <p:sldId id="301" r:id="rId35"/>
    <p:sldId id="302" r:id="rId36"/>
    <p:sldId id="304" r:id="rId37"/>
    <p:sldId id="307" r:id="rId38"/>
    <p:sldId id="308" r:id="rId39"/>
    <p:sldId id="309" r:id="rId40"/>
    <p:sldId id="310" r:id="rId41"/>
    <p:sldId id="305" r:id="rId42"/>
    <p:sldId id="306" r:id="rId43"/>
    <p:sldId id="266" r:id="rId44"/>
    <p:sldId id="271" r:id="rId45"/>
    <p:sldId id="274" r:id="rId46"/>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C"/>
    <a:srgbClr val="69B3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CC41E-7D2E-4084-9100-B68B1807C4B2}" v="57" dt="2023-10-29T22:15:0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721"/>
  </p:normalViewPr>
  <p:slideViewPr>
    <p:cSldViewPr snapToGrid="0" snapToObjects="1">
      <p:cViewPr varScale="1">
        <p:scale>
          <a:sx n="76" d="100"/>
          <a:sy n="76" d="100"/>
        </p:scale>
        <p:origin x="12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F5539-A4B2-4FEE-A14D-FA1C40DA1A04}"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9B453CB0-161B-4585-9690-EF5C96AC0561}">
      <dgm:prSet/>
      <dgm:spPr/>
      <dgm:t>
        <a:bodyPr/>
        <a:lstStyle/>
        <a:p>
          <a:r>
            <a:rPr lang="en-US" b="1" dirty="0"/>
            <a:t>Step 1</a:t>
          </a:r>
        </a:p>
      </dgm:t>
    </dgm:pt>
    <dgm:pt modelId="{FA693E23-FB71-4DFC-B4CC-0E8A44700A6B}" type="parTrans" cxnId="{F94392AE-4D3C-4412-B053-476917C9251E}">
      <dgm:prSet/>
      <dgm:spPr/>
      <dgm:t>
        <a:bodyPr/>
        <a:lstStyle/>
        <a:p>
          <a:endParaRPr lang="en-US"/>
        </a:p>
      </dgm:t>
    </dgm:pt>
    <dgm:pt modelId="{57C530ED-327E-4F53-9E8B-4490FF5CD35C}" type="sibTrans" cxnId="{F94392AE-4D3C-4412-B053-476917C9251E}">
      <dgm:prSet/>
      <dgm:spPr/>
      <dgm:t>
        <a:bodyPr/>
        <a:lstStyle/>
        <a:p>
          <a:endParaRPr lang="en-US"/>
        </a:p>
      </dgm:t>
    </dgm:pt>
    <dgm:pt modelId="{87A60A5B-482C-4AD5-A6E5-D153689F4441}">
      <dgm:prSet custT="1"/>
      <dgm:spPr/>
      <dgm:t>
        <a:bodyPr/>
        <a:lstStyle/>
        <a:p>
          <a:r>
            <a:rPr lang="en-US" sz="1800" b="1" dirty="0"/>
            <a:t>Data Collection</a:t>
          </a:r>
        </a:p>
      </dgm:t>
    </dgm:pt>
    <dgm:pt modelId="{FF7B3691-CFFD-4F2B-89CB-CDC6A42A9117}" type="parTrans" cxnId="{48EA755B-F6D2-4E93-9AD7-44D32C32175B}">
      <dgm:prSet/>
      <dgm:spPr/>
      <dgm:t>
        <a:bodyPr/>
        <a:lstStyle/>
        <a:p>
          <a:endParaRPr lang="en-US"/>
        </a:p>
      </dgm:t>
    </dgm:pt>
    <dgm:pt modelId="{4CF983F8-A278-40BD-BC0D-C70610B1D870}" type="sibTrans" cxnId="{48EA755B-F6D2-4E93-9AD7-44D32C32175B}">
      <dgm:prSet/>
      <dgm:spPr/>
      <dgm:t>
        <a:bodyPr/>
        <a:lstStyle/>
        <a:p>
          <a:endParaRPr lang="en-US"/>
        </a:p>
      </dgm:t>
    </dgm:pt>
    <dgm:pt modelId="{D610ED89-638F-4716-BD0A-DF71726D5551}">
      <dgm:prSet/>
      <dgm:spPr/>
      <dgm:t>
        <a:bodyPr/>
        <a:lstStyle/>
        <a:p>
          <a:r>
            <a:rPr lang="en-US" b="1"/>
            <a:t>Step 2</a:t>
          </a:r>
        </a:p>
      </dgm:t>
    </dgm:pt>
    <dgm:pt modelId="{7FB1D790-10EA-4363-A918-FF0FD601558C}" type="parTrans" cxnId="{39B27E9D-4C8B-4AF5-A464-6508351846F1}">
      <dgm:prSet/>
      <dgm:spPr/>
      <dgm:t>
        <a:bodyPr/>
        <a:lstStyle/>
        <a:p>
          <a:endParaRPr lang="en-US"/>
        </a:p>
      </dgm:t>
    </dgm:pt>
    <dgm:pt modelId="{1D5951E0-348B-41B9-B98B-393B87F2D50A}" type="sibTrans" cxnId="{39B27E9D-4C8B-4AF5-A464-6508351846F1}">
      <dgm:prSet/>
      <dgm:spPr/>
      <dgm:t>
        <a:bodyPr/>
        <a:lstStyle/>
        <a:p>
          <a:endParaRPr lang="en-US"/>
        </a:p>
      </dgm:t>
    </dgm:pt>
    <dgm:pt modelId="{0D1E1E27-82CA-41D5-9B41-4CE86FAC852E}">
      <dgm:prSet custT="1"/>
      <dgm:spPr/>
      <dgm:t>
        <a:bodyPr/>
        <a:lstStyle/>
        <a:p>
          <a:r>
            <a:rPr lang="en-US" sz="1800" b="1" dirty="0"/>
            <a:t>Data Pre-processing</a:t>
          </a:r>
        </a:p>
      </dgm:t>
    </dgm:pt>
    <dgm:pt modelId="{8D890A82-9841-4427-BAD8-BB35D5CF0EA5}" type="parTrans" cxnId="{44421614-120A-4780-952D-54497DBB42ED}">
      <dgm:prSet/>
      <dgm:spPr/>
      <dgm:t>
        <a:bodyPr/>
        <a:lstStyle/>
        <a:p>
          <a:endParaRPr lang="en-US"/>
        </a:p>
      </dgm:t>
    </dgm:pt>
    <dgm:pt modelId="{08AB264C-69F7-4285-9E14-E43C11385752}" type="sibTrans" cxnId="{44421614-120A-4780-952D-54497DBB42ED}">
      <dgm:prSet/>
      <dgm:spPr/>
      <dgm:t>
        <a:bodyPr/>
        <a:lstStyle/>
        <a:p>
          <a:endParaRPr lang="en-US"/>
        </a:p>
      </dgm:t>
    </dgm:pt>
    <dgm:pt modelId="{CF4DC95C-4970-42B3-A322-496294BAE48D}">
      <dgm:prSet/>
      <dgm:spPr/>
      <dgm:t>
        <a:bodyPr/>
        <a:lstStyle/>
        <a:p>
          <a:r>
            <a:rPr lang="en-US" b="1"/>
            <a:t>Step 3</a:t>
          </a:r>
        </a:p>
      </dgm:t>
    </dgm:pt>
    <dgm:pt modelId="{16B00682-E294-46FB-B3F9-BC111E4135BC}" type="parTrans" cxnId="{61A13AEC-E7F6-4371-9B3C-D229F1D6B5C5}">
      <dgm:prSet/>
      <dgm:spPr/>
      <dgm:t>
        <a:bodyPr/>
        <a:lstStyle/>
        <a:p>
          <a:endParaRPr lang="en-US"/>
        </a:p>
      </dgm:t>
    </dgm:pt>
    <dgm:pt modelId="{ABFACD7A-CFAF-4862-BB02-AC2A480CB979}" type="sibTrans" cxnId="{61A13AEC-E7F6-4371-9B3C-D229F1D6B5C5}">
      <dgm:prSet/>
      <dgm:spPr/>
      <dgm:t>
        <a:bodyPr/>
        <a:lstStyle/>
        <a:p>
          <a:endParaRPr lang="en-US"/>
        </a:p>
      </dgm:t>
    </dgm:pt>
    <dgm:pt modelId="{FF331CDF-855B-4173-9A70-BF7C7C7A45AA}">
      <dgm:prSet custT="1"/>
      <dgm:spPr/>
      <dgm:t>
        <a:bodyPr/>
        <a:lstStyle/>
        <a:p>
          <a:r>
            <a:rPr lang="en-US" sz="1800" b="1" dirty="0"/>
            <a:t>Feature Extraction</a:t>
          </a:r>
        </a:p>
      </dgm:t>
    </dgm:pt>
    <dgm:pt modelId="{0D12DB5C-BA05-47E4-B00C-F945B57C60F8}" type="parTrans" cxnId="{DB133841-4C22-43B9-9C8F-B0B0F1022A51}">
      <dgm:prSet/>
      <dgm:spPr/>
      <dgm:t>
        <a:bodyPr/>
        <a:lstStyle/>
        <a:p>
          <a:endParaRPr lang="en-US"/>
        </a:p>
      </dgm:t>
    </dgm:pt>
    <dgm:pt modelId="{B9F51368-D885-4CD4-9A93-689146EFA290}" type="sibTrans" cxnId="{DB133841-4C22-43B9-9C8F-B0B0F1022A51}">
      <dgm:prSet/>
      <dgm:spPr/>
      <dgm:t>
        <a:bodyPr/>
        <a:lstStyle/>
        <a:p>
          <a:endParaRPr lang="en-US"/>
        </a:p>
      </dgm:t>
    </dgm:pt>
    <dgm:pt modelId="{D032B980-8EA0-45C4-94CD-11681523ED9B}">
      <dgm:prSet/>
      <dgm:spPr/>
      <dgm:t>
        <a:bodyPr/>
        <a:lstStyle/>
        <a:p>
          <a:r>
            <a:rPr lang="en-US" b="1"/>
            <a:t>Step 4</a:t>
          </a:r>
        </a:p>
      </dgm:t>
    </dgm:pt>
    <dgm:pt modelId="{01EC26F4-0092-474A-A7DB-3061A1C71497}" type="parTrans" cxnId="{E844F8B4-2E87-409D-8D59-EF8A996CD68E}">
      <dgm:prSet/>
      <dgm:spPr/>
      <dgm:t>
        <a:bodyPr/>
        <a:lstStyle/>
        <a:p>
          <a:endParaRPr lang="en-US"/>
        </a:p>
      </dgm:t>
    </dgm:pt>
    <dgm:pt modelId="{148346F7-A47A-48D9-9326-7C1CBF78CEE7}" type="sibTrans" cxnId="{E844F8B4-2E87-409D-8D59-EF8A996CD68E}">
      <dgm:prSet/>
      <dgm:spPr/>
      <dgm:t>
        <a:bodyPr/>
        <a:lstStyle/>
        <a:p>
          <a:endParaRPr lang="en-US"/>
        </a:p>
      </dgm:t>
    </dgm:pt>
    <dgm:pt modelId="{A4127645-66A7-4D14-A962-F106C8024E5E}">
      <dgm:prSet custT="1"/>
      <dgm:spPr/>
      <dgm:t>
        <a:bodyPr/>
        <a:lstStyle/>
        <a:p>
          <a:r>
            <a:rPr lang="en-US" sz="1800" b="1" dirty="0"/>
            <a:t>Model Selection</a:t>
          </a:r>
        </a:p>
      </dgm:t>
    </dgm:pt>
    <dgm:pt modelId="{1425AA94-0E14-4E88-859D-335681E52552}" type="parTrans" cxnId="{6DA8AE73-FEB7-45F1-BEA4-9095738EF64A}">
      <dgm:prSet/>
      <dgm:spPr/>
      <dgm:t>
        <a:bodyPr/>
        <a:lstStyle/>
        <a:p>
          <a:endParaRPr lang="en-US"/>
        </a:p>
      </dgm:t>
    </dgm:pt>
    <dgm:pt modelId="{01DDBEC6-EBD4-467B-8EDC-BB1B59B8ECD1}" type="sibTrans" cxnId="{6DA8AE73-FEB7-45F1-BEA4-9095738EF64A}">
      <dgm:prSet/>
      <dgm:spPr/>
      <dgm:t>
        <a:bodyPr/>
        <a:lstStyle/>
        <a:p>
          <a:endParaRPr lang="en-US"/>
        </a:p>
      </dgm:t>
    </dgm:pt>
    <dgm:pt modelId="{1DFC9E3C-0C21-428E-8DDB-4DBBE100A96B}">
      <dgm:prSet/>
      <dgm:spPr/>
      <dgm:t>
        <a:bodyPr/>
        <a:lstStyle/>
        <a:p>
          <a:r>
            <a:rPr lang="en-US" b="1" dirty="0"/>
            <a:t>Step 5</a:t>
          </a:r>
        </a:p>
      </dgm:t>
    </dgm:pt>
    <dgm:pt modelId="{E528EC6B-C75B-47B1-B637-B54FB2837A10}" type="parTrans" cxnId="{0C9439E6-59F5-450D-9939-6DD9FA275CA5}">
      <dgm:prSet/>
      <dgm:spPr/>
      <dgm:t>
        <a:bodyPr/>
        <a:lstStyle/>
        <a:p>
          <a:endParaRPr lang="en-US"/>
        </a:p>
      </dgm:t>
    </dgm:pt>
    <dgm:pt modelId="{CB477C9B-DC8B-4FC3-9139-A0E2C70D9711}" type="sibTrans" cxnId="{0C9439E6-59F5-450D-9939-6DD9FA275CA5}">
      <dgm:prSet/>
      <dgm:spPr/>
      <dgm:t>
        <a:bodyPr/>
        <a:lstStyle/>
        <a:p>
          <a:endParaRPr lang="en-US"/>
        </a:p>
      </dgm:t>
    </dgm:pt>
    <dgm:pt modelId="{8528CF68-4B35-4D8F-9A63-AA61D6100817}">
      <dgm:prSet custT="1"/>
      <dgm:spPr/>
      <dgm:t>
        <a:bodyPr/>
        <a:lstStyle/>
        <a:p>
          <a:r>
            <a:rPr lang="en-US" sz="1800" b="1" dirty="0"/>
            <a:t>Model Training and Evaluation</a:t>
          </a:r>
        </a:p>
      </dgm:t>
    </dgm:pt>
    <dgm:pt modelId="{B78FD11E-EE0C-4F52-8D05-B5BECE946536}" type="parTrans" cxnId="{DB60F469-EF34-4F2D-8DEF-C25D2B99700B}">
      <dgm:prSet/>
      <dgm:spPr/>
      <dgm:t>
        <a:bodyPr/>
        <a:lstStyle/>
        <a:p>
          <a:endParaRPr lang="en-US"/>
        </a:p>
      </dgm:t>
    </dgm:pt>
    <dgm:pt modelId="{2B400DD6-1458-4846-9D85-C14DDE87E229}" type="sibTrans" cxnId="{DB60F469-EF34-4F2D-8DEF-C25D2B99700B}">
      <dgm:prSet/>
      <dgm:spPr/>
      <dgm:t>
        <a:bodyPr/>
        <a:lstStyle/>
        <a:p>
          <a:endParaRPr lang="en-US"/>
        </a:p>
      </dgm:t>
    </dgm:pt>
    <dgm:pt modelId="{8D77AF8C-F19A-4226-AE34-79F79F00CAA1}">
      <dgm:prSet/>
      <dgm:spPr/>
      <dgm:t>
        <a:bodyPr/>
        <a:lstStyle/>
        <a:p>
          <a:r>
            <a:rPr lang="en-US" b="1"/>
            <a:t>Step 6</a:t>
          </a:r>
        </a:p>
      </dgm:t>
    </dgm:pt>
    <dgm:pt modelId="{F91A3FB7-F705-44CB-8B02-783CBE2F6024}" type="parTrans" cxnId="{1AF4D3C2-61B6-4483-9114-9064A690FA07}">
      <dgm:prSet/>
      <dgm:spPr/>
      <dgm:t>
        <a:bodyPr/>
        <a:lstStyle/>
        <a:p>
          <a:endParaRPr lang="en-US"/>
        </a:p>
      </dgm:t>
    </dgm:pt>
    <dgm:pt modelId="{7F6FFC55-3ABF-477B-8D0A-31BF8F0D97F8}" type="sibTrans" cxnId="{1AF4D3C2-61B6-4483-9114-9064A690FA07}">
      <dgm:prSet/>
      <dgm:spPr/>
      <dgm:t>
        <a:bodyPr/>
        <a:lstStyle/>
        <a:p>
          <a:endParaRPr lang="en-US"/>
        </a:p>
      </dgm:t>
    </dgm:pt>
    <dgm:pt modelId="{A7A6DF71-F1C4-4BB3-98DA-F3752204B3FF}">
      <dgm:prSet custT="1"/>
      <dgm:spPr/>
      <dgm:t>
        <a:bodyPr/>
        <a:lstStyle/>
        <a:p>
          <a:r>
            <a:rPr lang="en-US" sz="1800" b="1" dirty="0"/>
            <a:t>Model Optimization</a:t>
          </a:r>
        </a:p>
      </dgm:t>
    </dgm:pt>
    <dgm:pt modelId="{2B90D3B0-87D6-42C3-89AD-5E0510E15EE7}" type="parTrans" cxnId="{9C336E40-2074-461A-BAFB-D5EDDD098D9B}">
      <dgm:prSet/>
      <dgm:spPr/>
      <dgm:t>
        <a:bodyPr/>
        <a:lstStyle/>
        <a:p>
          <a:endParaRPr lang="en-US"/>
        </a:p>
      </dgm:t>
    </dgm:pt>
    <dgm:pt modelId="{7AAAEBEA-E194-4043-9B72-5AB2895C9CD3}" type="sibTrans" cxnId="{9C336E40-2074-461A-BAFB-D5EDDD098D9B}">
      <dgm:prSet/>
      <dgm:spPr/>
      <dgm:t>
        <a:bodyPr/>
        <a:lstStyle/>
        <a:p>
          <a:endParaRPr lang="en-US"/>
        </a:p>
      </dgm:t>
    </dgm:pt>
    <dgm:pt modelId="{8CBE272C-DFEC-3E45-AFDE-7830A02CF440}" type="pres">
      <dgm:prSet presAssocID="{054F5539-A4B2-4FEE-A14D-FA1C40DA1A04}" presName="Name0" presStyleCnt="0">
        <dgm:presLayoutVars>
          <dgm:dir/>
          <dgm:animLvl val="lvl"/>
          <dgm:resizeHandles val="exact"/>
        </dgm:presLayoutVars>
      </dgm:prSet>
      <dgm:spPr/>
      <dgm:t>
        <a:bodyPr/>
        <a:lstStyle/>
        <a:p>
          <a:endParaRPr lang="en-IN"/>
        </a:p>
      </dgm:t>
    </dgm:pt>
    <dgm:pt modelId="{C8D06AD8-D842-F045-8085-F43473BC625B}" type="pres">
      <dgm:prSet presAssocID="{8D77AF8C-F19A-4226-AE34-79F79F00CAA1}" presName="boxAndChildren" presStyleCnt="0"/>
      <dgm:spPr/>
    </dgm:pt>
    <dgm:pt modelId="{A4A5C01C-9CEA-7542-A9DA-F0BCE5A9D71E}" type="pres">
      <dgm:prSet presAssocID="{8D77AF8C-F19A-4226-AE34-79F79F00CAA1}" presName="parentTextBox" presStyleLbl="alignNode1" presStyleIdx="0" presStyleCnt="6" custLinFactNeighborY="408"/>
      <dgm:spPr/>
      <dgm:t>
        <a:bodyPr/>
        <a:lstStyle/>
        <a:p>
          <a:endParaRPr lang="en-IN"/>
        </a:p>
      </dgm:t>
    </dgm:pt>
    <dgm:pt modelId="{A4DCEA11-1C52-B84D-831C-C6E82835E69F}" type="pres">
      <dgm:prSet presAssocID="{8D77AF8C-F19A-4226-AE34-79F79F00CAA1}" presName="descendantBox" presStyleLbl="bgAccFollowNode1" presStyleIdx="0" presStyleCnt="6" custLinFactNeighborX="0" custLinFactNeighborY="408"/>
      <dgm:spPr/>
      <dgm:t>
        <a:bodyPr/>
        <a:lstStyle/>
        <a:p>
          <a:endParaRPr lang="en-IN"/>
        </a:p>
      </dgm:t>
    </dgm:pt>
    <dgm:pt modelId="{95DA5E82-5E48-AB4A-90E0-9E1B14315635}" type="pres">
      <dgm:prSet presAssocID="{CB477C9B-DC8B-4FC3-9139-A0E2C70D9711}" presName="sp" presStyleCnt="0"/>
      <dgm:spPr/>
    </dgm:pt>
    <dgm:pt modelId="{86968BF5-40DD-A34D-8CF7-A6192843846F}" type="pres">
      <dgm:prSet presAssocID="{1DFC9E3C-0C21-428E-8DDB-4DBBE100A96B}" presName="arrowAndChildren" presStyleCnt="0"/>
      <dgm:spPr/>
    </dgm:pt>
    <dgm:pt modelId="{BFBDC332-3138-214B-A1F1-13EAD053CC66}" type="pres">
      <dgm:prSet presAssocID="{1DFC9E3C-0C21-428E-8DDB-4DBBE100A96B}" presName="parentTextArrow" presStyleLbl="node1" presStyleIdx="0" presStyleCnt="0"/>
      <dgm:spPr/>
      <dgm:t>
        <a:bodyPr/>
        <a:lstStyle/>
        <a:p>
          <a:endParaRPr lang="en-IN"/>
        </a:p>
      </dgm:t>
    </dgm:pt>
    <dgm:pt modelId="{59612E42-2966-7D4B-8F21-AF4D32219590}" type="pres">
      <dgm:prSet presAssocID="{1DFC9E3C-0C21-428E-8DDB-4DBBE100A96B}" presName="arrow" presStyleLbl="alignNode1" presStyleIdx="1" presStyleCnt="6"/>
      <dgm:spPr/>
      <dgm:t>
        <a:bodyPr/>
        <a:lstStyle/>
        <a:p>
          <a:endParaRPr lang="en-IN"/>
        </a:p>
      </dgm:t>
    </dgm:pt>
    <dgm:pt modelId="{C2A69F78-D06B-8642-9EF8-2DFE7BC3FE00}" type="pres">
      <dgm:prSet presAssocID="{1DFC9E3C-0C21-428E-8DDB-4DBBE100A96B}" presName="descendantArrow" presStyleLbl="bgAccFollowNode1" presStyleIdx="1" presStyleCnt="6"/>
      <dgm:spPr/>
      <dgm:t>
        <a:bodyPr/>
        <a:lstStyle/>
        <a:p>
          <a:endParaRPr lang="en-IN"/>
        </a:p>
      </dgm:t>
    </dgm:pt>
    <dgm:pt modelId="{1452FA4D-1DEA-5342-8F11-F68942AE28AB}" type="pres">
      <dgm:prSet presAssocID="{148346F7-A47A-48D9-9326-7C1CBF78CEE7}" presName="sp" presStyleCnt="0"/>
      <dgm:spPr/>
    </dgm:pt>
    <dgm:pt modelId="{0ACC7AC5-BA94-A648-A5C7-13337D94E2F6}" type="pres">
      <dgm:prSet presAssocID="{D032B980-8EA0-45C4-94CD-11681523ED9B}" presName="arrowAndChildren" presStyleCnt="0"/>
      <dgm:spPr/>
    </dgm:pt>
    <dgm:pt modelId="{ED15DB2C-D5D3-F044-9CF3-AF03D8CA1D4B}" type="pres">
      <dgm:prSet presAssocID="{D032B980-8EA0-45C4-94CD-11681523ED9B}" presName="parentTextArrow" presStyleLbl="node1" presStyleIdx="0" presStyleCnt="0"/>
      <dgm:spPr/>
      <dgm:t>
        <a:bodyPr/>
        <a:lstStyle/>
        <a:p>
          <a:endParaRPr lang="en-IN"/>
        </a:p>
      </dgm:t>
    </dgm:pt>
    <dgm:pt modelId="{8C01F75D-600F-D849-A747-509E8DF8D7E6}" type="pres">
      <dgm:prSet presAssocID="{D032B980-8EA0-45C4-94CD-11681523ED9B}" presName="arrow" presStyleLbl="alignNode1" presStyleIdx="2" presStyleCnt="6"/>
      <dgm:spPr/>
      <dgm:t>
        <a:bodyPr/>
        <a:lstStyle/>
        <a:p>
          <a:endParaRPr lang="en-IN"/>
        </a:p>
      </dgm:t>
    </dgm:pt>
    <dgm:pt modelId="{CE355F69-3EFD-FC43-B36A-0B710B93612D}" type="pres">
      <dgm:prSet presAssocID="{D032B980-8EA0-45C4-94CD-11681523ED9B}" presName="descendantArrow" presStyleLbl="bgAccFollowNode1" presStyleIdx="2" presStyleCnt="6"/>
      <dgm:spPr/>
      <dgm:t>
        <a:bodyPr/>
        <a:lstStyle/>
        <a:p>
          <a:endParaRPr lang="en-IN"/>
        </a:p>
      </dgm:t>
    </dgm:pt>
    <dgm:pt modelId="{18F2BC71-4D0B-0C4E-8099-0F0767B00F21}" type="pres">
      <dgm:prSet presAssocID="{ABFACD7A-CFAF-4862-BB02-AC2A480CB979}" presName="sp" presStyleCnt="0"/>
      <dgm:spPr/>
    </dgm:pt>
    <dgm:pt modelId="{6CB34CEA-60BF-1A4C-B4E7-3AA96A152836}" type="pres">
      <dgm:prSet presAssocID="{CF4DC95C-4970-42B3-A322-496294BAE48D}" presName="arrowAndChildren" presStyleCnt="0"/>
      <dgm:spPr/>
    </dgm:pt>
    <dgm:pt modelId="{10977552-9294-7341-AEB9-BE68B0473891}" type="pres">
      <dgm:prSet presAssocID="{CF4DC95C-4970-42B3-A322-496294BAE48D}" presName="parentTextArrow" presStyleLbl="node1" presStyleIdx="0" presStyleCnt="0"/>
      <dgm:spPr/>
      <dgm:t>
        <a:bodyPr/>
        <a:lstStyle/>
        <a:p>
          <a:endParaRPr lang="en-IN"/>
        </a:p>
      </dgm:t>
    </dgm:pt>
    <dgm:pt modelId="{176FB10E-67F2-244A-9C51-F1A5D4E7014B}" type="pres">
      <dgm:prSet presAssocID="{CF4DC95C-4970-42B3-A322-496294BAE48D}" presName="arrow" presStyleLbl="alignNode1" presStyleIdx="3" presStyleCnt="6"/>
      <dgm:spPr/>
      <dgm:t>
        <a:bodyPr/>
        <a:lstStyle/>
        <a:p>
          <a:endParaRPr lang="en-IN"/>
        </a:p>
      </dgm:t>
    </dgm:pt>
    <dgm:pt modelId="{B5ADD037-1B52-0741-85DE-261FBD030161}" type="pres">
      <dgm:prSet presAssocID="{CF4DC95C-4970-42B3-A322-496294BAE48D}" presName="descendantArrow" presStyleLbl="bgAccFollowNode1" presStyleIdx="3" presStyleCnt="6" custLinFactNeighborX="0"/>
      <dgm:spPr/>
      <dgm:t>
        <a:bodyPr/>
        <a:lstStyle/>
        <a:p>
          <a:endParaRPr lang="en-IN"/>
        </a:p>
      </dgm:t>
    </dgm:pt>
    <dgm:pt modelId="{E0985A41-6445-5346-A233-1C098977BC8B}" type="pres">
      <dgm:prSet presAssocID="{1D5951E0-348B-41B9-B98B-393B87F2D50A}" presName="sp" presStyleCnt="0"/>
      <dgm:spPr/>
    </dgm:pt>
    <dgm:pt modelId="{0696557E-84D9-4845-BB42-819641E758FC}" type="pres">
      <dgm:prSet presAssocID="{D610ED89-638F-4716-BD0A-DF71726D5551}" presName="arrowAndChildren" presStyleCnt="0"/>
      <dgm:spPr/>
    </dgm:pt>
    <dgm:pt modelId="{67523CA7-E1FC-C74E-830E-94853D532541}" type="pres">
      <dgm:prSet presAssocID="{D610ED89-638F-4716-BD0A-DF71726D5551}" presName="parentTextArrow" presStyleLbl="node1" presStyleIdx="0" presStyleCnt="0"/>
      <dgm:spPr/>
      <dgm:t>
        <a:bodyPr/>
        <a:lstStyle/>
        <a:p>
          <a:endParaRPr lang="en-IN"/>
        </a:p>
      </dgm:t>
    </dgm:pt>
    <dgm:pt modelId="{65CC2DDA-74B7-1C40-9934-246CA94A0A05}" type="pres">
      <dgm:prSet presAssocID="{D610ED89-638F-4716-BD0A-DF71726D5551}" presName="arrow" presStyleLbl="alignNode1" presStyleIdx="4" presStyleCnt="6"/>
      <dgm:spPr/>
      <dgm:t>
        <a:bodyPr/>
        <a:lstStyle/>
        <a:p>
          <a:endParaRPr lang="en-IN"/>
        </a:p>
      </dgm:t>
    </dgm:pt>
    <dgm:pt modelId="{64E655E2-8A0E-AC40-BEC2-54C12707DA08}" type="pres">
      <dgm:prSet presAssocID="{D610ED89-638F-4716-BD0A-DF71726D5551}" presName="descendantArrow" presStyleLbl="bgAccFollowNode1" presStyleIdx="4" presStyleCnt="6"/>
      <dgm:spPr/>
      <dgm:t>
        <a:bodyPr/>
        <a:lstStyle/>
        <a:p>
          <a:endParaRPr lang="en-IN"/>
        </a:p>
      </dgm:t>
    </dgm:pt>
    <dgm:pt modelId="{C97009CD-0E4D-F94E-AE4A-6A7E84864B1E}" type="pres">
      <dgm:prSet presAssocID="{57C530ED-327E-4F53-9E8B-4490FF5CD35C}" presName="sp" presStyleCnt="0"/>
      <dgm:spPr/>
    </dgm:pt>
    <dgm:pt modelId="{72B03B82-A775-DD47-94DD-2948BCDE37F9}" type="pres">
      <dgm:prSet presAssocID="{9B453CB0-161B-4585-9690-EF5C96AC0561}" presName="arrowAndChildren" presStyleCnt="0"/>
      <dgm:spPr/>
    </dgm:pt>
    <dgm:pt modelId="{6792E3CC-CC2C-2F42-9E59-6B2599D9ED15}" type="pres">
      <dgm:prSet presAssocID="{9B453CB0-161B-4585-9690-EF5C96AC0561}" presName="parentTextArrow" presStyleLbl="node1" presStyleIdx="0" presStyleCnt="0"/>
      <dgm:spPr/>
      <dgm:t>
        <a:bodyPr/>
        <a:lstStyle/>
        <a:p>
          <a:endParaRPr lang="en-IN"/>
        </a:p>
      </dgm:t>
    </dgm:pt>
    <dgm:pt modelId="{772BFCBB-F9A7-754D-A415-B99AFA81DF30}" type="pres">
      <dgm:prSet presAssocID="{9B453CB0-161B-4585-9690-EF5C96AC0561}" presName="arrow" presStyleLbl="alignNode1" presStyleIdx="5" presStyleCnt="6" custLinFactNeighborY="-265"/>
      <dgm:spPr/>
      <dgm:t>
        <a:bodyPr/>
        <a:lstStyle/>
        <a:p>
          <a:endParaRPr lang="en-IN"/>
        </a:p>
      </dgm:t>
    </dgm:pt>
    <dgm:pt modelId="{D5C2C13A-A3EF-644D-B983-85DA242B99E6}" type="pres">
      <dgm:prSet presAssocID="{9B453CB0-161B-4585-9690-EF5C96AC0561}" presName="descendantArrow" presStyleLbl="bgAccFollowNode1" presStyleIdx="5" presStyleCnt="6"/>
      <dgm:spPr/>
      <dgm:t>
        <a:bodyPr/>
        <a:lstStyle/>
        <a:p>
          <a:endParaRPr lang="en-IN"/>
        </a:p>
      </dgm:t>
    </dgm:pt>
  </dgm:ptLst>
  <dgm:cxnLst>
    <dgm:cxn modelId="{99B4C5DE-19AF-6440-92FE-CCBB9E4A0F1F}" type="presOf" srcId="{CF4DC95C-4970-42B3-A322-496294BAE48D}" destId="{10977552-9294-7341-AEB9-BE68B0473891}" srcOrd="0" destOrd="0" presId="urn:microsoft.com/office/officeart/2016/7/layout/VerticalDownArrowProcess"/>
    <dgm:cxn modelId="{1AF4D3C2-61B6-4483-9114-9064A690FA07}" srcId="{054F5539-A4B2-4FEE-A14D-FA1C40DA1A04}" destId="{8D77AF8C-F19A-4226-AE34-79F79F00CAA1}" srcOrd="5" destOrd="0" parTransId="{F91A3FB7-F705-44CB-8B02-783CBE2F6024}" sibTransId="{7F6FFC55-3ABF-477B-8D0A-31BF8F0D97F8}"/>
    <dgm:cxn modelId="{9C336E40-2074-461A-BAFB-D5EDDD098D9B}" srcId="{8D77AF8C-F19A-4226-AE34-79F79F00CAA1}" destId="{A7A6DF71-F1C4-4BB3-98DA-F3752204B3FF}" srcOrd="0" destOrd="0" parTransId="{2B90D3B0-87D6-42C3-89AD-5E0510E15EE7}" sibTransId="{7AAAEBEA-E194-4043-9B72-5AB2895C9CD3}"/>
    <dgm:cxn modelId="{F94392AE-4D3C-4412-B053-476917C9251E}" srcId="{054F5539-A4B2-4FEE-A14D-FA1C40DA1A04}" destId="{9B453CB0-161B-4585-9690-EF5C96AC0561}" srcOrd="0" destOrd="0" parTransId="{FA693E23-FB71-4DFC-B4CC-0E8A44700A6B}" sibTransId="{57C530ED-327E-4F53-9E8B-4490FF5CD35C}"/>
    <dgm:cxn modelId="{E844F8B4-2E87-409D-8D59-EF8A996CD68E}" srcId="{054F5539-A4B2-4FEE-A14D-FA1C40DA1A04}" destId="{D032B980-8EA0-45C4-94CD-11681523ED9B}" srcOrd="3" destOrd="0" parTransId="{01EC26F4-0092-474A-A7DB-3061A1C71497}" sibTransId="{148346F7-A47A-48D9-9326-7C1CBF78CEE7}"/>
    <dgm:cxn modelId="{6DA8AE73-FEB7-45F1-BEA4-9095738EF64A}" srcId="{D032B980-8EA0-45C4-94CD-11681523ED9B}" destId="{A4127645-66A7-4D14-A962-F106C8024E5E}" srcOrd="0" destOrd="0" parTransId="{1425AA94-0E14-4E88-859D-335681E52552}" sibTransId="{01DDBEC6-EBD4-467B-8EDC-BB1B59B8ECD1}"/>
    <dgm:cxn modelId="{DB60F469-EF34-4F2D-8DEF-C25D2B99700B}" srcId="{1DFC9E3C-0C21-428E-8DDB-4DBBE100A96B}" destId="{8528CF68-4B35-4D8F-9A63-AA61D6100817}" srcOrd="0" destOrd="0" parTransId="{B78FD11E-EE0C-4F52-8D05-B5BECE946536}" sibTransId="{2B400DD6-1458-4846-9D85-C14DDE87E229}"/>
    <dgm:cxn modelId="{C1DEE7A4-80F1-6049-A5E5-743A22D3F4A6}" type="presOf" srcId="{CF4DC95C-4970-42B3-A322-496294BAE48D}" destId="{176FB10E-67F2-244A-9C51-F1A5D4E7014B}" srcOrd="1" destOrd="0" presId="urn:microsoft.com/office/officeart/2016/7/layout/VerticalDownArrowProcess"/>
    <dgm:cxn modelId="{E9A00054-562F-A343-8D3E-923C7C072006}" type="presOf" srcId="{8528CF68-4B35-4D8F-9A63-AA61D6100817}" destId="{C2A69F78-D06B-8642-9EF8-2DFE7BC3FE00}" srcOrd="0" destOrd="0" presId="urn:microsoft.com/office/officeart/2016/7/layout/VerticalDownArrowProcess"/>
    <dgm:cxn modelId="{13428E48-266C-7D45-B16B-93523EA24303}" type="presOf" srcId="{87A60A5B-482C-4AD5-A6E5-D153689F4441}" destId="{D5C2C13A-A3EF-644D-B983-85DA242B99E6}" srcOrd="0" destOrd="0" presId="urn:microsoft.com/office/officeart/2016/7/layout/VerticalDownArrowProcess"/>
    <dgm:cxn modelId="{6CD47019-DEBA-CA4C-96D0-391B54E7E6B4}" type="presOf" srcId="{D610ED89-638F-4716-BD0A-DF71726D5551}" destId="{65CC2DDA-74B7-1C40-9934-246CA94A0A05}" srcOrd="1" destOrd="0" presId="urn:microsoft.com/office/officeart/2016/7/layout/VerticalDownArrowProcess"/>
    <dgm:cxn modelId="{BD911551-34B3-2046-AAFC-B3AF9D609CFC}" type="presOf" srcId="{8D77AF8C-F19A-4226-AE34-79F79F00CAA1}" destId="{A4A5C01C-9CEA-7542-A9DA-F0BCE5A9D71E}" srcOrd="0" destOrd="0" presId="urn:microsoft.com/office/officeart/2016/7/layout/VerticalDownArrowProcess"/>
    <dgm:cxn modelId="{15E69BBE-9288-C546-9B8C-984CB5E61162}" type="presOf" srcId="{D032B980-8EA0-45C4-94CD-11681523ED9B}" destId="{ED15DB2C-D5D3-F044-9CF3-AF03D8CA1D4B}" srcOrd="0" destOrd="0" presId="urn:microsoft.com/office/officeart/2016/7/layout/VerticalDownArrowProcess"/>
    <dgm:cxn modelId="{F2AC0569-737A-014E-B5BA-33DBCDAD2A76}" type="presOf" srcId="{9B453CB0-161B-4585-9690-EF5C96AC0561}" destId="{6792E3CC-CC2C-2F42-9E59-6B2599D9ED15}" srcOrd="0" destOrd="0" presId="urn:microsoft.com/office/officeart/2016/7/layout/VerticalDownArrowProcess"/>
    <dgm:cxn modelId="{61A13AEC-E7F6-4371-9B3C-D229F1D6B5C5}" srcId="{054F5539-A4B2-4FEE-A14D-FA1C40DA1A04}" destId="{CF4DC95C-4970-42B3-A322-496294BAE48D}" srcOrd="2" destOrd="0" parTransId="{16B00682-E294-46FB-B3F9-BC111E4135BC}" sibTransId="{ABFACD7A-CFAF-4862-BB02-AC2A480CB979}"/>
    <dgm:cxn modelId="{2B62F086-753D-714F-9224-3BBC13D86377}" type="presOf" srcId="{A4127645-66A7-4D14-A962-F106C8024E5E}" destId="{CE355F69-3EFD-FC43-B36A-0B710B93612D}" srcOrd="0" destOrd="0" presId="urn:microsoft.com/office/officeart/2016/7/layout/VerticalDownArrowProcess"/>
    <dgm:cxn modelId="{74A7543A-BFD4-7348-8EB3-4B21B550ABD5}" type="presOf" srcId="{D610ED89-638F-4716-BD0A-DF71726D5551}" destId="{67523CA7-E1FC-C74E-830E-94853D532541}" srcOrd="0" destOrd="0" presId="urn:microsoft.com/office/officeart/2016/7/layout/VerticalDownArrowProcess"/>
    <dgm:cxn modelId="{DB133841-4C22-43B9-9C8F-B0B0F1022A51}" srcId="{CF4DC95C-4970-42B3-A322-496294BAE48D}" destId="{FF331CDF-855B-4173-9A70-BF7C7C7A45AA}" srcOrd="0" destOrd="0" parTransId="{0D12DB5C-BA05-47E4-B00C-F945B57C60F8}" sibTransId="{B9F51368-D885-4CD4-9A93-689146EFA290}"/>
    <dgm:cxn modelId="{86F26842-E882-064F-B589-93B5270081CA}" type="presOf" srcId="{1DFC9E3C-0C21-428E-8DDB-4DBBE100A96B}" destId="{BFBDC332-3138-214B-A1F1-13EAD053CC66}" srcOrd="0" destOrd="0" presId="urn:microsoft.com/office/officeart/2016/7/layout/VerticalDownArrowProcess"/>
    <dgm:cxn modelId="{39B27E9D-4C8B-4AF5-A464-6508351846F1}" srcId="{054F5539-A4B2-4FEE-A14D-FA1C40DA1A04}" destId="{D610ED89-638F-4716-BD0A-DF71726D5551}" srcOrd="1" destOrd="0" parTransId="{7FB1D790-10EA-4363-A918-FF0FD601558C}" sibTransId="{1D5951E0-348B-41B9-B98B-393B87F2D50A}"/>
    <dgm:cxn modelId="{7FFCEC18-DC7C-6349-A61D-F8FFA8BFEAF5}" type="presOf" srcId="{0D1E1E27-82CA-41D5-9B41-4CE86FAC852E}" destId="{64E655E2-8A0E-AC40-BEC2-54C12707DA08}" srcOrd="0" destOrd="0" presId="urn:microsoft.com/office/officeart/2016/7/layout/VerticalDownArrowProcess"/>
    <dgm:cxn modelId="{5F9DC12A-E59A-D84C-9FC3-65397C6983C0}" type="presOf" srcId="{D032B980-8EA0-45C4-94CD-11681523ED9B}" destId="{8C01F75D-600F-D849-A747-509E8DF8D7E6}" srcOrd="1" destOrd="0" presId="urn:microsoft.com/office/officeart/2016/7/layout/VerticalDownArrowProcess"/>
    <dgm:cxn modelId="{167C3AF1-3DE2-354D-B7C4-C582ABF63376}" type="presOf" srcId="{054F5539-A4B2-4FEE-A14D-FA1C40DA1A04}" destId="{8CBE272C-DFEC-3E45-AFDE-7830A02CF440}" srcOrd="0" destOrd="0" presId="urn:microsoft.com/office/officeart/2016/7/layout/VerticalDownArrowProcess"/>
    <dgm:cxn modelId="{0C9439E6-59F5-450D-9939-6DD9FA275CA5}" srcId="{054F5539-A4B2-4FEE-A14D-FA1C40DA1A04}" destId="{1DFC9E3C-0C21-428E-8DDB-4DBBE100A96B}" srcOrd="4" destOrd="0" parTransId="{E528EC6B-C75B-47B1-B637-B54FB2837A10}" sibTransId="{CB477C9B-DC8B-4FC3-9139-A0E2C70D9711}"/>
    <dgm:cxn modelId="{48EA755B-F6D2-4E93-9AD7-44D32C32175B}" srcId="{9B453CB0-161B-4585-9690-EF5C96AC0561}" destId="{87A60A5B-482C-4AD5-A6E5-D153689F4441}" srcOrd="0" destOrd="0" parTransId="{FF7B3691-CFFD-4F2B-89CB-CDC6A42A9117}" sibTransId="{4CF983F8-A278-40BD-BC0D-C70610B1D870}"/>
    <dgm:cxn modelId="{B5E8ABBC-DE29-9840-9EF5-3ABD77FA2237}" type="presOf" srcId="{1DFC9E3C-0C21-428E-8DDB-4DBBE100A96B}" destId="{59612E42-2966-7D4B-8F21-AF4D32219590}" srcOrd="1" destOrd="0" presId="urn:microsoft.com/office/officeart/2016/7/layout/VerticalDownArrowProcess"/>
    <dgm:cxn modelId="{088353FB-61F2-ED48-A113-226A59201F22}" type="presOf" srcId="{9B453CB0-161B-4585-9690-EF5C96AC0561}" destId="{772BFCBB-F9A7-754D-A415-B99AFA81DF30}" srcOrd="1" destOrd="0" presId="urn:microsoft.com/office/officeart/2016/7/layout/VerticalDownArrowProcess"/>
    <dgm:cxn modelId="{B953D293-8406-AC4E-B9F7-6D866C5BC113}" type="presOf" srcId="{A7A6DF71-F1C4-4BB3-98DA-F3752204B3FF}" destId="{A4DCEA11-1C52-B84D-831C-C6E82835E69F}" srcOrd="0" destOrd="0" presId="urn:microsoft.com/office/officeart/2016/7/layout/VerticalDownArrowProcess"/>
    <dgm:cxn modelId="{4D9D803C-85CC-1C4D-BF3F-51C92B250430}" type="presOf" srcId="{FF331CDF-855B-4173-9A70-BF7C7C7A45AA}" destId="{B5ADD037-1B52-0741-85DE-261FBD030161}" srcOrd="0" destOrd="0" presId="urn:microsoft.com/office/officeart/2016/7/layout/VerticalDownArrowProcess"/>
    <dgm:cxn modelId="{44421614-120A-4780-952D-54497DBB42ED}" srcId="{D610ED89-638F-4716-BD0A-DF71726D5551}" destId="{0D1E1E27-82CA-41D5-9B41-4CE86FAC852E}" srcOrd="0" destOrd="0" parTransId="{8D890A82-9841-4427-BAD8-BB35D5CF0EA5}" sibTransId="{08AB264C-69F7-4285-9E14-E43C11385752}"/>
    <dgm:cxn modelId="{423117E8-9C13-BE46-8555-C320AB2E7B75}" type="presParOf" srcId="{8CBE272C-DFEC-3E45-AFDE-7830A02CF440}" destId="{C8D06AD8-D842-F045-8085-F43473BC625B}" srcOrd="0" destOrd="0" presId="urn:microsoft.com/office/officeart/2016/7/layout/VerticalDownArrowProcess"/>
    <dgm:cxn modelId="{AE909291-26E6-B049-BB0A-315D88078BAC}" type="presParOf" srcId="{C8D06AD8-D842-F045-8085-F43473BC625B}" destId="{A4A5C01C-9CEA-7542-A9DA-F0BCE5A9D71E}" srcOrd="0" destOrd="0" presId="urn:microsoft.com/office/officeart/2016/7/layout/VerticalDownArrowProcess"/>
    <dgm:cxn modelId="{37BC5EF8-4C31-AA4F-8B00-9A9777789878}" type="presParOf" srcId="{C8D06AD8-D842-F045-8085-F43473BC625B}" destId="{A4DCEA11-1C52-B84D-831C-C6E82835E69F}" srcOrd="1" destOrd="0" presId="urn:microsoft.com/office/officeart/2016/7/layout/VerticalDownArrowProcess"/>
    <dgm:cxn modelId="{7F44F38E-E476-F74A-AAB8-199821CA73CF}" type="presParOf" srcId="{8CBE272C-DFEC-3E45-AFDE-7830A02CF440}" destId="{95DA5E82-5E48-AB4A-90E0-9E1B14315635}" srcOrd="1" destOrd="0" presId="urn:microsoft.com/office/officeart/2016/7/layout/VerticalDownArrowProcess"/>
    <dgm:cxn modelId="{0FFC1F43-FA36-604D-BF82-E30E0D0604DB}" type="presParOf" srcId="{8CBE272C-DFEC-3E45-AFDE-7830A02CF440}" destId="{86968BF5-40DD-A34D-8CF7-A6192843846F}" srcOrd="2" destOrd="0" presId="urn:microsoft.com/office/officeart/2016/7/layout/VerticalDownArrowProcess"/>
    <dgm:cxn modelId="{9075F20D-9A2A-D249-A3FC-996027D8C302}" type="presParOf" srcId="{86968BF5-40DD-A34D-8CF7-A6192843846F}" destId="{BFBDC332-3138-214B-A1F1-13EAD053CC66}" srcOrd="0" destOrd="0" presId="urn:microsoft.com/office/officeart/2016/7/layout/VerticalDownArrowProcess"/>
    <dgm:cxn modelId="{227DFEC9-9783-B242-A762-50BD4982745E}" type="presParOf" srcId="{86968BF5-40DD-A34D-8CF7-A6192843846F}" destId="{59612E42-2966-7D4B-8F21-AF4D32219590}" srcOrd="1" destOrd="0" presId="urn:microsoft.com/office/officeart/2016/7/layout/VerticalDownArrowProcess"/>
    <dgm:cxn modelId="{96FD9E4E-5831-B146-8381-7521D2CCE826}" type="presParOf" srcId="{86968BF5-40DD-A34D-8CF7-A6192843846F}" destId="{C2A69F78-D06B-8642-9EF8-2DFE7BC3FE00}" srcOrd="2" destOrd="0" presId="urn:microsoft.com/office/officeart/2016/7/layout/VerticalDownArrowProcess"/>
    <dgm:cxn modelId="{BBB5C562-D24C-A14D-80EF-62DAE19CDEBA}" type="presParOf" srcId="{8CBE272C-DFEC-3E45-AFDE-7830A02CF440}" destId="{1452FA4D-1DEA-5342-8F11-F68942AE28AB}" srcOrd="3" destOrd="0" presId="urn:microsoft.com/office/officeart/2016/7/layout/VerticalDownArrowProcess"/>
    <dgm:cxn modelId="{CA9BCB70-E196-4E40-AB76-726B2C1749CD}" type="presParOf" srcId="{8CBE272C-DFEC-3E45-AFDE-7830A02CF440}" destId="{0ACC7AC5-BA94-A648-A5C7-13337D94E2F6}" srcOrd="4" destOrd="0" presId="urn:microsoft.com/office/officeart/2016/7/layout/VerticalDownArrowProcess"/>
    <dgm:cxn modelId="{85DD962C-26A9-A149-9428-E9E0C9092DFA}" type="presParOf" srcId="{0ACC7AC5-BA94-A648-A5C7-13337D94E2F6}" destId="{ED15DB2C-D5D3-F044-9CF3-AF03D8CA1D4B}" srcOrd="0" destOrd="0" presId="urn:microsoft.com/office/officeart/2016/7/layout/VerticalDownArrowProcess"/>
    <dgm:cxn modelId="{E0E0A927-EEFF-6948-9576-E8B05FE1D87B}" type="presParOf" srcId="{0ACC7AC5-BA94-A648-A5C7-13337D94E2F6}" destId="{8C01F75D-600F-D849-A747-509E8DF8D7E6}" srcOrd="1" destOrd="0" presId="urn:microsoft.com/office/officeart/2016/7/layout/VerticalDownArrowProcess"/>
    <dgm:cxn modelId="{D822B4EF-00AE-CB4C-A528-3C5720674C38}" type="presParOf" srcId="{0ACC7AC5-BA94-A648-A5C7-13337D94E2F6}" destId="{CE355F69-3EFD-FC43-B36A-0B710B93612D}" srcOrd="2" destOrd="0" presId="urn:microsoft.com/office/officeart/2016/7/layout/VerticalDownArrowProcess"/>
    <dgm:cxn modelId="{9FE2BFF3-D225-3741-9610-012DC89CFF93}" type="presParOf" srcId="{8CBE272C-DFEC-3E45-AFDE-7830A02CF440}" destId="{18F2BC71-4D0B-0C4E-8099-0F0767B00F21}" srcOrd="5" destOrd="0" presId="urn:microsoft.com/office/officeart/2016/7/layout/VerticalDownArrowProcess"/>
    <dgm:cxn modelId="{4A90C656-9F85-9D44-A9C6-3EB3DBD05361}" type="presParOf" srcId="{8CBE272C-DFEC-3E45-AFDE-7830A02CF440}" destId="{6CB34CEA-60BF-1A4C-B4E7-3AA96A152836}" srcOrd="6" destOrd="0" presId="urn:microsoft.com/office/officeart/2016/7/layout/VerticalDownArrowProcess"/>
    <dgm:cxn modelId="{65DB8B3E-450B-F947-812B-C2B0FE33E4A9}" type="presParOf" srcId="{6CB34CEA-60BF-1A4C-B4E7-3AA96A152836}" destId="{10977552-9294-7341-AEB9-BE68B0473891}" srcOrd="0" destOrd="0" presId="urn:microsoft.com/office/officeart/2016/7/layout/VerticalDownArrowProcess"/>
    <dgm:cxn modelId="{D66A5F8F-9EAF-734E-BE83-ABFF1E6FC7D6}" type="presParOf" srcId="{6CB34CEA-60BF-1A4C-B4E7-3AA96A152836}" destId="{176FB10E-67F2-244A-9C51-F1A5D4E7014B}" srcOrd="1" destOrd="0" presId="urn:microsoft.com/office/officeart/2016/7/layout/VerticalDownArrowProcess"/>
    <dgm:cxn modelId="{ACA52874-0FE3-C34F-AD0D-2BA31D44D1A5}" type="presParOf" srcId="{6CB34CEA-60BF-1A4C-B4E7-3AA96A152836}" destId="{B5ADD037-1B52-0741-85DE-261FBD030161}" srcOrd="2" destOrd="0" presId="urn:microsoft.com/office/officeart/2016/7/layout/VerticalDownArrowProcess"/>
    <dgm:cxn modelId="{35F978BB-3FB3-644D-9BB0-5F402E102123}" type="presParOf" srcId="{8CBE272C-DFEC-3E45-AFDE-7830A02CF440}" destId="{E0985A41-6445-5346-A233-1C098977BC8B}" srcOrd="7" destOrd="0" presId="urn:microsoft.com/office/officeart/2016/7/layout/VerticalDownArrowProcess"/>
    <dgm:cxn modelId="{48A7CCA4-B711-004D-9D8A-F6B41ACA8355}" type="presParOf" srcId="{8CBE272C-DFEC-3E45-AFDE-7830A02CF440}" destId="{0696557E-84D9-4845-BB42-819641E758FC}" srcOrd="8" destOrd="0" presId="urn:microsoft.com/office/officeart/2016/7/layout/VerticalDownArrowProcess"/>
    <dgm:cxn modelId="{9C9D7891-ACDC-3944-B3BC-9FF2EC74F4BD}" type="presParOf" srcId="{0696557E-84D9-4845-BB42-819641E758FC}" destId="{67523CA7-E1FC-C74E-830E-94853D532541}" srcOrd="0" destOrd="0" presId="urn:microsoft.com/office/officeart/2016/7/layout/VerticalDownArrowProcess"/>
    <dgm:cxn modelId="{20EB2A0E-D236-D245-A481-E6ECBD395AE3}" type="presParOf" srcId="{0696557E-84D9-4845-BB42-819641E758FC}" destId="{65CC2DDA-74B7-1C40-9934-246CA94A0A05}" srcOrd="1" destOrd="0" presId="urn:microsoft.com/office/officeart/2016/7/layout/VerticalDownArrowProcess"/>
    <dgm:cxn modelId="{89EBFB08-0617-AC46-9E2E-B38DFD0E7431}" type="presParOf" srcId="{0696557E-84D9-4845-BB42-819641E758FC}" destId="{64E655E2-8A0E-AC40-BEC2-54C12707DA08}" srcOrd="2" destOrd="0" presId="urn:microsoft.com/office/officeart/2016/7/layout/VerticalDownArrowProcess"/>
    <dgm:cxn modelId="{43557528-8CC4-5943-BEBD-6DB5F7B1329B}" type="presParOf" srcId="{8CBE272C-DFEC-3E45-AFDE-7830A02CF440}" destId="{C97009CD-0E4D-F94E-AE4A-6A7E84864B1E}" srcOrd="9" destOrd="0" presId="urn:microsoft.com/office/officeart/2016/7/layout/VerticalDownArrowProcess"/>
    <dgm:cxn modelId="{211D1DEE-D741-644D-A88B-ED70CCEC4D94}" type="presParOf" srcId="{8CBE272C-DFEC-3E45-AFDE-7830A02CF440}" destId="{72B03B82-A775-DD47-94DD-2948BCDE37F9}" srcOrd="10" destOrd="0" presId="urn:microsoft.com/office/officeart/2016/7/layout/VerticalDownArrowProcess"/>
    <dgm:cxn modelId="{FFD34B4B-7907-FA40-84CA-072BD93A33E6}" type="presParOf" srcId="{72B03B82-A775-DD47-94DD-2948BCDE37F9}" destId="{6792E3CC-CC2C-2F42-9E59-6B2599D9ED15}" srcOrd="0" destOrd="0" presId="urn:microsoft.com/office/officeart/2016/7/layout/VerticalDownArrowProcess"/>
    <dgm:cxn modelId="{33179923-14BF-324E-A846-76330B0C833E}" type="presParOf" srcId="{72B03B82-A775-DD47-94DD-2948BCDE37F9}" destId="{772BFCBB-F9A7-754D-A415-B99AFA81DF30}" srcOrd="1" destOrd="0" presId="urn:microsoft.com/office/officeart/2016/7/layout/VerticalDownArrowProcess"/>
    <dgm:cxn modelId="{D04118CA-8C74-3042-85C1-1FFF0A18F950}" type="presParOf" srcId="{72B03B82-A775-DD47-94DD-2948BCDE37F9}" destId="{D5C2C13A-A3EF-644D-B983-85DA242B99E6}"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C01C-9CEA-7542-A9DA-F0BCE5A9D71E}">
      <dsp:nvSpPr>
        <dsp:cNvPr id="0" name=""/>
        <dsp:cNvSpPr/>
      </dsp:nvSpPr>
      <dsp:spPr>
        <a:xfrm>
          <a:off x="0" y="4400790"/>
          <a:ext cx="1971377" cy="57729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a:t>Step 6</a:t>
          </a:r>
        </a:p>
      </dsp:txBody>
      <dsp:txXfrm>
        <a:off x="0" y="4400790"/>
        <a:ext cx="1971377" cy="577292"/>
      </dsp:txXfrm>
    </dsp:sp>
    <dsp:sp modelId="{A4DCEA11-1C52-B84D-831C-C6E82835E69F}">
      <dsp:nvSpPr>
        <dsp:cNvPr id="0" name=""/>
        <dsp:cNvSpPr/>
      </dsp:nvSpPr>
      <dsp:spPr>
        <a:xfrm>
          <a:off x="1971377" y="4400790"/>
          <a:ext cx="5914131" cy="57729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Model Optimization</a:t>
          </a:r>
        </a:p>
      </dsp:txBody>
      <dsp:txXfrm>
        <a:off x="1971377" y="4400790"/>
        <a:ext cx="5914131" cy="577292"/>
      </dsp:txXfrm>
    </dsp:sp>
    <dsp:sp modelId="{59612E42-2966-7D4B-8F21-AF4D32219590}">
      <dsp:nvSpPr>
        <dsp:cNvPr id="0" name=""/>
        <dsp:cNvSpPr/>
      </dsp:nvSpPr>
      <dsp:spPr>
        <a:xfrm rot="10800000">
          <a:off x="0" y="3519219"/>
          <a:ext cx="1971377" cy="887875"/>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dirty="0"/>
            <a:t>Step 5</a:t>
          </a:r>
        </a:p>
      </dsp:txBody>
      <dsp:txXfrm rot="-10800000">
        <a:off x="0" y="3519219"/>
        <a:ext cx="1971377" cy="577119"/>
      </dsp:txXfrm>
    </dsp:sp>
    <dsp:sp modelId="{C2A69F78-D06B-8642-9EF8-2DFE7BC3FE00}">
      <dsp:nvSpPr>
        <dsp:cNvPr id="0" name=""/>
        <dsp:cNvSpPr/>
      </dsp:nvSpPr>
      <dsp:spPr>
        <a:xfrm>
          <a:off x="1971377" y="3519219"/>
          <a:ext cx="5914131" cy="57711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Model Training and Evaluation</a:t>
          </a:r>
        </a:p>
      </dsp:txBody>
      <dsp:txXfrm>
        <a:off x="1971377" y="3519219"/>
        <a:ext cx="5914131" cy="577119"/>
      </dsp:txXfrm>
    </dsp:sp>
    <dsp:sp modelId="{8C01F75D-600F-D849-A747-509E8DF8D7E6}">
      <dsp:nvSpPr>
        <dsp:cNvPr id="0" name=""/>
        <dsp:cNvSpPr/>
      </dsp:nvSpPr>
      <dsp:spPr>
        <a:xfrm rot="10800000">
          <a:off x="0" y="2640003"/>
          <a:ext cx="1971377" cy="887875"/>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a:t>Step 4</a:t>
          </a:r>
        </a:p>
      </dsp:txBody>
      <dsp:txXfrm rot="-10800000">
        <a:off x="0" y="2640003"/>
        <a:ext cx="1971377" cy="577119"/>
      </dsp:txXfrm>
    </dsp:sp>
    <dsp:sp modelId="{CE355F69-3EFD-FC43-B36A-0B710B93612D}">
      <dsp:nvSpPr>
        <dsp:cNvPr id="0" name=""/>
        <dsp:cNvSpPr/>
      </dsp:nvSpPr>
      <dsp:spPr>
        <a:xfrm>
          <a:off x="1971377" y="2640003"/>
          <a:ext cx="5914131" cy="5771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Model Selection</a:t>
          </a:r>
        </a:p>
      </dsp:txBody>
      <dsp:txXfrm>
        <a:off x="1971377" y="2640003"/>
        <a:ext cx="5914131" cy="577119"/>
      </dsp:txXfrm>
    </dsp:sp>
    <dsp:sp modelId="{176FB10E-67F2-244A-9C51-F1A5D4E7014B}">
      <dsp:nvSpPr>
        <dsp:cNvPr id="0" name=""/>
        <dsp:cNvSpPr/>
      </dsp:nvSpPr>
      <dsp:spPr>
        <a:xfrm rot="10800000">
          <a:off x="0" y="1760787"/>
          <a:ext cx="1971377" cy="887875"/>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a:t>Step 3</a:t>
          </a:r>
        </a:p>
      </dsp:txBody>
      <dsp:txXfrm rot="-10800000">
        <a:off x="0" y="1760787"/>
        <a:ext cx="1971377" cy="577119"/>
      </dsp:txXfrm>
    </dsp:sp>
    <dsp:sp modelId="{B5ADD037-1B52-0741-85DE-261FBD030161}">
      <dsp:nvSpPr>
        <dsp:cNvPr id="0" name=""/>
        <dsp:cNvSpPr/>
      </dsp:nvSpPr>
      <dsp:spPr>
        <a:xfrm>
          <a:off x="1971377" y="1760787"/>
          <a:ext cx="5914131" cy="57711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Feature Extraction</a:t>
          </a:r>
        </a:p>
      </dsp:txBody>
      <dsp:txXfrm>
        <a:off x="1971377" y="1760787"/>
        <a:ext cx="5914131" cy="577119"/>
      </dsp:txXfrm>
    </dsp:sp>
    <dsp:sp modelId="{65CC2DDA-74B7-1C40-9934-246CA94A0A05}">
      <dsp:nvSpPr>
        <dsp:cNvPr id="0" name=""/>
        <dsp:cNvSpPr/>
      </dsp:nvSpPr>
      <dsp:spPr>
        <a:xfrm rot="10800000">
          <a:off x="0" y="881570"/>
          <a:ext cx="1971377" cy="887875"/>
        </a:xfrm>
        <a:prstGeom prst="upArrowCallout">
          <a:avLst>
            <a:gd name="adj1" fmla="val 5000"/>
            <a:gd name="adj2" fmla="val 10000"/>
            <a:gd name="adj3" fmla="val 15000"/>
            <a:gd name="adj4" fmla="val 64977"/>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a:t>Step 2</a:t>
          </a:r>
        </a:p>
      </dsp:txBody>
      <dsp:txXfrm rot="-10800000">
        <a:off x="0" y="881570"/>
        <a:ext cx="1971377" cy="577119"/>
      </dsp:txXfrm>
    </dsp:sp>
    <dsp:sp modelId="{64E655E2-8A0E-AC40-BEC2-54C12707DA08}">
      <dsp:nvSpPr>
        <dsp:cNvPr id="0" name=""/>
        <dsp:cNvSpPr/>
      </dsp:nvSpPr>
      <dsp:spPr>
        <a:xfrm>
          <a:off x="1971377" y="881570"/>
          <a:ext cx="5914131" cy="57711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Data Pre-processing</a:t>
          </a:r>
        </a:p>
      </dsp:txBody>
      <dsp:txXfrm>
        <a:off x="1971377" y="881570"/>
        <a:ext cx="5914131" cy="577119"/>
      </dsp:txXfrm>
    </dsp:sp>
    <dsp:sp modelId="{772BFCBB-F9A7-754D-A415-B99AFA81DF30}">
      <dsp:nvSpPr>
        <dsp:cNvPr id="0" name=""/>
        <dsp:cNvSpPr/>
      </dsp:nvSpPr>
      <dsp:spPr>
        <a:xfrm rot="10800000">
          <a:off x="0" y="1"/>
          <a:ext cx="1971377" cy="88787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04" tIns="142240" rIns="140204" bIns="142240" numCol="1" spcCol="1270" anchor="ctr" anchorCtr="0">
          <a:noAutofit/>
        </a:bodyPr>
        <a:lstStyle/>
        <a:p>
          <a:pPr lvl="0" algn="ctr" defTabSz="889000">
            <a:lnSpc>
              <a:spcPct val="90000"/>
            </a:lnSpc>
            <a:spcBef>
              <a:spcPct val="0"/>
            </a:spcBef>
            <a:spcAft>
              <a:spcPct val="35000"/>
            </a:spcAft>
          </a:pPr>
          <a:r>
            <a:rPr lang="en-US" sz="2000" b="1" kern="1200" dirty="0"/>
            <a:t>Step 1</a:t>
          </a:r>
        </a:p>
      </dsp:txBody>
      <dsp:txXfrm rot="-10800000">
        <a:off x="0" y="1"/>
        <a:ext cx="1971377" cy="577119"/>
      </dsp:txXfrm>
    </dsp:sp>
    <dsp:sp modelId="{D5C2C13A-A3EF-644D-B983-85DA242B99E6}">
      <dsp:nvSpPr>
        <dsp:cNvPr id="0" name=""/>
        <dsp:cNvSpPr/>
      </dsp:nvSpPr>
      <dsp:spPr>
        <a:xfrm>
          <a:off x="1971377" y="2354"/>
          <a:ext cx="5914131" cy="57711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67" tIns="228600" rIns="119967" bIns="228600" numCol="1" spcCol="1270" anchor="ctr" anchorCtr="0">
          <a:noAutofit/>
        </a:bodyPr>
        <a:lstStyle/>
        <a:p>
          <a:pPr lvl="0" algn="l" defTabSz="800100">
            <a:lnSpc>
              <a:spcPct val="90000"/>
            </a:lnSpc>
            <a:spcBef>
              <a:spcPct val="0"/>
            </a:spcBef>
            <a:spcAft>
              <a:spcPct val="35000"/>
            </a:spcAft>
          </a:pPr>
          <a:r>
            <a:rPr lang="en-US" sz="1800" b="1" kern="1200" dirty="0"/>
            <a:t>Data Collection</a:t>
          </a:r>
        </a:p>
      </dsp:txBody>
      <dsp:txXfrm>
        <a:off x="1971377" y="2354"/>
        <a:ext cx="5914131" cy="57711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782C7-A981-DA49-9F80-7A4E75405182}" type="datetimeFigureOut">
              <a:rPr lang="en-US" smtClean="0"/>
              <a:t>12/12/2023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12654-83C3-6247-B37B-7386861A2027}" type="slidenum">
              <a:rPr lang="en-US" smtClean="0"/>
              <a:t>‹#›</a:t>
            </a:fld>
            <a:endParaRPr lang="en-US"/>
          </a:p>
        </p:txBody>
      </p:sp>
    </p:spTree>
    <p:extLst>
      <p:ext uri="{BB962C8B-B14F-4D97-AF65-F5344CB8AC3E}">
        <p14:creationId xmlns:p14="http://schemas.microsoft.com/office/powerpoint/2010/main" val="207314301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DC60DCD-A1EE-D04E-A050-0D41A7407592}"/>
              </a:ext>
            </a:extLst>
          </p:cNvPr>
          <p:cNvSpPr/>
          <p:nvPr userDrawn="1"/>
        </p:nvSpPr>
        <p:spPr>
          <a:xfrm>
            <a:off x="0" y="0"/>
            <a:ext cx="9144000" cy="2743200"/>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6" name="Picture 5">
            <a:extLst>
              <a:ext uri="{FF2B5EF4-FFF2-40B4-BE49-F238E27FC236}">
                <a16:creationId xmlns="" xmlns:a16="http://schemas.microsoft.com/office/drawing/2014/main" id="{2E28DFAC-6C93-D941-AD4C-56B7F38F7E6E}"/>
              </a:ext>
            </a:extLst>
          </p:cNvPr>
          <p:cNvPicPr>
            <a:picLocks noChangeAspect="1"/>
          </p:cNvPicPr>
          <p:nvPr userDrawn="1"/>
        </p:nvPicPr>
        <p:blipFill>
          <a:blip r:embed="rId2">
            <a:alphaModFix amt="20000"/>
          </a:blip>
          <a:stretch>
            <a:fillRect/>
          </a:stretch>
        </p:blipFill>
        <p:spPr>
          <a:xfrm>
            <a:off x="6236468" y="-171450"/>
            <a:ext cx="3076696" cy="3076696"/>
          </a:xfrm>
          <a:prstGeom prst="rect">
            <a:avLst/>
          </a:prstGeom>
        </p:spPr>
      </p:pic>
      <p:sp>
        <p:nvSpPr>
          <p:cNvPr id="13" name="Rectangle 12">
            <a:extLst>
              <a:ext uri="{FF2B5EF4-FFF2-40B4-BE49-F238E27FC236}">
                <a16:creationId xmlns="" xmlns:a16="http://schemas.microsoft.com/office/drawing/2014/main" id="{156F2F19-5F1F-9540-9B80-03841B943248}"/>
              </a:ext>
            </a:extLst>
          </p:cNvPr>
          <p:cNvSpPr/>
          <p:nvPr userDrawn="1"/>
        </p:nvSpPr>
        <p:spPr>
          <a:xfrm>
            <a:off x="0" y="2651760"/>
            <a:ext cx="9144000" cy="9144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7" name="Picture 6">
            <a:extLst>
              <a:ext uri="{FF2B5EF4-FFF2-40B4-BE49-F238E27FC236}">
                <a16:creationId xmlns="" xmlns:a16="http://schemas.microsoft.com/office/drawing/2014/main" id="{BF006448-8A20-764C-A113-182619307853}"/>
              </a:ext>
            </a:extLst>
          </p:cNvPr>
          <p:cNvPicPr>
            <a:picLocks noChangeAspect="1"/>
          </p:cNvPicPr>
          <p:nvPr userDrawn="1"/>
        </p:nvPicPr>
        <p:blipFill>
          <a:blip r:embed="rId3"/>
          <a:stretch>
            <a:fillRect/>
          </a:stretch>
        </p:blipFill>
        <p:spPr>
          <a:xfrm>
            <a:off x="5772150" y="6176068"/>
            <a:ext cx="2743200" cy="243165"/>
          </a:xfrm>
          <a:prstGeom prst="rect">
            <a:avLst/>
          </a:prstGeom>
        </p:spPr>
      </p:pic>
    </p:spTree>
    <p:extLst>
      <p:ext uri="{BB962C8B-B14F-4D97-AF65-F5344CB8AC3E}">
        <p14:creationId xmlns:p14="http://schemas.microsoft.com/office/powerpoint/2010/main" val="292425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233169"/>
            <a:ext cx="7886700" cy="1325563"/>
          </a:xfrm>
        </p:spPr>
        <p:txBody>
          <a:bodyPr/>
          <a:lstStyle/>
          <a:p>
            <a:r>
              <a:rPr lang="en-US" dirty="0"/>
              <a:t>Click to edit Master title style</a:t>
            </a:r>
          </a:p>
        </p:txBody>
      </p:sp>
      <p:sp>
        <p:nvSpPr>
          <p:cNvPr id="3" name="Content Placeholder 2"/>
          <p:cNvSpPr>
            <a:spLocks noGrp="1"/>
          </p:cNvSpPr>
          <p:nvPr>
            <p:ph sz="half" idx="1"/>
          </p:nvPr>
        </p:nvSpPr>
        <p:spPr>
          <a:xfrm>
            <a:off x="628650" y="2693670"/>
            <a:ext cx="3886200" cy="3476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693670"/>
            <a:ext cx="3886200" cy="34767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825A77A-971A-3244-890F-3B99F774724A}" type="slidenum">
              <a:rPr lang="en-US" smtClean="0"/>
              <a:pPr/>
              <a:t>‹#›</a:t>
            </a:fld>
            <a:endParaRPr lang="en-US" dirty="0"/>
          </a:p>
        </p:txBody>
      </p:sp>
      <p:sp>
        <p:nvSpPr>
          <p:cNvPr id="8" name="Rectangle 7">
            <a:extLst>
              <a:ext uri="{FF2B5EF4-FFF2-40B4-BE49-F238E27FC236}">
                <a16:creationId xmlns="" xmlns:a16="http://schemas.microsoft.com/office/drawing/2014/main" id="{41F4AE9C-67F5-1A41-89B0-DEEE29CEB63B}"/>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9" name="Rectangle 8">
            <a:extLst>
              <a:ext uri="{FF2B5EF4-FFF2-40B4-BE49-F238E27FC236}">
                <a16:creationId xmlns="" xmlns:a16="http://schemas.microsoft.com/office/drawing/2014/main" id="{21E368CC-3F6A-894C-9234-DC83E799A195}"/>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12" name="Picture 11">
            <a:extLst>
              <a:ext uri="{FF2B5EF4-FFF2-40B4-BE49-F238E27FC236}">
                <a16:creationId xmlns="" xmlns:a16="http://schemas.microsoft.com/office/drawing/2014/main" id="{E672DBF6-0DAC-E148-9CD9-C668F894CB13}"/>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399635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233169"/>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123317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992293"/>
            <a:ext cx="2949178" cy="3114503"/>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8" name="Rectangle 7">
            <a:extLst>
              <a:ext uri="{FF2B5EF4-FFF2-40B4-BE49-F238E27FC236}">
                <a16:creationId xmlns="" xmlns:a16="http://schemas.microsoft.com/office/drawing/2014/main" id="{4B43BBDD-4F51-5942-AA98-E7E60DD246B8}"/>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0" name="Rectangle 9">
            <a:extLst>
              <a:ext uri="{FF2B5EF4-FFF2-40B4-BE49-F238E27FC236}">
                <a16:creationId xmlns="" xmlns:a16="http://schemas.microsoft.com/office/drawing/2014/main" id="{9D12223B-7DCB-0A48-A51E-8DF64C6AB09A}"/>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Slide Number Placeholder 6">
            <a:extLst>
              <a:ext uri="{FF2B5EF4-FFF2-40B4-BE49-F238E27FC236}">
                <a16:creationId xmlns="" xmlns:a16="http://schemas.microsoft.com/office/drawing/2014/main" id="{FA19B8AF-179C-6A40-9FCF-C1F83ADFC6C0}"/>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1825A77A-971A-3244-890F-3B99F774724A}" type="slidenum">
              <a:rPr lang="en-US" smtClean="0"/>
              <a:pPr/>
              <a:t>‹#›</a:t>
            </a:fld>
            <a:endParaRPr lang="en-US" dirty="0"/>
          </a:p>
        </p:txBody>
      </p:sp>
      <p:pic>
        <p:nvPicPr>
          <p:cNvPr id="13" name="Picture 12">
            <a:extLst>
              <a:ext uri="{FF2B5EF4-FFF2-40B4-BE49-F238E27FC236}">
                <a16:creationId xmlns="" xmlns:a16="http://schemas.microsoft.com/office/drawing/2014/main" id="{4F087DC1-D29E-C342-8A11-CCD0B4FE6B11}"/>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35439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2D56338-8C42-5A4C-B15A-5E6D618BF4F2}"/>
              </a:ext>
            </a:extLst>
          </p:cNvPr>
          <p:cNvSpPr/>
          <p:nvPr userDrawn="1"/>
        </p:nvSpPr>
        <p:spPr>
          <a:xfrm>
            <a:off x="0" y="-1"/>
            <a:ext cx="9144000" cy="914401"/>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8" name="Rectangle 7">
            <a:extLst>
              <a:ext uri="{FF2B5EF4-FFF2-40B4-BE49-F238E27FC236}">
                <a16:creationId xmlns="" xmlns:a16="http://schemas.microsoft.com/office/drawing/2014/main" id="{1F4F877C-2745-294D-A776-CA518D80DE0A}"/>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Slide Number Placeholder 6">
            <a:extLst>
              <a:ext uri="{FF2B5EF4-FFF2-40B4-BE49-F238E27FC236}">
                <a16:creationId xmlns="" xmlns:a16="http://schemas.microsoft.com/office/drawing/2014/main" id="{E0B38AD8-F3C5-7940-BF85-B96BF38E0637}"/>
              </a:ext>
            </a:extLst>
          </p:cNvPr>
          <p:cNvSpPr>
            <a:spLocks noGrp="1"/>
          </p:cNvSpPr>
          <p:nvPr>
            <p:ph type="sldNum" sz="quarter" idx="12"/>
          </p:nvPr>
        </p:nvSpPr>
        <p:spPr>
          <a:xfrm>
            <a:off x="6457950" y="6356351"/>
            <a:ext cx="2057400" cy="365125"/>
          </a:xfrm>
        </p:spPr>
        <p:txBody>
          <a:bodyPr/>
          <a:lstStyle>
            <a:lvl1pPr>
              <a:defRPr>
                <a:solidFill>
                  <a:schemeClr val="tx1"/>
                </a:solidFill>
              </a:defRPr>
            </a:lvl1pPr>
          </a:lstStyle>
          <a:p>
            <a:fld id="{1825A77A-971A-3244-890F-3B99F774724A}" type="slidenum">
              <a:rPr lang="en-US" smtClean="0"/>
              <a:pPr/>
              <a:t>‹#›</a:t>
            </a:fld>
            <a:endParaRPr lang="en-US" dirty="0"/>
          </a:p>
        </p:txBody>
      </p:sp>
      <p:sp>
        <p:nvSpPr>
          <p:cNvPr id="11" name="Title 1">
            <a:extLst>
              <a:ext uri="{FF2B5EF4-FFF2-40B4-BE49-F238E27FC236}">
                <a16:creationId xmlns="" xmlns:a16="http://schemas.microsoft.com/office/drawing/2014/main" id="{7FA62369-8A22-664A-A57A-10CC43BAE04E}"/>
              </a:ext>
            </a:extLst>
          </p:cNvPr>
          <p:cNvSpPr>
            <a:spLocks noGrp="1"/>
          </p:cNvSpPr>
          <p:nvPr>
            <p:ph type="title"/>
          </p:nvPr>
        </p:nvSpPr>
        <p:spPr>
          <a:xfrm>
            <a:off x="628650" y="1233169"/>
            <a:ext cx="7886700" cy="1325563"/>
          </a:xfrm>
        </p:spPr>
        <p:txBody>
          <a:bodyPr/>
          <a:lstStyle/>
          <a:p>
            <a:r>
              <a:rPr lang="en-US" dirty="0"/>
              <a:t>Click to edit Master title style</a:t>
            </a:r>
          </a:p>
        </p:txBody>
      </p:sp>
      <p:sp>
        <p:nvSpPr>
          <p:cNvPr id="12" name="Content Placeholder 2">
            <a:extLst>
              <a:ext uri="{FF2B5EF4-FFF2-40B4-BE49-F238E27FC236}">
                <a16:creationId xmlns="" xmlns:a16="http://schemas.microsoft.com/office/drawing/2014/main" id="{BFA4AFD9-2B8B-FE40-A4BC-0A4258AA842A}"/>
              </a:ext>
            </a:extLst>
          </p:cNvPr>
          <p:cNvSpPr>
            <a:spLocks noGrp="1"/>
          </p:cNvSpPr>
          <p:nvPr>
            <p:ph sz="half" idx="1"/>
          </p:nvPr>
        </p:nvSpPr>
        <p:spPr>
          <a:xfrm>
            <a:off x="628650" y="2693670"/>
            <a:ext cx="7886700" cy="34767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 xmlns:a16="http://schemas.microsoft.com/office/drawing/2014/main" id="{E2CD807D-CF7D-A84C-AABB-8EB38292CA63}"/>
              </a:ext>
            </a:extLst>
          </p:cNvPr>
          <p:cNvPicPr>
            <a:picLocks noChangeAspect="1"/>
          </p:cNvPicPr>
          <p:nvPr userDrawn="1"/>
        </p:nvPicPr>
        <p:blipFill>
          <a:blip r:embed="rId2"/>
          <a:stretch>
            <a:fillRect/>
          </a:stretch>
        </p:blipFill>
        <p:spPr>
          <a:xfrm>
            <a:off x="7847355" y="322584"/>
            <a:ext cx="667996" cy="269231"/>
          </a:xfrm>
          <a:prstGeom prst="rect">
            <a:avLst/>
          </a:prstGeom>
        </p:spPr>
      </p:pic>
    </p:spTree>
    <p:extLst>
      <p:ext uri="{BB962C8B-B14F-4D97-AF65-F5344CB8AC3E}">
        <p14:creationId xmlns:p14="http://schemas.microsoft.com/office/powerpoint/2010/main" val="59724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25A77A-971A-3244-890F-3B99F774724A}" type="slidenum">
              <a:rPr lang="en-US" smtClean="0"/>
              <a:pPr/>
              <a:t>‹#›</a:t>
            </a:fld>
            <a:endParaRPr lang="en-US" dirty="0"/>
          </a:p>
        </p:txBody>
      </p:sp>
      <p:sp>
        <p:nvSpPr>
          <p:cNvPr id="5" name="Rectangle 4">
            <a:extLst>
              <a:ext uri="{FF2B5EF4-FFF2-40B4-BE49-F238E27FC236}">
                <a16:creationId xmlns="" xmlns:a16="http://schemas.microsoft.com/office/drawing/2014/main" id="{1E95645F-D1FD-AB49-94B6-E1A0A46E6E38}"/>
              </a:ext>
            </a:extLst>
          </p:cNvPr>
          <p:cNvSpPr/>
          <p:nvPr userDrawn="1"/>
        </p:nvSpPr>
        <p:spPr>
          <a:xfrm>
            <a:off x="0" y="0"/>
            <a:ext cx="9144000" cy="6858000"/>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Rectangle 5">
            <a:extLst>
              <a:ext uri="{FF2B5EF4-FFF2-40B4-BE49-F238E27FC236}">
                <a16:creationId xmlns="" xmlns:a16="http://schemas.microsoft.com/office/drawing/2014/main" id="{ADFC020F-74CE-744F-B417-D101F5F860F7}"/>
              </a:ext>
            </a:extLst>
          </p:cNvPr>
          <p:cNvSpPr/>
          <p:nvPr userDrawn="1"/>
        </p:nvSpPr>
        <p:spPr>
          <a:xfrm>
            <a:off x="0" y="6675120"/>
            <a:ext cx="9144000" cy="18288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9" name="Picture 8">
            <a:extLst>
              <a:ext uri="{FF2B5EF4-FFF2-40B4-BE49-F238E27FC236}">
                <a16:creationId xmlns="" xmlns:a16="http://schemas.microsoft.com/office/drawing/2014/main" id="{5879FC38-93A5-254A-9580-ADF945DCA186}"/>
              </a:ext>
            </a:extLst>
          </p:cNvPr>
          <p:cNvPicPr>
            <a:picLocks noChangeAspect="1"/>
          </p:cNvPicPr>
          <p:nvPr userDrawn="1"/>
        </p:nvPicPr>
        <p:blipFill>
          <a:blip r:embed="rId2"/>
          <a:stretch>
            <a:fillRect/>
          </a:stretch>
        </p:blipFill>
        <p:spPr>
          <a:xfrm>
            <a:off x="7847355" y="322584"/>
            <a:ext cx="667996" cy="269231"/>
          </a:xfrm>
          <a:prstGeom prst="rect">
            <a:avLst/>
          </a:prstGeom>
        </p:spPr>
      </p:pic>
      <p:pic>
        <p:nvPicPr>
          <p:cNvPr id="10" name="Picture 9">
            <a:extLst>
              <a:ext uri="{FF2B5EF4-FFF2-40B4-BE49-F238E27FC236}">
                <a16:creationId xmlns="" xmlns:a16="http://schemas.microsoft.com/office/drawing/2014/main" id="{48A57B61-6E93-3E4B-B366-DD651B8AFFD4}"/>
              </a:ext>
            </a:extLst>
          </p:cNvPr>
          <p:cNvPicPr>
            <a:picLocks noChangeAspect="1"/>
          </p:cNvPicPr>
          <p:nvPr userDrawn="1"/>
        </p:nvPicPr>
        <p:blipFill>
          <a:blip r:embed="rId3">
            <a:alphaModFix amt="10000"/>
          </a:blip>
          <a:stretch>
            <a:fillRect/>
          </a:stretch>
        </p:blipFill>
        <p:spPr>
          <a:xfrm>
            <a:off x="-685800" y="-685800"/>
            <a:ext cx="6175094" cy="6175094"/>
          </a:xfrm>
          <a:prstGeom prst="rect">
            <a:avLst/>
          </a:prstGeom>
        </p:spPr>
      </p:pic>
    </p:spTree>
    <p:extLst>
      <p:ext uri="{BB962C8B-B14F-4D97-AF65-F5344CB8AC3E}">
        <p14:creationId xmlns:p14="http://schemas.microsoft.com/office/powerpoint/2010/main" val="301525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5A77A-971A-3244-890F-3B99F774724A}" type="slidenum">
              <a:rPr lang="en-US" smtClean="0"/>
              <a:t>‹#›</a:t>
            </a:fld>
            <a:endParaRPr lang="en-US"/>
          </a:p>
        </p:txBody>
      </p:sp>
    </p:spTree>
    <p:extLst>
      <p:ext uri="{BB962C8B-B14F-4D97-AF65-F5344CB8AC3E}">
        <p14:creationId xmlns:p14="http://schemas.microsoft.com/office/powerpoint/2010/main" val="3650925862"/>
      </p:ext>
    </p:extLst>
  </p:cSld>
  <p:clrMap bg1="lt1" tx1="dk1" bg2="lt2" tx2="dk2" accent1="accent1" accent2="accent2" accent3="accent3" accent4="accent4" accent5="accent5" accent6="accent6" hlink="hlink" folHlink="folHlink"/>
  <p:sldLayoutIdLst>
    <p:sldLayoutId id="2147483670" r:id="rId1"/>
    <p:sldLayoutId id="2147483662" r:id="rId2"/>
    <p:sldLayoutId id="2147483667" r:id="rId3"/>
    <p:sldLayoutId id="2147483660" r:id="rId4"/>
    <p:sldLayoutId id="2147483665" r:id="rId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 xmlns:a16="http://schemas.microsoft.com/office/drawing/2014/main" id="{F6E06235-B4A9-1445-B4B0-799FEB40F49A}"/>
              </a:ext>
            </a:extLst>
          </p:cNvPr>
          <p:cNvSpPr txBox="1">
            <a:spLocks noChangeArrowheads="1"/>
          </p:cNvSpPr>
          <p:nvPr/>
        </p:nvSpPr>
        <p:spPr>
          <a:xfrm>
            <a:off x="230909" y="1254606"/>
            <a:ext cx="6049701" cy="914400"/>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a:solidFill>
                  <a:schemeClr val="bg1"/>
                </a:solidFill>
              </a:rPr>
              <a:t> “</a:t>
            </a:r>
            <a:r>
              <a:rPr lang="en-IN" sz="5400" b="1" dirty="0">
                <a:solidFill>
                  <a:schemeClr val="bg1"/>
                </a:solidFill>
                <a:ea typeface="Calibri" panose="020F0502020204030204" pitchFamily="34" charset="0"/>
              </a:rPr>
              <a:t>Design and Development of Improved Cyberbullying Detection Model”</a:t>
            </a:r>
            <a:endParaRPr lang="en-US" sz="5400" b="1" dirty="0">
              <a:solidFill>
                <a:schemeClr val="bg1"/>
              </a:solidFill>
            </a:endParaRPr>
          </a:p>
        </p:txBody>
      </p:sp>
      <p:sp>
        <p:nvSpPr>
          <p:cNvPr id="5" name="Rectangle 3">
            <a:extLst>
              <a:ext uri="{FF2B5EF4-FFF2-40B4-BE49-F238E27FC236}">
                <a16:creationId xmlns="" xmlns:a16="http://schemas.microsoft.com/office/drawing/2014/main" id="{4614B48C-432E-4046-9F84-C6EB95379FC1}"/>
              </a:ext>
            </a:extLst>
          </p:cNvPr>
          <p:cNvSpPr txBox="1">
            <a:spLocks noChangeArrowheads="1"/>
          </p:cNvSpPr>
          <p:nvPr/>
        </p:nvSpPr>
        <p:spPr>
          <a:xfrm>
            <a:off x="756214" y="3324755"/>
            <a:ext cx="6623825" cy="1972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p>
        </p:txBody>
      </p:sp>
      <p:sp>
        <p:nvSpPr>
          <p:cNvPr id="9" name="TextBox 8">
            <a:extLst>
              <a:ext uri="{FF2B5EF4-FFF2-40B4-BE49-F238E27FC236}">
                <a16:creationId xmlns="" xmlns:a16="http://schemas.microsoft.com/office/drawing/2014/main" id="{A2163CFA-8E03-DC47-AB89-020E49AEA157}"/>
              </a:ext>
            </a:extLst>
          </p:cNvPr>
          <p:cNvSpPr txBox="1"/>
          <p:nvPr/>
        </p:nvSpPr>
        <p:spPr>
          <a:xfrm>
            <a:off x="230909" y="5745165"/>
            <a:ext cx="6202852" cy="830997"/>
          </a:xfrm>
          <a:prstGeom prst="rect">
            <a:avLst/>
          </a:prstGeom>
          <a:noFill/>
        </p:spPr>
        <p:txBody>
          <a:bodyPr wrap="none" rtlCol="0">
            <a:spAutoFit/>
          </a:bodyPr>
          <a:lstStyle/>
          <a:p>
            <a:r>
              <a:rPr lang="en-US" sz="1600" dirty="0"/>
              <a:t>By: </a:t>
            </a:r>
            <a:r>
              <a:rPr lang="en-US" sz="1600" dirty="0" smtClean="0"/>
              <a:t>Dhyey Parekh, </a:t>
            </a:r>
            <a:r>
              <a:rPr lang="en-US" sz="1600" dirty="0" err="1" smtClean="0"/>
              <a:t>Shubham</a:t>
            </a:r>
            <a:r>
              <a:rPr lang="en-US" sz="1600" dirty="0" smtClean="0"/>
              <a:t> Kotak, Pooja Modi, </a:t>
            </a:r>
            <a:r>
              <a:rPr lang="en-US" sz="1600" dirty="0" err="1" smtClean="0"/>
              <a:t>Mehul</a:t>
            </a:r>
            <a:r>
              <a:rPr lang="en-US" sz="1600" dirty="0" smtClean="0"/>
              <a:t> </a:t>
            </a:r>
            <a:r>
              <a:rPr lang="en-US" sz="1600" dirty="0" err="1" smtClean="0"/>
              <a:t>Parmar</a:t>
            </a:r>
            <a:r>
              <a:rPr lang="en-US" sz="1600" dirty="0" smtClean="0"/>
              <a:t> </a:t>
            </a:r>
            <a:r>
              <a:rPr lang="en-US" sz="1600" dirty="0"/>
              <a:t>(Group 6)</a:t>
            </a:r>
          </a:p>
          <a:p>
            <a:r>
              <a:rPr lang="en-US" sz="1600" dirty="0"/>
              <a:t>Date: </a:t>
            </a:r>
            <a:r>
              <a:rPr lang="en-US" sz="1600" dirty="0" smtClean="0"/>
              <a:t>12/12/2023</a:t>
            </a:r>
            <a:endParaRPr lang="en-US" sz="1600" dirty="0"/>
          </a:p>
          <a:p>
            <a:r>
              <a:rPr lang="it-IT" sz="1600" dirty="0"/>
              <a:t>AI_680CS_666_001_BK_FALL2023</a:t>
            </a:r>
            <a:endParaRPr lang="en-US" sz="1600" dirty="0"/>
          </a:p>
        </p:txBody>
      </p:sp>
      <p:pic>
        <p:nvPicPr>
          <p:cNvPr id="1026" name="Picture 2" descr="Cyberbullying Prevention and Response - Bender Leadership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15868"/>
            <a:ext cx="2486048" cy="17091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Cybersecurity? - Fo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030" y="3911835"/>
            <a:ext cx="2359656" cy="14547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Icons - Free SVG &amp; PNG Machine Learning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6596" y="3794555"/>
            <a:ext cx="1555555" cy="155555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2680751" y="4511186"/>
            <a:ext cx="465099" cy="24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531333" y="4491982"/>
            <a:ext cx="465099" cy="24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590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624C1200-80BB-1D4D-8DF7-28BFE7F023B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a:t>
            </a:r>
          </a:p>
        </p:txBody>
      </p:sp>
      <p:sp>
        <p:nvSpPr>
          <p:cNvPr id="15" name="Text Placeholder 14">
            <a:extLst>
              <a:ext uri="{FF2B5EF4-FFF2-40B4-BE49-F238E27FC236}">
                <a16:creationId xmlns="" xmlns:a16="http://schemas.microsoft.com/office/drawing/2014/main" id="{1C3C349B-4585-3D43-8B4A-1B616575FFD5}"/>
              </a:ext>
            </a:extLst>
          </p:cNvPr>
          <p:cNvSpPr>
            <a:spLocks noGrp="1"/>
          </p:cNvSpPr>
          <p:nvPr>
            <p:ph type="body" sz="half" idx="2"/>
          </p:nvPr>
        </p:nvSpPr>
        <p:spPr>
          <a:xfrm>
            <a:off x="628650" y="1371601"/>
            <a:ext cx="7782639" cy="5029200"/>
          </a:xfrm>
        </p:spPr>
        <p:txBody>
          <a:bodyPr>
            <a:normAutofit/>
          </a:bodyPr>
          <a:lstStyle/>
          <a:p>
            <a:pPr marL="285750" indent="-285750">
              <a:buFont typeface="Arial" panose="020B0604020202020204" pitchFamily="34" charset="0"/>
              <a:buChar char="•"/>
            </a:pPr>
            <a:r>
              <a:rPr lang="en-US" sz="2000" dirty="0"/>
              <a:t>****</a:t>
            </a:r>
          </a:p>
        </p:txBody>
      </p:sp>
      <p:sp>
        <p:nvSpPr>
          <p:cNvPr id="2" name="Slide Number Placeholder 1">
            <a:extLst>
              <a:ext uri="{FF2B5EF4-FFF2-40B4-BE49-F238E27FC236}">
                <a16:creationId xmlns="" xmlns:a16="http://schemas.microsoft.com/office/drawing/2014/main" id="{2D885912-8FC9-4054-A0FC-DF8FEDA22A96}"/>
              </a:ext>
            </a:extLst>
          </p:cNvPr>
          <p:cNvSpPr>
            <a:spLocks noGrp="1"/>
          </p:cNvSpPr>
          <p:nvPr>
            <p:ph type="sldNum" sz="quarter" idx="12"/>
          </p:nvPr>
        </p:nvSpPr>
        <p:spPr/>
        <p:txBody>
          <a:bodyPr/>
          <a:lstStyle/>
          <a:p>
            <a:fld id="{1825A77A-971A-3244-890F-3B99F774724A}" type="slidenum">
              <a:rPr lang="en-US" smtClean="0"/>
              <a:pPr/>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03928618"/>
              </p:ext>
            </p:extLst>
          </p:nvPr>
        </p:nvGraphicFramePr>
        <p:xfrm>
          <a:off x="314036" y="1212850"/>
          <a:ext cx="8580582" cy="1915351"/>
        </p:xfrm>
        <a:graphic>
          <a:graphicData uri="http://schemas.openxmlformats.org/drawingml/2006/table">
            <a:tbl>
              <a:tblPr firstRow="1" bandRow="1">
                <a:tableStyleId>{5C22544A-7EE6-4342-B048-85BDC9FD1C3A}</a:tableStyleId>
              </a:tblPr>
              <a:tblGrid>
                <a:gridCol w="1064325">
                  <a:extLst>
                    <a:ext uri="{9D8B030D-6E8A-4147-A177-3AD203B41FA5}">
                      <a16:colId xmlns="" xmlns:a16="http://schemas.microsoft.com/office/drawing/2014/main" val="20000"/>
                    </a:ext>
                  </a:extLst>
                </a:gridCol>
                <a:gridCol w="3225966">
                  <a:extLst>
                    <a:ext uri="{9D8B030D-6E8A-4147-A177-3AD203B41FA5}">
                      <a16:colId xmlns="" xmlns:a16="http://schemas.microsoft.com/office/drawing/2014/main" val="20001"/>
                    </a:ext>
                  </a:extLst>
                </a:gridCol>
                <a:gridCol w="2641714">
                  <a:extLst>
                    <a:ext uri="{9D8B030D-6E8A-4147-A177-3AD203B41FA5}">
                      <a16:colId xmlns="" xmlns:a16="http://schemas.microsoft.com/office/drawing/2014/main" val="20002"/>
                    </a:ext>
                  </a:extLst>
                </a:gridCol>
                <a:gridCol w="1648577">
                  <a:extLst>
                    <a:ext uri="{9D8B030D-6E8A-4147-A177-3AD203B41FA5}">
                      <a16:colId xmlns="" xmlns:a16="http://schemas.microsoft.com/office/drawing/2014/main" val="20003"/>
                    </a:ext>
                  </a:extLst>
                </a:gridCol>
              </a:tblGrid>
              <a:tr h="452223">
                <a:tc>
                  <a:txBody>
                    <a:bodyPr/>
                    <a:lstStyle/>
                    <a:p>
                      <a:pPr algn="ctr"/>
                      <a:r>
                        <a:rPr lang="en-US" sz="1800" dirty="0">
                          <a:latin typeface="+mn-lt"/>
                        </a:rPr>
                        <a:t>Sr No.</a:t>
                      </a:r>
                    </a:p>
                  </a:txBody>
                  <a:tcPr marL="91445" marR="91445" marT="45743" marB="45743">
                    <a:solidFill>
                      <a:schemeClr val="accent5"/>
                    </a:solidFill>
                  </a:tcPr>
                </a:tc>
                <a:tc>
                  <a:txBody>
                    <a:bodyPr/>
                    <a:lstStyle/>
                    <a:p>
                      <a:pPr algn="ctr"/>
                      <a:r>
                        <a:rPr lang="en-US" sz="1800" dirty="0">
                          <a:latin typeface="+mn-lt"/>
                        </a:rPr>
                        <a:t>Paper Title</a:t>
                      </a:r>
                    </a:p>
                  </a:txBody>
                  <a:tcPr marL="91445" marR="91445" marT="45743" marB="45743">
                    <a:solidFill>
                      <a:schemeClr val="accent5"/>
                    </a:solidFill>
                  </a:tcPr>
                </a:tc>
                <a:tc>
                  <a:txBody>
                    <a:bodyPr/>
                    <a:lstStyle/>
                    <a:p>
                      <a:pPr algn="ctr"/>
                      <a:r>
                        <a:rPr lang="en-US" sz="1800" dirty="0">
                          <a:latin typeface="+mn-lt"/>
                        </a:rPr>
                        <a:t>Publication</a:t>
                      </a:r>
                    </a:p>
                  </a:txBody>
                  <a:tcPr marL="91445" marR="91445" marT="45743" marB="45743">
                    <a:solidFill>
                      <a:schemeClr val="accent5"/>
                    </a:solidFill>
                  </a:tcPr>
                </a:tc>
                <a:tc>
                  <a:txBody>
                    <a:bodyPr/>
                    <a:lstStyle/>
                    <a:p>
                      <a:pPr algn="ctr"/>
                      <a:r>
                        <a:rPr lang="en-US" sz="1800" dirty="0">
                          <a:latin typeface="+mn-lt"/>
                        </a:rPr>
                        <a:t>Year</a:t>
                      </a:r>
                    </a:p>
                  </a:txBody>
                  <a:tcPr marL="91445" marR="91445" marT="45743" marB="45743">
                    <a:solidFill>
                      <a:schemeClr val="accent5"/>
                    </a:solidFill>
                  </a:tcPr>
                </a:tc>
                <a:extLst>
                  <a:ext uri="{0D108BD9-81ED-4DB2-BD59-A6C34878D82A}">
                    <a16:rowId xmlns="" xmlns:a16="http://schemas.microsoft.com/office/drawing/2014/main" val="10000"/>
                  </a:ext>
                </a:extLst>
              </a:tr>
              <a:tr h="1115072">
                <a:tc>
                  <a:txBody>
                    <a:bodyPr/>
                    <a:lstStyle/>
                    <a:p>
                      <a:pPr algn="ctr"/>
                      <a:r>
                        <a:rPr lang="en-US" sz="1800" dirty="0">
                          <a:latin typeface="+mn-lt"/>
                        </a:rPr>
                        <a:t>3.</a:t>
                      </a:r>
                    </a:p>
                  </a:txBody>
                  <a:tcPr marL="91445" marR="91445" marT="45764" marB="45764">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Automatic classification of participant roles in </a:t>
                      </a:r>
                      <a:r>
                        <a:rPr lang="en-US" sz="1800" kern="1200" baseline="0" dirty="0" err="1">
                          <a:solidFill>
                            <a:schemeClr val="dk1"/>
                          </a:solidFill>
                          <a:latin typeface="+mn-lt"/>
                          <a:ea typeface="+mn-ea"/>
                          <a:cs typeface="+mn-cs"/>
                        </a:rPr>
                        <a:t>cyberbullying</a:t>
                      </a:r>
                      <a:r>
                        <a:rPr lang="en-US" sz="1800" kern="1200" baseline="0" dirty="0">
                          <a:solidFill>
                            <a:schemeClr val="dk1"/>
                          </a:solidFill>
                          <a:latin typeface="+mn-lt"/>
                          <a:ea typeface="+mn-ea"/>
                          <a:cs typeface="+mn-cs"/>
                        </a:rPr>
                        <a:t>: Can we detect </a:t>
                      </a:r>
                      <a:r>
                        <a:rPr lang="en-US" sz="1800" kern="1200" baseline="0" dirty="0" err="1">
                          <a:solidFill>
                            <a:schemeClr val="dk1"/>
                          </a:solidFill>
                          <a:latin typeface="+mn-lt"/>
                          <a:ea typeface="+mn-ea"/>
                          <a:cs typeface="+mn-cs"/>
                        </a:rPr>
                        <a:t>victim,bullies</a:t>
                      </a:r>
                      <a:r>
                        <a:rPr lang="en-US" sz="1800" kern="1200" baseline="0" dirty="0">
                          <a:solidFill>
                            <a:schemeClr val="dk1"/>
                          </a:solidFill>
                          <a:latin typeface="+mn-lt"/>
                          <a:ea typeface="+mn-ea"/>
                          <a:cs typeface="+mn-cs"/>
                        </a:rPr>
                        <a:t> and bystanders in social media text?</a:t>
                      </a:r>
                      <a:r>
                        <a:rPr lang="en-US" sz="1800" baseline="30000" dirty="0">
                          <a:latin typeface="+mn-lt"/>
                          <a:cs typeface="Times New Roman" panose="02020603050405020304" pitchFamily="18" charset="0"/>
                        </a:rPr>
                        <a:t>[7]</a:t>
                      </a:r>
                    </a:p>
                  </a:txBody>
                  <a:tcPr marL="91445" marR="91445" marT="45764" marB="45764">
                    <a:solidFill>
                      <a:schemeClr val="accent5">
                        <a:lumMod val="20000"/>
                        <a:lumOff val="80000"/>
                      </a:schemeClr>
                    </a:solidFill>
                  </a:tcPr>
                </a:tc>
                <a:tc>
                  <a:txBody>
                    <a:bodyPr/>
                    <a:lstStyle/>
                    <a:p>
                      <a:pPr algn="ctr"/>
                      <a:r>
                        <a:rPr lang="en-US" sz="1800" kern="1200" baseline="0" dirty="0">
                          <a:solidFill>
                            <a:schemeClr val="dk1"/>
                          </a:solidFill>
                          <a:latin typeface="+mn-lt"/>
                          <a:ea typeface="+mn-ea"/>
                          <a:cs typeface="+mn-cs"/>
                        </a:rPr>
                        <a:t>Cambridge University Press</a:t>
                      </a:r>
                      <a:endParaRPr lang="en-US" sz="1800" dirty="0"/>
                    </a:p>
                  </a:txBody>
                  <a:tcPr marL="91445" marR="91445" marT="45764" marB="45764">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a:rPr>
                        <a:t>2020</a:t>
                      </a:r>
                    </a:p>
                  </a:txBody>
                  <a:tcPr marL="91445" marR="91445" marT="45764" marB="45764">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
        <p:nvSpPr>
          <p:cNvPr id="3" name="Rectangle 2"/>
          <p:cNvSpPr/>
          <p:nvPr/>
        </p:nvSpPr>
        <p:spPr>
          <a:xfrm>
            <a:off x="314036" y="3145342"/>
            <a:ext cx="8580582" cy="3477875"/>
          </a:xfrm>
          <a:prstGeom prst="rect">
            <a:avLst/>
          </a:prstGeom>
        </p:spPr>
        <p:txBody>
          <a:bodyPr wrap="square">
            <a:spAutoFit/>
          </a:bodyPr>
          <a:lstStyle/>
          <a:p>
            <a:pPr algn="just">
              <a:spcAft>
                <a:spcPts val="800"/>
              </a:spcAft>
              <a:defRPr/>
            </a:pPr>
            <a:r>
              <a:rPr lang="en-US" sz="2000" b="1" dirty="0"/>
              <a:t>Objective:</a:t>
            </a:r>
          </a:p>
          <a:p>
            <a:pPr marL="342900" indent="-342900" algn="just">
              <a:spcAft>
                <a:spcPts val="800"/>
              </a:spcAft>
              <a:buFont typeface="Arial" panose="020B0604020202020204" pitchFamily="34" charset="0"/>
              <a:buChar char="•"/>
              <a:defRPr/>
            </a:pPr>
            <a:r>
              <a:rPr lang="en-US" sz="2000" dirty="0">
                <a:cs typeface="Times New Roman" panose="02020603050405020304" pitchFamily="18" charset="0"/>
              </a:rPr>
              <a:t>To automatically detect different participant roles involved in textual cyberbullying, including bullies, victims, and bystanders</a:t>
            </a:r>
            <a:endParaRPr lang="en-US" sz="2000" b="1" dirty="0">
              <a:cs typeface="Times New Roman" panose="02020603050405020304" pitchFamily="18" charset="0"/>
            </a:endParaRPr>
          </a:p>
          <a:p>
            <a:pPr algn="just">
              <a:spcAft>
                <a:spcPts val="800"/>
              </a:spcAft>
              <a:defRPr/>
            </a:pPr>
            <a:r>
              <a:rPr lang="en-US" sz="2000" b="1" dirty="0">
                <a:cs typeface="Times New Roman" panose="02020603050405020304" pitchFamily="18" charset="0"/>
              </a:rPr>
              <a:t>Methodology:</a:t>
            </a:r>
          </a:p>
          <a:p>
            <a:pPr marL="342900" indent="-342900" algn="just">
              <a:buFont typeface="Arial" panose="020B0604020202020204" pitchFamily="34" charset="0"/>
              <a:buChar char="•"/>
              <a:defRPr/>
            </a:pPr>
            <a:r>
              <a:rPr lang="en-US" sz="2000" spc="-5" dirty="0">
                <a:cs typeface="Times New Roman" panose="02020603050405020304" pitchFamily="18" charset="0"/>
              </a:rPr>
              <a:t>Two cyberbullying corpora (a Dutch and English corpus) were taken, both manually annotated with bullying types and participant roles. </a:t>
            </a:r>
          </a:p>
          <a:p>
            <a:pPr algn="just">
              <a:defRPr/>
            </a:pPr>
            <a:endParaRPr lang="en-US" sz="2000" spc="-5" dirty="0">
              <a:cs typeface="Times New Roman" panose="02020603050405020304" pitchFamily="18" charset="0"/>
            </a:endParaRPr>
          </a:p>
          <a:p>
            <a:pPr marL="342900" indent="-342900" algn="just">
              <a:buFont typeface="Arial" panose="020B0604020202020204" pitchFamily="34" charset="0"/>
              <a:buChar char="•"/>
              <a:defRPr/>
            </a:pPr>
            <a:r>
              <a:rPr lang="en-US" sz="2000" spc="-5" dirty="0">
                <a:cs typeface="Times New Roman" panose="02020603050405020304" pitchFamily="18" charset="0"/>
              </a:rPr>
              <a:t>A series of multi class classification experiments are performed to determine the cyberbullying participant role detection.</a:t>
            </a:r>
          </a:p>
          <a:p>
            <a:pPr algn="just">
              <a:spcAft>
                <a:spcPts val="800"/>
              </a:spcAft>
              <a:defRPr/>
            </a:pPr>
            <a:endParaRPr lang="en-US" sz="2000" b="1" dirty="0">
              <a:cs typeface="Times New Roman" panose="02020603050405020304" pitchFamily="18" charset="0"/>
            </a:endParaRPr>
          </a:p>
        </p:txBody>
      </p:sp>
    </p:spTree>
    <p:extLst>
      <p:ext uri="{BB962C8B-B14F-4D97-AF65-F5344CB8AC3E}">
        <p14:creationId xmlns:p14="http://schemas.microsoft.com/office/powerpoint/2010/main" val="3771280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C50743A-09CD-414F-8C62-1F7818E595C8}"/>
              </a:ext>
            </a:extLst>
          </p:cNvPr>
          <p:cNvSpPr>
            <a:spLocks noGrp="1"/>
          </p:cNvSpPr>
          <p:nvPr>
            <p:ph type="sldNum" sz="quarter" idx="12"/>
          </p:nvPr>
        </p:nvSpPr>
        <p:spPr/>
        <p:txBody>
          <a:bodyPr/>
          <a:lstStyle/>
          <a:p>
            <a:fld id="{1825A77A-971A-3244-890F-3B99F774724A}" type="slidenum">
              <a:rPr lang="en-US" smtClean="0"/>
              <a:pPr/>
              <a:t>11</a:t>
            </a:fld>
            <a:endParaRPr lang="en-US" dirty="0"/>
          </a:p>
        </p:txBody>
      </p:sp>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5" name="Rectangle 2">
            <a:extLst>
              <a:ext uri="{FF2B5EF4-FFF2-40B4-BE49-F238E27FC236}">
                <a16:creationId xmlns="" xmlns:a16="http://schemas.microsoft.com/office/drawing/2014/main" id="{5A592D5E-3BD8-EC4C-BD33-D0A1D81B4F7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 RESULTS</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1546270741"/>
              </p:ext>
            </p:extLst>
          </p:nvPr>
        </p:nvGraphicFramePr>
        <p:xfrm>
          <a:off x="168275" y="1206696"/>
          <a:ext cx="8781761" cy="2648683"/>
        </p:xfrm>
        <a:graphic>
          <a:graphicData uri="http://schemas.openxmlformats.org/drawingml/2006/table">
            <a:tbl>
              <a:tblPr firstRow="1" bandRow="1">
                <a:tableStyleId>{5C22544A-7EE6-4342-B048-85BDC9FD1C3A}</a:tableStyleId>
              </a:tblPr>
              <a:tblGrid>
                <a:gridCol w="642791">
                  <a:extLst>
                    <a:ext uri="{9D8B030D-6E8A-4147-A177-3AD203B41FA5}">
                      <a16:colId xmlns="" xmlns:a16="http://schemas.microsoft.com/office/drawing/2014/main" val="20000"/>
                    </a:ext>
                  </a:extLst>
                </a:gridCol>
                <a:gridCol w="2393425">
                  <a:extLst>
                    <a:ext uri="{9D8B030D-6E8A-4147-A177-3AD203B41FA5}">
                      <a16:colId xmlns="" xmlns:a16="http://schemas.microsoft.com/office/drawing/2014/main" val="20001"/>
                    </a:ext>
                  </a:extLst>
                </a:gridCol>
                <a:gridCol w="2967494">
                  <a:extLst>
                    <a:ext uri="{9D8B030D-6E8A-4147-A177-3AD203B41FA5}">
                      <a16:colId xmlns="" xmlns:a16="http://schemas.microsoft.com/office/drawing/2014/main" val="20002"/>
                    </a:ext>
                  </a:extLst>
                </a:gridCol>
                <a:gridCol w="2778051">
                  <a:extLst>
                    <a:ext uri="{9D8B030D-6E8A-4147-A177-3AD203B41FA5}">
                      <a16:colId xmlns="" xmlns:a16="http://schemas.microsoft.com/office/drawing/2014/main" val="20003"/>
                    </a:ext>
                  </a:extLst>
                </a:gridCol>
              </a:tblGrid>
              <a:tr h="623314">
                <a:tc>
                  <a:txBody>
                    <a:bodyPr/>
                    <a:lstStyle/>
                    <a:p>
                      <a:pPr algn="ctr">
                        <a:lnSpc>
                          <a:spcPct val="100000"/>
                        </a:lnSpc>
                      </a:pPr>
                      <a:r>
                        <a:rPr lang="en-US" sz="2000" b="0" dirty="0">
                          <a:cs typeface="+mn-lt"/>
                        </a:rPr>
                        <a:t>Sr.</a:t>
                      </a:r>
                      <a:r>
                        <a:rPr lang="en-US" sz="2000" b="0" baseline="0" dirty="0">
                          <a:cs typeface="+mn-lt"/>
                        </a:rPr>
                        <a:t> no</a:t>
                      </a:r>
                      <a:endParaRPr lang="en-US" sz="2000" b="0" dirty="0">
                        <a:cs typeface="+mn-lt"/>
                      </a:endParaRPr>
                    </a:p>
                  </a:txBody>
                  <a:tcPr marL="91437" marR="91437" marT="45710" marB="45710">
                    <a:solidFill>
                      <a:schemeClr val="accent5"/>
                    </a:solidFill>
                  </a:tcPr>
                </a:tc>
                <a:tc>
                  <a:txBody>
                    <a:bodyPr/>
                    <a:lstStyle/>
                    <a:p>
                      <a:pPr algn="ctr">
                        <a:lnSpc>
                          <a:spcPct val="100000"/>
                        </a:lnSpc>
                      </a:pPr>
                      <a:r>
                        <a:rPr lang="en-US" sz="2000" b="0" dirty="0">
                          <a:cs typeface="+mn-lt"/>
                        </a:rPr>
                        <a:t>Paper Title</a:t>
                      </a:r>
                    </a:p>
                  </a:txBody>
                  <a:tcPr marL="91437" marR="91437" marT="45710" marB="45710">
                    <a:solidFill>
                      <a:schemeClr val="accent5"/>
                    </a:solidFill>
                  </a:tcPr>
                </a:tc>
                <a:tc>
                  <a:txBody>
                    <a:bodyPr/>
                    <a:lstStyle/>
                    <a:p>
                      <a:pPr algn="ctr">
                        <a:lnSpc>
                          <a:spcPct val="100000"/>
                        </a:lnSpc>
                      </a:pPr>
                      <a:r>
                        <a:rPr lang="en-US" sz="2000" b="0" dirty="0">
                          <a:cs typeface="+mn-lt"/>
                        </a:rPr>
                        <a:t>Model/Dataset</a:t>
                      </a:r>
                    </a:p>
                  </a:txBody>
                  <a:tcPr marL="91437" marR="91437" marT="45710" marB="45710">
                    <a:solidFill>
                      <a:schemeClr val="accent5"/>
                    </a:solidFill>
                  </a:tcPr>
                </a:tc>
                <a:tc>
                  <a:txBody>
                    <a:bodyPr/>
                    <a:lstStyle/>
                    <a:p>
                      <a:pPr algn="ctr">
                        <a:lnSpc>
                          <a:spcPct val="100000"/>
                        </a:lnSpc>
                      </a:pPr>
                      <a:r>
                        <a:rPr lang="en-US" sz="2000" b="0" dirty="0">
                          <a:cs typeface="+mn-lt"/>
                        </a:rPr>
                        <a:t>Finding(s)</a:t>
                      </a:r>
                    </a:p>
                  </a:txBody>
                  <a:tcPr marL="91437" marR="91437" marT="45710" marB="45710">
                    <a:solidFill>
                      <a:schemeClr val="accent5"/>
                    </a:solidFill>
                  </a:tcPr>
                </a:tc>
                <a:extLst>
                  <a:ext uri="{0D108BD9-81ED-4DB2-BD59-A6C34878D82A}">
                    <a16:rowId xmlns="" xmlns:a16="http://schemas.microsoft.com/office/drawing/2014/main" val="10000"/>
                  </a:ext>
                </a:extLst>
              </a:tr>
              <a:tr h="1947663">
                <a:tc>
                  <a:txBody>
                    <a:bodyPr/>
                    <a:lstStyle/>
                    <a:p>
                      <a:pPr algn="l">
                        <a:lnSpc>
                          <a:spcPct val="100000"/>
                        </a:lnSpc>
                      </a:pPr>
                      <a:r>
                        <a:rPr lang="en-US" sz="1800" b="0" dirty="0">
                          <a:cs typeface="+mn-lt"/>
                        </a:rPr>
                        <a:t>01</a:t>
                      </a:r>
                    </a:p>
                  </a:txBody>
                  <a:tcPr marL="91437" marR="91437" marT="45710" marB="45710">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Early detection of cyberbullying on social media networks</a:t>
                      </a:r>
                      <a:r>
                        <a:rPr lang="en-US" sz="1800" dirty="0">
                          <a:latin typeface="+mn-lt"/>
                          <a:cs typeface="Times New Roman" panose="02020603050405020304" pitchFamily="18" charset="0"/>
                        </a:rPr>
                        <a:t> </a:t>
                      </a:r>
                      <a:endParaRPr lang="en-US" sz="1800" dirty="0">
                        <a:latin typeface="+mn-lt"/>
                      </a:endParaRPr>
                    </a:p>
                    <a:p>
                      <a:pPr algn="l">
                        <a:lnSpc>
                          <a:spcPct val="100000"/>
                        </a:lnSpc>
                      </a:pPr>
                      <a:endParaRPr lang="en-US" sz="1800" b="0" dirty="0">
                        <a:cs typeface="+mn-lt"/>
                      </a:endParaRPr>
                    </a:p>
                  </a:txBody>
                  <a:tcPr marL="91437" marR="91437" marT="45710" marB="45710">
                    <a:solidFill>
                      <a:schemeClr val="accent5">
                        <a:lumMod val="20000"/>
                        <a:lumOff val="80000"/>
                      </a:schemeClr>
                    </a:solidFill>
                  </a:tcPr>
                </a:tc>
                <a:tc>
                  <a:txBody>
                    <a:bodyPr/>
                    <a:lstStyle/>
                    <a:p>
                      <a:pPr marL="542925" marR="0" lvl="0" indent="-342900" algn="l" defTabSz="914400" rtl="0" eaLnBrk="1" fontAlgn="base" latinLnBrk="0" hangingPunct="1">
                        <a:lnSpc>
                          <a:spcPct val="100000"/>
                        </a:lnSpc>
                        <a:spcBef>
                          <a:spcPts val="238"/>
                        </a:spcBef>
                        <a:spcAft>
                          <a:spcPct val="0"/>
                        </a:spcAft>
                        <a:buClrTx/>
                        <a:buSzTx/>
                        <a:buFont typeface="Arial" charset="0"/>
                        <a:buChar char="•"/>
                        <a:tabLst>
                          <a:tab pos="588963" algn="l"/>
                          <a:tab pos="590550" algn="l"/>
                        </a:tabLst>
                        <a:defRPr/>
                      </a:pPr>
                      <a:r>
                        <a:rPr kumimoji="0" lang="en-US" sz="1800" b="0" i="0" u="none" strike="noStrike" cap="none" normalizeH="0" baseline="0" dirty="0">
                          <a:ln>
                            <a:noFill/>
                          </a:ln>
                          <a:solidFill>
                            <a:srgbClr val="000000"/>
                          </a:solidFill>
                          <a:effectLst/>
                          <a:latin typeface="Calibri" pitchFamily="34" charset="0"/>
                          <a:cs typeface="Times New Roman" pitchFamily="18" charset="0"/>
                        </a:rPr>
                        <a:t>Supervised  Learning methods performed on  </a:t>
                      </a:r>
                      <a:r>
                        <a:rPr lang="en-US" sz="1800" dirty="0"/>
                        <a:t>Public dataset </a:t>
                      </a:r>
                      <a:r>
                        <a:rPr lang="en-US" sz="1800" baseline="0" dirty="0"/>
                        <a:t>from Vine Social Network.</a:t>
                      </a:r>
                      <a:endParaRPr kumimoji="0" lang="en-US" sz="1800" b="0" i="0" u="none" strike="noStrike" cap="none" normalizeH="0" baseline="0" dirty="0">
                        <a:ln>
                          <a:noFill/>
                        </a:ln>
                        <a:solidFill>
                          <a:srgbClr val="000000"/>
                        </a:solidFill>
                        <a:effectLst/>
                        <a:latin typeface="Calibri" pitchFamily="34" charset="0"/>
                      </a:endParaRPr>
                    </a:p>
                  </a:txBody>
                  <a:tcPr marL="91437" marR="91437" marT="45710" marB="45710">
                    <a:solidFill>
                      <a:schemeClr val="accent5">
                        <a:lumMod val="20000"/>
                        <a:lumOff val="80000"/>
                      </a:schemeClr>
                    </a:solidFill>
                  </a:tcPr>
                </a:tc>
                <a:tc>
                  <a:txBody>
                    <a:bodyPr/>
                    <a:lstStyle/>
                    <a:p>
                      <a:pPr marL="542925" marR="0" lvl="0" indent="-327025" algn="l" defTabSz="914400" rtl="0" eaLnBrk="1" fontAlgn="base" latinLnBrk="0" hangingPunct="1">
                        <a:lnSpc>
                          <a:spcPct val="100000"/>
                        </a:lnSpc>
                        <a:spcBef>
                          <a:spcPts val="250"/>
                        </a:spcBef>
                        <a:spcAft>
                          <a:spcPct val="0"/>
                        </a:spcAft>
                        <a:buClrTx/>
                        <a:buSzTx/>
                        <a:buFont typeface="Arial" charset="0"/>
                        <a:buChar char="•"/>
                        <a:tabLst>
                          <a:tab pos="541338" algn="l"/>
                          <a:tab pos="542925" algn="l"/>
                        </a:tabLst>
                      </a:pPr>
                      <a:r>
                        <a:rPr kumimoji="0" lang="en-US" sz="1800" b="0" i="0" u="none" strike="noStrike" cap="none" normalizeH="0" baseline="0" dirty="0">
                          <a:ln>
                            <a:noFill/>
                          </a:ln>
                          <a:solidFill>
                            <a:srgbClr val="000000"/>
                          </a:solidFill>
                          <a:effectLst/>
                          <a:latin typeface="Calibri" pitchFamily="34" charset="0"/>
                          <a:cs typeface="Times New Roman" pitchFamily="18" charset="0"/>
                        </a:rPr>
                        <a:t>Evaluation should be done on the basis of time instead of number of post.</a:t>
                      </a:r>
                    </a:p>
                  </a:txBody>
                  <a:tcPr marL="91437" marR="91437" marT="45710" marB="45710">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899697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C50743A-09CD-414F-8C62-1F7818E595C8}"/>
              </a:ext>
            </a:extLst>
          </p:cNvPr>
          <p:cNvSpPr>
            <a:spLocks noGrp="1"/>
          </p:cNvSpPr>
          <p:nvPr>
            <p:ph type="sldNum" sz="quarter" idx="12"/>
          </p:nvPr>
        </p:nvSpPr>
        <p:spPr/>
        <p:txBody>
          <a:bodyPr/>
          <a:lstStyle/>
          <a:p>
            <a:fld id="{1825A77A-971A-3244-890F-3B99F774724A}" type="slidenum">
              <a:rPr lang="en-US" smtClean="0"/>
              <a:pPr/>
              <a:t>12</a:t>
            </a:fld>
            <a:endParaRPr lang="en-US" dirty="0"/>
          </a:p>
        </p:txBody>
      </p:sp>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5" name="Rectangle 2">
            <a:extLst>
              <a:ext uri="{FF2B5EF4-FFF2-40B4-BE49-F238E27FC236}">
                <a16:creationId xmlns="" xmlns:a16="http://schemas.microsoft.com/office/drawing/2014/main" id="{5A592D5E-3BD8-EC4C-BD33-D0A1D81B4F7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 RESULTS</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44422814"/>
              </p:ext>
            </p:extLst>
          </p:nvPr>
        </p:nvGraphicFramePr>
        <p:xfrm>
          <a:off x="168275" y="1206696"/>
          <a:ext cx="8781761" cy="3286720"/>
        </p:xfrm>
        <a:graphic>
          <a:graphicData uri="http://schemas.openxmlformats.org/drawingml/2006/table">
            <a:tbl>
              <a:tblPr firstRow="1" bandRow="1">
                <a:tableStyleId>{5C22544A-7EE6-4342-B048-85BDC9FD1C3A}</a:tableStyleId>
              </a:tblPr>
              <a:tblGrid>
                <a:gridCol w="642791">
                  <a:extLst>
                    <a:ext uri="{9D8B030D-6E8A-4147-A177-3AD203B41FA5}">
                      <a16:colId xmlns="" xmlns:a16="http://schemas.microsoft.com/office/drawing/2014/main" val="20000"/>
                    </a:ext>
                  </a:extLst>
                </a:gridCol>
                <a:gridCol w="2393425">
                  <a:extLst>
                    <a:ext uri="{9D8B030D-6E8A-4147-A177-3AD203B41FA5}">
                      <a16:colId xmlns="" xmlns:a16="http://schemas.microsoft.com/office/drawing/2014/main" val="20001"/>
                    </a:ext>
                  </a:extLst>
                </a:gridCol>
                <a:gridCol w="2967494">
                  <a:extLst>
                    <a:ext uri="{9D8B030D-6E8A-4147-A177-3AD203B41FA5}">
                      <a16:colId xmlns="" xmlns:a16="http://schemas.microsoft.com/office/drawing/2014/main" val="20002"/>
                    </a:ext>
                  </a:extLst>
                </a:gridCol>
                <a:gridCol w="2778051">
                  <a:extLst>
                    <a:ext uri="{9D8B030D-6E8A-4147-A177-3AD203B41FA5}">
                      <a16:colId xmlns="" xmlns:a16="http://schemas.microsoft.com/office/drawing/2014/main" val="20003"/>
                    </a:ext>
                  </a:extLst>
                </a:gridCol>
              </a:tblGrid>
              <a:tr h="623314">
                <a:tc>
                  <a:txBody>
                    <a:bodyPr/>
                    <a:lstStyle/>
                    <a:p>
                      <a:pPr algn="ctr">
                        <a:lnSpc>
                          <a:spcPct val="100000"/>
                        </a:lnSpc>
                      </a:pPr>
                      <a:r>
                        <a:rPr lang="en-US" sz="2000" b="0" dirty="0">
                          <a:cs typeface="+mn-lt"/>
                        </a:rPr>
                        <a:t>Sr.</a:t>
                      </a:r>
                      <a:r>
                        <a:rPr lang="en-US" sz="2000" b="0" baseline="0" dirty="0">
                          <a:cs typeface="+mn-lt"/>
                        </a:rPr>
                        <a:t> no</a:t>
                      </a:r>
                      <a:endParaRPr lang="en-US" sz="2000" b="0" dirty="0">
                        <a:cs typeface="+mn-lt"/>
                      </a:endParaRPr>
                    </a:p>
                  </a:txBody>
                  <a:tcPr marL="91437" marR="91437" marT="45710" marB="45710">
                    <a:solidFill>
                      <a:schemeClr val="accent5"/>
                    </a:solidFill>
                  </a:tcPr>
                </a:tc>
                <a:tc>
                  <a:txBody>
                    <a:bodyPr/>
                    <a:lstStyle/>
                    <a:p>
                      <a:pPr algn="ctr">
                        <a:lnSpc>
                          <a:spcPct val="100000"/>
                        </a:lnSpc>
                      </a:pPr>
                      <a:r>
                        <a:rPr lang="en-US" sz="2000" b="0" dirty="0">
                          <a:cs typeface="+mn-lt"/>
                        </a:rPr>
                        <a:t>Paper Title</a:t>
                      </a:r>
                    </a:p>
                  </a:txBody>
                  <a:tcPr marL="91437" marR="91437" marT="45710" marB="45710">
                    <a:solidFill>
                      <a:schemeClr val="accent5"/>
                    </a:solidFill>
                  </a:tcPr>
                </a:tc>
                <a:tc>
                  <a:txBody>
                    <a:bodyPr/>
                    <a:lstStyle/>
                    <a:p>
                      <a:pPr algn="ctr">
                        <a:lnSpc>
                          <a:spcPct val="100000"/>
                        </a:lnSpc>
                      </a:pPr>
                      <a:r>
                        <a:rPr lang="en-US" sz="2000" b="0" dirty="0">
                          <a:cs typeface="+mn-lt"/>
                        </a:rPr>
                        <a:t>Model/Dataset</a:t>
                      </a:r>
                    </a:p>
                  </a:txBody>
                  <a:tcPr marL="91437" marR="91437" marT="45710" marB="45710">
                    <a:solidFill>
                      <a:schemeClr val="accent5"/>
                    </a:solidFill>
                  </a:tcPr>
                </a:tc>
                <a:tc>
                  <a:txBody>
                    <a:bodyPr/>
                    <a:lstStyle/>
                    <a:p>
                      <a:pPr algn="ctr">
                        <a:lnSpc>
                          <a:spcPct val="100000"/>
                        </a:lnSpc>
                      </a:pPr>
                      <a:r>
                        <a:rPr lang="en-US" sz="2000" b="0" dirty="0">
                          <a:cs typeface="+mn-lt"/>
                        </a:rPr>
                        <a:t>Finding(s)</a:t>
                      </a:r>
                    </a:p>
                  </a:txBody>
                  <a:tcPr marL="91437" marR="91437" marT="45710" marB="45710">
                    <a:solidFill>
                      <a:schemeClr val="accent5"/>
                    </a:solidFill>
                  </a:tcPr>
                </a:tc>
                <a:extLst>
                  <a:ext uri="{0D108BD9-81ED-4DB2-BD59-A6C34878D82A}">
                    <a16:rowId xmlns="" xmlns:a16="http://schemas.microsoft.com/office/drawing/2014/main" val="10000"/>
                  </a:ext>
                </a:extLst>
              </a:tr>
              <a:tr h="1947663">
                <a:tc>
                  <a:txBody>
                    <a:bodyPr/>
                    <a:lstStyle/>
                    <a:p>
                      <a:pPr algn="l">
                        <a:lnSpc>
                          <a:spcPct val="100000"/>
                        </a:lnSpc>
                      </a:pPr>
                      <a:r>
                        <a:rPr lang="en-US" sz="1800" b="0" dirty="0">
                          <a:cs typeface="+mn-lt"/>
                        </a:rPr>
                        <a:t>02</a:t>
                      </a:r>
                    </a:p>
                  </a:txBody>
                  <a:tcPr marL="91437" marR="91437" marT="45710" marB="45710">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Exploring the hidden patterns of cyberbullying on social media </a:t>
                      </a:r>
                      <a:endParaRPr lang="en-US" sz="1800" b="0" i="0" dirty="0">
                        <a:solidFill>
                          <a:schemeClr val="tx1"/>
                        </a:solidFill>
                        <a:effectLst/>
                        <a:latin typeface="+mn-lt"/>
                        <a:ea typeface="+mn-ea"/>
                        <a:cs typeface="Times New Roman" panose="02020603050405020304" pitchFamily="18" charset="0"/>
                      </a:endParaRPr>
                    </a:p>
                    <a:p>
                      <a:pPr algn="l">
                        <a:lnSpc>
                          <a:spcPct val="100000"/>
                        </a:lnSpc>
                      </a:pPr>
                      <a:endParaRPr lang="en-US" sz="1800" b="0" dirty="0">
                        <a:cs typeface="+mn-lt"/>
                      </a:endParaRPr>
                    </a:p>
                  </a:txBody>
                  <a:tcPr marL="91437" marR="91437" marT="45710" marB="45710">
                    <a:solidFill>
                      <a:schemeClr val="accent5">
                        <a:lumMod val="20000"/>
                        <a:lumOff val="80000"/>
                      </a:schemeClr>
                    </a:solidFill>
                  </a:tcPr>
                </a:tc>
                <a:tc>
                  <a:txBody>
                    <a:bodyPr/>
                    <a:lstStyle/>
                    <a:p>
                      <a:pPr marL="542925" marR="0" lvl="0" indent="-342900" algn="l" defTabSz="914400" rtl="0" eaLnBrk="1" fontAlgn="base" latinLnBrk="0" hangingPunct="1">
                        <a:lnSpc>
                          <a:spcPct val="100000"/>
                        </a:lnSpc>
                        <a:spcBef>
                          <a:spcPts val="238"/>
                        </a:spcBef>
                        <a:spcAft>
                          <a:spcPct val="0"/>
                        </a:spcAft>
                        <a:buClrTx/>
                        <a:buSzTx/>
                        <a:buFont typeface="Arial" charset="0"/>
                        <a:buChar char="•"/>
                        <a:tabLst>
                          <a:tab pos="588963" algn="l"/>
                          <a:tab pos="590550" algn="l"/>
                        </a:tabLst>
                        <a:defRPr/>
                      </a:pPr>
                      <a:r>
                        <a:rPr kumimoji="0" lang="en-US" sz="1800" b="0" i="0" u="none" strike="noStrike" cap="none" normalizeH="0" baseline="0" dirty="0" err="1">
                          <a:ln>
                            <a:noFill/>
                          </a:ln>
                          <a:solidFill>
                            <a:srgbClr val="000000"/>
                          </a:solidFill>
                          <a:effectLst/>
                          <a:latin typeface="Calibri" pitchFamily="34" charset="0"/>
                          <a:cs typeface="Times New Roman" pitchFamily="18" charset="0"/>
                        </a:rPr>
                        <a:t>NodeXL</a:t>
                      </a:r>
                      <a:r>
                        <a:rPr kumimoji="0" lang="en-US" sz="1800" b="0" i="0" u="none" strike="noStrike" cap="none" normalizeH="0" baseline="0" dirty="0">
                          <a:ln>
                            <a:noFill/>
                          </a:ln>
                          <a:solidFill>
                            <a:srgbClr val="000000"/>
                          </a:solidFill>
                          <a:effectLst/>
                          <a:latin typeface="Calibri" pitchFamily="34" charset="0"/>
                          <a:cs typeface="Times New Roman" pitchFamily="18" charset="0"/>
                        </a:rPr>
                        <a:t> tool,  network analysis, content analysis, and graph-based network visualization analysis performed on Twitter dataset by #</a:t>
                      </a:r>
                      <a:r>
                        <a:rPr kumimoji="0" lang="en-US" sz="1800" b="0" i="0" u="none" strike="noStrike" cap="none" normalizeH="0" baseline="0" dirty="0" err="1">
                          <a:ln>
                            <a:noFill/>
                          </a:ln>
                          <a:solidFill>
                            <a:srgbClr val="000000"/>
                          </a:solidFill>
                          <a:effectLst/>
                          <a:latin typeface="Calibri" pitchFamily="34" charset="0"/>
                          <a:cs typeface="Times New Roman" pitchFamily="18" charset="0"/>
                        </a:rPr>
                        <a:t>momochallenge</a:t>
                      </a:r>
                      <a:endParaRPr kumimoji="0" lang="en-US" sz="1800" b="0" i="0" u="none" strike="noStrike" cap="none" normalizeH="0" baseline="0" dirty="0">
                        <a:ln>
                          <a:noFill/>
                        </a:ln>
                        <a:solidFill>
                          <a:srgbClr val="000000"/>
                        </a:solidFill>
                        <a:effectLst/>
                        <a:latin typeface="Calibri" pitchFamily="34" charset="0"/>
                        <a:cs typeface="Times New Roman" pitchFamily="18" charset="0"/>
                      </a:endParaRPr>
                    </a:p>
                    <a:p>
                      <a:pPr marL="200025" marR="0" lvl="0" indent="0" algn="l" defTabSz="914400" rtl="0" eaLnBrk="1" fontAlgn="base" latinLnBrk="0" hangingPunct="1">
                        <a:lnSpc>
                          <a:spcPct val="100000"/>
                        </a:lnSpc>
                        <a:spcBef>
                          <a:spcPts val="238"/>
                        </a:spcBef>
                        <a:spcAft>
                          <a:spcPct val="0"/>
                        </a:spcAft>
                        <a:buClrTx/>
                        <a:buSzTx/>
                        <a:buFont typeface="Arial" charset="0"/>
                        <a:buNone/>
                        <a:tabLst>
                          <a:tab pos="588963" algn="l"/>
                          <a:tab pos="590550" algn="l"/>
                        </a:tabLst>
                        <a:defRPr/>
                      </a:pPr>
                      <a:endParaRPr kumimoji="0" lang="en-US" sz="1800" b="0" i="0" u="none" strike="noStrike" cap="none" normalizeH="0" baseline="0" dirty="0">
                        <a:ln>
                          <a:noFill/>
                        </a:ln>
                        <a:solidFill>
                          <a:srgbClr val="000000"/>
                        </a:solidFill>
                        <a:effectLst/>
                        <a:latin typeface="Calibri" pitchFamily="34" charset="0"/>
                      </a:endParaRPr>
                    </a:p>
                  </a:txBody>
                  <a:tcPr marL="91437" marR="91437" marT="45710" marB="45710">
                    <a:solidFill>
                      <a:schemeClr val="accent5">
                        <a:lumMod val="20000"/>
                        <a:lumOff val="80000"/>
                      </a:schemeClr>
                    </a:solidFill>
                  </a:tcPr>
                </a:tc>
                <a:tc>
                  <a:txBody>
                    <a:bodyPr/>
                    <a:lstStyle/>
                    <a:p>
                      <a:pPr marL="285750" marR="0" lvl="0" indent="-285750" algn="l" defTabSz="914400" rtl="0" eaLnBrk="1" fontAlgn="base" latinLnBrk="0" hangingPunct="1">
                        <a:lnSpc>
                          <a:spcPct val="115000"/>
                        </a:lnSpc>
                        <a:spcBef>
                          <a:spcPct val="0"/>
                        </a:spcBef>
                        <a:spcAft>
                          <a:spcPct val="0"/>
                        </a:spcAft>
                        <a:buClrTx/>
                        <a:buSzPct val="100000"/>
                        <a:buFont typeface="Arial" charset="0"/>
                        <a:buChar char="•"/>
                        <a:tabLst/>
                      </a:pPr>
                      <a:r>
                        <a:rPr kumimoji="0" lang="en-US" sz="1800" b="0" i="0" u="none" strike="noStrike" cap="none" normalizeH="0" baseline="0" dirty="0">
                          <a:ln>
                            <a:noFill/>
                          </a:ln>
                          <a:solidFill>
                            <a:srgbClr val="000000"/>
                          </a:solidFill>
                          <a:effectLst/>
                          <a:latin typeface="Calibri" pitchFamily="34" charset="0"/>
                          <a:cs typeface="Times New Roman" pitchFamily="18" charset="0"/>
                        </a:rPr>
                        <a:t>Manually annotated dataset for types of cyberbullying and participant role</a:t>
                      </a:r>
                    </a:p>
                  </a:txBody>
                  <a:tcPr marL="91437" marR="91437" marT="45710" marB="45710">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60155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BC50743A-09CD-414F-8C62-1F7818E595C8}"/>
              </a:ext>
            </a:extLst>
          </p:cNvPr>
          <p:cNvSpPr>
            <a:spLocks noGrp="1"/>
          </p:cNvSpPr>
          <p:nvPr>
            <p:ph type="sldNum" sz="quarter" idx="12"/>
          </p:nvPr>
        </p:nvSpPr>
        <p:spPr/>
        <p:txBody>
          <a:bodyPr/>
          <a:lstStyle/>
          <a:p>
            <a:fld id="{1825A77A-971A-3244-890F-3B99F774724A}" type="slidenum">
              <a:rPr lang="en-US" smtClean="0"/>
              <a:pPr/>
              <a:t>13</a:t>
            </a:fld>
            <a:endParaRPr lang="en-US" dirty="0"/>
          </a:p>
        </p:txBody>
      </p:sp>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5" name="Rectangle 2">
            <a:extLst>
              <a:ext uri="{FF2B5EF4-FFF2-40B4-BE49-F238E27FC236}">
                <a16:creationId xmlns="" xmlns:a16="http://schemas.microsoft.com/office/drawing/2014/main" id="{5A592D5E-3BD8-EC4C-BD33-D0A1D81B4F7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 RESULTS</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251489616"/>
              </p:ext>
            </p:extLst>
          </p:nvPr>
        </p:nvGraphicFramePr>
        <p:xfrm>
          <a:off x="168275" y="1206696"/>
          <a:ext cx="8781761" cy="4907240"/>
        </p:xfrm>
        <a:graphic>
          <a:graphicData uri="http://schemas.openxmlformats.org/drawingml/2006/table">
            <a:tbl>
              <a:tblPr firstRow="1" bandRow="1">
                <a:tableStyleId>{5C22544A-7EE6-4342-B048-85BDC9FD1C3A}</a:tableStyleId>
              </a:tblPr>
              <a:tblGrid>
                <a:gridCol w="642791">
                  <a:extLst>
                    <a:ext uri="{9D8B030D-6E8A-4147-A177-3AD203B41FA5}">
                      <a16:colId xmlns="" xmlns:a16="http://schemas.microsoft.com/office/drawing/2014/main" val="20000"/>
                    </a:ext>
                  </a:extLst>
                </a:gridCol>
                <a:gridCol w="2393425">
                  <a:extLst>
                    <a:ext uri="{9D8B030D-6E8A-4147-A177-3AD203B41FA5}">
                      <a16:colId xmlns="" xmlns:a16="http://schemas.microsoft.com/office/drawing/2014/main" val="20001"/>
                    </a:ext>
                  </a:extLst>
                </a:gridCol>
                <a:gridCol w="2967494">
                  <a:extLst>
                    <a:ext uri="{9D8B030D-6E8A-4147-A177-3AD203B41FA5}">
                      <a16:colId xmlns="" xmlns:a16="http://schemas.microsoft.com/office/drawing/2014/main" val="20002"/>
                    </a:ext>
                  </a:extLst>
                </a:gridCol>
                <a:gridCol w="2778051">
                  <a:extLst>
                    <a:ext uri="{9D8B030D-6E8A-4147-A177-3AD203B41FA5}">
                      <a16:colId xmlns="" xmlns:a16="http://schemas.microsoft.com/office/drawing/2014/main" val="20003"/>
                    </a:ext>
                  </a:extLst>
                </a:gridCol>
              </a:tblGrid>
              <a:tr h="623314">
                <a:tc>
                  <a:txBody>
                    <a:bodyPr/>
                    <a:lstStyle/>
                    <a:p>
                      <a:pPr algn="ctr">
                        <a:lnSpc>
                          <a:spcPct val="100000"/>
                        </a:lnSpc>
                      </a:pPr>
                      <a:r>
                        <a:rPr lang="en-US" sz="2000" b="0" dirty="0">
                          <a:cs typeface="+mn-lt"/>
                        </a:rPr>
                        <a:t>Sr.</a:t>
                      </a:r>
                      <a:r>
                        <a:rPr lang="en-US" sz="2000" b="0" baseline="0" dirty="0">
                          <a:cs typeface="+mn-lt"/>
                        </a:rPr>
                        <a:t> no</a:t>
                      </a:r>
                      <a:endParaRPr lang="en-US" sz="2000" b="0" dirty="0">
                        <a:cs typeface="+mn-lt"/>
                      </a:endParaRPr>
                    </a:p>
                  </a:txBody>
                  <a:tcPr marL="91437" marR="91437" marT="45710" marB="45710">
                    <a:solidFill>
                      <a:schemeClr val="accent5"/>
                    </a:solidFill>
                  </a:tcPr>
                </a:tc>
                <a:tc>
                  <a:txBody>
                    <a:bodyPr/>
                    <a:lstStyle/>
                    <a:p>
                      <a:pPr algn="ctr">
                        <a:lnSpc>
                          <a:spcPct val="100000"/>
                        </a:lnSpc>
                      </a:pPr>
                      <a:r>
                        <a:rPr lang="en-US" sz="2000" b="0" dirty="0">
                          <a:cs typeface="+mn-lt"/>
                        </a:rPr>
                        <a:t>Paper Title</a:t>
                      </a:r>
                    </a:p>
                  </a:txBody>
                  <a:tcPr marL="91437" marR="91437" marT="45710" marB="45710">
                    <a:solidFill>
                      <a:schemeClr val="accent5"/>
                    </a:solidFill>
                  </a:tcPr>
                </a:tc>
                <a:tc>
                  <a:txBody>
                    <a:bodyPr/>
                    <a:lstStyle/>
                    <a:p>
                      <a:pPr algn="ctr">
                        <a:lnSpc>
                          <a:spcPct val="100000"/>
                        </a:lnSpc>
                      </a:pPr>
                      <a:r>
                        <a:rPr lang="en-US" sz="2000" b="0" dirty="0">
                          <a:cs typeface="+mn-lt"/>
                        </a:rPr>
                        <a:t>Model/Dataset</a:t>
                      </a:r>
                    </a:p>
                  </a:txBody>
                  <a:tcPr marL="91437" marR="91437" marT="45710" marB="45710">
                    <a:solidFill>
                      <a:schemeClr val="accent5"/>
                    </a:solidFill>
                  </a:tcPr>
                </a:tc>
                <a:tc>
                  <a:txBody>
                    <a:bodyPr/>
                    <a:lstStyle/>
                    <a:p>
                      <a:pPr algn="ctr">
                        <a:lnSpc>
                          <a:spcPct val="100000"/>
                        </a:lnSpc>
                      </a:pPr>
                      <a:r>
                        <a:rPr lang="en-US" sz="2000" b="0" dirty="0">
                          <a:cs typeface="+mn-lt"/>
                        </a:rPr>
                        <a:t>Finding(s)</a:t>
                      </a:r>
                    </a:p>
                  </a:txBody>
                  <a:tcPr marL="91437" marR="91437" marT="45710" marB="45710">
                    <a:solidFill>
                      <a:schemeClr val="accent5"/>
                    </a:solidFill>
                  </a:tcPr>
                </a:tc>
                <a:extLst>
                  <a:ext uri="{0D108BD9-81ED-4DB2-BD59-A6C34878D82A}">
                    <a16:rowId xmlns="" xmlns:a16="http://schemas.microsoft.com/office/drawing/2014/main" val="10000"/>
                  </a:ext>
                </a:extLst>
              </a:tr>
              <a:tr h="1947663">
                <a:tc>
                  <a:txBody>
                    <a:bodyPr/>
                    <a:lstStyle/>
                    <a:p>
                      <a:pPr algn="l">
                        <a:lnSpc>
                          <a:spcPct val="100000"/>
                        </a:lnSpc>
                      </a:pPr>
                      <a:r>
                        <a:rPr lang="en-US" sz="1800" b="0" dirty="0">
                          <a:cs typeface="+mn-lt"/>
                        </a:rPr>
                        <a:t>03</a:t>
                      </a:r>
                    </a:p>
                  </a:txBody>
                  <a:tcPr marL="91437" marR="91437" marT="45710" marB="45710">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Automatic classification of participant roles in cyberbullying: Can we detect </a:t>
                      </a:r>
                      <a:r>
                        <a:rPr lang="en-US" sz="1800" kern="1200" baseline="0" dirty="0" err="1">
                          <a:solidFill>
                            <a:schemeClr val="dk1"/>
                          </a:solidFill>
                          <a:latin typeface="+mn-lt"/>
                          <a:ea typeface="+mn-ea"/>
                          <a:cs typeface="+mn-cs"/>
                        </a:rPr>
                        <a:t>victim,bullies</a:t>
                      </a:r>
                      <a:r>
                        <a:rPr lang="en-US" sz="1800" kern="1200" baseline="0" dirty="0">
                          <a:solidFill>
                            <a:schemeClr val="dk1"/>
                          </a:solidFill>
                          <a:latin typeface="+mn-lt"/>
                          <a:ea typeface="+mn-ea"/>
                          <a:cs typeface="+mn-cs"/>
                        </a:rPr>
                        <a:t> and bystanders in social media text</a:t>
                      </a:r>
                      <a:endParaRPr lang="en-US" sz="1800" baseline="30000" dirty="0">
                        <a:latin typeface="+mn-lt"/>
                        <a:cs typeface="Times New Roman" panose="02020603050405020304" pitchFamily="18" charset="0"/>
                      </a:endParaRPr>
                    </a:p>
                    <a:p>
                      <a:pPr algn="l">
                        <a:lnSpc>
                          <a:spcPct val="100000"/>
                        </a:lnSpc>
                      </a:pPr>
                      <a:endParaRPr lang="en-US" sz="1800" b="0" dirty="0">
                        <a:cs typeface="+mn-lt"/>
                      </a:endParaRPr>
                    </a:p>
                  </a:txBody>
                  <a:tcPr marL="91437" marR="91437" marT="45710" marB="45710">
                    <a:solidFill>
                      <a:schemeClr val="accent5">
                        <a:lumMod val="20000"/>
                        <a:lumOff val="80000"/>
                      </a:schemeClr>
                    </a:solidFill>
                  </a:tcPr>
                </a:tc>
                <a:tc>
                  <a:txBody>
                    <a:bodyPr/>
                    <a:lstStyle/>
                    <a:p>
                      <a:pPr marL="542925" marR="0" lvl="0" indent="-342900" algn="l" defTabSz="914400" rtl="0" eaLnBrk="1" fontAlgn="base" latinLnBrk="0" hangingPunct="1">
                        <a:lnSpc>
                          <a:spcPct val="100000"/>
                        </a:lnSpc>
                        <a:spcBef>
                          <a:spcPts val="238"/>
                        </a:spcBef>
                        <a:spcAft>
                          <a:spcPct val="0"/>
                        </a:spcAft>
                        <a:buClrTx/>
                        <a:buSzTx/>
                        <a:buFont typeface="Arial" charset="0"/>
                        <a:buChar char="•"/>
                        <a:tabLst>
                          <a:tab pos="588963" algn="l"/>
                          <a:tab pos="590550" algn="l"/>
                        </a:tabLst>
                        <a:defRPr/>
                      </a:pPr>
                      <a:r>
                        <a:rPr kumimoji="0" lang="en-US" sz="1800" b="0" i="0" u="none" strike="noStrike" cap="none" normalizeH="0" baseline="0" dirty="0">
                          <a:ln>
                            <a:noFill/>
                          </a:ln>
                          <a:solidFill>
                            <a:srgbClr val="000000"/>
                          </a:solidFill>
                          <a:effectLst/>
                          <a:latin typeface="Calibri" pitchFamily="34" charset="0"/>
                        </a:rPr>
                        <a:t>Fine-grained cyberbullying role detection was examined in a real-world social media corpus for two languages (English and Dutch).</a:t>
                      </a:r>
                    </a:p>
                  </a:txBody>
                  <a:tcPr marL="91437" marR="91437" marT="45710" marB="45710">
                    <a:solidFill>
                      <a:schemeClr val="accent5">
                        <a:lumMod val="20000"/>
                        <a:lumOff val="80000"/>
                      </a:schemeClr>
                    </a:solidFill>
                  </a:tcPr>
                </a:tc>
                <a:tc>
                  <a:txBody>
                    <a:bodyPr/>
                    <a:lstStyle/>
                    <a:p>
                      <a:pPr marL="542925" marR="0" lvl="0" indent="-327025" algn="l" defTabSz="914400" rtl="0" eaLnBrk="1" fontAlgn="base" latinLnBrk="0" hangingPunct="1">
                        <a:lnSpc>
                          <a:spcPct val="100000"/>
                        </a:lnSpc>
                        <a:spcBef>
                          <a:spcPts val="250"/>
                        </a:spcBef>
                        <a:spcAft>
                          <a:spcPct val="0"/>
                        </a:spcAft>
                        <a:buClrTx/>
                        <a:buSzTx/>
                        <a:buFont typeface="Arial" charset="0"/>
                        <a:buChar char="•"/>
                        <a:tabLst>
                          <a:tab pos="541338" algn="l"/>
                          <a:tab pos="542925" algn="l"/>
                        </a:tabLst>
                        <a:defRPr/>
                      </a:pPr>
                      <a:r>
                        <a:rPr kumimoji="0" lang="en-US" sz="1800" b="0" i="0" u="none" strike="noStrike" cap="none" normalizeH="0" baseline="0" dirty="0">
                          <a:ln>
                            <a:noFill/>
                          </a:ln>
                          <a:solidFill>
                            <a:srgbClr val="000000"/>
                          </a:solidFill>
                          <a:effectLst/>
                          <a:latin typeface="Calibri" pitchFamily="34" charset="0"/>
                          <a:cs typeface="Times New Roman" pitchFamily="18" charset="0"/>
                        </a:rPr>
                        <a:t>The data utilized for this study had little context, it was often difficult to distinguish between different roles. For example, distinguishing between "harassers" who initiate the bullying and assertive "victims" or aggressive "</a:t>
                      </a:r>
                      <a:r>
                        <a:rPr kumimoji="0" lang="en-US" sz="1800" b="0" i="0" u="none" strike="noStrike" cap="none" normalizeH="0" baseline="0" dirty="0" err="1">
                          <a:ln>
                            <a:noFill/>
                          </a:ln>
                          <a:solidFill>
                            <a:srgbClr val="000000"/>
                          </a:solidFill>
                          <a:effectLst/>
                          <a:latin typeface="Calibri" pitchFamily="34" charset="0"/>
                          <a:cs typeface="Times New Roman" pitchFamily="18" charset="0"/>
                        </a:rPr>
                        <a:t>bystanderdefenders</a:t>
                      </a:r>
                      <a:r>
                        <a:rPr kumimoji="0" lang="en-US" sz="1800" b="0" i="0" u="none" strike="noStrike" cap="none" normalizeH="0" baseline="0" dirty="0">
                          <a:ln>
                            <a:noFill/>
                          </a:ln>
                          <a:solidFill>
                            <a:srgbClr val="000000"/>
                          </a:solidFill>
                          <a:effectLst/>
                          <a:latin typeface="Calibri" pitchFamily="34" charset="0"/>
                          <a:cs typeface="Times New Roman" pitchFamily="18" charset="0"/>
                        </a:rPr>
                        <a:t>" often required more context.</a:t>
                      </a:r>
                    </a:p>
                  </a:txBody>
                  <a:tcPr marL="91437" marR="91437" marT="45710" marB="45710">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819417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6E24552A-8DC8-A441-9629-4D1DDAC445D1}"/>
              </a:ext>
            </a:extLst>
          </p:cNvPr>
          <p:cNvSpPr>
            <a:spLocks noGrp="1"/>
          </p:cNvSpPr>
          <p:nvPr>
            <p:ph type="body" sz="half" idx="2"/>
          </p:nvPr>
        </p:nvSpPr>
        <p:spPr>
          <a:xfrm>
            <a:off x="629840" y="1128713"/>
            <a:ext cx="7942659" cy="4978083"/>
          </a:xfrm>
        </p:spPr>
        <p:txBody>
          <a:bodyPr/>
          <a:lstStyle/>
          <a:p>
            <a:endParaRPr lang="en-US" dirty="0"/>
          </a:p>
        </p:txBody>
      </p:sp>
      <p:sp>
        <p:nvSpPr>
          <p:cNvPr id="6" name="Rectangle 2">
            <a:extLst>
              <a:ext uri="{FF2B5EF4-FFF2-40B4-BE49-F238E27FC236}">
                <a16:creationId xmlns="" xmlns:a16="http://schemas.microsoft.com/office/drawing/2014/main" id="{C7F2A8B2-78A4-D64F-81E1-A72FF0360AB0}"/>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ALGORITHM/APPROACH</a:t>
            </a:r>
          </a:p>
        </p:txBody>
      </p:sp>
      <p:graphicFrame>
        <p:nvGraphicFramePr>
          <p:cNvPr id="7" name="Content Placeholder 2">
            <a:extLst>
              <a:ext uri="{FF2B5EF4-FFF2-40B4-BE49-F238E27FC236}">
                <a16:creationId xmlns="" xmlns:a16="http://schemas.microsoft.com/office/drawing/2014/main" id="{2CE5AC78-21EE-1B49-86B8-82403625B293}"/>
              </a:ext>
            </a:extLst>
          </p:cNvPr>
          <p:cNvGraphicFramePr>
            <a:graphicFrameLocks noGrp="1"/>
          </p:cNvGraphicFramePr>
          <p:nvPr>
            <p:ph idx="1"/>
            <p:extLst>
              <p:ext uri="{D42A27DB-BD31-4B8C-83A1-F6EECF244321}">
                <p14:modId xmlns:p14="http://schemas.microsoft.com/office/powerpoint/2010/main" val="2827447284"/>
              </p:ext>
            </p:extLst>
          </p:nvPr>
        </p:nvGraphicFramePr>
        <p:xfrm>
          <a:off x="628651" y="1128713"/>
          <a:ext cx="7885509" cy="497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 xmlns:a16="http://schemas.microsoft.com/office/drawing/2014/main" id="{77BDB155-6487-4447-8843-7619D69DDAAF}"/>
              </a:ext>
            </a:extLst>
          </p:cNvPr>
          <p:cNvSpPr>
            <a:spLocks noGrp="1"/>
          </p:cNvSpPr>
          <p:nvPr>
            <p:ph type="sldNum" sz="quarter" idx="12"/>
          </p:nvPr>
        </p:nvSpPr>
        <p:spPr/>
        <p:txBody>
          <a:bodyPr/>
          <a:lstStyle/>
          <a:p>
            <a:fld id="{1825A77A-971A-3244-890F-3B99F774724A}" type="slidenum">
              <a:rPr lang="en-US" smtClean="0"/>
              <a:pPr/>
              <a:t>14</a:t>
            </a:fld>
            <a:endParaRPr lang="en-US" dirty="0"/>
          </a:p>
        </p:txBody>
      </p:sp>
    </p:spTree>
    <p:extLst>
      <p:ext uri="{BB962C8B-B14F-4D97-AF65-F5344CB8AC3E}">
        <p14:creationId xmlns:p14="http://schemas.microsoft.com/office/powerpoint/2010/main" val="1470020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96897B39-8EEF-D54A-9ABB-EDB671323EB2}"/>
              </a:ext>
            </a:extLst>
          </p:cNvPr>
          <p:cNvSpPr>
            <a:spLocks noGrp="1"/>
          </p:cNvSpPr>
          <p:nvPr>
            <p:ph type="body" sz="half" idx="2"/>
          </p:nvPr>
        </p:nvSpPr>
        <p:spPr>
          <a:xfrm>
            <a:off x="629841" y="1004889"/>
            <a:ext cx="7871222" cy="4835208"/>
          </a:xfrm>
        </p:spPr>
        <p:txBody>
          <a:bodyPr>
            <a:noAutofit/>
          </a:bodyPr>
          <a:lstStyle/>
          <a:p>
            <a:pPr algn="just"/>
            <a:r>
              <a:rPr lang="en-US" b="1" dirty="0"/>
              <a:t>Data Collection:</a:t>
            </a:r>
            <a:r>
              <a:rPr lang="en-US" dirty="0"/>
              <a:t> </a:t>
            </a:r>
          </a:p>
          <a:p>
            <a:pPr algn="just"/>
            <a:r>
              <a:rPr lang="en-US" dirty="0"/>
              <a:t>Data series includes obtaining a dataset that is a consultant of the hassle you're seeking to solve. In the context of cyberbullying detection, numerous sources of social media posts or feedback need to be amassed.</a:t>
            </a:r>
          </a:p>
          <a:p>
            <a:pPr algn="just"/>
            <a:r>
              <a:rPr lang="en-US" dirty="0"/>
              <a:t>Using Python libraries like </a:t>
            </a:r>
            <a:r>
              <a:rPr lang="en-US" dirty="0" err="1"/>
              <a:t>Tweepy</a:t>
            </a:r>
            <a:r>
              <a:rPr lang="en-US" dirty="0"/>
              <a:t> permits you to programmatically get entry to data from systems like Twitter or Reddit. Pre-existing datasets from systems like Kaggle can also be used.</a:t>
            </a:r>
          </a:p>
          <a:p>
            <a:pPr algn="just"/>
            <a:r>
              <a:rPr lang="en-US" b="1" dirty="0"/>
              <a:t>Data Preprocessing: </a:t>
            </a:r>
          </a:p>
          <a:p>
            <a:pPr algn="just"/>
            <a:r>
              <a:rPr lang="en-US" dirty="0"/>
              <a:t>Text cleaning is crucial to put off noise and irrelevant information. This includes getting rid of prevent words, URLs, and unique characters. Tokenization involves breaking down sentences into character words or tokens. </a:t>
            </a:r>
          </a:p>
          <a:p>
            <a:pPr algn="just"/>
            <a:r>
              <a:rPr lang="en-US" dirty="0"/>
              <a:t>Vectorization transforms the text data into numerical functions that machines gaining knowledge of models can recognize. Techniques like TF-IDF assign weights to phrases primarily based on their importance in the corpus.</a:t>
            </a:r>
          </a:p>
          <a:p>
            <a:pPr algn="just"/>
            <a:r>
              <a:rPr lang="en-US" b="1" dirty="0"/>
              <a:t>Feature Extraction:</a:t>
            </a:r>
            <a:endParaRPr lang="en-US" dirty="0"/>
          </a:p>
          <a:p>
            <a:pPr algn="just"/>
            <a:r>
              <a:rPr lang="en-US" dirty="0"/>
              <a:t>TF-IDF (Term Frequency-Inverse Document Frequency) is a numerical statistic that reflects the significance of a word in a report relative to a set of documents. It enables changing textual content into meaningful capabilities.</a:t>
            </a:r>
          </a:p>
          <a:p>
            <a:pPr algn="just"/>
            <a:r>
              <a:rPr lang="en-US" dirty="0"/>
              <a:t>Extracting functions are ready representing the textual information in a layout that the system getting to know fashions can manner and research from.</a:t>
            </a:r>
          </a:p>
        </p:txBody>
      </p:sp>
      <p:sp>
        <p:nvSpPr>
          <p:cNvPr id="5" name="Rectangle 2">
            <a:extLst>
              <a:ext uri="{FF2B5EF4-FFF2-40B4-BE49-F238E27FC236}">
                <a16:creationId xmlns="" xmlns:a16="http://schemas.microsoft.com/office/drawing/2014/main" id="{9AAF9F8F-9877-1243-BF92-74D8C3F1781F}"/>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UNDERSTANDING THE FUNCTIONS</a:t>
            </a:r>
          </a:p>
        </p:txBody>
      </p:sp>
      <p:sp>
        <p:nvSpPr>
          <p:cNvPr id="2" name="Slide Number Placeholder 1">
            <a:extLst>
              <a:ext uri="{FF2B5EF4-FFF2-40B4-BE49-F238E27FC236}">
                <a16:creationId xmlns="" xmlns:a16="http://schemas.microsoft.com/office/drawing/2014/main" id="{16AB81F8-0768-4973-B1B1-77582F122E01}"/>
              </a:ext>
            </a:extLst>
          </p:cNvPr>
          <p:cNvSpPr>
            <a:spLocks noGrp="1"/>
          </p:cNvSpPr>
          <p:nvPr>
            <p:ph type="sldNum" sz="quarter" idx="12"/>
          </p:nvPr>
        </p:nvSpPr>
        <p:spPr/>
        <p:txBody>
          <a:bodyPr/>
          <a:lstStyle/>
          <a:p>
            <a:fld id="{1825A77A-971A-3244-890F-3B99F774724A}" type="slidenum">
              <a:rPr lang="en-US" smtClean="0"/>
              <a:pPr/>
              <a:t>15</a:t>
            </a:fld>
            <a:endParaRPr lang="en-US" dirty="0"/>
          </a:p>
        </p:txBody>
      </p:sp>
    </p:spTree>
    <p:extLst>
      <p:ext uri="{BB962C8B-B14F-4D97-AF65-F5344CB8AC3E}">
        <p14:creationId xmlns:p14="http://schemas.microsoft.com/office/powerpoint/2010/main" val="4148979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7FF2D02-ABFC-205C-4A5A-DE2502184205}"/>
              </a:ext>
            </a:extLst>
          </p:cNvPr>
          <p:cNvSpPr>
            <a:spLocks noGrp="1"/>
          </p:cNvSpPr>
          <p:nvPr>
            <p:ph type="body" sz="half" idx="2"/>
          </p:nvPr>
        </p:nvSpPr>
        <p:spPr>
          <a:xfrm>
            <a:off x="629245" y="953996"/>
            <a:ext cx="7885509" cy="4762090"/>
          </a:xfrm>
        </p:spPr>
        <p:txBody>
          <a:bodyPr>
            <a:noAutofit/>
          </a:bodyPr>
          <a:lstStyle/>
          <a:p>
            <a:pPr algn="just"/>
            <a:r>
              <a:rPr lang="en-US" b="1" dirty="0"/>
              <a:t>Model Selection:</a:t>
            </a:r>
          </a:p>
          <a:p>
            <a:pPr algn="just"/>
            <a:r>
              <a:rPr lang="en-US" dirty="0"/>
              <a:t>Random Forest is an ensemble learning technique that builds more than one choice timber and merges them collectively to get a more accurate and solid prediction.</a:t>
            </a:r>
          </a:p>
          <a:p>
            <a:pPr algn="just"/>
            <a:r>
              <a:rPr lang="en-US" dirty="0"/>
              <a:t>Hyperparameters: The number of bushes, most intensity of timber, and different parameters may be tuned for most beneficial overall performance.</a:t>
            </a:r>
          </a:p>
          <a:p>
            <a:pPr algn="just"/>
            <a:r>
              <a:rPr lang="en-US" dirty="0"/>
              <a:t>Naive Bayes is a probabilistic version based totally on Bayes' theorem with an assumption of independence between features.</a:t>
            </a:r>
          </a:p>
          <a:p>
            <a:pPr algn="just"/>
            <a:r>
              <a:rPr lang="en-US" dirty="0"/>
              <a:t>Multinomial Naive Bayes: Specifically used for text classification tasks with discrete statistics.</a:t>
            </a:r>
          </a:p>
          <a:p>
            <a:pPr algn="just"/>
            <a:r>
              <a:rPr lang="en-US" b="1" dirty="0"/>
              <a:t>Model Training and Evaluation</a:t>
            </a:r>
          </a:p>
          <a:p>
            <a:pPr algn="just"/>
            <a:r>
              <a:rPr lang="en-US" dirty="0"/>
              <a:t>Splitting the records into education and checking out units guarantees that the version is educated on one subset and evaluated on an impartial subset, trying out its generalization to unseen facts.</a:t>
            </a:r>
          </a:p>
          <a:p>
            <a:pPr algn="just"/>
            <a:r>
              <a:rPr lang="en-US" dirty="0"/>
              <a:t>Evaluation metrics including accuracy, precision, recall, and F1-score offer insights into the model's performance.</a:t>
            </a:r>
          </a:p>
          <a:p>
            <a:pPr algn="just"/>
            <a:r>
              <a:rPr lang="en-US" b="1" dirty="0"/>
              <a:t>Model Optimization:</a:t>
            </a:r>
          </a:p>
          <a:p>
            <a:pPr algn="just"/>
            <a:r>
              <a:rPr lang="en-US" dirty="0"/>
              <a:t>Random Forest hyperparameter tuning involves experimenting with distinct settings to locate the configuration that maximizes the model's performance.</a:t>
            </a:r>
          </a:p>
          <a:p>
            <a:pPr algn="just"/>
            <a:r>
              <a:rPr lang="en-US" dirty="0"/>
              <a:t>Naive Bayes fashions are simpler and can require much less tuning however can nevertheless advantage from optimization, mainly if there are a couple of editions of Naive Bayes to discover.</a:t>
            </a:r>
          </a:p>
        </p:txBody>
      </p:sp>
      <p:sp>
        <p:nvSpPr>
          <p:cNvPr id="5" name="Slide Number Placeholder 4">
            <a:extLst>
              <a:ext uri="{FF2B5EF4-FFF2-40B4-BE49-F238E27FC236}">
                <a16:creationId xmlns="" xmlns:a16="http://schemas.microsoft.com/office/drawing/2014/main" id="{495726AE-6E34-E441-226E-9D342DC88236}"/>
              </a:ext>
            </a:extLst>
          </p:cNvPr>
          <p:cNvSpPr>
            <a:spLocks noGrp="1"/>
          </p:cNvSpPr>
          <p:nvPr>
            <p:ph type="sldNum" sz="quarter" idx="12"/>
          </p:nvPr>
        </p:nvSpPr>
        <p:spPr/>
        <p:txBody>
          <a:bodyPr/>
          <a:lstStyle/>
          <a:p>
            <a:fld id="{1825A77A-971A-3244-890F-3B99F774724A}" type="slidenum">
              <a:rPr lang="en-US" smtClean="0"/>
              <a:pPr/>
              <a:t>16</a:t>
            </a:fld>
            <a:endParaRPr lang="en-US" dirty="0"/>
          </a:p>
        </p:txBody>
      </p:sp>
      <p:sp>
        <p:nvSpPr>
          <p:cNvPr id="2" name="Rectangle 2">
            <a:extLst>
              <a:ext uri="{FF2B5EF4-FFF2-40B4-BE49-F238E27FC236}">
                <a16:creationId xmlns="" xmlns:a16="http://schemas.microsoft.com/office/drawing/2014/main" id="{25288EB3-E998-3164-8CEB-5D9CE71CA31B}"/>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UNDERSTANDING THE FUNCTIONS</a:t>
            </a:r>
          </a:p>
        </p:txBody>
      </p:sp>
    </p:spTree>
    <p:extLst>
      <p:ext uri="{BB962C8B-B14F-4D97-AF65-F5344CB8AC3E}">
        <p14:creationId xmlns:p14="http://schemas.microsoft.com/office/powerpoint/2010/main" val="3786672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IDENTIFIED RESEARCH GAP</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17</a:t>
            </a:fld>
            <a:endParaRPr lang="en-US" dirty="0"/>
          </a:p>
        </p:txBody>
      </p:sp>
      <p:sp>
        <p:nvSpPr>
          <p:cNvPr id="8" name="Content Placeholder 3"/>
          <p:cNvSpPr>
            <a:spLocks noGrp="1" noChangeArrowheads="1"/>
          </p:cNvSpPr>
          <p:nvPr>
            <p:ph idx="1"/>
          </p:nvPr>
        </p:nvSpPr>
        <p:spPr>
          <a:xfrm>
            <a:off x="200026" y="1362388"/>
            <a:ext cx="8454448" cy="4532529"/>
          </a:xfrm>
        </p:spPr>
        <p:txBody>
          <a:bodyPr/>
          <a:lstStyle/>
          <a:p>
            <a:pPr marL="354013" indent="-342900" algn="just" eaLnBrk="1" hangingPunct="1">
              <a:lnSpc>
                <a:spcPct val="100000"/>
              </a:lnSpc>
              <a:spcBef>
                <a:spcPts val="100"/>
              </a:spcBef>
              <a:buClr>
                <a:schemeClr val="tx1"/>
              </a:buClr>
              <a:tabLst>
                <a:tab pos="325438" algn="l"/>
              </a:tabLst>
              <a:defRPr/>
            </a:pPr>
            <a:r>
              <a:rPr lang="en-US" altLang="en-US" sz="2400" dirty="0">
                <a:cs typeface="Times New Roman" panose="02020603050405020304" pitchFamily="18" charset="0"/>
              </a:rPr>
              <a:t>Many previous research lack the availability of a balanced dataset for cyberbullying, resulting in lower accuracy [2, 3].</a:t>
            </a:r>
          </a:p>
          <a:p>
            <a:pPr marL="354013" indent="-342900" algn="just" eaLnBrk="1" hangingPunct="1">
              <a:lnSpc>
                <a:spcPct val="100000"/>
              </a:lnSpc>
              <a:spcBef>
                <a:spcPts val="100"/>
              </a:spcBef>
              <a:buClr>
                <a:schemeClr val="tx1"/>
              </a:buClr>
              <a:tabLst>
                <a:tab pos="325438" algn="l"/>
              </a:tabLst>
              <a:defRPr/>
            </a:pPr>
            <a:r>
              <a:rPr lang="en-US" altLang="en-US" sz="2400" dirty="0">
                <a:cs typeface="Times New Roman" panose="02020603050405020304" pitchFamily="18" charset="0"/>
              </a:rPr>
              <a:t>There is no distinction between sorts of cyberbullying. It is possible to categorize bystanders and victims.</a:t>
            </a:r>
          </a:p>
          <a:p>
            <a:pPr marL="354013" indent="-342900" algn="just" eaLnBrk="1" hangingPunct="1">
              <a:lnSpc>
                <a:spcPct val="100000"/>
              </a:lnSpc>
              <a:spcBef>
                <a:spcPts val="100"/>
              </a:spcBef>
              <a:buClr>
                <a:schemeClr val="tx1"/>
              </a:buClr>
              <a:tabLst>
                <a:tab pos="325438" algn="l"/>
              </a:tabLst>
              <a:defRPr/>
            </a:pPr>
            <a:r>
              <a:rPr lang="en-US" altLang="en-US" sz="2400" dirty="0">
                <a:cs typeface="Times New Roman" panose="02020603050405020304" pitchFamily="18" charset="0"/>
              </a:rPr>
              <a:t>Many previous research concentrate on algorithms for a specific platform [2, 5, 6].</a:t>
            </a:r>
          </a:p>
          <a:p>
            <a:pPr marL="354013" indent="-342900" algn="just" eaLnBrk="1" hangingPunct="1">
              <a:lnSpc>
                <a:spcPct val="100000"/>
              </a:lnSpc>
              <a:spcBef>
                <a:spcPts val="100"/>
              </a:spcBef>
              <a:buClr>
                <a:schemeClr val="tx1"/>
              </a:buClr>
              <a:tabLst>
                <a:tab pos="325438" algn="l"/>
              </a:tabLst>
              <a:defRPr/>
            </a:pPr>
            <a:r>
              <a:rPr lang="en-US" altLang="en-US" sz="2400" dirty="0">
                <a:cs typeface="Times New Roman" panose="02020603050405020304" pitchFamily="18" charset="0"/>
              </a:rPr>
              <a:t>The suggested model's performance on a certain platform when compared to only one dataset. (For example, by employing other related hash tags) [3].</a:t>
            </a:r>
          </a:p>
          <a:p>
            <a:pPr marL="11113" indent="0" eaLnBrk="1" hangingPunct="1">
              <a:lnSpc>
                <a:spcPct val="100000"/>
              </a:lnSpc>
              <a:spcAft>
                <a:spcPts val="800"/>
              </a:spcAft>
              <a:buNone/>
              <a:tabLst>
                <a:tab pos="325438" algn="l"/>
              </a:tabLst>
              <a:defRPr/>
            </a:pPr>
            <a:endParaRPr lang="en-IN" altLang="en-US" sz="2200" dirty="0"/>
          </a:p>
        </p:txBody>
      </p:sp>
    </p:spTree>
    <p:extLst>
      <p:ext uri="{BB962C8B-B14F-4D97-AF65-F5344CB8AC3E}">
        <p14:creationId xmlns:p14="http://schemas.microsoft.com/office/powerpoint/2010/main" val="2985942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PROBLEM STATEMENT </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18</a:t>
            </a:fld>
            <a:endParaRPr lang="en-US" dirty="0"/>
          </a:p>
        </p:txBody>
      </p:sp>
      <p:sp>
        <p:nvSpPr>
          <p:cNvPr id="3" name="Content Placeholder 2"/>
          <p:cNvSpPr>
            <a:spLocks noGrp="1"/>
          </p:cNvSpPr>
          <p:nvPr>
            <p:ph sz="half" idx="1"/>
          </p:nvPr>
        </p:nvSpPr>
        <p:spPr>
          <a:xfrm>
            <a:off x="213014" y="1481647"/>
            <a:ext cx="8930986" cy="3476724"/>
          </a:xfrm>
        </p:spPr>
        <p:txBody>
          <a:bodyPr>
            <a:normAutofit/>
          </a:bodyPr>
          <a:lstStyle/>
          <a:p>
            <a:r>
              <a:rPr lang="en-US" sz="2400" dirty="0"/>
              <a:t>With the rapid development of social media users, cyberbullying has emerged as a fertile ground for bullies to target victims. Given the implications of cyberbullying on victims, it is necessary to establish relevant patterns and created models for spotting bullies and their responsibilities.</a:t>
            </a:r>
          </a:p>
        </p:txBody>
      </p:sp>
    </p:spTree>
    <p:extLst>
      <p:ext uri="{BB962C8B-B14F-4D97-AF65-F5344CB8AC3E}">
        <p14:creationId xmlns:p14="http://schemas.microsoft.com/office/powerpoint/2010/main" val="89237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OBJECTIVES OF THE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19</a:t>
            </a:fld>
            <a:endParaRPr lang="en-US" dirty="0"/>
          </a:p>
        </p:txBody>
      </p:sp>
      <p:sp>
        <p:nvSpPr>
          <p:cNvPr id="3" name="Content Placeholder 2"/>
          <p:cNvSpPr>
            <a:spLocks noGrp="1"/>
          </p:cNvSpPr>
          <p:nvPr>
            <p:ph sz="half" idx="1"/>
          </p:nvPr>
        </p:nvSpPr>
        <p:spPr>
          <a:xfrm>
            <a:off x="213014" y="1481647"/>
            <a:ext cx="8930986" cy="3476724"/>
          </a:xfrm>
        </p:spPr>
        <p:txBody>
          <a:bodyPr>
            <a:normAutofit/>
          </a:bodyPr>
          <a:lstStyle/>
          <a:p>
            <a:r>
              <a:rPr lang="en-US" sz="2400" dirty="0"/>
              <a:t>To create a model using live data, resulting in increased efficiency. </a:t>
            </a:r>
          </a:p>
          <a:p>
            <a:endParaRPr lang="en-US" sz="2400" dirty="0"/>
          </a:p>
          <a:p>
            <a:r>
              <a:rPr lang="en-US" sz="2400" dirty="0"/>
              <a:t> Calculate the polarity score using Sentiment Analysis. </a:t>
            </a:r>
          </a:p>
          <a:p>
            <a:pPr marL="0" indent="0">
              <a:buNone/>
            </a:pPr>
            <a:endParaRPr lang="en-US" sz="2400" dirty="0"/>
          </a:p>
          <a:p>
            <a:r>
              <a:rPr lang="en-US" sz="2400" dirty="0"/>
              <a:t>By categorizing bystander defender, bystander assistance, and neutral, you may see the Bystander impact..</a:t>
            </a:r>
          </a:p>
        </p:txBody>
      </p:sp>
    </p:spTree>
    <p:extLst>
      <p:ext uri="{BB962C8B-B14F-4D97-AF65-F5344CB8AC3E}">
        <p14:creationId xmlns:p14="http://schemas.microsoft.com/office/powerpoint/2010/main" val="2676734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2</a:t>
            </a:fld>
            <a:endParaRPr lang="en-US" dirty="0"/>
          </a:p>
        </p:txBody>
      </p:sp>
      <p:sp>
        <p:nvSpPr>
          <p:cNvPr id="3" name="Title 2"/>
          <p:cNvSpPr>
            <a:spLocks noGrp="1"/>
          </p:cNvSpPr>
          <p:nvPr>
            <p:ph type="title"/>
          </p:nvPr>
        </p:nvSpPr>
        <p:spPr>
          <a:xfrm>
            <a:off x="628650" y="-92394"/>
            <a:ext cx="7886700" cy="1325563"/>
          </a:xfrm>
        </p:spPr>
        <p:txBody>
          <a:bodyPr>
            <a:normAutofit/>
          </a:bodyPr>
          <a:lstStyle/>
          <a:p>
            <a:r>
              <a:rPr lang="en-US" sz="3200" b="1" dirty="0">
                <a:solidFill>
                  <a:schemeClr val="bg1"/>
                </a:solidFill>
                <a:latin typeface="Arial Black" panose="020B0A04020102020204" pitchFamily="34" charset="0"/>
              </a:rPr>
              <a:t>Role division </a:t>
            </a:r>
            <a:endParaRPr lang="en-IN" sz="3200" b="1" dirty="0">
              <a:solidFill>
                <a:schemeClr val="bg1"/>
              </a:solidFill>
              <a:latin typeface="Arial Black" panose="020B0A04020102020204" pitchFamily="34" charset="0"/>
            </a:endParaRPr>
          </a:p>
        </p:txBody>
      </p:sp>
      <p:sp>
        <p:nvSpPr>
          <p:cNvPr id="4" name="Content Placeholder 3"/>
          <p:cNvSpPr>
            <a:spLocks noGrp="1"/>
          </p:cNvSpPr>
          <p:nvPr>
            <p:ph sz="half" idx="1"/>
          </p:nvPr>
        </p:nvSpPr>
        <p:spPr>
          <a:xfrm>
            <a:off x="628650" y="1397000"/>
            <a:ext cx="7886700" cy="4773394"/>
          </a:xfrm>
        </p:spPr>
        <p:txBody>
          <a:bodyPr/>
          <a:lstStyle/>
          <a:p>
            <a:r>
              <a:rPr lang="en-US" dirty="0"/>
              <a:t>Dhyey Parekh : Research and project formatting</a:t>
            </a:r>
          </a:p>
          <a:p>
            <a:r>
              <a:rPr lang="en-US" dirty="0" err="1"/>
              <a:t>Shubham</a:t>
            </a:r>
            <a:r>
              <a:rPr lang="en-US" dirty="0"/>
              <a:t> Kotak: Research and data collection </a:t>
            </a:r>
          </a:p>
          <a:p>
            <a:r>
              <a:rPr lang="en-US" dirty="0" err="1"/>
              <a:t>Mehul</a:t>
            </a:r>
            <a:r>
              <a:rPr lang="en-US" dirty="0"/>
              <a:t> </a:t>
            </a:r>
            <a:r>
              <a:rPr lang="en-US" dirty="0" err="1"/>
              <a:t>Parmar</a:t>
            </a:r>
            <a:r>
              <a:rPr lang="en-US" dirty="0"/>
              <a:t>:  Coding and algorithms</a:t>
            </a:r>
          </a:p>
          <a:p>
            <a:r>
              <a:rPr lang="en-US" dirty="0"/>
              <a:t>Pooja Modi: Review and Analysis </a:t>
            </a:r>
          </a:p>
          <a:p>
            <a:endParaRPr lang="en-IN" dirty="0"/>
          </a:p>
        </p:txBody>
      </p:sp>
      <p:pic>
        <p:nvPicPr>
          <p:cNvPr id="5" name="Picture 4"/>
          <p:cNvPicPr>
            <a:picLocks noChangeAspect="1"/>
          </p:cNvPicPr>
          <p:nvPr/>
        </p:nvPicPr>
        <p:blipFill rotWithShape="1">
          <a:blip r:embed="rId2"/>
          <a:srcRect l="10039" t="9470" r="9252" b="15610"/>
          <a:stretch/>
        </p:blipFill>
        <p:spPr>
          <a:xfrm>
            <a:off x="3022600" y="3378199"/>
            <a:ext cx="3213100" cy="3150407"/>
          </a:xfrm>
          <a:prstGeom prst="rect">
            <a:avLst/>
          </a:prstGeom>
        </p:spPr>
      </p:pic>
    </p:spTree>
    <p:extLst>
      <p:ext uri="{BB962C8B-B14F-4D97-AF65-F5344CB8AC3E}">
        <p14:creationId xmlns:p14="http://schemas.microsoft.com/office/powerpoint/2010/main" val="3506723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PROPOSED WORKFLOW</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20</a:t>
            </a:fld>
            <a:endParaRPr lang="en-US" dirty="0"/>
          </a:p>
        </p:txBody>
      </p:sp>
      <p:pic>
        <p:nvPicPr>
          <p:cNvPr id="7" name="Picture 16"/>
          <p:cNvPicPr>
            <a:picLocks noChangeAspect="1" noChangeArrowheads="1"/>
          </p:cNvPicPr>
          <p:nvPr/>
        </p:nvPicPr>
        <p:blipFill>
          <a:blip r:embed="rId2">
            <a:extLst>
              <a:ext uri="{28A0092B-C50C-407E-A947-70E740481C1C}">
                <a14:useLocalDpi xmlns:a14="http://schemas.microsoft.com/office/drawing/2010/main" val="0"/>
              </a:ext>
            </a:extLst>
          </a:blip>
          <a:srcRect l="3059" t="906" r="1315" b="230"/>
          <a:stretch>
            <a:fillRect/>
          </a:stretch>
        </p:blipFill>
        <p:spPr bwMode="auto">
          <a:xfrm>
            <a:off x="4348447" y="935467"/>
            <a:ext cx="4589752" cy="538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bject 4"/>
          <p:cNvSpPr txBox="1"/>
          <p:nvPr/>
        </p:nvSpPr>
        <p:spPr>
          <a:xfrm>
            <a:off x="4348447" y="6284800"/>
            <a:ext cx="4675188" cy="423193"/>
          </a:xfrm>
          <a:prstGeom prst="rect">
            <a:avLst/>
          </a:prstGeom>
        </p:spPr>
        <p:txBody>
          <a:bodyPr lIns="0" tIns="0" rIns="0" bIns="0">
            <a:spAutoFit/>
          </a:bodyPr>
          <a:lstStyle/>
          <a:p>
            <a:pPr algn="ctr" eaLnBrk="0" hangingPunct="0">
              <a:lnSpc>
                <a:spcPts val="1955"/>
              </a:lnSpc>
              <a:defRPr/>
            </a:pPr>
            <a:r>
              <a:rPr lang="en-IN" sz="1200" spc="-130" dirty="0">
                <a:latin typeface="Times New Roman" panose="02020603050405020304" pitchFamily="18" charset="0"/>
                <a:cs typeface="Times New Roman" panose="02020603050405020304" pitchFamily="18" charset="0"/>
              </a:rPr>
              <a:t> </a:t>
            </a:r>
            <a:r>
              <a:rPr lang="en-IN" sz="1200" spc="-5" dirty="0" smtClean="0">
                <a:latin typeface="Times New Roman" panose="02020603050405020304" pitchFamily="18" charset="0"/>
                <a:cs typeface="Times New Roman" panose="02020603050405020304" pitchFamily="18" charset="0"/>
              </a:rPr>
              <a:t>Proposed </a:t>
            </a:r>
            <a:r>
              <a:rPr lang="en-IN" sz="1200" spc="-5" dirty="0">
                <a:latin typeface="Times New Roman" panose="02020603050405020304" pitchFamily="18" charset="0"/>
                <a:cs typeface="Times New Roman" panose="02020603050405020304" pitchFamily="18" charset="0"/>
              </a:rPr>
              <a:t>Workflow</a:t>
            </a:r>
            <a:endParaRPr sz="1200" dirty="0">
              <a:latin typeface="Times New Roman" panose="02020603050405020304" pitchFamily="18" charset="0"/>
              <a:cs typeface="Times New Roman" panose="02020603050405020304" pitchFamily="18" charset="0"/>
            </a:endParaRPr>
          </a:p>
          <a:p>
            <a:pPr marL="5080" algn="ctr" eaLnBrk="0" hangingPunct="0">
              <a:lnSpc>
                <a:spcPts val="1330"/>
              </a:lnSpc>
              <a:defRPr/>
            </a:pPr>
            <a:endParaRPr sz="1200" dirty="0">
              <a:latin typeface="Times New Roman" panose="02020603050405020304" pitchFamily="18" charset="0"/>
              <a:cs typeface="Times New Roman" panose="02020603050405020304" pitchFamily="18" charset="0"/>
            </a:endParaRPr>
          </a:p>
        </p:txBody>
      </p:sp>
      <p:sp>
        <p:nvSpPr>
          <p:cNvPr id="8" name="Text Placeholder 5">
            <a:extLst>
              <a:ext uri="{FF2B5EF4-FFF2-40B4-BE49-F238E27FC236}">
                <a16:creationId xmlns:lc="http://schemas.openxmlformats.org/drawingml/2006/lockedCanvas" xmlns:a16="http://schemas.microsoft.com/office/drawing/2014/main" xmlns="" id="{95057C80-7360-EF4E-92F2-4949B203CF07}"/>
              </a:ext>
            </a:extLst>
          </p:cNvPr>
          <p:cNvSpPr>
            <a:spLocks noGrp="1"/>
          </p:cNvSpPr>
          <p:nvPr/>
        </p:nvSpPr>
        <p:spPr>
          <a:xfrm>
            <a:off x="162711" y="1014985"/>
            <a:ext cx="4109883" cy="5155359"/>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uFont typeface="Arial" charset="0"/>
              <a:buChar char="•"/>
              <a:defRPr/>
            </a:pPr>
            <a:r>
              <a:rPr lang="en-US" sz="2400" dirty="0"/>
              <a:t> Extract the data by Twitter API.</a:t>
            </a:r>
          </a:p>
          <a:p>
            <a:pPr algn="just">
              <a:buFont typeface="Arial" charset="0"/>
              <a:buChar char="•"/>
              <a:defRPr/>
            </a:pPr>
            <a:r>
              <a:rPr lang="en-US" sz="2400" dirty="0"/>
              <a:t> Find the sentiments from Emoji and conversion of data.</a:t>
            </a:r>
          </a:p>
          <a:p>
            <a:pPr algn="just">
              <a:buFont typeface="Arial" charset="0"/>
              <a:buChar char="•"/>
              <a:defRPr/>
            </a:pPr>
            <a:r>
              <a:rPr lang="en-US" sz="2400" dirty="0"/>
              <a:t> Preprocess text by removing links, special characters.</a:t>
            </a:r>
          </a:p>
          <a:p>
            <a:pPr algn="just">
              <a:buFont typeface="Arial" charset="0"/>
              <a:buChar char="•"/>
              <a:defRPr/>
            </a:pPr>
            <a:r>
              <a:rPr lang="en-US" sz="2400" dirty="0"/>
              <a:t> Lemmatization &amp; Removal of words that don't contribute to the sentiment.</a:t>
            </a:r>
          </a:p>
          <a:p>
            <a:pPr algn="just">
              <a:buFont typeface="Arial" charset="0"/>
              <a:buChar char="•"/>
              <a:defRPr/>
            </a:pPr>
            <a:r>
              <a:rPr lang="en-US" sz="2400" dirty="0"/>
              <a:t> Use “vadersentiment” to identify sentiment compound score for classifying tweets.</a:t>
            </a:r>
          </a:p>
          <a:p>
            <a:pPr algn="just">
              <a:buFont typeface="Arial" charset="0"/>
              <a:buChar char="•"/>
              <a:defRPr/>
            </a:pPr>
            <a:r>
              <a:rPr lang="en-US" sz="2400" dirty="0"/>
              <a:t> Applying Naïve </a:t>
            </a:r>
            <a:r>
              <a:rPr lang="en-US" sz="2400" dirty="0" smtClean="0"/>
              <a:t>Bayes, SVM, </a:t>
            </a:r>
            <a:r>
              <a:rPr lang="en-US" sz="2400" dirty="0"/>
              <a:t>Random </a:t>
            </a:r>
            <a:r>
              <a:rPr lang="en-US" sz="2400" dirty="0" smtClean="0"/>
              <a:t>Forest and Gradient boosting .</a:t>
            </a:r>
            <a:endParaRPr lang="en-US" sz="2400" dirty="0"/>
          </a:p>
        </p:txBody>
      </p:sp>
    </p:spTree>
    <p:extLst>
      <p:ext uri="{BB962C8B-B14F-4D97-AF65-F5344CB8AC3E}">
        <p14:creationId xmlns:p14="http://schemas.microsoft.com/office/powerpoint/2010/main" val="2191170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21</a:t>
            </a:fld>
            <a:endParaRPr lang="en-US" dirty="0"/>
          </a:p>
        </p:txBody>
      </p:sp>
      <p:sp>
        <p:nvSpPr>
          <p:cNvPr id="10" name="Content Placeholder 3"/>
          <p:cNvSpPr>
            <a:spLocks noGrp="1" noChangeArrowheads="1"/>
          </p:cNvSpPr>
          <p:nvPr>
            <p:ph idx="1"/>
          </p:nvPr>
        </p:nvSpPr>
        <p:spPr>
          <a:xfrm>
            <a:off x="205365" y="1479118"/>
            <a:ext cx="8309985" cy="5041900"/>
          </a:xfrm>
        </p:spPr>
        <p:txBody>
          <a:bodyPr/>
          <a:lstStyle/>
          <a:p>
            <a:r>
              <a:rPr lang="en-US" altLang="en-US" b="1" dirty="0">
                <a:cs typeface="Times New Roman" panose="02020603050405020304" pitchFamily="18" charset="0"/>
              </a:rPr>
              <a:t>Technologies Used</a:t>
            </a:r>
          </a:p>
          <a:p>
            <a:pPr lvl="1" algn="just"/>
            <a:r>
              <a:rPr lang="en-US" altLang="en-US" dirty="0">
                <a:cs typeface="Times New Roman" panose="02020603050405020304" pitchFamily="18" charset="0"/>
              </a:rPr>
              <a:t>Programming Language – Python</a:t>
            </a:r>
          </a:p>
          <a:p>
            <a:pPr lvl="1" algn="just"/>
            <a:r>
              <a:rPr lang="en-US" altLang="en-US" dirty="0">
                <a:cs typeface="Times New Roman" panose="02020603050405020304" pitchFamily="18" charset="0"/>
              </a:rPr>
              <a:t>Model Used – Naïve Bayes, Support vector Machine, 			         Random Forest, Gradient Boosting.</a:t>
            </a:r>
          </a:p>
          <a:p>
            <a:pPr lvl="1" algn="just"/>
            <a:r>
              <a:rPr lang="en-US" altLang="en-US" dirty="0">
                <a:cs typeface="Times New Roman" panose="02020603050405020304" pitchFamily="18" charset="0"/>
              </a:rPr>
              <a:t>Dataset – Live Data from Twitter API</a:t>
            </a:r>
          </a:p>
          <a:p>
            <a:pPr lvl="1" algn="just"/>
            <a:r>
              <a:rPr lang="en-US" altLang="en-US" dirty="0">
                <a:cs typeface="Times New Roman" panose="02020603050405020304" pitchFamily="18" charset="0"/>
              </a:rPr>
              <a:t>Operating system – Windows 10/11</a:t>
            </a:r>
          </a:p>
          <a:p>
            <a:pPr lvl="1" algn="just"/>
            <a:r>
              <a:rPr lang="en-US" altLang="en-US" dirty="0">
                <a:cs typeface="Times New Roman" panose="02020603050405020304" pitchFamily="18" charset="0"/>
              </a:rPr>
              <a:t>Platform – Jupyter notebook</a:t>
            </a:r>
          </a:p>
          <a:p>
            <a:pPr lvl="1" algn="just"/>
            <a:r>
              <a:rPr lang="en-US" altLang="en-US" dirty="0">
                <a:cs typeface="Times New Roman" panose="02020603050405020304" pitchFamily="18" charset="0"/>
              </a:rPr>
              <a:t>IDE – Python 3.9</a:t>
            </a:r>
          </a:p>
          <a:p>
            <a:pPr lvl="1" algn="just" eaLnBrk="1" hangingPunct="1">
              <a:lnSpc>
                <a:spcPct val="100000"/>
              </a:lnSpc>
              <a:spcAft>
                <a:spcPts val="800"/>
              </a:spcAft>
            </a:pPr>
            <a:endParaRPr lang="en-US" altLang="en-US" dirty="0"/>
          </a:p>
          <a:p>
            <a:pPr algn="just" eaLnBrk="1" hangingPunct="1">
              <a:lnSpc>
                <a:spcPct val="100000"/>
              </a:lnSpc>
              <a:spcAft>
                <a:spcPts val="800"/>
              </a:spcAft>
            </a:pPr>
            <a:endParaRPr lang="en-IN" altLang="en-US" sz="2400" dirty="0"/>
          </a:p>
        </p:txBody>
      </p:sp>
    </p:spTree>
    <p:extLst>
      <p:ext uri="{BB962C8B-B14F-4D97-AF65-F5344CB8AC3E}">
        <p14:creationId xmlns:p14="http://schemas.microsoft.com/office/powerpoint/2010/main" val="49925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22</a:t>
            </a:fld>
            <a:endParaRPr lang="en-US" dirty="0"/>
          </a:p>
        </p:txBody>
      </p:sp>
      <p:sp>
        <p:nvSpPr>
          <p:cNvPr id="10" name="Content Placeholder 3"/>
          <p:cNvSpPr>
            <a:spLocks noGrp="1" noChangeArrowheads="1"/>
          </p:cNvSpPr>
          <p:nvPr>
            <p:ph idx="1"/>
          </p:nvPr>
        </p:nvSpPr>
        <p:spPr>
          <a:xfrm>
            <a:off x="249238" y="1325563"/>
            <a:ext cx="11487150" cy="4408487"/>
          </a:xfrm>
        </p:spPr>
        <p:txBody>
          <a:bodyPr>
            <a:normAutofit fontScale="92500" lnSpcReduction="20000"/>
          </a:bodyPr>
          <a:lstStyle/>
          <a:p>
            <a:pPr algn="just" eaLnBrk="1" hangingPunct="1">
              <a:lnSpc>
                <a:spcPct val="100000"/>
              </a:lnSpc>
              <a:spcAft>
                <a:spcPts val="800"/>
              </a:spcAft>
              <a:defRPr/>
            </a:pPr>
            <a:r>
              <a:rPr lang="en-US" b="1" dirty="0"/>
              <a:t>The steps demonstrated in this Implementation are:</a:t>
            </a:r>
          </a:p>
          <a:p>
            <a:pPr marL="514350" indent="-514350" algn="just" eaLnBrk="1" hangingPunct="1">
              <a:lnSpc>
                <a:spcPct val="100000"/>
              </a:lnSpc>
              <a:spcAft>
                <a:spcPts val="800"/>
              </a:spcAft>
              <a:buFont typeface="+mj-lt"/>
              <a:buAutoNum type="arabicParenR"/>
              <a:defRPr/>
            </a:pPr>
            <a:r>
              <a:rPr lang="en-US" sz="2400" dirty="0" smtClean="0"/>
              <a:t>Importing libraries</a:t>
            </a:r>
          </a:p>
          <a:p>
            <a:pPr marL="514350" indent="-514350" algn="just" eaLnBrk="1" hangingPunct="1">
              <a:lnSpc>
                <a:spcPct val="100000"/>
              </a:lnSpc>
              <a:spcAft>
                <a:spcPts val="800"/>
              </a:spcAft>
              <a:buFont typeface="+mj-lt"/>
              <a:buAutoNum type="arabicParenR"/>
              <a:defRPr/>
            </a:pPr>
            <a:r>
              <a:rPr lang="en-US" sz="2400" dirty="0" smtClean="0"/>
              <a:t>Scraping </a:t>
            </a:r>
            <a:r>
              <a:rPr lang="en-US" sz="2400" dirty="0"/>
              <a:t>the data</a:t>
            </a:r>
          </a:p>
          <a:p>
            <a:pPr marL="514350" indent="-514350" algn="just" eaLnBrk="1" hangingPunct="1">
              <a:lnSpc>
                <a:spcPct val="100000"/>
              </a:lnSpc>
              <a:spcAft>
                <a:spcPts val="800"/>
              </a:spcAft>
              <a:buFont typeface="+mj-lt"/>
              <a:buAutoNum type="arabicParenR"/>
              <a:defRPr/>
            </a:pPr>
            <a:r>
              <a:rPr lang="en-US" altLang="en-US" sz="2400" dirty="0"/>
              <a:t>Feature Extraction</a:t>
            </a:r>
          </a:p>
          <a:p>
            <a:pPr marL="514350" indent="-514350" algn="just" eaLnBrk="1" hangingPunct="1">
              <a:lnSpc>
                <a:spcPct val="100000"/>
              </a:lnSpc>
              <a:spcAft>
                <a:spcPts val="800"/>
              </a:spcAft>
              <a:buFont typeface="+mj-lt"/>
              <a:buAutoNum type="arabicParenR"/>
              <a:defRPr/>
            </a:pPr>
            <a:r>
              <a:rPr lang="en-US" altLang="en-US" sz="2400" dirty="0"/>
              <a:t>Pre Processing</a:t>
            </a:r>
          </a:p>
          <a:p>
            <a:pPr marL="514350" indent="-514350" algn="just" eaLnBrk="1" hangingPunct="1">
              <a:lnSpc>
                <a:spcPct val="100000"/>
              </a:lnSpc>
              <a:spcAft>
                <a:spcPts val="800"/>
              </a:spcAft>
              <a:buFont typeface="+mj-lt"/>
              <a:buAutoNum type="arabicParenR"/>
              <a:defRPr/>
            </a:pPr>
            <a:r>
              <a:rPr lang="en-US" altLang="en-US" sz="2400" dirty="0"/>
              <a:t>Sentiment Analysis</a:t>
            </a:r>
          </a:p>
          <a:p>
            <a:pPr marL="514350" indent="-514350" algn="just" eaLnBrk="1" hangingPunct="1">
              <a:lnSpc>
                <a:spcPct val="100000"/>
              </a:lnSpc>
              <a:spcAft>
                <a:spcPts val="800"/>
              </a:spcAft>
              <a:buFont typeface="+mj-lt"/>
              <a:buAutoNum type="arabicParenR"/>
              <a:defRPr/>
            </a:pPr>
            <a:r>
              <a:rPr lang="en-US" altLang="en-US" sz="2400" dirty="0"/>
              <a:t>Splitting the data</a:t>
            </a:r>
          </a:p>
          <a:p>
            <a:pPr marL="514350" indent="-514350" algn="just" eaLnBrk="1" hangingPunct="1">
              <a:lnSpc>
                <a:spcPct val="100000"/>
              </a:lnSpc>
              <a:spcAft>
                <a:spcPts val="800"/>
              </a:spcAft>
              <a:buFont typeface="+mj-lt"/>
              <a:buAutoNum type="arabicParenR"/>
              <a:defRPr/>
            </a:pPr>
            <a:r>
              <a:rPr lang="en-US" altLang="en-US" sz="2400" dirty="0"/>
              <a:t>Train and Test the data</a:t>
            </a:r>
          </a:p>
          <a:p>
            <a:pPr marL="457200" indent="-457200" algn="just" eaLnBrk="1" hangingPunct="1">
              <a:lnSpc>
                <a:spcPct val="100000"/>
              </a:lnSpc>
              <a:spcAft>
                <a:spcPts val="800"/>
              </a:spcAft>
              <a:buFont typeface="+mj-lt"/>
              <a:buAutoNum type="arabicParenR"/>
              <a:defRPr/>
            </a:pPr>
            <a:r>
              <a:rPr lang="en-US" altLang="en-US" sz="2400" dirty="0"/>
              <a:t>Comparing Accuracy</a:t>
            </a:r>
            <a:endParaRPr lang="en-IN" altLang="en-US" sz="2400" dirty="0"/>
          </a:p>
        </p:txBody>
      </p:sp>
    </p:spTree>
    <p:extLst>
      <p:ext uri="{BB962C8B-B14F-4D97-AF65-F5344CB8AC3E}">
        <p14:creationId xmlns:p14="http://schemas.microsoft.com/office/powerpoint/2010/main" val="738652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11591"/>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23</a:t>
            </a:fld>
            <a:endParaRPr lang="en-US" dirty="0"/>
          </a:p>
        </p:txBody>
      </p:sp>
      <p:sp>
        <p:nvSpPr>
          <p:cNvPr id="12" name="TextBox 15"/>
          <p:cNvSpPr txBox="1">
            <a:spLocks noChangeArrowheads="1"/>
          </p:cNvSpPr>
          <p:nvPr/>
        </p:nvSpPr>
        <p:spPr bwMode="auto">
          <a:xfrm>
            <a:off x="194967" y="1511997"/>
            <a:ext cx="871753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r>
              <a:rPr lang="en-IN" altLang="en-US" sz="1600" dirty="0"/>
              <a:t>Step 1: Start</a:t>
            </a:r>
          </a:p>
          <a:p>
            <a:pPr algn="just"/>
            <a:r>
              <a:rPr lang="en-IN" altLang="en-US" sz="1600" dirty="0"/>
              <a:t>Step 2 : Load the Phishing URL Dataset</a:t>
            </a:r>
          </a:p>
          <a:p>
            <a:pPr algn="just"/>
            <a:r>
              <a:rPr lang="en-IN" altLang="en-US" sz="1600" dirty="0"/>
              <a:t>Step 3: Import URL parse, URL encode, </a:t>
            </a:r>
            <a:r>
              <a:rPr lang="en-IN" altLang="en-US" sz="1600" dirty="0" err="1"/>
              <a:t>Ip</a:t>
            </a:r>
            <a:r>
              <a:rPr lang="en-IN" altLang="en-US" sz="1600" dirty="0"/>
              <a:t> </a:t>
            </a:r>
            <a:r>
              <a:rPr lang="en-IN" altLang="en-US" sz="1600" dirty="0" smtClean="0"/>
              <a:t>address</a:t>
            </a:r>
            <a:endParaRPr lang="en-IN" altLang="en-US" sz="1600" dirty="0"/>
          </a:p>
          <a:p>
            <a:pPr algn="just"/>
            <a:r>
              <a:rPr lang="en-IN" altLang="en-US" sz="1600" dirty="0"/>
              <a:t>Step 4: Feature Extraction Form Phishing Dataset</a:t>
            </a:r>
          </a:p>
          <a:p>
            <a:pPr algn="just"/>
            <a:r>
              <a:rPr lang="en-IN" altLang="en-US" sz="1600" dirty="0"/>
              <a:t>4.1 Having IP</a:t>
            </a:r>
          </a:p>
          <a:p>
            <a:pPr algn="just"/>
            <a:r>
              <a:rPr lang="en-IN" altLang="en-US" sz="1600" dirty="0"/>
              <a:t>If the domain part of URL has IP address, the value assigned to this feature is 1 (phishing) or else 0 (legitimate)</a:t>
            </a:r>
          </a:p>
          <a:p>
            <a:pPr algn="just"/>
            <a:r>
              <a:rPr lang="en-IN" altLang="en-US" sz="1600" dirty="0"/>
              <a:t>4.2 </a:t>
            </a:r>
            <a:r>
              <a:rPr lang="en-IN" altLang="en-US" sz="1600" dirty="0" err="1"/>
              <a:t>HaveAtSign</a:t>
            </a:r>
            <a:endParaRPr lang="en-IN" altLang="en-US" sz="1600" dirty="0"/>
          </a:p>
          <a:p>
            <a:pPr algn="just"/>
            <a:r>
              <a:rPr lang="en-IN" altLang="en-US" sz="1600" dirty="0"/>
              <a:t>If the URL has '@' symbol, the value assigned to this feature is 1 (phishing) or else 0 (legitimate).</a:t>
            </a:r>
          </a:p>
          <a:p>
            <a:pPr algn="just"/>
            <a:r>
              <a:rPr lang="en-IN" altLang="en-US" sz="1600" dirty="0"/>
              <a:t>4.3 Get length</a:t>
            </a:r>
          </a:p>
          <a:p>
            <a:pPr algn="just"/>
            <a:r>
              <a:rPr lang="en-IN" altLang="en-US" sz="1600" dirty="0"/>
              <a:t> If the length of URL &gt;= 54 , the value assigned to this feature is 1 (phishing) or else 0 (legitimate).</a:t>
            </a:r>
          </a:p>
          <a:p>
            <a:pPr algn="just"/>
            <a:r>
              <a:rPr lang="en-IN" altLang="en-US" sz="1600" dirty="0"/>
              <a:t>4.4 </a:t>
            </a:r>
            <a:r>
              <a:rPr lang="en-US" altLang="en-US" sz="1600" dirty="0"/>
              <a:t>Redirection</a:t>
            </a:r>
          </a:p>
          <a:p>
            <a:pPr algn="just"/>
            <a:r>
              <a:rPr lang="en-US" altLang="en-US" sz="1600" dirty="0"/>
              <a:t>    If the "//" is anywhere in the URL apart from after the protocol, thee value assigned to this feature is 1 (phishing) or else 0 (legitimate</a:t>
            </a:r>
          </a:p>
          <a:p>
            <a:pPr algn="just"/>
            <a:r>
              <a:rPr lang="en-US" altLang="en-US" sz="1600" dirty="0"/>
              <a:t>4.5 </a:t>
            </a:r>
            <a:r>
              <a:rPr lang="en-US" altLang="en-US" sz="1600" dirty="0" err="1"/>
              <a:t>HttpDomain</a:t>
            </a:r>
            <a:endParaRPr lang="en-US" altLang="en-US" sz="1600" dirty="0"/>
          </a:p>
          <a:p>
            <a:pPr algn="just"/>
            <a:r>
              <a:rPr lang="en-US" altLang="en-US" sz="1600" dirty="0"/>
              <a:t>    If the URL has http/https in the domain part, the value assigned to this feature is 1 (phishing) or else 0 (legitimate).</a:t>
            </a:r>
          </a:p>
          <a:p>
            <a:pPr algn="just"/>
            <a:r>
              <a:rPr lang="en-US" altLang="en-US" sz="1600" dirty="0"/>
              <a:t>4.6 Prefix Suffix</a:t>
            </a:r>
          </a:p>
          <a:p>
            <a:pPr algn="just"/>
            <a:r>
              <a:rPr lang="en-US" altLang="en-US" sz="1600" dirty="0"/>
              <a:t>    If the URL has '-' symbol in the domain part of the URL, the value assigned to this feature is 1 (phishing) or else 0</a:t>
            </a:r>
            <a:endParaRPr lang="en-IN" altLang="en-US" sz="1600" dirty="0"/>
          </a:p>
        </p:txBody>
      </p:sp>
      <p:sp>
        <p:nvSpPr>
          <p:cNvPr id="4" name="Rectangle 3"/>
          <p:cNvSpPr/>
          <p:nvPr/>
        </p:nvSpPr>
        <p:spPr>
          <a:xfrm>
            <a:off x="204789" y="988677"/>
            <a:ext cx="4348947" cy="461665"/>
          </a:xfrm>
          <a:prstGeom prst="rect">
            <a:avLst/>
          </a:prstGeom>
        </p:spPr>
        <p:txBody>
          <a:bodyPr wrap="none">
            <a:spAutoFit/>
          </a:bodyPr>
          <a:lstStyle/>
          <a:p>
            <a:pPr>
              <a:defRPr/>
            </a:pPr>
            <a:r>
              <a:rPr lang="en-IN" sz="2400" b="1" dirty="0"/>
              <a:t>Algorithm For Feature Extraction</a:t>
            </a:r>
          </a:p>
        </p:txBody>
      </p:sp>
    </p:spTree>
    <p:extLst>
      <p:ext uri="{BB962C8B-B14F-4D97-AF65-F5344CB8AC3E}">
        <p14:creationId xmlns:p14="http://schemas.microsoft.com/office/powerpoint/2010/main" val="937318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24</a:t>
            </a:fld>
            <a:endParaRPr lang="en-US" dirty="0"/>
          </a:p>
        </p:txBody>
      </p:sp>
      <p:sp>
        <p:nvSpPr>
          <p:cNvPr id="8" name="Content Placeholder 1"/>
          <p:cNvSpPr>
            <a:spLocks noGrp="1" noChangeArrowheads="1"/>
          </p:cNvSpPr>
          <p:nvPr>
            <p:ph idx="1"/>
          </p:nvPr>
        </p:nvSpPr>
        <p:spPr>
          <a:xfrm>
            <a:off x="204789" y="995363"/>
            <a:ext cx="8385030" cy="5376862"/>
          </a:xfrm>
        </p:spPr>
        <p:txBody>
          <a:bodyPr/>
          <a:lstStyle/>
          <a:p>
            <a:pPr marL="0" indent="0">
              <a:buFont typeface="Arial" panose="020B0604020202020204" pitchFamily="34" charset="0"/>
              <a:buNone/>
            </a:pPr>
            <a:r>
              <a:rPr lang="en-IN" altLang="en-US" sz="2400" b="1" dirty="0"/>
              <a:t>Algorithm For Feature Extraction(Conti…)</a:t>
            </a:r>
          </a:p>
          <a:p>
            <a:pPr marL="0" indent="0">
              <a:buFont typeface="Arial" panose="020B0604020202020204" pitchFamily="34" charset="0"/>
              <a:buNone/>
            </a:pPr>
            <a:endParaRPr lang="en-IN" altLang="en-US" sz="2400" b="1" dirty="0"/>
          </a:p>
          <a:p>
            <a:pPr marL="0" indent="0">
              <a:buFont typeface="Arial" panose="020B0604020202020204" pitchFamily="34" charset="0"/>
              <a:buNone/>
            </a:pPr>
            <a:r>
              <a:rPr lang="en-US" altLang="en-US" sz="1600" dirty="0"/>
              <a:t>4.7 Web traffic</a:t>
            </a:r>
          </a:p>
          <a:p>
            <a:pPr marL="0" indent="0">
              <a:buFont typeface="Arial" panose="020B0604020202020204" pitchFamily="34" charset="0"/>
              <a:buNone/>
            </a:pPr>
            <a:r>
              <a:rPr lang="en-US" altLang="en-US" sz="1600" dirty="0"/>
              <a:t>If the rank of the domain &lt; 100000, the value of this feature is 1 (phishing) else 0 (legitimate).    </a:t>
            </a:r>
          </a:p>
          <a:p>
            <a:pPr marL="0" indent="0">
              <a:buFont typeface="Arial" panose="020B0604020202020204" pitchFamily="34" charset="0"/>
              <a:buNone/>
            </a:pPr>
            <a:r>
              <a:rPr lang="en-US" altLang="en-US" sz="1600" dirty="0"/>
              <a:t>4.8 Domain Age    </a:t>
            </a:r>
          </a:p>
          <a:p>
            <a:pPr marL="0" indent="0">
              <a:buFont typeface="Arial" panose="020B0604020202020204" pitchFamily="34" charset="0"/>
              <a:buNone/>
            </a:pPr>
            <a:r>
              <a:rPr lang="en-US" altLang="en-US" sz="1600" dirty="0"/>
              <a:t>If age of domain &gt; 12 months, the value of this feature is 1 (phishing) else 0 (legitimate).</a:t>
            </a:r>
          </a:p>
          <a:p>
            <a:pPr marL="0" indent="0">
              <a:buFont typeface="Arial" panose="020B0604020202020204" pitchFamily="34" charset="0"/>
              <a:buNone/>
            </a:pPr>
            <a:r>
              <a:rPr lang="en-US" altLang="en-US" sz="1600" dirty="0"/>
              <a:t>4.9 </a:t>
            </a:r>
            <a:r>
              <a:rPr lang="en-US" altLang="en-US" sz="1600" dirty="0" err="1"/>
              <a:t>URL_Shotening</a:t>
            </a:r>
            <a:endParaRPr lang="en-US" altLang="en-US" sz="1600" dirty="0"/>
          </a:p>
          <a:p>
            <a:pPr marL="0" indent="0">
              <a:buFont typeface="Arial" panose="020B0604020202020204" pitchFamily="34" charset="0"/>
              <a:buNone/>
            </a:pPr>
            <a:r>
              <a:rPr lang="en-US" altLang="en-US" sz="1600" dirty="0"/>
              <a:t>If the URL is using Shortening Services, the value assigned to this feature is 1 (phishing) or else 0 (legitimate).</a:t>
            </a:r>
          </a:p>
          <a:p>
            <a:pPr marL="0" indent="0">
              <a:buFont typeface="Arial" panose="020B0604020202020204" pitchFamily="34" charset="0"/>
              <a:buNone/>
            </a:pPr>
            <a:r>
              <a:rPr lang="en-US" altLang="en-US" sz="1600" dirty="0"/>
              <a:t>4.10 Right Click</a:t>
            </a:r>
          </a:p>
          <a:p>
            <a:pPr marL="0" indent="0">
              <a:buFont typeface="Arial" panose="020B0604020202020204" pitchFamily="34" charset="0"/>
              <a:buNone/>
            </a:pPr>
            <a:r>
              <a:rPr lang="en-US" altLang="en-US" sz="1600" dirty="0"/>
              <a:t>If the response is empty or on </a:t>
            </a:r>
            <a:r>
              <a:rPr lang="en-US" altLang="en-US" sz="1600" dirty="0" err="1"/>
              <a:t>mouseover</a:t>
            </a:r>
            <a:r>
              <a:rPr lang="en-US" altLang="en-US" sz="1600" dirty="0"/>
              <a:t> is not found then, the value assigned to this feature is 1 (phishing) or else 0 (legitimate).</a:t>
            </a:r>
          </a:p>
          <a:p>
            <a:pPr marL="0" indent="0">
              <a:buFont typeface="Arial" panose="020B0604020202020204" pitchFamily="34" charset="0"/>
              <a:buNone/>
            </a:pPr>
            <a:r>
              <a:rPr lang="en-US" altLang="en-US" sz="1600" dirty="0"/>
              <a:t>Step5: Now store this feature in the new data frame</a:t>
            </a:r>
          </a:p>
          <a:p>
            <a:pPr marL="0" indent="0">
              <a:buFont typeface="Arial" panose="020B0604020202020204" pitchFamily="34" charset="0"/>
              <a:buNone/>
            </a:pPr>
            <a:r>
              <a:rPr lang="en-US" altLang="en-US" sz="1600" dirty="0"/>
              <a:t>Step6: After creating </a:t>
            </a:r>
            <a:r>
              <a:rPr lang="en-US" altLang="en-US" sz="1600" dirty="0" err="1"/>
              <a:t>Dataframe</a:t>
            </a:r>
            <a:r>
              <a:rPr lang="en-US" altLang="en-US" sz="1600" dirty="0"/>
              <a:t> for features train and test the model with this new dataset</a:t>
            </a:r>
          </a:p>
        </p:txBody>
      </p:sp>
    </p:spTree>
    <p:extLst>
      <p:ext uri="{BB962C8B-B14F-4D97-AF65-F5344CB8AC3E}">
        <p14:creationId xmlns:p14="http://schemas.microsoft.com/office/powerpoint/2010/main" val="89245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25</a:t>
            </a:fld>
            <a:endParaRPr lang="en-US" dirty="0"/>
          </a:p>
        </p:txBody>
      </p:sp>
      <p:pic>
        <p:nvPicPr>
          <p:cNvPr id="5" name="Content Placeholder 4"/>
          <p:cNvPicPr>
            <a:picLocks noGrp="1" noChangeAspect="1"/>
          </p:cNvPicPr>
          <p:nvPr>
            <p:ph sz="half" idx="1"/>
          </p:nvPr>
        </p:nvPicPr>
        <p:blipFill>
          <a:blip r:embed="rId2"/>
          <a:stretch>
            <a:fillRect/>
          </a:stretch>
        </p:blipFill>
        <p:spPr>
          <a:xfrm>
            <a:off x="558799" y="2019300"/>
            <a:ext cx="8205017" cy="3362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12998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7" name="Rectangle 6"/>
          <p:cNvSpPr/>
          <p:nvPr/>
        </p:nvSpPr>
        <p:spPr>
          <a:xfrm>
            <a:off x="558799" y="1060584"/>
            <a:ext cx="2858155" cy="461665"/>
          </a:xfrm>
          <a:prstGeom prst="rect">
            <a:avLst/>
          </a:prstGeom>
        </p:spPr>
        <p:txBody>
          <a:bodyPr wrap="none">
            <a:spAutoFit/>
          </a:bodyPr>
          <a:lstStyle/>
          <a:p>
            <a:pPr algn="just">
              <a:spcAft>
                <a:spcPts val="800"/>
              </a:spcAft>
            </a:pPr>
            <a:r>
              <a:rPr lang="en-US" altLang="en-US" sz="2400" b="1" dirty="0" smtClean="0"/>
              <a:t>1. Importing libraries</a:t>
            </a:r>
            <a:endParaRPr lang="en-US" altLang="en-US" sz="2400" b="1" dirty="0"/>
          </a:p>
        </p:txBody>
      </p:sp>
      <p:sp>
        <p:nvSpPr>
          <p:cNvPr id="8" name="Title 7"/>
          <p:cNvSpPr>
            <a:spLocks noGrp="1"/>
          </p:cNvSpPr>
          <p:nvPr>
            <p:ph type="title"/>
          </p:nvPr>
        </p:nvSpPr>
        <p:spPr/>
        <p:txBody>
          <a:bodyPr/>
          <a:lstStyle/>
          <a:p>
            <a:r>
              <a:rPr lang="en-US" dirty="0" smtClean="0"/>
              <a:t> </a:t>
            </a:r>
            <a:endParaRPr lang="en-IN" dirty="0"/>
          </a:p>
        </p:txBody>
      </p:sp>
    </p:spTree>
    <p:extLst>
      <p:ext uri="{BB962C8B-B14F-4D97-AF65-F5344CB8AC3E}">
        <p14:creationId xmlns:p14="http://schemas.microsoft.com/office/powerpoint/2010/main" val="1457690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1691451" y="1556685"/>
            <a:ext cx="4789592" cy="2404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object 4"/>
          <p:cNvSpPr txBox="1"/>
          <p:nvPr/>
        </p:nvSpPr>
        <p:spPr>
          <a:xfrm>
            <a:off x="2400542" y="4122781"/>
            <a:ext cx="3038475" cy="228396"/>
          </a:xfrm>
          <a:prstGeom prst="rect">
            <a:avLst/>
          </a:prstGeom>
        </p:spPr>
        <p:txBody>
          <a:bodyPr lIns="0" tIns="0" rIns="0" bIns="0">
            <a:spAutoFit/>
          </a:bodyPr>
          <a:lstStyle/>
          <a:p>
            <a:pPr algn="ctr" eaLnBrk="0" hangingPunct="0">
              <a:lnSpc>
                <a:spcPts val="1955"/>
              </a:lnSpc>
              <a:defRPr/>
            </a:pPr>
            <a:r>
              <a:rPr sz="1200" spc="-5" dirty="0" smtClean="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Twitter API Authentication</a:t>
            </a:r>
            <a:endParaRPr sz="1200"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a:blip r:embed="rId3"/>
          <a:srcRect/>
          <a:stretch>
            <a:fillRect/>
          </a:stretch>
        </p:blipFill>
        <p:spPr bwMode="auto">
          <a:xfrm>
            <a:off x="1379879" y="4594119"/>
            <a:ext cx="5784850" cy="1563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object 4"/>
          <p:cNvSpPr txBox="1"/>
          <p:nvPr/>
        </p:nvSpPr>
        <p:spPr>
          <a:xfrm>
            <a:off x="2400543" y="6296896"/>
            <a:ext cx="3038475" cy="228396"/>
          </a:xfrm>
          <a:prstGeom prst="rect">
            <a:avLst/>
          </a:prstGeom>
        </p:spPr>
        <p:txBody>
          <a:bodyPr lIns="0" tIns="0" rIns="0" bIns="0">
            <a:spAutoFit/>
          </a:bodyPr>
          <a:lstStyle/>
          <a:p>
            <a:pPr algn="ctr" eaLnBrk="0" hangingPunct="0">
              <a:lnSpc>
                <a:spcPts val="1955"/>
              </a:lnSpc>
              <a:defRPr/>
            </a:pPr>
            <a:r>
              <a:rPr sz="1200" spc="-5" dirty="0" smtClean="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Search by Keyword</a:t>
            </a:r>
            <a:endParaRPr sz="1200" dirty="0">
              <a:latin typeface="Times New Roman" panose="02020603050405020304" pitchFamily="18" charset="0"/>
              <a:cs typeface="Times New Roman" panose="02020603050405020304" pitchFamily="18" charset="0"/>
            </a:endParaRPr>
          </a:p>
        </p:txBody>
      </p:sp>
      <p:sp>
        <p:nvSpPr>
          <p:cNvPr id="7" name="Rectangle 6"/>
          <p:cNvSpPr/>
          <p:nvPr/>
        </p:nvSpPr>
        <p:spPr>
          <a:xfrm>
            <a:off x="279482" y="997987"/>
            <a:ext cx="6569684" cy="461665"/>
          </a:xfrm>
          <a:prstGeom prst="rect">
            <a:avLst/>
          </a:prstGeom>
        </p:spPr>
        <p:txBody>
          <a:bodyPr wrap="none">
            <a:spAutoFit/>
          </a:bodyPr>
          <a:lstStyle/>
          <a:p>
            <a:pPr algn="just">
              <a:spcAft>
                <a:spcPts val="800"/>
              </a:spcAft>
            </a:pPr>
            <a:r>
              <a:rPr lang="en-US" altLang="en-US" sz="2400" b="1" dirty="0" smtClean="0"/>
              <a:t>2. Twitter </a:t>
            </a:r>
            <a:r>
              <a:rPr lang="en-US" altLang="en-US" sz="2400" b="1" dirty="0"/>
              <a:t>API Authentication and Scraping of data</a:t>
            </a:r>
          </a:p>
        </p:txBody>
      </p:sp>
    </p:spTree>
    <p:extLst>
      <p:ext uri="{BB962C8B-B14F-4D97-AF65-F5344CB8AC3E}">
        <p14:creationId xmlns:p14="http://schemas.microsoft.com/office/powerpoint/2010/main" val="3246178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27</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eaLnBrk="1" hangingPunct="1">
              <a:lnSpc>
                <a:spcPct val="100000"/>
              </a:lnSpc>
              <a:spcAft>
                <a:spcPts val="800"/>
              </a:spcAft>
              <a:buFont typeface="Arial" charset="0"/>
              <a:buNone/>
              <a:defRPr/>
            </a:pPr>
            <a:r>
              <a:rPr lang="en-US" b="1" dirty="0"/>
              <a:t>3</a:t>
            </a:r>
            <a:r>
              <a:rPr lang="en-US" b="1" dirty="0" smtClean="0"/>
              <a:t>. </a:t>
            </a:r>
            <a:r>
              <a:rPr lang="en-US" b="1" dirty="0"/>
              <a:t>Conversion of words and reading of Scrapped Tweets</a:t>
            </a:r>
          </a:p>
          <a:p>
            <a:pPr marL="457200" indent="-457200" algn="just" eaLnBrk="1" hangingPunct="1">
              <a:lnSpc>
                <a:spcPct val="100000"/>
              </a:lnSpc>
              <a:spcAft>
                <a:spcPts val="800"/>
              </a:spcAft>
              <a:buFont typeface="+mj-lt"/>
              <a:buAutoNum type="arabicPeriod"/>
              <a:defRPr/>
            </a:pPr>
            <a:endParaRPr lang="en-IN" altLang="en-US" sz="2400" dirty="0"/>
          </a:p>
        </p:txBody>
      </p:sp>
      <p:pic>
        <p:nvPicPr>
          <p:cNvPr id="4" name="Picture 3"/>
          <p:cNvPicPr>
            <a:picLocks noChangeAspect="1"/>
          </p:cNvPicPr>
          <p:nvPr/>
        </p:nvPicPr>
        <p:blipFill>
          <a:blip r:embed="rId2"/>
          <a:stretch>
            <a:fillRect/>
          </a:stretch>
        </p:blipFill>
        <p:spPr>
          <a:xfrm>
            <a:off x="1705736" y="1605341"/>
            <a:ext cx="5346022" cy="1745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94149" y="3700408"/>
            <a:ext cx="7369196" cy="27275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object 4"/>
          <p:cNvSpPr txBox="1"/>
          <p:nvPr/>
        </p:nvSpPr>
        <p:spPr>
          <a:xfrm>
            <a:off x="2550296" y="3386137"/>
            <a:ext cx="3038475" cy="256480"/>
          </a:xfrm>
          <a:prstGeom prst="rect">
            <a:avLst/>
          </a:prstGeom>
        </p:spPr>
        <p:txBody>
          <a:bodyPr lIns="0" tIns="0" rIns="0" bIns="0">
            <a:spAutoFit/>
          </a:bodyPr>
          <a:lstStyle/>
          <a:p>
            <a:pPr algn="ctr" eaLnBrk="0" hangingPunct="0">
              <a:lnSpc>
                <a:spcPts val="1955"/>
              </a:lnSpc>
              <a:defRPr/>
            </a:pPr>
            <a:r>
              <a:rPr lang="en-US" spc="-5" dirty="0" smtClean="0">
                <a:latin typeface="Times New Roman" panose="02020603050405020304" pitchFamily="18" charset="0"/>
                <a:cs typeface="Times New Roman" panose="02020603050405020304" pitchFamily="18" charset="0"/>
              </a:rPr>
              <a:t>Conversion </a:t>
            </a:r>
            <a:r>
              <a:rPr lang="en-US" spc="-5" dirty="0">
                <a:latin typeface="Times New Roman" panose="02020603050405020304" pitchFamily="18" charset="0"/>
                <a:cs typeface="Times New Roman" panose="02020603050405020304" pitchFamily="18" charset="0"/>
              </a:rPr>
              <a:t>of data</a:t>
            </a:r>
            <a:endParaRPr dirty="0">
              <a:latin typeface="Times New Roman" panose="02020603050405020304" pitchFamily="18" charset="0"/>
              <a:cs typeface="Times New Roman" panose="02020603050405020304" pitchFamily="18" charset="0"/>
            </a:endParaRPr>
          </a:p>
        </p:txBody>
      </p:sp>
      <p:sp>
        <p:nvSpPr>
          <p:cNvPr id="13" name="object 4"/>
          <p:cNvSpPr txBox="1"/>
          <p:nvPr/>
        </p:nvSpPr>
        <p:spPr>
          <a:xfrm>
            <a:off x="2550295" y="6430495"/>
            <a:ext cx="3038475" cy="256480"/>
          </a:xfrm>
          <a:prstGeom prst="rect">
            <a:avLst/>
          </a:prstGeom>
        </p:spPr>
        <p:txBody>
          <a:bodyPr lIns="0" tIns="0" rIns="0" bIns="0">
            <a:spAutoFit/>
          </a:bodyPr>
          <a:lstStyle/>
          <a:p>
            <a:pPr algn="ctr" eaLnBrk="0" hangingPunct="0">
              <a:lnSpc>
                <a:spcPts val="1955"/>
              </a:lnSpc>
              <a:defRPr/>
            </a:pPr>
            <a:r>
              <a:rPr lang="en-US" spc="-5" dirty="0" smtClean="0">
                <a:latin typeface="Times New Roman" panose="02020603050405020304" pitchFamily="18" charset="0"/>
                <a:cs typeface="Times New Roman" panose="02020603050405020304" pitchFamily="18" charset="0"/>
              </a:rPr>
              <a:t>Scrapped </a:t>
            </a:r>
            <a:r>
              <a:rPr lang="en-US" spc="-5" dirty="0">
                <a:latin typeface="Times New Roman" panose="02020603050405020304" pitchFamily="18" charset="0"/>
                <a:cs typeface="Times New Roman" panose="02020603050405020304" pitchFamily="18" charset="0"/>
              </a:rPr>
              <a:t>data</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951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28</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defRPr/>
            </a:pPr>
            <a:r>
              <a:rPr lang="en-US" b="1" dirty="0"/>
              <a:t>4</a:t>
            </a:r>
            <a:r>
              <a:rPr lang="en-US" b="1" dirty="0" smtClean="0"/>
              <a:t>. </a:t>
            </a:r>
            <a:r>
              <a:rPr lang="en-US" altLang="en-US" b="1" dirty="0"/>
              <a:t>Finding Sentiments from Emoji and Comments</a:t>
            </a:r>
            <a:endParaRPr lang="en-IN" altLang="en-US" sz="2400" dirty="0"/>
          </a:p>
        </p:txBody>
      </p:sp>
      <p:sp>
        <p:nvSpPr>
          <p:cNvPr id="13" name="object 4"/>
          <p:cNvSpPr txBox="1"/>
          <p:nvPr/>
        </p:nvSpPr>
        <p:spPr>
          <a:xfrm>
            <a:off x="2711933" y="4977038"/>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Emoji </a:t>
            </a:r>
            <a:r>
              <a:rPr lang="en-IN" spc="-5" dirty="0">
                <a:latin typeface="Times New Roman" panose="02020603050405020304" pitchFamily="18" charset="0"/>
                <a:cs typeface="Times New Roman" panose="02020603050405020304" pitchFamily="18" charset="0"/>
              </a:rPr>
              <a:t>Sentiments</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2934" y="2130022"/>
            <a:ext cx="7764538" cy="2737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1972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29</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defRPr/>
            </a:pPr>
            <a:r>
              <a:rPr lang="en-US" b="1" dirty="0"/>
              <a:t>5</a:t>
            </a:r>
            <a:r>
              <a:rPr lang="en-US" b="1" dirty="0" smtClean="0"/>
              <a:t>. </a:t>
            </a:r>
            <a:r>
              <a:rPr lang="en-US" altLang="en-US" b="1" dirty="0"/>
              <a:t>Data Preprocessing</a:t>
            </a:r>
            <a:endParaRPr lang="en-IN" altLang="en-US" sz="2400" dirty="0"/>
          </a:p>
        </p:txBody>
      </p:sp>
      <p:sp>
        <p:nvSpPr>
          <p:cNvPr id="13" name="object 4"/>
          <p:cNvSpPr txBox="1"/>
          <p:nvPr/>
        </p:nvSpPr>
        <p:spPr>
          <a:xfrm>
            <a:off x="2762734" y="5120379"/>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2633" y="1950254"/>
            <a:ext cx="8122717" cy="29689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341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61BCF1-984E-8948-950A-5CD9598359EE}"/>
              </a:ext>
            </a:extLst>
          </p:cNvPr>
          <p:cNvSpPr>
            <a:spLocks noGrp="1"/>
          </p:cNvSpPr>
          <p:nvPr>
            <p:ph sz="half" idx="1"/>
          </p:nvPr>
        </p:nvSpPr>
        <p:spPr>
          <a:xfrm>
            <a:off x="628650" y="1122947"/>
            <a:ext cx="7886700" cy="5047447"/>
          </a:xfrm>
        </p:spPr>
        <p:txBody>
          <a:bodyPr/>
          <a:lstStyle/>
          <a:p>
            <a:r>
              <a:rPr lang="en-US" dirty="0"/>
              <a:t>Introduction</a:t>
            </a:r>
          </a:p>
          <a:p>
            <a:r>
              <a:rPr lang="en-US" dirty="0"/>
              <a:t>Application</a:t>
            </a:r>
          </a:p>
          <a:p>
            <a:r>
              <a:rPr lang="en-US" dirty="0"/>
              <a:t>Literature review</a:t>
            </a:r>
          </a:p>
          <a:p>
            <a:r>
              <a:rPr lang="en-US" dirty="0"/>
              <a:t>Literature review results</a:t>
            </a:r>
          </a:p>
          <a:p>
            <a:r>
              <a:rPr lang="en-US" dirty="0"/>
              <a:t>Algorithms/Approach</a:t>
            </a:r>
          </a:p>
          <a:p>
            <a:r>
              <a:rPr lang="en-US" dirty="0"/>
              <a:t>Understanding the functions</a:t>
            </a:r>
          </a:p>
          <a:p>
            <a:r>
              <a:rPr lang="en-US" dirty="0"/>
              <a:t>Obtained Results </a:t>
            </a:r>
          </a:p>
          <a:p>
            <a:r>
              <a:rPr lang="en-US" dirty="0"/>
              <a:t>Conclusion and Future work</a:t>
            </a:r>
          </a:p>
          <a:p>
            <a:r>
              <a:rPr lang="en-US" dirty="0"/>
              <a:t>References</a:t>
            </a:r>
          </a:p>
          <a:p>
            <a:endParaRPr lang="en-US" dirty="0"/>
          </a:p>
          <a:p>
            <a:pPr marL="0" indent="0">
              <a:buNone/>
            </a:pPr>
            <a:endParaRPr lang="en-US" dirty="0"/>
          </a:p>
        </p:txBody>
      </p:sp>
      <p:sp>
        <p:nvSpPr>
          <p:cNvPr id="5" name="Rectangle 2">
            <a:extLst>
              <a:ext uri="{FF2B5EF4-FFF2-40B4-BE49-F238E27FC236}">
                <a16:creationId xmlns="" xmlns:a16="http://schemas.microsoft.com/office/drawing/2014/main" id="{69684B8B-43FC-324A-B112-F515B802157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Outlines </a:t>
            </a:r>
          </a:p>
        </p:txBody>
      </p:sp>
      <p:sp>
        <p:nvSpPr>
          <p:cNvPr id="2" name="Slide Number Placeholder 1">
            <a:extLst>
              <a:ext uri="{FF2B5EF4-FFF2-40B4-BE49-F238E27FC236}">
                <a16:creationId xmlns="" xmlns:a16="http://schemas.microsoft.com/office/drawing/2014/main" id="{E2C8CBDB-C241-4C9B-9B12-C17CD5A4772E}"/>
              </a:ext>
            </a:extLst>
          </p:cNvPr>
          <p:cNvSpPr>
            <a:spLocks noGrp="1"/>
          </p:cNvSpPr>
          <p:nvPr>
            <p:ph type="sldNum" sz="quarter" idx="12"/>
          </p:nvPr>
        </p:nvSpPr>
        <p:spPr/>
        <p:txBody>
          <a:bodyPr/>
          <a:lstStyle/>
          <a:p>
            <a:fld id="{1825A77A-971A-3244-890F-3B99F774724A}" type="slidenum">
              <a:rPr lang="en-US" smtClean="0"/>
              <a:pPr/>
              <a:t>3</a:t>
            </a:fld>
            <a:endParaRPr lang="en-US" dirty="0"/>
          </a:p>
        </p:txBody>
      </p:sp>
    </p:spTree>
    <p:extLst>
      <p:ext uri="{BB962C8B-B14F-4D97-AF65-F5344CB8AC3E}">
        <p14:creationId xmlns:p14="http://schemas.microsoft.com/office/powerpoint/2010/main" val="3375918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30</a:t>
            </a:fld>
            <a:endParaRPr lang="en-US" dirty="0"/>
          </a:p>
        </p:txBody>
      </p:sp>
      <p:sp>
        <p:nvSpPr>
          <p:cNvPr id="3" name="Title 2"/>
          <p:cNvSpPr>
            <a:spLocks noGrp="1"/>
          </p:cNvSpPr>
          <p:nvPr>
            <p:ph type="title"/>
          </p:nvPr>
        </p:nvSpPr>
        <p:spPr/>
        <p:txBody>
          <a:bodyPr/>
          <a:lstStyle/>
          <a:p>
            <a:r>
              <a:rPr lang="en-US" dirty="0" smtClean="0"/>
              <a:t> </a:t>
            </a:r>
            <a:endParaRPr lang="en-IN" dirty="0"/>
          </a:p>
        </p:txBody>
      </p:sp>
      <p:sp>
        <p:nvSpPr>
          <p:cNvPr id="4" name="Content Placeholder 3"/>
          <p:cNvSpPr>
            <a:spLocks noGrp="1"/>
          </p:cNvSpPr>
          <p:nvPr>
            <p:ph sz="half" idx="1"/>
          </p:nvPr>
        </p:nvSpPr>
        <p:spPr/>
        <p:txBody>
          <a:bodyPr/>
          <a:lstStyle/>
          <a:p>
            <a:r>
              <a:rPr lang="en-US" dirty="0" smtClean="0"/>
              <a:t> </a:t>
            </a:r>
            <a:endParaRPr lang="en-IN" dirty="0"/>
          </a:p>
        </p:txBody>
      </p:sp>
      <p:pic>
        <p:nvPicPr>
          <p:cNvPr id="6" name="Picture 5"/>
          <p:cNvPicPr>
            <a:picLocks noChangeAspect="1"/>
          </p:cNvPicPr>
          <p:nvPr/>
        </p:nvPicPr>
        <p:blipFill>
          <a:blip r:embed="rId2"/>
          <a:stretch>
            <a:fillRect/>
          </a:stretch>
        </p:blipFill>
        <p:spPr>
          <a:xfrm>
            <a:off x="0" y="1258491"/>
            <a:ext cx="9144000" cy="4341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2010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31</a:t>
            </a:fld>
            <a:endParaRPr lang="en-US" dirty="0"/>
          </a:p>
        </p:txBody>
      </p:sp>
      <p:sp>
        <p:nvSpPr>
          <p:cNvPr id="9" name="Content Placeholder 3"/>
          <p:cNvSpPr>
            <a:spLocks noGrp="1" noChangeArrowheads="1"/>
          </p:cNvSpPr>
          <p:nvPr>
            <p:ph idx="1"/>
          </p:nvPr>
        </p:nvSpPr>
        <p:spPr>
          <a:xfrm>
            <a:off x="177939" y="870891"/>
            <a:ext cx="10283825" cy="4935538"/>
          </a:xfrm>
        </p:spPr>
        <p:txBody>
          <a:bodyPr/>
          <a:lstStyle/>
          <a:p>
            <a:pPr marL="0" indent="0" algn="just">
              <a:lnSpc>
                <a:spcPct val="100000"/>
              </a:lnSpc>
              <a:spcAft>
                <a:spcPts val="800"/>
              </a:spcAft>
              <a:buNone/>
            </a:pPr>
            <a:r>
              <a:rPr lang="en-US" altLang="en-US" b="1" dirty="0"/>
              <a:t>6</a:t>
            </a:r>
            <a:r>
              <a:rPr lang="en-US" altLang="en-US" b="1" dirty="0" smtClean="0"/>
              <a:t>. </a:t>
            </a:r>
            <a:r>
              <a:rPr lang="en-US" altLang="en-US" b="1" dirty="0"/>
              <a:t>Lemmatizer For converting Words to Root words</a:t>
            </a:r>
          </a:p>
        </p:txBody>
      </p:sp>
      <p:sp>
        <p:nvSpPr>
          <p:cNvPr id="13" name="object 4"/>
          <p:cNvSpPr txBox="1"/>
          <p:nvPr/>
        </p:nvSpPr>
        <p:spPr>
          <a:xfrm>
            <a:off x="2985993" y="4422673"/>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Word </a:t>
            </a:r>
            <a:r>
              <a:rPr lang="en-IN" spc="-5" dirty="0">
                <a:latin typeface="Times New Roman" panose="02020603050405020304" pitchFamily="18" charset="0"/>
                <a:cs typeface="Times New Roman" panose="02020603050405020304" pitchFamily="18" charset="0"/>
              </a:rPr>
              <a:t>Lemmatizer</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sp>
        <p:nvSpPr>
          <p:cNvPr id="3" name="Rectangle 2"/>
          <p:cNvSpPr/>
          <p:nvPr/>
        </p:nvSpPr>
        <p:spPr>
          <a:xfrm>
            <a:off x="177939" y="1391550"/>
            <a:ext cx="6044925" cy="461665"/>
          </a:xfrm>
          <a:prstGeom prst="rect">
            <a:avLst/>
          </a:prstGeom>
        </p:spPr>
        <p:txBody>
          <a:bodyPr wrap="none">
            <a:spAutoFit/>
          </a:bodyPr>
          <a:lstStyle/>
          <a:p>
            <a:pPr marL="342900" indent="-342900" algn="just">
              <a:spcAft>
                <a:spcPts val="800"/>
              </a:spcAft>
              <a:buFont typeface="Arial" panose="020B0604020202020204" pitchFamily="34" charset="0"/>
              <a:buChar char="•"/>
            </a:pPr>
            <a:r>
              <a:rPr lang="en-US" altLang="en-US" sz="2400" dirty="0"/>
              <a:t>Remove stop words for the language English</a:t>
            </a:r>
            <a:endParaRPr lang="en-US" altLang="en-US" sz="2400" b="1" dirty="0"/>
          </a:p>
        </p:txBody>
      </p:sp>
      <p:pic>
        <p:nvPicPr>
          <p:cNvPr id="6" name="Picture 5"/>
          <p:cNvPicPr>
            <a:picLocks noChangeAspect="1"/>
          </p:cNvPicPr>
          <p:nvPr/>
        </p:nvPicPr>
        <p:blipFill rotWithShape="1">
          <a:blip r:embed="rId2"/>
          <a:srcRect b="3817"/>
          <a:stretch/>
        </p:blipFill>
        <p:spPr>
          <a:xfrm>
            <a:off x="374796" y="1940832"/>
            <a:ext cx="8260871" cy="24253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2639739" y="4786068"/>
            <a:ext cx="3915321" cy="1752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7927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32</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pPr>
            <a:r>
              <a:rPr lang="en-US" altLang="en-US" b="1" dirty="0"/>
              <a:t>7</a:t>
            </a:r>
            <a:r>
              <a:rPr lang="en-US" altLang="en-US" b="1" dirty="0" smtClean="0"/>
              <a:t>. </a:t>
            </a:r>
            <a:r>
              <a:rPr lang="en-US" altLang="en-US" b="1" dirty="0"/>
              <a:t>Sentiment Analysis</a:t>
            </a:r>
          </a:p>
          <a:p>
            <a:pPr marL="0" indent="0" algn="just">
              <a:lnSpc>
                <a:spcPct val="100000"/>
              </a:lnSpc>
              <a:spcAft>
                <a:spcPts val="800"/>
              </a:spcAft>
              <a:buNone/>
            </a:pPr>
            <a:endParaRPr lang="en-US" altLang="en-US" b="1" dirty="0"/>
          </a:p>
        </p:txBody>
      </p:sp>
      <p:sp>
        <p:nvSpPr>
          <p:cNvPr id="13" name="object 4"/>
          <p:cNvSpPr txBox="1"/>
          <p:nvPr/>
        </p:nvSpPr>
        <p:spPr>
          <a:xfrm>
            <a:off x="2762734" y="6099870"/>
            <a:ext cx="3038475" cy="489429"/>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Polarity </a:t>
            </a:r>
            <a:r>
              <a:rPr lang="en-IN" spc="-5" dirty="0">
                <a:latin typeface="Times New Roman" panose="02020603050405020304" pitchFamily="18" charset="0"/>
                <a:cs typeface="Times New Roman" panose="02020603050405020304" pitchFamily="18" charset="0"/>
              </a:rPr>
              <a:t>Score</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93092" y="1754931"/>
            <a:ext cx="7922258" cy="4167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6401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33</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pPr>
            <a:r>
              <a:rPr lang="en-US" altLang="en-US" b="1" dirty="0"/>
              <a:t>8</a:t>
            </a:r>
            <a:r>
              <a:rPr lang="en-US" altLang="en-US" b="1" dirty="0" smtClean="0"/>
              <a:t>. </a:t>
            </a:r>
            <a:r>
              <a:rPr lang="en-US" altLang="en-US" b="1" dirty="0"/>
              <a:t>Labelling of tweets(“Bystander”) as per compound score</a:t>
            </a:r>
          </a:p>
          <a:p>
            <a:pPr marL="0" indent="0" algn="just">
              <a:lnSpc>
                <a:spcPct val="100000"/>
              </a:lnSpc>
              <a:spcAft>
                <a:spcPts val="800"/>
              </a:spcAft>
              <a:buNone/>
            </a:pPr>
            <a:endParaRPr lang="en-US" altLang="en-US" b="1" dirty="0"/>
          </a:p>
        </p:txBody>
      </p:sp>
      <p:sp>
        <p:nvSpPr>
          <p:cNvPr id="13" name="object 4"/>
          <p:cNvSpPr txBox="1"/>
          <p:nvPr/>
        </p:nvSpPr>
        <p:spPr>
          <a:xfrm>
            <a:off x="2670370" y="5336716"/>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Labelling </a:t>
            </a:r>
            <a:r>
              <a:rPr lang="en-IN" spc="-5" dirty="0">
                <a:latin typeface="Times New Roman" panose="02020603050405020304" pitchFamily="18" charset="0"/>
                <a:cs typeface="Times New Roman" panose="02020603050405020304" pitchFamily="18" charset="0"/>
              </a:rPr>
              <a:t>of tweets</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47245" y="1585216"/>
            <a:ext cx="6618936" cy="3655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846761" y="5732675"/>
            <a:ext cx="5019904" cy="653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object 4"/>
          <p:cNvSpPr txBox="1"/>
          <p:nvPr/>
        </p:nvSpPr>
        <p:spPr>
          <a:xfrm>
            <a:off x="2822770" y="6388591"/>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Storing </a:t>
            </a:r>
            <a:r>
              <a:rPr lang="en-IN" spc="-5" dirty="0">
                <a:latin typeface="Times New Roman" panose="02020603050405020304" pitchFamily="18" charset="0"/>
                <a:cs typeface="Times New Roman" panose="02020603050405020304" pitchFamily="18" charset="0"/>
              </a:rPr>
              <a:t>into files</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27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34</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pPr>
            <a:r>
              <a:rPr lang="en-US" altLang="en-US" b="1" dirty="0" smtClean="0"/>
              <a:t>9. </a:t>
            </a:r>
            <a:r>
              <a:rPr lang="en-US" altLang="en-US" b="1" dirty="0"/>
              <a:t>Graphical Representation</a:t>
            </a:r>
          </a:p>
        </p:txBody>
      </p:sp>
      <p:sp>
        <p:nvSpPr>
          <p:cNvPr id="13" name="object 4"/>
          <p:cNvSpPr txBox="1"/>
          <p:nvPr/>
        </p:nvSpPr>
        <p:spPr>
          <a:xfrm>
            <a:off x="2582588" y="5870987"/>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Pie </a:t>
            </a:r>
            <a:r>
              <a:rPr lang="en-IN" spc="-5" dirty="0">
                <a:latin typeface="Times New Roman" panose="02020603050405020304" pitchFamily="18" charset="0"/>
                <a:cs typeface="Times New Roman" panose="02020603050405020304" pitchFamily="18" charset="0"/>
              </a:rPr>
              <a:t>Chart</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20471" y="1585374"/>
            <a:ext cx="4921508" cy="423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88511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35</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defRPr/>
            </a:pPr>
            <a:r>
              <a:rPr lang="en-US" b="1" dirty="0" smtClean="0"/>
              <a:t>10. </a:t>
            </a:r>
            <a:r>
              <a:rPr lang="en-US" b="1" dirty="0"/>
              <a:t>TF - IDF Vectorizer</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t="3931"/>
          <a:stretch>
            <a:fillRect/>
          </a:stretch>
        </p:blipFill>
        <p:spPr bwMode="auto">
          <a:xfrm>
            <a:off x="1078346" y="2755172"/>
            <a:ext cx="6578600" cy="2770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62791" y="1585314"/>
            <a:ext cx="8916554" cy="830997"/>
          </a:xfrm>
          <a:prstGeom prst="rect">
            <a:avLst/>
          </a:prstGeom>
        </p:spPr>
        <p:txBody>
          <a:bodyPr wrap="square">
            <a:spAutoFit/>
          </a:bodyPr>
          <a:lstStyle/>
          <a:p>
            <a:pPr>
              <a:buFont typeface="Arial" charset="0"/>
              <a:buChar char="•"/>
              <a:defRPr/>
            </a:pPr>
            <a:r>
              <a:rPr lang="en-US" sz="2400" dirty="0"/>
              <a:t> The term TF - IDF stands for term frequency – inverse document frequency.</a:t>
            </a:r>
            <a:endParaRPr lang="en-US" sz="2400" b="1" dirty="0"/>
          </a:p>
        </p:txBody>
      </p:sp>
    </p:spTree>
    <p:extLst>
      <p:ext uri="{BB962C8B-B14F-4D97-AF65-F5344CB8AC3E}">
        <p14:creationId xmlns:p14="http://schemas.microsoft.com/office/powerpoint/2010/main" val="3020671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36</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defRPr/>
            </a:pPr>
            <a:r>
              <a:rPr lang="en-US" b="1" dirty="0" smtClean="0"/>
              <a:t>11. </a:t>
            </a:r>
            <a:r>
              <a:rPr lang="en-US" b="1" dirty="0"/>
              <a:t>Proposed Methodology</a:t>
            </a:r>
          </a:p>
        </p:txBody>
      </p:sp>
      <p:pic>
        <p:nvPicPr>
          <p:cNvPr id="4" name="Picture 3"/>
          <p:cNvPicPr>
            <a:picLocks noChangeAspect="1"/>
          </p:cNvPicPr>
          <p:nvPr/>
        </p:nvPicPr>
        <p:blipFill>
          <a:blip r:embed="rId2"/>
          <a:stretch>
            <a:fillRect/>
          </a:stretch>
        </p:blipFill>
        <p:spPr>
          <a:xfrm>
            <a:off x="534294" y="1842490"/>
            <a:ext cx="3734321" cy="4267796"/>
          </a:xfrm>
          <a:prstGeom prst="rect">
            <a:avLst/>
          </a:prstGeom>
        </p:spPr>
      </p:pic>
    </p:spTree>
    <p:extLst>
      <p:ext uri="{BB962C8B-B14F-4D97-AF65-F5344CB8AC3E}">
        <p14:creationId xmlns:p14="http://schemas.microsoft.com/office/powerpoint/2010/main" val="3507968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37</a:t>
            </a:fld>
            <a:endParaRPr lang="en-US" dirty="0"/>
          </a:p>
        </p:txBody>
      </p:sp>
      <p:sp>
        <p:nvSpPr>
          <p:cNvPr id="3" name="Title 2"/>
          <p:cNvSpPr>
            <a:spLocks noGrp="1"/>
          </p:cNvSpPr>
          <p:nvPr>
            <p:ph type="title"/>
          </p:nvPr>
        </p:nvSpPr>
        <p:spPr>
          <a:xfrm>
            <a:off x="628650" y="0"/>
            <a:ext cx="7886700" cy="875539"/>
          </a:xfrm>
        </p:spPr>
        <p:txBody>
          <a:bodyPr>
            <a:normAutofit/>
          </a:bodyPr>
          <a:lstStyle/>
          <a:p>
            <a:r>
              <a:rPr lang="en-US" sz="2800" b="1" dirty="0">
                <a:solidFill>
                  <a:schemeClr val="bg1"/>
                </a:solidFill>
                <a:latin typeface="+mn-lt"/>
              </a:rPr>
              <a:t>NAIVE BAYES</a:t>
            </a:r>
            <a:endParaRPr lang="en-IN" sz="2800" b="1" dirty="0">
              <a:solidFill>
                <a:schemeClr val="bg1"/>
              </a:solidFill>
              <a:latin typeface="+mn-lt"/>
            </a:endParaRPr>
          </a:p>
        </p:txBody>
      </p:sp>
      <p:sp>
        <p:nvSpPr>
          <p:cNvPr id="6" name="Content Placeholder 5"/>
          <p:cNvSpPr>
            <a:spLocks noGrp="1"/>
          </p:cNvSpPr>
          <p:nvPr>
            <p:ph sz="half" idx="1"/>
          </p:nvPr>
        </p:nvSpPr>
        <p:spPr/>
        <p:txBody>
          <a:bodyPr/>
          <a:lstStyle/>
          <a:p>
            <a:pPr marL="0" indent="0">
              <a:buNone/>
            </a:pPr>
            <a:r>
              <a:rPr lang="en-US" dirty="0"/>
              <a:t> </a:t>
            </a:r>
            <a:endParaRPr lang="en-IN" dirty="0"/>
          </a:p>
        </p:txBody>
      </p:sp>
      <p:pic>
        <p:nvPicPr>
          <p:cNvPr id="5" name="Picture 4">
            <a:extLst>
              <a:ext uri="{FF2B5EF4-FFF2-40B4-BE49-F238E27FC236}">
                <a16:creationId xmlns="" xmlns:a16="http://schemas.microsoft.com/office/drawing/2014/main" id="{A695F853-453B-1967-CFF6-25169753F277}"/>
              </a:ext>
            </a:extLst>
          </p:cNvPr>
          <p:cNvPicPr>
            <a:picLocks noChangeAspect="1"/>
          </p:cNvPicPr>
          <p:nvPr/>
        </p:nvPicPr>
        <p:blipFill>
          <a:blip r:embed="rId2"/>
          <a:stretch>
            <a:fillRect/>
          </a:stretch>
        </p:blipFill>
        <p:spPr>
          <a:xfrm>
            <a:off x="1797422" y="2465537"/>
            <a:ext cx="5786719" cy="3704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2">
            <a:extLst>
              <a:ext uri="{FF2B5EF4-FFF2-40B4-BE49-F238E27FC236}">
                <a16:creationId xmlns="" xmlns:a16="http://schemas.microsoft.com/office/drawing/2014/main" id="{9017A631-1E5D-25CE-6BCB-92A147F4ECA4}"/>
              </a:ext>
            </a:extLst>
          </p:cNvPr>
          <p:cNvSpPr txBox="1">
            <a:spLocks/>
          </p:cNvSpPr>
          <p:nvPr/>
        </p:nvSpPr>
        <p:spPr>
          <a:xfrm>
            <a:off x="781050" y="1188720"/>
            <a:ext cx="7886700" cy="875539"/>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2800" b="1" dirty="0">
              <a:latin typeface="+mn-lt"/>
            </a:endParaRPr>
          </a:p>
        </p:txBody>
      </p:sp>
      <p:pic>
        <p:nvPicPr>
          <p:cNvPr id="14" name="Picture 13">
            <a:extLst>
              <a:ext uri="{FF2B5EF4-FFF2-40B4-BE49-F238E27FC236}">
                <a16:creationId xmlns="" xmlns:a16="http://schemas.microsoft.com/office/drawing/2014/main" id="{44455488-1684-A5D0-3F98-21630057A24B}"/>
              </a:ext>
            </a:extLst>
          </p:cNvPr>
          <p:cNvPicPr>
            <a:picLocks noChangeAspect="1"/>
          </p:cNvPicPr>
          <p:nvPr/>
        </p:nvPicPr>
        <p:blipFill rotWithShape="1">
          <a:blip r:embed="rId3"/>
          <a:srcRect t="68778"/>
          <a:stretch/>
        </p:blipFill>
        <p:spPr>
          <a:xfrm>
            <a:off x="1797421" y="1324865"/>
            <a:ext cx="5786719" cy="919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22120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38</a:t>
            </a:fld>
            <a:endParaRPr lang="en-US" dirty="0"/>
          </a:p>
        </p:txBody>
      </p:sp>
      <p:sp>
        <p:nvSpPr>
          <p:cNvPr id="3" name="Title 2"/>
          <p:cNvSpPr>
            <a:spLocks noGrp="1"/>
          </p:cNvSpPr>
          <p:nvPr>
            <p:ph type="title"/>
          </p:nvPr>
        </p:nvSpPr>
        <p:spPr>
          <a:xfrm>
            <a:off x="527050" y="0"/>
            <a:ext cx="7397750" cy="915817"/>
          </a:xfrm>
        </p:spPr>
        <p:txBody>
          <a:bodyPr>
            <a:normAutofit/>
          </a:bodyPr>
          <a:lstStyle/>
          <a:p>
            <a:r>
              <a:rPr lang="en-US" sz="2800" b="1" dirty="0">
                <a:solidFill>
                  <a:schemeClr val="bg1"/>
                </a:solidFill>
                <a:latin typeface="+mn-lt"/>
              </a:rPr>
              <a:t>SUPPORT VECTOR MACHINE</a:t>
            </a:r>
            <a:endParaRPr lang="en-IN" sz="2800" b="1" dirty="0">
              <a:solidFill>
                <a:schemeClr val="bg1"/>
              </a:solidFill>
              <a:latin typeface="+mn-lt"/>
            </a:endParaRPr>
          </a:p>
        </p:txBody>
      </p:sp>
      <p:pic>
        <p:nvPicPr>
          <p:cNvPr id="8" name="Picture 7">
            <a:extLst>
              <a:ext uri="{FF2B5EF4-FFF2-40B4-BE49-F238E27FC236}">
                <a16:creationId xmlns="" xmlns:a16="http://schemas.microsoft.com/office/drawing/2014/main" id="{3B21DEF3-2AB5-3965-3397-240D5F17C167}"/>
              </a:ext>
            </a:extLst>
          </p:cNvPr>
          <p:cNvPicPr>
            <a:picLocks noChangeAspect="1"/>
          </p:cNvPicPr>
          <p:nvPr/>
        </p:nvPicPr>
        <p:blipFill>
          <a:blip r:embed="rId2"/>
          <a:stretch>
            <a:fillRect/>
          </a:stretch>
        </p:blipFill>
        <p:spPr>
          <a:xfrm>
            <a:off x="1572769" y="2372736"/>
            <a:ext cx="5657087" cy="3729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 xmlns:a16="http://schemas.microsoft.com/office/drawing/2014/main" id="{B8D0530D-DCA8-71C0-04A6-6FEDC0C94459}"/>
              </a:ext>
            </a:extLst>
          </p:cNvPr>
          <p:cNvPicPr>
            <a:picLocks noChangeAspect="1"/>
          </p:cNvPicPr>
          <p:nvPr/>
        </p:nvPicPr>
        <p:blipFill rotWithShape="1">
          <a:blip r:embed="rId3"/>
          <a:srcRect t="69885"/>
          <a:stretch/>
        </p:blipFill>
        <p:spPr>
          <a:xfrm>
            <a:off x="1572769" y="1130300"/>
            <a:ext cx="5657087" cy="1027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1467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39</a:t>
            </a:fld>
            <a:endParaRPr lang="en-US" dirty="0"/>
          </a:p>
        </p:txBody>
      </p:sp>
      <p:sp>
        <p:nvSpPr>
          <p:cNvPr id="3" name="Title 2"/>
          <p:cNvSpPr>
            <a:spLocks noGrp="1"/>
          </p:cNvSpPr>
          <p:nvPr>
            <p:ph type="title"/>
          </p:nvPr>
        </p:nvSpPr>
        <p:spPr>
          <a:xfrm>
            <a:off x="463550" y="1"/>
            <a:ext cx="7388098" cy="929128"/>
          </a:xfrm>
        </p:spPr>
        <p:txBody>
          <a:bodyPr>
            <a:normAutofit/>
          </a:bodyPr>
          <a:lstStyle/>
          <a:p>
            <a:r>
              <a:rPr lang="en-US" sz="2800" b="1" dirty="0">
                <a:solidFill>
                  <a:schemeClr val="bg1"/>
                </a:solidFill>
                <a:latin typeface="+mn-lt"/>
              </a:rPr>
              <a:t>RANDOM FOREST</a:t>
            </a:r>
            <a:endParaRPr lang="en-IN" sz="2800" b="1" dirty="0">
              <a:solidFill>
                <a:schemeClr val="bg1"/>
              </a:solidFill>
              <a:latin typeface="+mn-lt"/>
            </a:endParaRPr>
          </a:p>
        </p:txBody>
      </p:sp>
      <p:sp>
        <p:nvSpPr>
          <p:cNvPr id="6" name="Content Placeholder 5"/>
          <p:cNvSpPr>
            <a:spLocks noGrp="1"/>
          </p:cNvSpPr>
          <p:nvPr>
            <p:ph sz="half" idx="1"/>
          </p:nvPr>
        </p:nvSpPr>
        <p:spPr>
          <a:xfrm>
            <a:off x="717550" y="2693670"/>
            <a:ext cx="7886700" cy="3476724"/>
          </a:xfrm>
        </p:spPr>
        <p:txBody>
          <a:bodyPr/>
          <a:lstStyle/>
          <a:p>
            <a:pPr marL="0" indent="0">
              <a:buNone/>
            </a:pPr>
            <a:r>
              <a:rPr lang="en-US" dirty="0"/>
              <a:t> </a:t>
            </a:r>
            <a:endParaRPr lang="en-IN" dirty="0"/>
          </a:p>
        </p:txBody>
      </p:sp>
      <p:pic>
        <p:nvPicPr>
          <p:cNvPr id="5" name="Picture 4">
            <a:extLst>
              <a:ext uri="{FF2B5EF4-FFF2-40B4-BE49-F238E27FC236}">
                <a16:creationId xmlns="" xmlns:a16="http://schemas.microsoft.com/office/drawing/2014/main" id="{96520881-808F-1DA3-0EB5-53D93868478E}"/>
              </a:ext>
            </a:extLst>
          </p:cNvPr>
          <p:cNvPicPr>
            <a:picLocks noChangeAspect="1"/>
          </p:cNvPicPr>
          <p:nvPr/>
        </p:nvPicPr>
        <p:blipFill>
          <a:blip r:embed="rId2"/>
          <a:stretch>
            <a:fillRect/>
          </a:stretch>
        </p:blipFill>
        <p:spPr>
          <a:xfrm>
            <a:off x="1819656" y="2397719"/>
            <a:ext cx="5504688" cy="3667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 xmlns:a16="http://schemas.microsoft.com/office/drawing/2014/main" id="{326A0924-A1A0-C25E-B788-BADAB27A61F9}"/>
              </a:ext>
            </a:extLst>
          </p:cNvPr>
          <p:cNvPicPr>
            <a:picLocks noChangeAspect="1"/>
          </p:cNvPicPr>
          <p:nvPr/>
        </p:nvPicPr>
        <p:blipFill rotWithShape="1">
          <a:blip r:embed="rId3"/>
          <a:srcRect t="70356"/>
          <a:stretch/>
        </p:blipFill>
        <p:spPr>
          <a:xfrm>
            <a:off x="1819656" y="1115086"/>
            <a:ext cx="5504688" cy="1096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360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61BCF1-984E-8948-950A-5CD9598359EE}"/>
              </a:ext>
            </a:extLst>
          </p:cNvPr>
          <p:cNvSpPr>
            <a:spLocks noGrp="1"/>
          </p:cNvSpPr>
          <p:nvPr>
            <p:ph sz="half" idx="1"/>
          </p:nvPr>
        </p:nvSpPr>
        <p:spPr>
          <a:xfrm>
            <a:off x="628650" y="1122947"/>
            <a:ext cx="7886700" cy="5047447"/>
          </a:xfrm>
        </p:spPr>
        <p:txBody>
          <a:bodyPr>
            <a:normAutofit fontScale="92500" lnSpcReduction="10000"/>
          </a:bodyPr>
          <a:lstStyle/>
          <a:p>
            <a:pPr algn="just">
              <a:lnSpc>
                <a:spcPct val="100000"/>
              </a:lnSpc>
              <a:spcAft>
                <a:spcPts val="800"/>
              </a:spcAft>
            </a:pPr>
            <a:r>
              <a:rPr lang="en-US" altLang="en-US" sz="2400" dirty="0"/>
              <a:t>People nowadays are largely dependent on Internet. Children and teenagers are accessing the internet in greater numbers As a result, cyberbullying has become a significant cause of worry. </a:t>
            </a:r>
          </a:p>
          <a:p>
            <a:pPr algn="just">
              <a:lnSpc>
                <a:spcPct val="100000"/>
              </a:lnSpc>
              <a:spcAft>
                <a:spcPts val="800"/>
              </a:spcAft>
            </a:pPr>
            <a:r>
              <a:rPr lang="en-US" altLang="en-US" sz="2400" dirty="0"/>
              <a:t>Along with the positive uses of social media, certain harmful effects are observed like Cyberbullying which is a conscious and repeated act of causing harm or humiliation to another person on Social Media.</a:t>
            </a:r>
          </a:p>
          <a:p>
            <a:pPr algn="just">
              <a:lnSpc>
                <a:spcPct val="100000"/>
              </a:lnSpc>
              <a:spcAft>
                <a:spcPts val="800"/>
              </a:spcAft>
            </a:pPr>
            <a:r>
              <a:rPr lang="en-US" altLang="en-US" sz="2400" dirty="0"/>
              <a:t>Some users are using social media platforms to upload distorted data and images, to write insulting comments about others.</a:t>
            </a:r>
          </a:p>
          <a:p>
            <a:pPr algn="just">
              <a:lnSpc>
                <a:spcPct val="100000"/>
              </a:lnSpc>
              <a:spcAft>
                <a:spcPts val="800"/>
              </a:spcAft>
            </a:pPr>
            <a:r>
              <a:rPr lang="en-US" altLang="en-US" sz="2400" dirty="0"/>
              <a:t>Cyberbullying has been shown to have long-term impacts on victims, producing stress and placing them in a permanent state of distress or anxiety, resulting in sleep disorders and hunger problems.</a:t>
            </a:r>
          </a:p>
          <a:p>
            <a:pPr lvl="2" algn="just">
              <a:lnSpc>
                <a:spcPct val="100000"/>
              </a:lnSpc>
              <a:spcAft>
                <a:spcPts val="800"/>
              </a:spcAft>
            </a:pPr>
            <a:endParaRPr lang="en-US" altLang="en-US" dirty="0"/>
          </a:p>
          <a:p>
            <a:pPr marL="981075" lvl="1" indent="-342900" algn="just">
              <a:lnSpc>
                <a:spcPct val="100000"/>
              </a:lnSpc>
              <a:spcAft>
                <a:spcPts val="800"/>
              </a:spcAft>
            </a:pPr>
            <a:endParaRPr lang="en-US" altLang="en-US" dirty="0"/>
          </a:p>
          <a:p>
            <a:pPr algn="just">
              <a:lnSpc>
                <a:spcPct val="100000"/>
              </a:lnSpc>
              <a:spcAft>
                <a:spcPts val="800"/>
              </a:spcAft>
            </a:pPr>
            <a:endParaRPr lang="en-IN" altLang="en-US" dirty="0"/>
          </a:p>
          <a:p>
            <a:pPr marL="0" indent="0" algn="just">
              <a:buNone/>
            </a:pPr>
            <a:endParaRPr lang="en-US" dirty="0"/>
          </a:p>
        </p:txBody>
      </p:sp>
      <p:sp>
        <p:nvSpPr>
          <p:cNvPr id="5" name="Rectangle 2">
            <a:extLst>
              <a:ext uri="{FF2B5EF4-FFF2-40B4-BE49-F238E27FC236}">
                <a16:creationId xmlns="" xmlns:a16="http://schemas.microsoft.com/office/drawing/2014/main" id="{69684B8B-43FC-324A-B112-F515B802157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INTRODUCTION</a:t>
            </a:r>
          </a:p>
        </p:txBody>
      </p:sp>
      <p:sp>
        <p:nvSpPr>
          <p:cNvPr id="2" name="Slide Number Placeholder 1">
            <a:extLst>
              <a:ext uri="{FF2B5EF4-FFF2-40B4-BE49-F238E27FC236}">
                <a16:creationId xmlns="" xmlns:a16="http://schemas.microsoft.com/office/drawing/2014/main" id="{B8608BD0-994E-4EA0-A0B0-4FC8DE3010F6}"/>
              </a:ext>
            </a:extLst>
          </p:cNvPr>
          <p:cNvSpPr>
            <a:spLocks noGrp="1"/>
          </p:cNvSpPr>
          <p:nvPr>
            <p:ph type="sldNum" sz="quarter" idx="12"/>
          </p:nvPr>
        </p:nvSpPr>
        <p:spPr/>
        <p:txBody>
          <a:bodyPr/>
          <a:lstStyle/>
          <a:p>
            <a:fld id="{1825A77A-971A-3244-890F-3B99F774724A}" type="slidenum">
              <a:rPr lang="en-US" smtClean="0"/>
              <a:pPr/>
              <a:t>4</a:t>
            </a:fld>
            <a:endParaRPr lang="en-US" dirty="0"/>
          </a:p>
        </p:txBody>
      </p:sp>
    </p:spTree>
    <p:extLst>
      <p:ext uri="{BB962C8B-B14F-4D97-AF65-F5344CB8AC3E}">
        <p14:creationId xmlns:p14="http://schemas.microsoft.com/office/powerpoint/2010/main" val="3624884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40</a:t>
            </a:fld>
            <a:endParaRPr lang="en-US" dirty="0"/>
          </a:p>
        </p:txBody>
      </p:sp>
      <p:sp>
        <p:nvSpPr>
          <p:cNvPr id="3" name="Title 2"/>
          <p:cNvSpPr>
            <a:spLocks noGrp="1"/>
          </p:cNvSpPr>
          <p:nvPr>
            <p:ph type="title"/>
          </p:nvPr>
        </p:nvSpPr>
        <p:spPr>
          <a:xfrm>
            <a:off x="501650" y="1"/>
            <a:ext cx="7033006" cy="865632"/>
          </a:xfrm>
        </p:spPr>
        <p:txBody>
          <a:bodyPr>
            <a:normAutofit/>
          </a:bodyPr>
          <a:lstStyle/>
          <a:p>
            <a:r>
              <a:rPr lang="en-US" sz="2800" b="1" dirty="0">
                <a:solidFill>
                  <a:schemeClr val="bg1"/>
                </a:solidFill>
                <a:latin typeface="+mn-lt"/>
              </a:rPr>
              <a:t>GRADIENT BOOSTING</a:t>
            </a:r>
            <a:endParaRPr lang="en-IN" sz="2800" b="1" dirty="0">
              <a:solidFill>
                <a:schemeClr val="bg1"/>
              </a:solidFill>
              <a:latin typeface="+mn-lt"/>
            </a:endParaRPr>
          </a:p>
        </p:txBody>
      </p:sp>
      <p:pic>
        <p:nvPicPr>
          <p:cNvPr id="8" name="Picture 7">
            <a:extLst>
              <a:ext uri="{FF2B5EF4-FFF2-40B4-BE49-F238E27FC236}">
                <a16:creationId xmlns="" xmlns:a16="http://schemas.microsoft.com/office/drawing/2014/main" id="{69F63B42-2934-F6C8-6E75-BB96FF5BCC8A}"/>
              </a:ext>
            </a:extLst>
          </p:cNvPr>
          <p:cNvPicPr>
            <a:picLocks noChangeAspect="1"/>
          </p:cNvPicPr>
          <p:nvPr/>
        </p:nvPicPr>
        <p:blipFill>
          <a:blip r:embed="rId2"/>
          <a:stretch>
            <a:fillRect/>
          </a:stretch>
        </p:blipFill>
        <p:spPr>
          <a:xfrm>
            <a:off x="1582082" y="2522340"/>
            <a:ext cx="5748188" cy="3625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 xmlns:a16="http://schemas.microsoft.com/office/drawing/2014/main" id="{63AF910E-02F1-453F-8BBA-7D9F90D15774}"/>
              </a:ext>
            </a:extLst>
          </p:cNvPr>
          <p:cNvPicPr>
            <a:picLocks noChangeAspect="1"/>
          </p:cNvPicPr>
          <p:nvPr/>
        </p:nvPicPr>
        <p:blipFill rotWithShape="1">
          <a:blip r:embed="rId3"/>
          <a:srcRect t="72644"/>
          <a:stretch/>
        </p:blipFill>
        <p:spPr>
          <a:xfrm>
            <a:off x="1582082" y="1242573"/>
            <a:ext cx="5748188" cy="10708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05536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41</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pPr>
            <a:r>
              <a:rPr lang="en-US" altLang="en-US" b="1" dirty="0" smtClean="0"/>
              <a:t>12. </a:t>
            </a:r>
            <a:r>
              <a:rPr lang="en-US" altLang="en-US" b="1" dirty="0"/>
              <a:t>Comparison of Model</a:t>
            </a:r>
          </a:p>
        </p:txBody>
      </p:sp>
      <p:graphicFrame>
        <p:nvGraphicFramePr>
          <p:cNvPr id="8" name="Table 2"/>
          <p:cNvGraphicFramePr>
            <a:graphicFrameLocks noGrp="1"/>
          </p:cNvGraphicFramePr>
          <p:nvPr>
            <p:extLst>
              <p:ext uri="{D42A27DB-BD31-4B8C-83A1-F6EECF244321}">
                <p14:modId xmlns:p14="http://schemas.microsoft.com/office/powerpoint/2010/main" val="2514790885"/>
              </p:ext>
            </p:extLst>
          </p:nvPr>
        </p:nvGraphicFramePr>
        <p:xfrm>
          <a:off x="476249" y="1840194"/>
          <a:ext cx="8039101" cy="3978391"/>
        </p:xfrm>
        <a:graphic>
          <a:graphicData uri="http://schemas.openxmlformats.org/drawingml/2006/table">
            <a:tbl>
              <a:tblPr firstRow="1" bandRow="1">
                <a:tableStyleId>{5C22544A-7EE6-4342-B048-85BDC9FD1C3A}</a:tableStyleId>
              </a:tblPr>
              <a:tblGrid>
                <a:gridCol w="2107534">
                  <a:extLst>
                    <a:ext uri="{9D8B030D-6E8A-4147-A177-3AD203B41FA5}">
                      <a16:colId xmlns="" xmlns:a16="http://schemas.microsoft.com/office/drawing/2014/main" val="20000"/>
                    </a:ext>
                  </a:extLst>
                </a:gridCol>
                <a:gridCol w="1977189">
                  <a:extLst>
                    <a:ext uri="{9D8B030D-6E8A-4147-A177-3AD203B41FA5}">
                      <a16:colId xmlns="" xmlns:a16="http://schemas.microsoft.com/office/drawing/2014/main" val="20001"/>
                    </a:ext>
                  </a:extLst>
                </a:gridCol>
                <a:gridCol w="1977189">
                  <a:extLst>
                    <a:ext uri="{9D8B030D-6E8A-4147-A177-3AD203B41FA5}">
                      <a16:colId xmlns="" xmlns:a16="http://schemas.microsoft.com/office/drawing/2014/main" val="20002"/>
                    </a:ext>
                  </a:extLst>
                </a:gridCol>
                <a:gridCol w="1977189">
                  <a:extLst>
                    <a:ext uri="{9D8B030D-6E8A-4147-A177-3AD203B41FA5}">
                      <a16:colId xmlns="" xmlns:a16="http://schemas.microsoft.com/office/drawing/2014/main" val="20004"/>
                    </a:ext>
                  </a:extLst>
                </a:gridCol>
              </a:tblGrid>
              <a:tr h="592819">
                <a:tc>
                  <a:txBody>
                    <a:bodyPr/>
                    <a:lstStyle/>
                    <a:p>
                      <a:pPr algn="ctr"/>
                      <a:r>
                        <a:rPr lang="en-US" sz="1800" dirty="0"/>
                        <a:t>Classifier</a:t>
                      </a:r>
                      <a:endParaRPr lang="en-IN" sz="1800" dirty="0"/>
                    </a:p>
                  </a:txBody>
                  <a:tcPr marL="91438" marR="91438" marT="45732" marB="45732">
                    <a:solidFill>
                      <a:schemeClr val="accent5"/>
                    </a:solidFill>
                  </a:tcPr>
                </a:tc>
                <a:tc>
                  <a:txBody>
                    <a:bodyPr/>
                    <a:lstStyle/>
                    <a:p>
                      <a:pPr algn="ctr"/>
                      <a:r>
                        <a:rPr lang="en-US" sz="1800" dirty="0"/>
                        <a:t>Accuracy</a:t>
                      </a:r>
                      <a:endParaRPr lang="en-IN" sz="1800" dirty="0"/>
                    </a:p>
                  </a:txBody>
                  <a:tcPr marL="91438" marR="91438" marT="45732" marB="45732">
                    <a:solidFill>
                      <a:schemeClr val="accent5"/>
                    </a:solidFill>
                  </a:tcPr>
                </a:tc>
                <a:tc>
                  <a:txBody>
                    <a:bodyPr/>
                    <a:lstStyle/>
                    <a:p>
                      <a:pPr algn="ctr"/>
                      <a:r>
                        <a:rPr lang="en-US" sz="1800" dirty="0"/>
                        <a:t>Precision</a:t>
                      </a:r>
                      <a:endParaRPr lang="en-IN" sz="1800" dirty="0"/>
                    </a:p>
                  </a:txBody>
                  <a:tcPr marL="91438" marR="91438" marT="45732" marB="45732">
                    <a:solidFill>
                      <a:schemeClr val="accent5"/>
                    </a:solidFill>
                  </a:tcPr>
                </a:tc>
                <a:tc>
                  <a:txBody>
                    <a:bodyPr/>
                    <a:lstStyle/>
                    <a:p>
                      <a:pPr algn="ctr"/>
                      <a:r>
                        <a:rPr lang="en-US" sz="1800" dirty="0"/>
                        <a:t>F1-Score</a:t>
                      </a:r>
                      <a:endParaRPr lang="en-IN" sz="1800" dirty="0"/>
                    </a:p>
                  </a:txBody>
                  <a:tcPr marL="91438" marR="91438" marT="45732" marB="45732">
                    <a:solidFill>
                      <a:schemeClr val="accent5"/>
                    </a:solidFill>
                  </a:tcPr>
                </a:tc>
                <a:extLst>
                  <a:ext uri="{0D108BD9-81ED-4DB2-BD59-A6C34878D82A}">
                    <a16:rowId xmlns="" xmlns:a16="http://schemas.microsoft.com/office/drawing/2014/main" val="10000"/>
                  </a:ext>
                </a:extLst>
              </a:tr>
              <a:tr h="846393">
                <a:tc>
                  <a:txBody>
                    <a:bodyPr/>
                    <a:lstStyle/>
                    <a:p>
                      <a:r>
                        <a:rPr lang="en-IN" sz="1800" dirty="0">
                          <a:effectLst/>
                        </a:rPr>
                        <a:t>Naïve</a:t>
                      </a:r>
                      <a:r>
                        <a:rPr lang="en-IN" sz="1800" baseline="0" dirty="0">
                          <a:effectLst/>
                        </a:rPr>
                        <a:t> Bayes</a:t>
                      </a:r>
                      <a:endParaRPr lang="en-IN" sz="1800" dirty="0">
                        <a:effectLst/>
                      </a:endParaRPr>
                    </a:p>
                  </a:txBody>
                  <a:tcPr marL="60959" marR="60959" marT="30488" marB="30488" anchor="ctr"/>
                </a:tc>
                <a:tc>
                  <a:txBody>
                    <a:bodyPr/>
                    <a:lstStyle/>
                    <a:p>
                      <a:pPr algn="ctr"/>
                      <a:r>
                        <a:rPr lang="en-IN" sz="1800" dirty="0">
                          <a:effectLst/>
                        </a:rPr>
                        <a:t>80.9%</a:t>
                      </a:r>
                    </a:p>
                  </a:txBody>
                  <a:tcPr marL="60959" marR="60959" marT="30488" marB="30488" anchor="ctr"/>
                </a:tc>
                <a:tc>
                  <a:txBody>
                    <a:bodyPr/>
                    <a:lstStyle/>
                    <a:p>
                      <a:pPr algn="ctr"/>
                      <a:r>
                        <a:rPr lang="en-IN" sz="1800" dirty="0">
                          <a:effectLst/>
                        </a:rPr>
                        <a:t>0.89</a:t>
                      </a:r>
                    </a:p>
                  </a:txBody>
                  <a:tcPr marL="60959" marR="60959" marT="30488" marB="30488" anchor="ctr"/>
                </a:tc>
                <a:tc>
                  <a:txBody>
                    <a:bodyPr/>
                    <a:lstStyle/>
                    <a:p>
                      <a:pPr algn="ctr"/>
                      <a:r>
                        <a:rPr lang="en-IN" sz="1800" dirty="0">
                          <a:effectLst/>
                        </a:rPr>
                        <a:t>0.84</a:t>
                      </a:r>
                    </a:p>
                  </a:txBody>
                  <a:tcPr marL="60959" marR="60959" marT="30488" marB="30488" anchor="ctr"/>
                </a:tc>
                <a:extLst>
                  <a:ext uri="{0D108BD9-81ED-4DB2-BD59-A6C34878D82A}">
                    <a16:rowId xmlns="" xmlns:a16="http://schemas.microsoft.com/office/drawing/2014/main" val="1006398597"/>
                  </a:ext>
                </a:extLst>
              </a:tr>
              <a:tr h="846393">
                <a:tc>
                  <a:txBody>
                    <a:bodyPr/>
                    <a:lstStyle/>
                    <a:p>
                      <a:r>
                        <a:rPr lang="en-IN" sz="1800" dirty="0">
                          <a:effectLst/>
                        </a:rPr>
                        <a:t>SVM</a:t>
                      </a:r>
                    </a:p>
                  </a:txBody>
                  <a:tcPr marL="60959" marR="60959" marT="30488" marB="30488" anchor="ctr"/>
                </a:tc>
                <a:tc>
                  <a:txBody>
                    <a:bodyPr/>
                    <a:lstStyle/>
                    <a:p>
                      <a:pPr algn="ctr"/>
                      <a:r>
                        <a:rPr lang="en-IN" sz="1800" dirty="0">
                          <a:effectLst/>
                        </a:rPr>
                        <a:t>88.1</a:t>
                      </a:r>
                      <a:r>
                        <a:rPr lang="en-IN" sz="1800" baseline="0" dirty="0">
                          <a:effectLst/>
                        </a:rPr>
                        <a:t> </a:t>
                      </a:r>
                      <a:r>
                        <a:rPr lang="en-IN" sz="1800" dirty="0">
                          <a:effectLst/>
                        </a:rPr>
                        <a:t>%</a:t>
                      </a:r>
                    </a:p>
                  </a:txBody>
                  <a:tcPr marL="60959" marR="60959" marT="30488" marB="30488" anchor="ctr"/>
                </a:tc>
                <a:tc>
                  <a:txBody>
                    <a:bodyPr/>
                    <a:lstStyle/>
                    <a:p>
                      <a:pPr algn="ctr"/>
                      <a:r>
                        <a:rPr lang="en-IN" sz="1800" dirty="0">
                          <a:effectLst/>
                        </a:rPr>
                        <a:t>0.87</a:t>
                      </a:r>
                    </a:p>
                  </a:txBody>
                  <a:tcPr marL="60959" marR="60959" marT="30488" marB="30488" anchor="ctr"/>
                </a:tc>
                <a:tc>
                  <a:txBody>
                    <a:bodyPr/>
                    <a:lstStyle/>
                    <a:p>
                      <a:pPr algn="ctr"/>
                      <a:r>
                        <a:rPr lang="en-IN" sz="1800" dirty="0">
                          <a:effectLst/>
                        </a:rPr>
                        <a:t>0.86</a:t>
                      </a:r>
                    </a:p>
                  </a:txBody>
                  <a:tcPr marL="60959" marR="60959" marT="30488" marB="30488" anchor="ctr"/>
                </a:tc>
                <a:extLst>
                  <a:ext uri="{0D108BD9-81ED-4DB2-BD59-A6C34878D82A}">
                    <a16:rowId xmlns="" xmlns:a16="http://schemas.microsoft.com/office/drawing/2014/main" val="1014711498"/>
                  </a:ext>
                </a:extLst>
              </a:tr>
              <a:tr h="846393">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effectLst/>
                        </a:rPr>
                        <a:t>Random Forest</a:t>
                      </a:r>
                    </a:p>
                  </a:txBody>
                  <a:tcPr marL="60959" marR="60959" marT="30488" marB="30488" anchor="ctr"/>
                </a:tc>
                <a:tc>
                  <a:txBody>
                    <a:bodyPr/>
                    <a:lstStyle/>
                    <a:p>
                      <a:pPr algn="ctr"/>
                      <a:r>
                        <a:rPr lang="en-IN" sz="1800" dirty="0">
                          <a:effectLst/>
                        </a:rPr>
                        <a:t>89.4%</a:t>
                      </a:r>
                    </a:p>
                  </a:txBody>
                  <a:tcPr marL="60959" marR="60959" marT="30488" marB="30488" anchor="ctr"/>
                </a:tc>
                <a:tc>
                  <a:txBody>
                    <a:bodyPr/>
                    <a:lstStyle/>
                    <a:p>
                      <a:pPr algn="ctr"/>
                      <a:r>
                        <a:rPr lang="en-IN" sz="1800" dirty="0">
                          <a:effectLst/>
                        </a:rPr>
                        <a:t>0.91</a:t>
                      </a:r>
                    </a:p>
                  </a:txBody>
                  <a:tcPr marL="60959" marR="60959" marT="30488" marB="30488" anchor="ctr"/>
                </a:tc>
                <a:tc>
                  <a:txBody>
                    <a:bodyPr/>
                    <a:lstStyle/>
                    <a:p>
                      <a:pPr algn="ctr"/>
                      <a:r>
                        <a:rPr lang="en-IN" sz="1800" dirty="0">
                          <a:effectLst/>
                        </a:rPr>
                        <a:t>0.87</a:t>
                      </a:r>
                    </a:p>
                  </a:txBody>
                  <a:tcPr marL="60959" marR="60959" marT="30488" marB="30488" anchor="ctr"/>
                </a:tc>
                <a:extLst>
                  <a:ext uri="{0D108BD9-81ED-4DB2-BD59-A6C34878D82A}">
                    <a16:rowId xmlns="" xmlns:a16="http://schemas.microsoft.com/office/drawing/2014/main" val="1176080761"/>
                  </a:ext>
                </a:extLst>
              </a:tr>
              <a:tr h="846393">
                <a:tc>
                  <a:txBody>
                    <a:bodyPr/>
                    <a:lstStyle/>
                    <a:p>
                      <a:r>
                        <a:rPr lang="en-US" sz="1800" dirty="0">
                          <a:effectLst/>
                        </a:rPr>
                        <a:t>Gradient Boosting</a:t>
                      </a:r>
                      <a:endParaRPr lang="en-IN" sz="1800" dirty="0">
                        <a:effectLst/>
                      </a:endParaRPr>
                    </a:p>
                  </a:txBody>
                  <a:tcPr marL="60959" marR="60959" marT="30488" marB="30488" anchor="ctr"/>
                </a:tc>
                <a:tc>
                  <a:txBody>
                    <a:bodyPr/>
                    <a:lstStyle/>
                    <a:p>
                      <a:pPr algn="ctr"/>
                      <a:r>
                        <a:rPr lang="en-US" sz="1800" dirty="0">
                          <a:effectLst/>
                        </a:rPr>
                        <a:t>87.5%</a:t>
                      </a:r>
                      <a:endParaRPr lang="en-IN" sz="1800" dirty="0">
                        <a:effectLst/>
                      </a:endParaRPr>
                    </a:p>
                  </a:txBody>
                  <a:tcPr marL="60959" marR="60959" marT="30488" marB="30488" anchor="ctr"/>
                </a:tc>
                <a:tc>
                  <a:txBody>
                    <a:bodyPr/>
                    <a:lstStyle/>
                    <a:p>
                      <a:pPr algn="ctr"/>
                      <a:r>
                        <a:rPr lang="en-US" sz="1800" dirty="0">
                          <a:effectLst/>
                        </a:rPr>
                        <a:t>0.86</a:t>
                      </a:r>
                      <a:endParaRPr lang="en-IN" sz="1800" dirty="0">
                        <a:effectLst/>
                      </a:endParaRPr>
                    </a:p>
                  </a:txBody>
                  <a:tcPr marL="60959" marR="60959" marT="30488" marB="30488" anchor="ctr"/>
                </a:tc>
                <a:tc>
                  <a:txBody>
                    <a:bodyPr/>
                    <a:lstStyle/>
                    <a:p>
                      <a:pPr algn="ctr"/>
                      <a:r>
                        <a:rPr lang="en-US" sz="1800" dirty="0">
                          <a:effectLst/>
                        </a:rPr>
                        <a:t>0.86</a:t>
                      </a:r>
                      <a:endParaRPr lang="en-IN" sz="1800" dirty="0">
                        <a:effectLst/>
                      </a:endParaRPr>
                    </a:p>
                  </a:txBody>
                  <a:tcPr marL="60959" marR="60959" marT="30488" marB="30488" anchor="ct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125261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ED9098E-5BEC-EE4C-91E9-41A1CB5F73B3}"/>
              </a:ext>
            </a:extLst>
          </p:cNvPr>
          <p:cNvSpPr txBox="1"/>
          <p:nvPr/>
        </p:nvSpPr>
        <p:spPr>
          <a:xfrm>
            <a:off x="3200401" y="2971800"/>
            <a:ext cx="184731" cy="248209"/>
          </a:xfrm>
          <a:prstGeom prst="rect">
            <a:avLst/>
          </a:prstGeom>
          <a:noFill/>
        </p:spPr>
        <p:txBody>
          <a:bodyPr wrap="none" rtlCol="0">
            <a:spAutoFit/>
          </a:bodyPr>
          <a:lstStyle/>
          <a:p>
            <a:endParaRPr lang="en-US" sz="1013" dirty="0"/>
          </a:p>
        </p:txBody>
      </p:sp>
      <p:sp>
        <p:nvSpPr>
          <p:cNvPr id="14" name="Rectangle 2">
            <a:extLst>
              <a:ext uri="{FF2B5EF4-FFF2-40B4-BE49-F238E27FC236}">
                <a16:creationId xmlns="" xmlns:a16="http://schemas.microsoft.com/office/drawing/2014/main" id="{66207839-FAB5-C647-B752-1E110BE99279}"/>
              </a:ext>
            </a:extLst>
          </p:cNvPr>
          <p:cNvSpPr txBox="1">
            <a:spLocks noChangeArrowheads="1"/>
          </p:cNvSpPr>
          <p:nvPr/>
        </p:nvSpPr>
        <p:spPr>
          <a:xfrm>
            <a:off x="628650" y="0"/>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chemeClr val="bg1"/>
                </a:solidFill>
                <a:latin typeface="+mn-lt"/>
                <a:cs typeface="Arial" panose="020B0604020202020204" pitchFamily="34" charset="0"/>
              </a:rPr>
              <a:t>IMPLEMENTATION OF PROPOSED WORK</a:t>
            </a:r>
          </a:p>
        </p:txBody>
      </p:sp>
      <p:sp>
        <p:nvSpPr>
          <p:cNvPr id="2" name="Slide Number Placeholder 1">
            <a:extLst>
              <a:ext uri="{FF2B5EF4-FFF2-40B4-BE49-F238E27FC236}">
                <a16:creationId xmlns="" xmlns:a16="http://schemas.microsoft.com/office/drawing/2014/main" id="{668437EB-2167-4AA1-BF66-4E9103D7B1D5}"/>
              </a:ext>
            </a:extLst>
          </p:cNvPr>
          <p:cNvSpPr>
            <a:spLocks noGrp="1"/>
          </p:cNvSpPr>
          <p:nvPr>
            <p:ph type="sldNum" sz="quarter" idx="12"/>
          </p:nvPr>
        </p:nvSpPr>
        <p:spPr/>
        <p:txBody>
          <a:bodyPr/>
          <a:lstStyle/>
          <a:p>
            <a:fld id="{1825A77A-971A-3244-890F-3B99F774724A}" type="slidenum">
              <a:rPr lang="en-US" smtClean="0"/>
              <a:pPr/>
              <a:t>42</a:t>
            </a:fld>
            <a:endParaRPr lang="en-US" dirty="0"/>
          </a:p>
        </p:txBody>
      </p:sp>
      <p:sp>
        <p:nvSpPr>
          <p:cNvPr id="9" name="Content Placeholder 3"/>
          <p:cNvSpPr>
            <a:spLocks noGrp="1" noChangeArrowheads="1"/>
          </p:cNvSpPr>
          <p:nvPr>
            <p:ph idx="1"/>
          </p:nvPr>
        </p:nvSpPr>
        <p:spPr>
          <a:xfrm>
            <a:off x="162791" y="928682"/>
            <a:ext cx="10283825" cy="4935538"/>
          </a:xfrm>
        </p:spPr>
        <p:txBody>
          <a:bodyPr/>
          <a:lstStyle/>
          <a:p>
            <a:pPr marL="0" indent="0" algn="just">
              <a:lnSpc>
                <a:spcPct val="100000"/>
              </a:lnSpc>
              <a:spcAft>
                <a:spcPts val="800"/>
              </a:spcAft>
              <a:buNone/>
            </a:pPr>
            <a:r>
              <a:rPr lang="en-US" altLang="en-US" b="1" dirty="0" smtClean="0"/>
              <a:t>13. </a:t>
            </a:r>
            <a:r>
              <a:rPr lang="en-US" altLang="en-US" b="1" dirty="0"/>
              <a:t>Accuracy Comparison</a:t>
            </a:r>
          </a:p>
        </p:txBody>
      </p:sp>
      <p:sp>
        <p:nvSpPr>
          <p:cNvPr id="10" name="object 4"/>
          <p:cNvSpPr txBox="1"/>
          <p:nvPr/>
        </p:nvSpPr>
        <p:spPr>
          <a:xfrm>
            <a:off x="2822734" y="6332464"/>
            <a:ext cx="3038475" cy="512961"/>
          </a:xfrm>
          <a:prstGeom prst="rect">
            <a:avLst/>
          </a:prstGeom>
        </p:spPr>
        <p:txBody>
          <a:bodyPr lIns="0" tIns="0" rIns="0" bIns="0">
            <a:spAutoFit/>
          </a:bodyPr>
          <a:lstStyle/>
          <a:p>
            <a:pPr algn="ctr" eaLnBrk="0" hangingPunct="0">
              <a:lnSpc>
                <a:spcPts val="1955"/>
              </a:lnSpc>
              <a:defRPr/>
            </a:pPr>
            <a:r>
              <a:rPr lang="en-IN" spc="-5" dirty="0" smtClean="0">
                <a:latin typeface="Times New Roman" panose="02020603050405020304" pitchFamily="18" charset="0"/>
                <a:cs typeface="Times New Roman" panose="02020603050405020304" pitchFamily="18" charset="0"/>
              </a:rPr>
              <a:t>Comparison </a:t>
            </a:r>
            <a:r>
              <a:rPr lang="en-IN" spc="-5" dirty="0">
                <a:latin typeface="Times New Roman" panose="02020603050405020304" pitchFamily="18" charset="0"/>
                <a:cs typeface="Times New Roman" panose="02020603050405020304" pitchFamily="18" charset="0"/>
              </a:rPr>
              <a:t>Bar Graph</a:t>
            </a:r>
            <a:endParaRPr lang="en-IN" dirty="0">
              <a:latin typeface="Times New Roman" panose="02020603050405020304" pitchFamily="18" charset="0"/>
              <a:cs typeface="Times New Roman" panose="02020603050405020304" pitchFamily="18" charset="0"/>
            </a:endParaRPr>
          </a:p>
          <a:p>
            <a:pPr algn="ctr" eaLnBrk="0" hangingPunct="0">
              <a:lnSpc>
                <a:spcPts val="1955"/>
              </a:lnSpc>
              <a:defRPr/>
            </a:pP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FBA250D3-3F60-DC44-6BCE-A3281E938457}"/>
              </a:ext>
            </a:extLst>
          </p:cNvPr>
          <p:cNvPicPr>
            <a:picLocks noChangeAspect="1"/>
          </p:cNvPicPr>
          <p:nvPr/>
        </p:nvPicPr>
        <p:blipFill>
          <a:blip r:embed="rId2"/>
          <a:stretch>
            <a:fillRect/>
          </a:stretch>
        </p:blipFill>
        <p:spPr>
          <a:xfrm>
            <a:off x="0" y="1922028"/>
            <a:ext cx="9144000" cy="3844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5677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81C75F-C6A1-F249-8911-735ED4C2D23D}"/>
              </a:ext>
            </a:extLst>
          </p:cNvPr>
          <p:cNvSpPr>
            <a:spLocks noGrp="1"/>
          </p:cNvSpPr>
          <p:nvPr>
            <p:ph sz="half" idx="1"/>
          </p:nvPr>
        </p:nvSpPr>
        <p:spPr>
          <a:xfrm>
            <a:off x="628650" y="1143000"/>
            <a:ext cx="7886700" cy="5027394"/>
          </a:xfrm>
        </p:spPr>
        <p:txBody>
          <a:bodyPr>
            <a:normAutofit/>
          </a:bodyPr>
          <a:lstStyle/>
          <a:p>
            <a:pPr algn="just"/>
            <a:r>
              <a:rPr lang="en-US" sz="2000" dirty="0"/>
              <a:t>This study examined available literature to detect cyberbullying on social media websites using several methodologies. Using machine learning approaches, we synthesized and determined the key parameters for detecting cyberbullying.</a:t>
            </a:r>
          </a:p>
          <a:p>
            <a:pPr algn="just"/>
            <a:r>
              <a:rPr lang="en-US" sz="2000" dirty="0"/>
              <a:t>By reviewing existing literature we conclude four aspects of detecting bullying messages by using machine learning approaches, namely, data collection, Data Pre-processing, Sentiment Analysis and train &amp; test data. The </a:t>
            </a:r>
            <a:r>
              <a:rPr lang="en-US" sz="2000" dirty="0" smtClean="0"/>
              <a:t>Propose random forest </a:t>
            </a:r>
            <a:r>
              <a:rPr lang="en-US" sz="2000" dirty="0"/>
              <a:t>achieves the best accuracy among the available machine learning methods, according to an experimental result.</a:t>
            </a:r>
          </a:p>
          <a:p>
            <a:pPr algn="just"/>
            <a:r>
              <a:rPr lang="en-US" sz="2000" dirty="0"/>
              <a:t>In the future, the goal is to conduct in-depth literature reviews and social network analysis of various social media platforms. Various more machine learning classification approaches can be utilized to conduct behavioral analysis on users and investigate cyberbullying tendencies and Age and gender detection using machine learning classifiers.</a:t>
            </a:r>
          </a:p>
        </p:txBody>
      </p:sp>
      <p:sp>
        <p:nvSpPr>
          <p:cNvPr id="7" name="Rectangle 2">
            <a:extLst>
              <a:ext uri="{FF2B5EF4-FFF2-40B4-BE49-F238E27FC236}">
                <a16:creationId xmlns="" xmlns:a16="http://schemas.microsoft.com/office/drawing/2014/main" id="{41B7E36A-E709-2A49-87DB-0514E99099B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CONCLUSION &amp; FUTURE WORK</a:t>
            </a:r>
          </a:p>
        </p:txBody>
      </p:sp>
      <p:sp>
        <p:nvSpPr>
          <p:cNvPr id="2" name="Slide Number Placeholder 1">
            <a:extLst>
              <a:ext uri="{FF2B5EF4-FFF2-40B4-BE49-F238E27FC236}">
                <a16:creationId xmlns="" xmlns:a16="http://schemas.microsoft.com/office/drawing/2014/main" id="{8E9D95AC-7C9F-4104-805C-0291CA50ECDB}"/>
              </a:ext>
            </a:extLst>
          </p:cNvPr>
          <p:cNvSpPr>
            <a:spLocks noGrp="1"/>
          </p:cNvSpPr>
          <p:nvPr>
            <p:ph type="sldNum" sz="quarter" idx="12"/>
          </p:nvPr>
        </p:nvSpPr>
        <p:spPr/>
        <p:txBody>
          <a:bodyPr/>
          <a:lstStyle/>
          <a:p>
            <a:fld id="{1825A77A-971A-3244-890F-3B99F774724A}" type="slidenum">
              <a:rPr lang="en-US" smtClean="0"/>
              <a:pPr/>
              <a:t>43</a:t>
            </a:fld>
            <a:endParaRPr lang="en-US" dirty="0"/>
          </a:p>
        </p:txBody>
      </p:sp>
    </p:spTree>
    <p:extLst>
      <p:ext uri="{BB962C8B-B14F-4D97-AF65-F5344CB8AC3E}">
        <p14:creationId xmlns:p14="http://schemas.microsoft.com/office/powerpoint/2010/main" val="1110755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44DDEF-9499-0848-9FF9-781097E13E62}"/>
              </a:ext>
            </a:extLst>
          </p:cNvPr>
          <p:cNvSpPr>
            <a:spLocks noGrp="1"/>
          </p:cNvSpPr>
          <p:nvPr>
            <p:ph sz="half" idx="1"/>
          </p:nvPr>
        </p:nvSpPr>
        <p:spPr>
          <a:xfrm>
            <a:off x="628650" y="1308295"/>
            <a:ext cx="7886700" cy="4862099"/>
          </a:xfrm>
        </p:spPr>
        <p:txBody>
          <a:bodyPr vert="horz" lIns="91440" tIns="45720" rIns="91440" bIns="45720" rtlCol="0" anchor="t">
            <a:normAutofit/>
          </a:bodyPr>
          <a:lstStyle/>
          <a:p>
            <a:pPr marL="227965" indent="-227965" algn="just"/>
            <a:r>
              <a:rPr lang="en-US" sz="1800" dirty="0">
                <a:cs typeface="Calibri"/>
              </a:rPr>
              <a:t>V. Balakrishnan, S. Khan, and H. R. </a:t>
            </a:r>
            <a:r>
              <a:rPr lang="en-US" sz="1800" dirty="0" err="1">
                <a:cs typeface="Calibri"/>
              </a:rPr>
              <a:t>Arabnia</a:t>
            </a:r>
            <a:r>
              <a:rPr lang="en-US" sz="1800" dirty="0">
                <a:cs typeface="Calibri"/>
              </a:rPr>
              <a:t>, “Improving cyberbullying detection using Twitter users’ psychological features and machine learning,” </a:t>
            </a:r>
            <a:r>
              <a:rPr lang="en-US" sz="1800" dirty="0" err="1">
                <a:cs typeface="Calibri"/>
              </a:rPr>
              <a:t>Comput</a:t>
            </a:r>
            <a:r>
              <a:rPr lang="en-US" sz="1800" dirty="0">
                <a:cs typeface="Calibri"/>
              </a:rPr>
              <a:t>. </a:t>
            </a:r>
            <a:r>
              <a:rPr lang="en-US" sz="1800" dirty="0" err="1">
                <a:cs typeface="Calibri"/>
              </a:rPr>
              <a:t>Secur</a:t>
            </a:r>
            <a:r>
              <a:rPr lang="en-US" sz="1800" dirty="0">
                <a:cs typeface="Calibri"/>
              </a:rPr>
              <a:t>., vol. 90, no. 101710, p. 101710, 2020.</a:t>
            </a:r>
            <a:endParaRPr lang="en-US" dirty="0">
              <a:cs typeface="Calibri" panose="020F0502020204030204"/>
            </a:endParaRPr>
          </a:p>
          <a:p>
            <a:pPr marL="227965" indent="-227965" algn="just"/>
            <a:r>
              <a:rPr lang="en-US" sz="1800" dirty="0">
                <a:cs typeface="Calibri"/>
              </a:rPr>
              <a:t>M. F. López-Vizcaíno, F. J. Nóvoa, V. Carneiro, and F. </a:t>
            </a:r>
            <a:r>
              <a:rPr lang="en-US" sz="1800" dirty="0" err="1">
                <a:cs typeface="Calibri"/>
              </a:rPr>
              <a:t>Cacheda</a:t>
            </a:r>
            <a:r>
              <a:rPr lang="en-US" sz="1800" dirty="0">
                <a:cs typeface="Calibri"/>
              </a:rPr>
              <a:t>, “Early detection of cyberbullying on social media networks,” Future Gener. </a:t>
            </a:r>
            <a:r>
              <a:rPr lang="en-US" sz="1800" dirty="0" err="1">
                <a:cs typeface="Calibri"/>
              </a:rPr>
              <a:t>Comput</a:t>
            </a:r>
            <a:r>
              <a:rPr lang="en-US" sz="1800" dirty="0">
                <a:cs typeface="Calibri"/>
              </a:rPr>
              <a:t>. Syst., vol. 118, pp. 219–229, 2021.</a:t>
            </a:r>
          </a:p>
          <a:p>
            <a:pPr marL="227965" indent="-227965" algn="just"/>
            <a:r>
              <a:rPr lang="en-US" sz="1800" dirty="0">
                <a:cs typeface="Calibri"/>
              </a:rPr>
              <a:t>S. Agrawal and A. </a:t>
            </a:r>
            <a:r>
              <a:rPr lang="en-US" sz="1800" dirty="0" err="1">
                <a:cs typeface="Calibri"/>
              </a:rPr>
              <a:t>Awekar</a:t>
            </a:r>
            <a:r>
              <a:rPr lang="en-US" sz="1800" dirty="0">
                <a:cs typeface="Calibri"/>
              </a:rPr>
              <a:t>, “Deep learning for detecting cyberbullying across multiple social media platforms,” </a:t>
            </a:r>
            <a:r>
              <a:rPr lang="en-US" sz="1800" dirty="0" err="1">
                <a:cs typeface="Calibri"/>
              </a:rPr>
              <a:t>arXiv</a:t>
            </a:r>
            <a:r>
              <a:rPr lang="en-US" sz="1800" dirty="0">
                <a:cs typeface="Calibri"/>
              </a:rPr>
              <a:t> [cs.IR], 2018.</a:t>
            </a:r>
          </a:p>
          <a:p>
            <a:pPr marL="227965" indent="-227965" algn="just"/>
            <a:r>
              <a:rPr lang="en-US" sz="1800" dirty="0">
                <a:ea typeface="+mn-lt"/>
                <a:cs typeface="+mn-lt"/>
              </a:rPr>
              <a:t>Smith, J., &amp; Johnson, A. (2021). Cyberbullying Detection Model: Unleashing the Power of AI for Safer Digital Spaces.</a:t>
            </a:r>
            <a:endParaRPr lang="en-US" sz="1800" dirty="0">
              <a:cs typeface="Calibri"/>
            </a:endParaRPr>
          </a:p>
          <a:p>
            <a:pPr marL="227965" indent="-227965" algn="just"/>
            <a:r>
              <a:rPr lang="en-US" sz="1800" dirty="0">
                <a:ea typeface="+mn-lt"/>
                <a:cs typeface="+mn-lt"/>
              </a:rPr>
              <a:t>Peterson, R., et al. (2020). Advancements in Cyberbullying Detection Algorithms: A Comprehensive Review of Current Research.</a:t>
            </a:r>
            <a:endParaRPr lang="en-US" sz="1800" dirty="0">
              <a:cs typeface="Calibri"/>
            </a:endParaRPr>
          </a:p>
          <a:p>
            <a:pPr marL="227965" indent="-227965" algn="just">
              <a:buFont typeface="Calibri" panose="020B0604020202020204" pitchFamily="34" charset="0"/>
              <a:buChar char="-"/>
            </a:pPr>
            <a:endParaRPr lang="en-US" sz="1800" dirty="0">
              <a:cs typeface="Calibri"/>
            </a:endParaRPr>
          </a:p>
        </p:txBody>
      </p:sp>
      <p:sp>
        <p:nvSpPr>
          <p:cNvPr id="4" name="Rectangle 2">
            <a:extLst>
              <a:ext uri="{FF2B5EF4-FFF2-40B4-BE49-F238E27FC236}">
                <a16:creationId xmlns="" xmlns:a16="http://schemas.microsoft.com/office/drawing/2014/main" id="{DEA7237B-41C8-C945-8A8B-F98542EAD940}"/>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REFERENCES</a:t>
            </a:r>
          </a:p>
        </p:txBody>
      </p:sp>
      <p:sp>
        <p:nvSpPr>
          <p:cNvPr id="2" name="Slide Number Placeholder 1">
            <a:extLst>
              <a:ext uri="{FF2B5EF4-FFF2-40B4-BE49-F238E27FC236}">
                <a16:creationId xmlns="" xmlns:a16="http://schemas.microsoft.com/office/drawing/2014/main" id="{2A708A80-5276-43A4-AB04-3C04926F5D8B}"/>
              </a:ext>
            </a:extLst>
          </p:cNvPr>
          <p:cNvSpPr>
            <a:spLocks noGrp="1"/>
          </p:cNvSpPr>
          <p:nvPr>
            <p:ph type="sldNum" sz="quarter" idx="12"/>
          </p:nvPr>
        </p:nvSpPr>
        <p:spPr/>
        <p:txBody>
          <a:bodyPr/>
          <a:lstStyle/>
          <a:p>
            <a:fld id="{1825A77A-971A-3244-890F-3B99F774724A}" type="slidenum">
              <a:rPr lang="en-US" smtClean="0"/>
              <a:pPr/>
              <a:t>44</a:t>
            </a:fld>
            <a:endParaRPr lang="en-US" dirty="0"/>
          </a:p>
        </p:txBody>
      </p:sp>
    </p:spTree>
    <p:extLst>
      <p:ext uri="{BB962C8B-B14F-4D97-AF65-F5344CB8AC3E}">
        <p14:creationId xmlns:p14="http://schemas.microsoft.com/office/powerpoint/2010/main" val="137156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AA93304-03D7-493E-92D6-38FC853DA1C0}"/>
              </a:ext>
            </a:extLst>
          </p:cNvPr>
          <p:cNvSpPr>
            <a:spLocks noGrp="1"/>
          </p:cNvSpPr>
          <p:nvPr>
            <p:ph type="sldNum" sz="quarter" idx="12"/>
          </p:nvPr>
        </p:nvSpPr>
        <p:spPr/>
        <p:txBody>
          <a:bodyPr/>
          <a:lstStyle/>
          <a:p>
            <a:fld id="{1825A77A-971A-3244-890F-3B99F774724A}" type="slidenum">
              <a:rPr lang="en-US" smtClean="0"/>
              <a:pPr/>
              <a:t>45</a:t>
            </a:fld>
            <a:endParaRPr lang="en-US" dirty="0"/>
          </a:p>
        </p:txBody>
      </p:sp>
      <p:sp>
        <p:nvSpPr>
          <p:cNvPr id="5" name="Title 1">
            <a:extLst>
              <a:ext uri="{FF2B5EF4-FFF2-40B4-BE49-F238E27FC236}">
                <a16:creationId xmlns="" xmlns:a16="http://schemas.microsoft.com/office/drawing/2014/main" id="{1DCFDDDB-0F2B-4CC6-8C8A-5C6670B6DE9E}"/>
              </a:ext>
            </a:extLst>
          </p:cNvPr>
          <p:cNvSpPr txBox="1">
            <a:spLocks/>
          </p:cNvSpPr>
          <p:nvPr/>
        </p:nvSpPr>
        <p:spPr>
          <a:xfrm>
            <a:off x="5688672" y="2552995"/>
            <a:ext cx="2911715" cy="1603800"/>
          </a:xfrm>
          <a:prstGeom prst="rect">
            <a:avLst/>
          </a:prstGeom>
        </p:spPr>
        <p:txBody>
          <a:bodyPr>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t>Questions</a:t>
            </a:r>
            <a:endParaRPr lang="en-US" dirty="0"/>
          </a:p>
        </p:txBody>
      </p:sp>
    </p:spTree>
    <p:extLst>
      <p:ext uri="{BB962C8B-B14F-4D97-AF65-F5344CB8AC3E}">
        <p14:creationId xmlns:p14="http://schemas.microsoft.com/office/powerpoint/2010/main" val="374959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61BCF1-984E-8948-950A-5CD9598359EE}"/>
              </a:ext>
            </a:extLst>
          </p:cNvPr>
          <p:cNvSpPr>
            <a:spLocks noGrp="1"/>
          </p:cNvSpPr>
          <p:nvPr>
            <p:ph sz="half" idx="1"/>
          </p:nvPr>
        </p:nvSpPr>
        <p:spPr>
          <a:xfrm>
            <a:off x="628650" y="1122947"/>
            <a:ext cx="7886700" cy="5047447"/>
          </a:xfrm>
        </p:spPr>
        <p:txBody>
          <a:bodyPr>
            <a:normAutofit lnSpcReduction="10000"/>
          </a:bodyPr>
          <a:lstStyle/>
          <a:p>
            <a:pPr algn="just"/>
            <a:r>
              <a:rPr lang="en-US" altLang="en-US" sz="2400" dirty="0"/>
              <a:t>Around 87 percent of today's  youth have been victims of cyberbullying. </a:t>
            </a:r>
          </a:p>
          <a:p>
            <a:pPr algn="just"/>
            <a:r>
              <a:rPr lang="en-US" altLang="en-US" sz="2400" dirty="0"/>
              <a:t>Combating cyberbullying is a critical issue due to the prevalence of cyberbullying and harassment.</a:t>
            </a:r>
          </a:p>
          <a:p>
            <a:pPr algn="just"/>
            <a:r>
              <a:rPr lang="en-US" altLang="en-US" sz="2400" dirty="0"/>
              <a:t>To keep the social media platforms healthy and secure, automated systems for detecting these events have become vital.</a:t>
            </a:r>
          </a:p>
          <a:p>
            <a:pPr algn="just"/>
            <a:r>
              <a:rPr lang="en-US" altLang="en-US" sz="2400" dirty="0"/>
              <a:t>Machine learning classier may be used to detect and predict the characteristics of cyberbullying. </a:t>
            </a:r>
          </a:p>
          <a:p>
            <a:pPr algn="just"/>
            <a:r>
              <a:rPr lang="en-US" altLang="en-US" sz="2400" dirty="0"/>
              <a:t>Recent research focuses on automatic cyberbullying detection mechanisms that tap into individuals' psychological characteristics.</a:t>
            </a:r>
          </a:p>
          <a:p>
            <a:pPr algn="just"/>
            <a:r>
              <a:rPr lang="en-US" altLang="en-US" sz="2400" dirty="0"/>
              <a:t>Moreover, early detection of cyberbullying in social networks is critical for mitigating the impact on victims.</a:t>
            </a:r>
          </a:p>
          <a:p>
            <a:pPr lvl="2" algn="just">
              <a:lnSpc>
                <a:spcPct val="100000"/>
              </a:lnSpc>
              <a:spcAft>
                <a:spcPts val="800"/>
              </a:spcAft>
            </a:pPr>
            <a:endParaRPr lang="en-US" altLang="en-US" dirty="0"/>
          </a:p>
          <a:p>
            <a:pPr marL="981075" lvl="1" indent="-342900" algn="just">
              <a:lnSpc>
                <a:spcPct val="100000"/>
              </a:lnSpc>
              <a:spcAft>
                <a:spcPts val="800"/>
              </a:spcAft>
            </a:pPr>
            <a:endParaRPr lang="en-US" altLang="en-US" dirty="0"/>
          </a:p>
          <a:p>
            <a:pPr algn="just">
              <a:lnSpc>
                <a:spcPct val="100000"/>
              </a:lnSpc>
              <a:spcAft>
                <a:spcPts val="800"/>
              </a:spcAft>
            </a:pPr>
            <a:endParaRPr lang="en-IN" altLang="en-US" dirty="0"/>
          </a:p>
          <a:p>
            <a:pPr marL="0" indent="0" algn="just">
              <a:buNone/>
            </a:pPr>
            <a:endParaRPr lang="en-US" dirty="0"/>
          </a:p>
        </p:txBody>
      </p:sp>
      <p:sp>
        <p:nvSpPr>
          <p:cNvPr id="5" name="Rectangle 2">
            <a:extLst>
              <a:ext uri="{FF2B5EF4-FFF2-40B4-BE49-F238E27FC236}">
                <a16:creationId xmlns="" xmlns:a16="http://schemas.microsoft.com/office/drawing/2014/main" id="{69684B8B-43FC-324A-B112-F515B802157A}"/>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INTRODUCTION</a:t>
            </a:r>
          </a:p>
        </p:txBody>
      </p:sp>
      <p:sp>
        <p:nvSpPr>
          <p:cNvPr id="2" name="Slide Number Placeholder 1">
            <a:extLst>
              <a:ext uri="{FF2B5EF4-FFF2-40B4-BE49-F238E27FC236}">
                <a16:creationId xmlns="" xmlns:a16="http://schemas.microsoft.com/office/drawing/2014/main" id="{B8608BD0-994E-4EA0-A0B0-4FC8DE3010F6}"/>
              </a:ext>
            </a:extLst>
          </p:cNvPr>
          <p:cNvSpPr>
            <a:spLocks noGrp="1"/>
          </p:cNvSpPr>
          <p:nvPr>
            <p:ph type="sldNum" sz="quarter" idx="12"/>
          </p:nvPr>
        </p:nvSpPr>
        <p:spPr/>
        <p:txBody>
          <a:bodyPr/>
          <a:lstStyle/>
          <a:p>
            <a:fld id="{1825A77A-971A-3244-890F-3B99F774724A}" type="slidenum">
              <a:rPr lang="en-US" smtClean="0"/>
              <a:pPr/>
              <a:t>5</a:t>
            </a:fld>
            <a:endParaRPr lang="en-US" dirty="0"/>
          </a:p>
        </p:txBody>
      </p:sp>
    </p:spTree>
    <p:extLst>
      <p:ext uri="{BB962C8B-B14F-4D97-AF65-F5344CB8AC3E}">
        <p14:creationId xmlns:p14="http://schemas.microsoft.com/office/powerpoint/2010/main" val="36673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EEE83A-6C8C-7541-9538-BD4C0FC9B8D1}"/>
              </a:ext>
            </a:extLst>
          </p:cNvPr>
          <p:cNvSpPr>
            <a:spLocks noGrp="1"/>
          </p:cNvSpPr>
          <p:nvPr>
            <p:ph sz="half" idx="1"/>
          </p:nvPr>
        </p:nvSpPr>
        <p:spPr>
          <a:xfrm>
            <a:off x="628650" y="975175"/>
            <a:ext cx="7886700" cy="5335587"/>
          </a:xfrm>
        </p:spPr>
        <p:txBody>
          <a:bodyPr vert="horz" lIns="91440" tIns="45720" rIns="91440" bIns="45720" rtlCol="0" anchor="t">
            <a:noAutofit/>
          </a:bodyPr>
          <a:lstStyle/>
          <a:p>
            <a:pPr marL="227965" indent="-227965" algn="just"/>
            <a:r>
              <a:rPr lang="en-US" sz="2000" dirty="0">
                <a:ea typeface="+mn-lt"/>
                <a:cs typeface="+mn-lt"/>
              </a:rPr>
              <a:t>Social media platforms: Social media platforms such as Facebook, Instagram, and Twitter can use cyberbullying detection models to identify and remove cyberbullying content from their platforms. This can help to protect users from being exposed to cyberbullying and create a more positive and supportive online environment.</a:t>
            </a:r>
            <a:endParaRPr lang="en-US" sz="2000" dirty="0">
              <a:cs typeface="Calibri"/>
            </a:endParaRPr>
          </a:p>
          <a:p>
            <a:pPr marL="227965" indent="-227965" algn="just"/>
            <a:r>
              <a:rPr lang="en-US" sz="2000" dirty="0">
                <a:ea typeface="+mn-lt"/>
                <a:cs typeface="+mn-lt"/>
              </a:rPr>
              <a:t>Schools and educational institutions: Schools and educational institutions can use cyberbullying detection models to monitor their students' online activity and identify potential instances of cyberbullying. This can help them to intervene early and prevent cyberbullying from escalating.</a:t>
            </a:r>
            <a:endParaRPr lang="en-US" sz="2000" dirty="0">
              <a:cs typeface="Calibri"/>
            </a:endParaRPr>
          </a:p>
          <a:p>
            <a:pPr marL="227965" indent="-227965" algn="just"/>
            <a:r>
              <a:rPr lang="en-US" sz="2000" dirty="0">
                <a:ea typeface="+mn-lt"/>
                <a:cs typeface="+mn-lt"/>
              </a:rPr>
              <a:t>Workplace: Employers can use cyberbullying detection models to monitor their employees' online activity and identify potential instances of cyberbullying among employees. This can help to create a more positive and productive work environment.</a:t>
            </a:r>
            <a:endParaRPr lang="en-US" sz="2000" dirty="0">
              <a:cs typeface="Calibri"/>
            </a:endParaRPr>
          </a:p>
          <a:p>
            <a:pPr marL="227965" indent="-227965" algn="just"/>
            <a:r>
              <a:rPr lang="en-US" sz="2000" dirty="0">
                <a:ea typeface="+mn-lt"/>
                <a:cs typeface="+mn-lt"/>
              </a:rPr>
              <a:t>Law enforcement: Law enforcement agencies can use cyberbullying detection models to investigate cyberbullying cases and identify perpetrators. This can help to hold perpetrators accountable for their actions and protect victims from further harm.</a:t>
            </a:r>
            <a:endParaRPr lang="en-US" sz="2000" dirty="0">
              <a:cs typeface="Calibri"/>
            </a:endParaRPr>
          </a:p>
        </p:txBody>
      </p:sp>
      <p:sp>
        <p:nvSpPr>
          <p:cNvPr id="4" name="Rectangle 2">
            <a:extLst>
              <a:ext uri="{FF2B5EF4-FFF2-40B4-BE49-F238E27FC236}">
                <a16:creationId xmlns="" xmlns:a16="http://schemas.microsoft.com/office/drawing/2014/main" id="{03C476EA-0E49-6541-BE5E-4D9CDA48CDD2}"/>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APPLICATION</a:t>
            </a:r>
          </a:p>
        </p:txBody>
      </p:sp>
      <p:sp>
        <p:nvSpPr>
          <p:cNvPr id="2" name="Slide Number Placeholder 1">
            <a:extLst>
              <a:ext uri="{FF2B5EF4-FFF2-40B4-BE49-F238E27FC236}">
                <a16:creationId xmlns="" xmlns:a16="http://schemas.microsoft.com/office/drawing/2014/main" id="{6CF13B53-3C52-41FD-87EB-9108EC99222B}"/>
              </a:ext>
            </a:extLst>
          </p:cNvPr>
          <p:cNvSpPr>
            <a:spLocks noGrp="1"/>
          </p:cNvSpPr>
          <p:nvPr>
            <p:ph type="sldNum" sz="quarter" idx="12"/>
          </p:nvPr>
        </p:nvSpPr>
        <p:spPr/>
        <p:txBody>
          <a:bodyPr/>
          <a:lstStyle/>
          <a:p>
            <a:fld id="{1825A77A-971A-3244-890F-3B99F774724A}" type="slidenum">
              <a:rPr lang="en-US" smtClean="0"/>
              <a:pPr/>
              <a:t>6</a:t>
            </a:fld>
            <a:endParaRPr lang="en-US" dirty="0"/>
          </a:p>
        </p:txBody>
      </p:sp>
    </p:spTree>
    <p:extLst>
      <p:ext uri="{BB962C8B-B14F-4D97-AF65-F5344CB8AC3E}">
        <p14:creationId xmlns:p14="http://schemas.microsoft.com/office/powerpoint/2010/main" val="3757677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825A77A-971A-3244-890F-3B99F774724A}" type="slidenum">
              <a:rPr lang="en-US" smtClean="0"/>
              <a:pPr/>
              <a:t>7</a:t>
            </a:fld>
            <a:endParaRPr lang="en-US" dirty="0"/>
          </a:p>
        </p:txBody>
      </p:sp>
      <p:sp>
        <p:nvSpPr>
          <p:cNvPr id="5" name="Content Placeholder 2">
            <a:extLst>
              <a:ext uri="{FF2B5EF4-FFF2-40B4-BE49-F238E27FC236}">
                <a16:creationId xmlns="" xmlns:a16="http://schemas.microsoft.com/office/drawing/2014/main" id="{D7EEE83A-6C8C-7541-9538-BD4C0FC9B8D1}"/>
              </a:ext>
            </a:extLst>
          </p:cNvPr>
          <p:cNvSpPr>
            <a:spLocks noGrp="1"/>
          </p:cNvSpPr>
          <p:nvPr>
            <p:ph sz="half" idx="1"/>
          </p:nvPr>
        </p:nvSpPr>
        <p:spPr>
          <a:xfrm>
            <a:off x="628650" y="1041399"/>
            <a:ext cx="7886700" cy="5314951"/>
          </a:xfrm>
          <a:prstGeom prst="rect">
            <a:avLst/>
          </a:prstGeom>
        </p:spPr>
        <p:txBody>
          <a:bodyPr vert="horz" lIns="91440" tIns="45720" rIns="91440" bIns="45720" rtlCol="0" anchor="t">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lgn="just"/>
            <a:r>
              <a:rPr lang="en-US" sz="1800" dirty="0">
                <a:ea typeface="+mn-lt"/>
                <a:cs typeface="+mn-lt"/>
              </a:rPr>
              <a:t>Accuracy: How accurate is the model at detecting cyberbullying? This can be measured by calculating the model's precision, recall, and F1 score.</a:t>
            </a:r>
            <a:endParaRPr lang="en-US" sz="1800" dirty="0">
              <a:cs typeface="Calibri"/>
            </a:endParaRPr>
          </a:p>
          <a:p>
            <a:pPr marL="227965" indent="-227965" algn="just"/>
            <a:r>
              <a:rPr lang="en-US" sz="1800" dirty="0">
                <a:ea typeface="+mn-lt"/>
                <a:cs typeface="+mn-lt"/>
              </a:rPr>
              <a:t>Robustness: How well does the model generalize to new data, such as data from different social media platforms or from different cultures? This can be measured by training the model on one dataset and evaluating it on another dataset.</a:t>
            </a:r>
            <a:endParaRPr lang="en-US" sz="1800" dirty="0">
              <a:cs typeface="Calibri"/>
            </a:endParaRPr>
          </a:p>
          <a:p>
            <a:pPr marL="227965" indent="-227965" algn="just"/>
            <a:r>
              <a:rPr lang="en-US" sz="1800" dirty="0">
                <a:ea typeface="+mn-lt"/>
                <a:cs typeface="+mn-lt"/>
              </a:rPr>
              <a:t>Explainability: Can the model's predictions be explained? This is important so that users can understand why the model is making the predictions that it is making.</a:t>
            </a:r>
            <a:endParaRPr lang="en-US" sz="1800" dirty="0">
              <a:cs typeface="Calibri"/>
            </a:endParaRPr>
          </a:p>
          <a:p>
            <a:pPr marL="227965" indent="-227965" algn="just"/>
            <a:r>
              <a:rPr lang="en-US" sz="1800" dirty="0">
                <a:ea typeface="+mn-lt"/>
                <a:cs typeface="+mn-lt"/>
              </a:rPr>
              <a:t>Fairness: Is the model fair? This means that the model should not be biased against certain groups of people, such as people of certain races, genders, or sexual orientations. This can be measured by evaluating the model's performance on different subgroups of the population.</a:t>
            </a:r>
            <a:endParaRPr lang="en-US" sz="1800" dirty="0">
              <a:cs typeface="Calibri"/>
            </a:endParaRPr>
          </a:p>
          <a:p>
            <a:pPr marL="227965" indent="-227965" algn="just"/>
            <a:r>
              <a:rPr lang="en-US" sz="1800" dirty="0">
                <a:ea typeface="+mn-lt"/>
                <a:cs typeface="+mn-lt"/>
              </a:rPr>
              <a:t>Privacy: Does the model protect the privacy of users? This means that the model should not collect or use any sensitive information about users without their consent. This can be assessed by reviewing the model's architecture and implementation.</a:t>
            </a:r>
            <a:endParaRPr lang="en-US" sz="1800" dirty="0"/>
          </a:p>
        </p:txBody>
      </p:sp>
      <p:sp>
        <p:nvSpPr>
          <p:cNvPr id="6" name="Title 5">
            <a:extLst>
              <a:ext uri="{FF2B5EF4-FFF2-40B4-BE49-F238E27FC236}">
                <a16:creationId xmlns="" xmlns:a16="http://schemas.microsoft.com/office/drawing/2014/main" id="{03C476EA-0E49-6541-BE5E-4D9CDA48CDD2}"/>
              </a:ext>
            </a:extLst>
          </p:cNvPr>
          <p:cNvSpPr txBox="1">
            <a:spLocks noGrp="1" noChangeArrowheads="1"/>
          </p:cNvSpPr>
          <p:nvPr>
            <p:ph type="title"/>
          </p:nvPr>
        </p:nvSpPr>
        <p:spPr>
          <a:xfrm>
            <a:off x="628650" y="26988"/>
            <a:ext cx="7886700" cy="1325562"/>
          </a:xfrm>
          <a:prstGeom prst="rect">
            <a:avLst/>
          </a:prstGeom>
        </p:spPr>
        <p:txBody>
          <a:bodyPr vert="horz" lIns="91440" tIns="45720" rIns="91440" bIns="45720" rtlCol="0" anchor="ct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ltLang="en-US" sz="2800" b="1" dirty="0">
                <a:solidFill>
                  <a:schemeClr val="bg1"/>
                </a:solidFill>
                <a:latin typeface="+mn-lt"/>
                <a:cs typeface="Arial"/>
              </a:rPr>
              <a:t>ANALYSIS</a:t>
            </a:r>
            <a:endParaRPr lang="en-US" altLang="en-US" sz="2800" b="1" dirty="0">
              <a:solidFill>
                <a:schemeClr val="bg1"/>
              </a:solidFill>
              <a:latin typeface="+mn-lt"/>
              <a:cs typeface="Arial" panose="020B0604020202020204" pitchFamily="34" charset="0"/>
            </a:endParaRPr>
          </a:p>
        </p:txBody>
      </p:sp>
    </p:spTree>
    <p:extLst>
      <p:ext uri="{BB962C8B-B14F-4D97-AF65-F5344CB8AC3E}">
        <p14:creationId xmlns:p14="http://schemas.microsoft.com/office/powerpoint/2010/main" val="2777037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624C1200-80BB-1D4D-8DF7-28BFE7F023B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a:t>
            </a:r>
          </a:p>
        </p:txBody>
      </p:sp>
      <p:sp>
        <p:nvSpPr>
          <p:cNvPr id="15" name="Text Placeholder 14">
            <a:extLst>
              <a:ext uri="{FF2B5EF4-FFF2-40B4-BE49-F238E27FC236}">
                <a16:creationId xmlns="" xmlns:a16="http://schemas.microsoft.com/office/drawing/2014/main" id="{1C3C349B-4585-3D43-8B4A-1B616575FFD5}"/>
              </a:ext>
            </a:extLst>
          </p:cNvPr>
          <p:cNvSpPr>
            <a:spLocks noGrp="1"/>
          </p:cNvSpPr>
          <p:nvPr>
            <p:ph type="body" sz="half" idx="2"/>
          </p:nvPr>
        </p:nvSpPr>
        <p:spPr>
          <a:xfrm>
            <a:off x="628650" y="1371601"/>
            <a:ext cx="7782639" cy="5029200"/>
          </a:xfrm>
        </p:spPr>
        <p:txBody>
          <a:bodyPr>
            <a:normAutofit/>
          </a:bodyPr>
          <a:lstStyle/>
          <a:p>
            <a:pPr marL="285750" indent="-285750">
              <a:buFont typeface="Arial" panose="020B0604020202020204" pitchFamily="34" charset="0"/>
              <a:buChar char="•"/>
            </a:pPr>
            <a:r>
              <a:rPr lang="en-US" sz="2000" dirty="0"/>
              <a:t>****</a:t>
            </a:r>
          </a:p>
        </p:txBody>
      </p:sp>
      <p:sp>
        <p:nvSpPr>
          <p:cNvPr id="2" name="Slide Number Placeholder 1">
            <a:extLst>
              <a:ext uri="{FF2B5EF4-FFF2-40B4-BE49-F238E27FC236}">
                <a16:creationId xmlns="" xmlns:a16="http://schemas.microsoft.com/office/drawing/2014/main" id="{2D885912-8FC9-4054-A0FC-DF8FEDA22A96}"/>
              </a:ext>
            </a:extLst>
          </p:cNvPr>
          <p:cNvSpPr>
            <a:spLocks noGrp="1"/>
          </p:cNvSpPr>
          <p:nvPr>
            <p:ph type="sldNum" sz="quarter" idx="12"/>
          </p:nvPr>
        </p:nvSpPr>
        <p:spPr/>
        <p:txBody>
          <a:bodyPr/>
          <a:lstStyle/>
          <a:p>
            <a:fld id="{1825A77A-971A-3244-890F-3B99F774724A}" type="slidenum">
              <a:rPr lang="en-US" smtClean="0"/>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9077895"/>
              </p:ext>
            </p:extLst>
          </p:nvPr>
        </p:nvGraphicFramePr>
        <p:xfrm>
          <a:off x="314036" y="1212850"/>
          <a:ext cx="8580582" cy="1567295"/>
        </p:xfrm>
        <a:graphic>
          <a:graphicData uri="http://schemas.openxmlformats.org/drawingml/2006/table">
            <a:tbl>
              <a:tblPr firstRow="1" bandRow="1">
                <a:tableStyleId>{5C22544A-7EE6-4342-B048-85BDC9FD1C3A}</a:tableStyleId>
              </a:tblPr>
              <a:tblGrid>
                <a:gridCol w="1064325">
                  <a:extLst>
                    <a:ext uri="{9D8B030D-6E8A-4147-A177-3AD203B41FA5}">
                      <a16:colId xmlns="" xmlns:a16="http://schemas.microsoft.com/office/drawing/2014/main" val="20000"/>
                    </a:ext>
                  </a:extLst>
                </a:gridCol>
                <a:gridCol w="3225966">
                  <a:extLst>
                    <a:ext uri="{9D8B030D-6E8A-4147-A177-3AD203B41FA5}">
                      <a16:colId xmlns="" xmlns:a16="http://schemas.microsoft.com/office/drawing/2014/main" val="20001"/>
                    </a:ext>
                  </a:extLst>
                </a:gridCol>
                <a:gridCol w="2641714">
                  <a:extLst>
                    <a:ext uri="{9D8B030D-6E8A-4147-A177-3AD203B41FA5}">
                      <a16:colId xmlns="" xmlns:a16="http://schemas.microsoft.com/office/drawing/2014/main" val="20002"/>
                    </a:ext>
                  </a:extLst>
                </a:gridCol>
                <a:gridCol w="1648577">
                  <a:extLst>
                    <a:ext uri="{9D8B030D-6E8A-4147-A177-3AD203B41FA5}">
                      <a16:colId xmlns="" xmlns:a16="http://schemas.microsoft.com/office/drawing/2014/main" val="20003"/>
                    </a:ext>
                  </a:extLst>
                </a:gridCol>
              </a:tblGrid>
              <a:tr h="452223">
                <a:tc>
                  <a:txBody>
                    <a:bodyPr/>
                    <a:lstStyle/>
                    <a:p>
                      <a:pPr algn="ctr"/>
                      <a:r>
                        <a:rPr lang="en-US" sz="1800" dirty="0">
                          <a:latin typeface="+mn-lt"/>
                        </a:rPr>
                        <a:t>Sr No.</a:t>
                      </a:r>
                    </a:p>
                  </a:txBody>
                  <a:tcPr marL="91445" marR="91445" marT="45743" marB="45743">
                    <a:solidFill>
                      <a:schemeClr val="accent5"/>
                    </a:solidFill>
                  </a:tcPr>
                </a:tc>
                <a:tc>
                  <a:txBody>
                    <a:bodyPr/>
                    <a:lstStyle/>
                    <a:p>
                      <a:pPr algn="ctr"/>
                      <a:r>
                        <a:rPr lang="en-US" sz="1800" dirty="0">
                          <a:latin typeface="+mn-lt"/>
                        </a:rPr>
                        <a:t>Paper Title</a:t>
                      </a:r>
                    </a:p>
                  </a:txBody>
                  <a:tcPr marL="91445" marR="91445" marT="45743" marB="45743">
                    <a:solidFill>
                      <a:schemeClr val="accent5"/>
                    </a:solidFill>
                  </a:tcPr>
                </a:tc>
                <a:tc>
                  <a:txBody>
                    <a:bodyPr/>
                    <a:lstStyle/>
                    <a:p>
                      <a:pPr algn="ctr"/>
                      <a:r>
                        <a:rPr lang="en-US" sz="1800" dirty="0">
                          <a:latin typeface="+mn-lt"/>
                        </a:rPr>
                        <a:t>Publication</a:t>
                      </a:r>
                    </a:p>
                  </a:txBody>
                  <a:tcPr marL="91445" marR="91445" marT="45743" marB="45743">
                    <a:solidFill>
                      <a:schemeClr val="accent5"/>
                    </a:solidFill>
                  </a:tcPr>
                </a:tc>
                <a:tc>
                  <a:txBody>
                    <a:bodyPr/>
                    <a:lstStyle/>
                    <a:p>
                      <a:pPr algn="ctr"/>
                      <a:r>
                        <a:rPr lang="en-US" sz="1800" dirty="0">
                          <a:latin typeface="+mn-lt"/>
                        </a:rPr>
                        <a:t>Year</a:t>
                      </a:r>
                    </a:p>
                  </a:txBody>
                  <a:tcPr marL="91445" marR="91445" marT="45743" marB="45743">
                    <a:solidFill>
                      <a:schemeClr val="accent5"/>
                    </a:solidFill>
                  </a:tcPr>
                </a:tc>
                <a:extLst>
                  <a:ext uri="{0D108BD9-81ED-4DB2-BD59-A6C34878D82A}">
                    <a16:rowId xmlns="" xmlns:a16="http://schemas.microsoft.com/office/drawing/2014/main" val="10000"/>
                  </a:ext>
                </a:extLst>
              </a:tr>
              <a:tr h="1115072">
                <a:tc>
                  <a:txBody>
                    <a:bodyPr/>
                    <a:lstStyle/>
                    <a:p>
                      <a:pPr algn="ctr"/>
                      <a:r>
                        <a:rPr lang="en-US" sz="1800" dirty="0">
                          <a:latin typeface="+mn-lt"/>
                        </a:rPr>
                        <a:t>1.</a:t>
                      </a:r>
                    </a:p>
                  </a:txBody>
                  <a:tcPr marL="91445" marR="91445" marT="45743" marB="45743">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Early detection of cyberbullying on social media networks</a:t>
                      </a:r>
                      <a:r>
                        <a:rPr lang="en-US" sz="1800" dirty="0">
                          <a:latin typeface="+mn-lt"/>
                          <a:cs typeface="Times New Roman" panose="02020603050405020304" pitchFamily="18" charset="0"/>
                        </a:rPr>
                        <a:t> </a:t>
                      </a:r>
                      <a:endParaRPr lang="en-US" sz="1800" dirty="0">
                        <a:latin typeface="+mn-lt"/>
                      </a:endParaRPr>
                    </a:p>
                  </a:txBody>
                  <a:tcPr marL="91445" marR="91445" marT="45743" marB="45743">
                    <a:solidFill>
                      <a:schemeClr val="accent5">
                        <a:lumMod val="20000"/>
                        <a:lumOff val="80000"/>
                      </a:schemeClr>
                    </a:solidFill>
                  </a:tcPr>
                </a:tc>
                <a:tc>
                  <a:txBody>
                    <a:bodyPr/>
                    <a:lstStyle/>
                    <a:p>
                      <a:pPr algn="ctr"/>
                      <a:r>
                        <a:rPr lang="en-US" sz="1800" kern="1200" baseline="0" dirty="0">
                          <a:solidFill>
                            <a:schemeClr val="dk1"/>
                          </a:solidFill>
                          <a:latin typeface="+mn-lt"/>
                          <a:ea typeface="+mn-ea"/>
                          <a:cs typeface="+mn-cs"/>
                        </a:rPr>
                        <a:t>Future Generation Computer Systems, Elsevier</a:t>
                      </a:r>
                      <a:endParaRPr lang="en-US" dirty="0"/>
                    </a:p>
                  </a:txBody>
                  <a:tcPr marL="91445" marR="91445" marT="45743" marB="45743">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a:rPr>
                        <a:t>2021</a:t>
                      </a:r>
                    </a:p>
                    <a:p>
                      <a:pPr algn="ctr"/>
                      <a:endParaRPr lang="en-US" sz="1800" dirty="0">
                        <a:latin typeface="+mn-lt"/>
                      </a:endParaRPr>
                    </a:p>
                  </a:txBody>
                  <a:tcPr marL="91445" marR="91445" marT="45743" marB="45743">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
        <p:nvSpPr>
          <p:cNvPr id="3" name="Rectangle 2"/>
          <p:cNvSpPr/>
          <p:nvPr/>
        </p:nvSpPr>
        <p:spPr>
          <a:xfrm>
            <a:off x="314036" y="2730640"/>
            <a:ext cx="8398164" cy="3990836"/>
          </a:xfrm>
          <a:prstGeom prst="rect">
            <a:avLst/>
          </a:prstGeom>
        </p:spPr>
        <p:txBody>
          <a:bodyPr wrap="square">
            <a:spAutoFit/>
          </a:bodyPr>
          <a:lstStyle/>
          <a:p>
            <a:pPr algn="just">
              <a:spcAft>
                <a:spcPts val="800"/>
              </a:spcAft>
              <a:defRPr/>
            </a:pPr>
            <a:r>
              <a:rPr lang="en-US" sz="2000" b="1" dirty="0"/>
              <a:t>Objective:</a:t>
            </a:r>
          </a:p>
          <a:p>
            <a:pPr marL="342900" indent="-342900" algn="just">
              <a:spcAft>
                <a:spcPts val="800"/>
              </a:spcAft>
              <a:buFont typeface="Arial" panose="020B0604020202020204" pitchFamily="34" charset="0"/>
              <a:buChar char="•"/>
              <a:defRPr/>
            </a:pPr>
            <a:r>
              <a:rPr lang="en-US" sz="2000" dirty="0">
                <a:cs typeface="Times New Roman" panose="02020603050405020304" pitchFamily="18" charset="0"/>
              </a:rPr>
              <a:t> To explore different approaches that take into account the time in the detection of cyberbullying in social networks.</a:t>
            </a:r>
          </a:p>
          <a:p>
            <a:pPr algn="just">
              <a:spcAft>
                <a:spcPts val="800"/>
              </a:spcAft>
              <a:defRPr/>
            </a:pPr>
            <a:endParaRPr lang="en-US" sz="2000" dirty="0">
              <a:cs typeface="Times New Roman" panose="02020603050405020304" pitchFamily="18" charset="0"/>
            </a:endParaRPr>
          </a:p>
          <a:p>
            <a:pPr marL="342900" indent="-342900" algn="just">
              <a:spcAft>
                <a:spcPts val="800"/>
              </a:spcAft>
              <a:buFont typeface="Arial" panose="020B0604020202020204" pitchFamily="34" charset="0"/>
              <a:buChar char="•"/>
              <a:defRPr/>
            </a:pPr>
            <a:r>
              <a:rPr lang="en-US" sz="2000" dirty="0"/>
              <a:t>To investigate the early detection of cyberbullying.</a:t>
            </a:r>
            <a:endParaRPr lang="en-US" sz="2000" dirty="0">
              <a:cs typeface="Times New Roman" panose="02020603050405020304" pitchFamily="18" charset="0"/>
            </a:endParaRPr>
          </a:p>
          <a:p>
            <a:pPr algn="just">
              <a:spcAft>
                <a:spcPts val="800"/>
              </a:spcAft>
              <a:defRPr/>
            </a:pPr>
            <a:r>
              <a:rPr lang="en-US" sz="2000" b="1" dirty="0">
                <a:cs typeface="Times New Roman" panose="02020603050405020304" pitchFamily="18" charset="0"/>
              </a:rPr>
              <a:t>Methodology:</a:t>
            </a:r>
          </a:p>
          <a:p>
            <a:pPr marL="342900" indent="-342900" algn="just">
              <a:buFont typeface="Arial" panose="020B0604020202020204" pitchFamily="34" charset="0"/>
              <a:buChar char="•"/>
              <a:defRPr/>
            </a:pPr>
            <a:r>
              <a:rPr lang="en-US" sz="2000" dirty="0">
                <a:ea typeface="Cambria" panose="02040503050406030204" pitchFamily="18" charset="0"/>
                <a:cs typeface="Times New Roman" panose="02020603050405020304" pitchFamily="18" charset="0"/>
              </a:rPr>
              <a:t>A supervised learning method with two different specific early detection models, named threshold and dual is followed. </a:t>
            </a:r>
          </a:p>
          <a:p>
            <a:pPr algn="just">
              <a:defRPr/>
            </a:pPr>
            <a:endParaRPr lang="en-US" sz="2000" dirty="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defRPr/>
            </a:pPr>
            <a:r>
              <a:rPr lang="en-US" sz="2000" dirty="0">
                <a:ea typeface="Cambria" panose="02040503050406030204" pitchFamily="18" charset="0"/>
                <a:cs typeface="Times New Roman" panose="02020603050405020304" pitchFamily="18" charset="0"/>
              </a:rPr>
              <a:t>Two groups of features and two early detection methods, are specifically designed for this problem.</a:t>
            </a:r>
            <a:endParaRPr lang="en-US" sz="2000" dirty="0"/>
          </a:p>
        </p:txBody>
      </p:sp>
    </p:spTree>
    <p:extLst>
      <p:ext uri="{BB962C8B-B14F-4D97-AF65-F5344CB8AC3E}">
        <p14:creationId xmlns:p14="http://schemas.microsoft.com/office/powerpoint/2010/main" val="2880750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 xmlns:a16="http://schemas.microsoft.com/office/drawing/2014/main" id="{624C1200-80BB-1D4D-8DF7-28BFE7F023B4}"/>
              </a:ext>
            </a:extLst>
          </p:cNvPr>
          <p:cNvSpPr txBox="1">
            <a:spLocks noChangeArrowheads="1"/>
          </p:cNvSpPr>
          <p:nvPr/>
        </p:nvSpPr>
        <p:spPr>
          <a:xfrm>
            <a:off x="628650" y="30063"/>
            <a:ext cx="6536079" cy="870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bg1"/>
                </a:solidFill>
                <a:latin typeface="+mn-lt"/>
                <a:cs typeface="Arial" panose="020B0604020202020204" pitchFamily="34" charset="0"/>
              </a:rPr>
              <a:t>LITERATURE REVIEW</a:t>
            </a:r>
          </a:p>
        </p:txBody>
      </p:sp>
      <p:sp>
        <p:nvSpPr>
          <p:cNvPr id="15" name="Text Placeholder 14">
            <a:extLst>
              <a:ext uri="{FF2B5EF4-FFF2-40B4-BE49-F238E27FC236}">
                <a16:creationId xmlns="" xmlns:a16="http://schemas.microsoft.com/office/drawing/2014/main" id="{1C3C349B-4585-3D43-8B4A-1B616575FFD5}"/>
              </a:ext>
            </a:extLst>
          </p:cNvPr>
          <p:cNvSpPr>
            <a:spLocks noGrp="1"/>
          </p:cNvSpPr>
          <p:nvPr>
            <p:ph type="body" sz="half" idx="2"/>
          </p:nvPr>
        </p:nvSpPr>
        <p:spPr>
          <a:xfrm>
            <a:off x="628650" y="1371601"/>
            <a:ext cx="7782639" cy="5029200"/>
          </a:xfrm>
        </p:spPr>
        <p:txBody>
          <a:bodyPr>
            <a:normAutofit/>
          </a:bodyPr>
          <a:lstStyle/>
          <a:p>
            <a:pPr marL="285750" indent="-285750">
              <a:buFont typeface="Arial" panose="020B0604020202020204" pitchFamily="34" charset="0"/>
              <a:buChar char="•"/>
            </a:pPr>
            <a:r>
              <a:rPr lang="en-US" sz="2000" dirty="0"/>
              <a:t>****</a:t>
            </a:r>
          </a:p>
        </p:txBody>
      </p:sp>
      <p:sp>
        <p:nvSpPr>
          <p:cNvPr id="2" name="Slide Number Placeholder 1">
            <a:extLst>
              <a:ext uri="{FF2B5EF4-FFF2-40B4-BE49-F238E27FC236}">
                <a16:creationId xmlns="" xmlns:a16="http://schemas.microsoft.com/office/drawing/2014/main" id="{2D885912-8FC9-4054-A0FC-DF8FEDA22A96}"/>
              </a:ext>
            </a:extLst>
          </p:cNvPr>
          <p:cNvSpPr>
            <a:spLocks noGrp="1"/>
          </p:cNvSpPr>
          <p:nvPr>
            <p:ph type="sldNum" sz="quarter" idx="12"/>
          </p:nvPr>
        </p:nvSpPr>
        <p:spPr/>
        <p:txBody>
          <a:bodyPr/>
          <a:lstStyle/>
          <a:p>
            <a:fld id="{1825A77A-971A-3244-890F-3B99F774724A}" type="slidenum">
              <a:rPr lang="en-US" smtClean="0"/>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469884"/>
              </p:ext>
            </p:extLst>
          </p:nvPr>
        </p:nvGraphicFramePr>
        <p:xfrm>
          <a:off x="314036" y="1212850"/>
          <a:ext cx="8580582" cy="1567295"/>
        </p:xfrm>
        <a:graphic>
          <a:graphicData uri="http://schemas.openxmlformats.org/drawingml/2006/table">
            <a:tbl>
              <a:tblPr firstRow="1" bandRow="1">
                <a:tableStyleId>{5C22544A-7EE6-4342-B048-85BDC9FD1C3A}</a:tableStyleId>
              </a:tblPr>
              <a:tblGrid>
                <a:gridCol w="1064325">
                  <a:extLst>
                    <a:ext uri="{9D8B030D-6E8A-4147-A177-3AD203B41FA5}">
                      <a16:colId xmlns="" xmlns:a16="http://schemas.microsoft.com/office/drawing/2014/main" val="20000"/>
                    </a:ext>
                  </a:extLst>
                </a:gridCol>
                <a:gridCol w="3225966">
                  <a:extLst>
                    <a:ext uri="{9D8B030D-6E8A-4147-A177-3AD203B41FA5}">
                      <a16:colId xmlns="" xmlns:a16="http://schemas.microsoft.com/office/drawing/2014/main" val="20001"/>
                    </a:ext>
                  </a:extLst>
                </a:gridCol>
                <a:gridCol w="2641714">
                  <a:extLst>
                    <a:ext uri="{9D8B030D-6E8A-4147-A177-3AD203B41FA5}">
                      <a16:colId xmlns="" xmlns:a16="http://schemas.microsoft.com/office/drawing/2014/main" val="20002"/>
                    </a:ext>
                  </a:extLst>
                </a:gridCol>
                <a:gridCol w="1648577">
                  <a:extLst>
                    <a:ext uri="{9D8B030D-6E8A-4147-A177-3AD203B41FA5}">
                      <a16:colId xmlns="" xmlns:a16="http://schemas.microsoft.com/office/drawing/2014/main" val="20003"/>
                    </a:ext>
                  </a:extLst>
                </a:gridCol>
              </a:tblGrid>
              <a:tr h="452223">
                <a:tc>
                  <a:txBody>
                    <a:bodyPr/>
                    <a:lstStyle/>
                    <a:p>
                      <a:pPr algn="ctr"/>
                      <a:r>
                        <a:rPr lang="en-US" sz="1800" dirty="0">
                          <a:latin typeface="+mn-lt"/>
                        </a:rPr>
                        <a:t>Sr No.</a:t>
                      </a:r>
                    </a:p>
                  </a:txBody>
                  <a:tcPr marL="91445" marR="91445" marT="45743" marB="45743">
                    <a:solidFill>
                      <a:schemeClr val="accent5"/>
                    </a:solidFill>
                  </a:tcPr>
                </a:tc>
                <a:tc>
                  <a:txBody>
                    <a:bodyPr/>
                    <a:lstStyle/>
                    <a:p>
                      <a:pPr algn="ctr"/>
                      <a:r>
                        <a:rPr lang="en-US" sz="1800" dirty="0">
                          <a:latin typeface="+mn-lt"/>
                        </a:rPr>
                        <a:t>Paper Title</a:t>
                      </a:r>
                    </a:p>
                  </a:txBody>
                  <a:tcPr marL="91445" marR="91445" marT="45743" marB="45743">
                    <a:solidFill>
                      <a:schemeClr val="accent5"/>
                    </a:solidFill>
                  </a:tcPr>
                </a:tc>
                <a:tc>
                  <a:txBody>
                    <a:bodyPr/>
                    <a:lstStyle/>
                    <a:p>
                      <a:pPr algn="ctr"/>
                      <a:r>
                        <a:rPr lang="en-US" sz="1800" dirty="0">
                          <a:latin typeface="+mn-lt"/>
                        </a:rPr>
                        <a:t>Publication</a:t>
                      </a:r>
                    </a:p>
                  </a:txBody>
                  <a:tcPr marL="91445" marR="91445" marT="45743" marB="45743">
                    <a:solidFill>
                      <a:schemeClr val="accent5"/>
                    </a:solidFill>
                  </a:tcPr>
                </a:tc>
                <a:tc>
                  <a:txBody>
                    <a:bodyPr/>
                    <a:lstStyle/>
                    <a:p>
                      <a:pPr algn="ctr"/>
                      <a:r>
                        <a:rPr lang="en-US" sz="1800" dirty="0">
                          <a:latin typeface="+mn-lt"/>
                        </a:rPr>
                        <a:t>Year</a:t>
                      </a:r>
                    </a:p>
                  </a:txBody>
                  <a:tcPr marL="91445" marR="91445" marT="45743" marB="45743">
                    <a:solidFill>
                      <a:schemeClr val="accent5"/>
                    </a:solidFill>
                  </a:tcPr>
                </a:tc>
                <a:extLst>
                  <a:ext uri="{0D108BD9-81ED-4DB2-BD59-A6C34878D82A}">
                    <a16:rowId xmlns="" xmlns:a16="http://schemas.microsoft.com/office/drawing/2014/main" val="10000"/>
                  </a:ext>
                </a:extLst>
              </a:tr>
              <a:tr h="1115072">
                <a:tc>
                  <a:txBody>
                    <a:bodyPr/>
                    <a:lstStyle/>
                    <a:p>
                      <a:pPr algn="ctr"/>
                      <a:r>
                        <a:rPr lang="en-US" sz="1800" dirty="0">
                          <a:latin typeface="+mn-lt"/>
                        </a:rPr>
                        <a:t>2.</a:t>
                      </a:r>
                    </a:p>
                  </a:txBody>
                  <a:tcPr marL="91445" marR="91445" marT="45626" marB="45626">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Exploring the hidden patterns of cyberbullying on social media </a:t>
                      </a:r>
                      <a:endParaRPr lang="en-US" sz="1800" b="0" i="0" dirty="0">
                        <a:solidFill>
                          <a:schemeClr val="tx1"/>
                        </a:solidFill>
                        <a:effectLst/>
                        <a:latin typeface="+mn-lt"/>
                        <a:ea typeface="+mn-ea"/>
                        <a:cs typeface="Times New Roman" panose="02020603050405020304" pitchFamily="18" charset="0"/>
                      </a:endParaRPr>
                    </a:p>
                  </a:txBody>
                  <a:tcPr marL="91445" marR="91445" marT="45626" marB="45626">
                    <a:solidFill>
                      <a:schemeClr val="accent5">
                        <a:lumMod val="20000"/>
                        <a:lumOff val="80000"/>
                      </a:schemeClr>
                    </a:solidFill>
                  </a:tcPr>
                </a:tc>
                <a:tc>
                  <a:txBody>
                    <a:bodyPr/>
                    <a:lstStyle/>
                    <a:p>
                      <a:pPr algn="ctr"/>
                      <a:r>
                        <a:rPr lang="en-US" sz="1800" kern="1200" baseline="0" dirty="0">
                          <a:solidFill>
                            <a:schemeClr val="dk1"/>
                          </a:solidFill>
                          <a:latin typeface="+mn-lt"/>
                          <a:ea typeface="+mn-ea"/>
                          <a:cs typeface="+mn-cs"/>
                        </a:rPr>
                        <a:t>Procedia Computer Science, Elsevier</a:t>
                      </a:r>
                      <a:endParaRPr lang="en-US" dirty="0"/>
                    </a:p>
                  </a:txBody>
                  <a:tcPr marL="91445" marR="91445" marT="45626" marB="45626">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a:rPr>
                        <a:t>2020</a:t>
                      </a:r>
                    </a:p>
                  </a:txBody>
                  <a:tcPr marL="91445" marR="91445" marT="45626" marB="45626">
                    <a:solidFill>
                      <a:schemeClr val="accent5">
                        <a:lumMod val="20000"/>
                        <a:lumOff val="80000"/>
                      </a:schemeClr>
                    </a:solidFill>
                  </a:tcPr>
                </a:tc>
                <a:extLst>
                  <a:ext uri="{0D108BD9-81ED-4DB2-BD59-A6C34878D82A}">
                    <a16:rowId xmlns="" xmlns:a16="http://schemas.microsoft.com/office/drawing/2014/main" val="10001"/>
                  </a:ext>
                </a:extLst>
              </a:tr>
            </a:tbl>
          </a:graphicData>
        </a:graphic>
      </p:graphicFrame>
      <p:sp>
        <p:nvSpPr>
          <p:cNvPr id="3" name="Rectangle 2"/>
          <p:cNvSpPr/>
          <p:nvPr/>
        </p:nvSpPr>
        <p:spPr>
          <a:xfrm>
            <a:off x="314036" y="3004284"/>
            <a:ext cx="8580582" cy="3785652"/>
          </a:xfrm>
          <a:prstGeom prst="rect">
            <a:avLst/>
          </a:prstGeom>
        </p:spPr>
        <p:txBody>
          <a:bodyPr wrap="square">
            <a:spAutoFit/>
          </a:bodyPr>
          <a:lstStyle/>
          <a:p>
            <a:pPr>
              <a:spcAft>
                <a:spcPts val="800"/>
              </a:spcAft>
              <a:defRPr/>
            </a:pPr>
            <a:r>
              <a:rPr lang="en-US" sz="2000" b="1" dirty="0"/>
              <a:t>Objective:</a:t>
            </a:r>
          </a:p>
          <a:p>
            <a:pPr marL="342900" indent="-342900" algn="just">
              <a:spcAft>
                <a:spcPts val="800"/>
              </a:spcAft>
              <a:buFont typeface="Arial" panose="020B0604020202020204" pitchFamily="34" charset="0"/>
              <a:buChar char="•"/>
            </a:pPr>
            <a:r>
              <a:rPr lang="en-US" altLang="en-US" sz="2000" dirty="0">
                <a:cs typeface="Times New Roman" panose="02020603050405020304" pitchFamily="18" charset="0"/>
              </a:rPr>
              <a:t>Social Network Analysis (SNA) is used to analyze the Twitter network of #</a:t>
            </a:r>
            <a:r>
              <a:rPr lang="en-US" altLang="en-US" sz="2000" dirty="0" err="1">
                <a:cs typeface="Times New Roman" panose="02020603050405020304" pitchFamily="18" charset="0"/>
              </a:rPr>
              <a:t>Momochallenge</a:t>
            </a:r>
            <a:endParaRPr lang="en-US" altLang="en-US" sz="2000" b="1" dirty="0">
              <a:cs typeface="Times New Roman" panose="02020603050405020304" pitchFamily="18" charset="0"/>
            </a:endParaRPr>
          </a:p>
          <a:p>
            <a:pPr>
              <a:spcAft>
                <a:spcPts val="800"/>
              </a:spcAft>
              <a:defRPr/>
            </a:pPr>
            <a:r>
              <a:rPr lang="en-US" sz="2000" b="1" dirty="0">
                <a:cs typeface="Times New Roman" panose="02020603050405020304" pitchFamily="18" charset="0"/>
              </a:rPr>
              <a:t>Methodology:</a:t>
            </a:r>
          </a:p>
          <a:p>
            <a:pPr marL="342900" indent="-342900" algn="just">
              <a:buFont typeface="Arial" panose="020B0604020202020204" pitchFamily="34" charset="0"/>
              <a:buChar char="•"/>
            </a:pPr>
            <a:r>
              <a:rPr lang="en-US" altLang="en-US" sz="2000" dirty="0" err="1">
                <a:cs typeface="Times New Roman" panose="02020603050405020304" pitchFamily="18" charset="0"/>
              </a:rPr>
              <a:t>NodeXL</a:t>
            </a:r>
            <a:r>
              <a:rPr lang="en-US" altLang="en-US" sz="2000" dirty="0">
                <a:cs typeface="Times New Roman" panose="02020603050405020304" pitchFamily="18" charset="0"/>
              </a:rPr>
              <a:t>, an open source tool managed by a social media research foundation, is used to collect and analyze data.</a:t>
            </a:r>
          </a:p>
          <a:p>
            <a:pPr algn="just"/>
            <a:endParaRPr lang="en-US" altLang="en-US" sz="2000" dirty="0">
              <a:cs typeface="Times New Roman" panose="02020603050405020304" pitchFamily="18" charset="0"/>
            </a:endParaRPr>
          </a:p>
          <a:p>
            <a:pPr marL="342900" indent="-342900" algn="just">
              <a:buFont typeface="Arial" panose="020B0604020202020204" pitchFamily="34" charset="0"/>
              <a:buChar char="•"/>
            </a:pPr>
            <a:r>
              <a:rPr lang="en-US" altLang="en-US" sz="2000" dirty="0">
                <a:cs typeface="Times New Roman" panose="02020603050405020304" pitchFamily="18" charset="0"/>
              </a:rPr>
              <a:t>Three analysis techniques are developed in the proposed system for discovering cyberbullying: network analysis, content analysis, and graph-based network visualization analysis.</a:t>
            </a:r>
          </a:p>
          <a:p>
            <a:pPr algn="just"/>
            <a:endParaRPr lang="en-US" altLang="en-US" sz="2000" dirty="0"/>
          </a:p>
        </p:txBody>
      </p:sp>
    </p:spTree>
    <p:extLst>
      <p:ext uri="{BB962C8B-B14F-4D97-AF65-F5344CB8AC3E}">
        <p14:creationId xmlns:p14="http://schemas.microsoft.com/office/powerpoint/2010/main" val="75372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3856</TotalTime>
  <Words>2354</Words>
  <Application>Microsoft Office PowerPoint</Application>
  <PresentationFormat>On-screen Show (4:3)</PresentationFormat>
  <Paragraphs>352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Black</vt:lpstr>
      <vt:lpstr>Calibri</vt:lpstr>
      <vt:lpstr>Calibri Light</vt:lpstr>
      <vt:lpstr>Cambria</vt:lpstr>
      <vt:lpstr>Times New Roman</vt:lpstr>
      <vt:lpstr>Office Theme</vt:lpstr>
      <vt:lpstr>PowerPoint Presentation</vt:lpstr>
      <vt:lpstr>Role division </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NAIVE BAYES</vt:lpstr>
      <vt:lpstr>SUPPORT VECTOR MACHINE</vt:lpstr>
      <vt:lpstr>RANDOM FOREST</vt:lpstr>
      <vt:lpstr>GRADIENT BOOSTING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Microsoft account</cp:lastModifiedBy>
  <cp:revision>193</cp:revision>
  <dcterms:created xsi:type="dcterms:W3CDTF">2020-12-17T21:21:33Z</dcterms:created>
  <dcterms:modified xsi:type="dcterms:W3CDTF">2023-12-13T01:10:21Z</dcterms:modified>
</cp:coreProperties>
</file>