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90.xml" ContentType="application/vnd.openxmlformats-officedocument.presentationml.slide+xml"/>
  <Override PartName="/ppt/slides/slide120.xml" ContentType="application/vnd.openxmlformats-officedocument.presentationml.slide+xml"/>
  <Override PartName="/ppt/slides/slide80.xml" ContentType="application/vnd.openxmlformats-officedocument.presentationml.slide+xml"/>
  <Override PartName="/ppt/slides/slide110.xml" ContentType="application/vnd.openxmlformats-officedocument.presentationml.slide+xml"/>
  <Override PartName="/ppt/slideLayouts/slideLayout340.xml" ContentType="application/vnd.openxmlformats-officedocument.presentationml.slideLayout+xml"/>
  <Override PartName="/ppt/slideLayouts/slideLayout530.xml" ContentType="application/vnd.openxmlformats-officedocument.presentationml.slideLayout+xml"/>
  <Override PartName="/ppt/slideLayouts/slideLayout79.xml" ContentType="application/vnd.openxmlformats-officedocument.presentationml.slideLayout+xml"/>
  <Override PartName="/ppt/slideMasters/slideMaster30.xml" ContentType="application/vnd.openxmlformats-officedocument.presentationml.slideMaster+xml"/>
  <Override PartName="/ppt/slideMasters/slideMaster50.xml" ContentType="application/vnd.openxmlformats-officedocument.presentationml.slideMaster+xml"/>
  <Override PartName="/ppt/slideMasters/slideMaster10.xml" ContentType="application/vnd.openxmlformats-officedocument.presentationml.slideMaster+xml"/>
  <Override PartName="/ppt/slideLayouts/slideLayout350.xml" ContentType="application/vnd.openxmlformats-officedocument.presentationml.slideLayout+xml"/>
  <Override PartName="/ppt/theme/theme30.xml" ContentType="application/vnd.openxmlformats-officedocument.theme+xml"/>
  <Override PartName="/ppt/slideLayouts/slideLayout300.xml" ContentType="application/vnd.openxmlformats-officedocument.presentationml.slideLayout+xml"/>
  <Override PartName="/ppt/slideLayouts/slideLayout390.xml" ContentType="application/vnd.openxmlformats-officedocument.presentationml.slideLayout+xml"/>
  <Override PartName="/ppt/slideLayouts/slideLayout290.xml" ContentType="application/vnd.openxmlformats-officedocument.presentationml.slideLayout+xml"/>
  <Override PartName="/ppt/slideLayouts/slideLayout280.xml" ContentType="application/vnd.openxmlformats-officedocument.presentationml.slideLayout+xml"/>
  <Override PartName="/ppt/slideLayouts/slideLayout330.xml" ContentType="application/vnd.openxmlformats-officedocument.presentationml.slideLayout+xml"/>
  <Override PartName="/ppt/slideLayouts/slideLayout380.xml" ContentType="application/vnd.openxmlformats-officedocument.presentationml.slideLayout+xml"/>
  <Override PartName="/ppt/slideLayouts/slideLayout320.xml" ContentType="application/vnd.openxmlformats-officedocument.presentationml.slideLayout+xml"/>
  <Override PartName="/ppt/slideLayouts/slideLayout370.xml" ContentType="application/vnd.openxmlformats-officedocument.presentationml.slideLayout+xml"/>
  <Override PartName="/ppt/slideLayouts/slideLayout310.xml" ContentType="application/vnd.openxmlformats-officedocument.presentationml.slideLayout+xml"/>
  <Override PartName="/ppt/slideLayouts/slideLayout360.xml" ContentType="application/vnd.openxmlformats-officedocument.presentationml.slideLayout+xml"/>
  <Override PartName="/ppt/slideLayouts/slideLayout550.xml" ContentType="application/vnd.openxmlformats-officedocument.presentationml.slideLayout+xml"/>
  <Override PartName="/ppt/slideLayouts/slideLayout540.xml" ContentType="application/vnd.openxmlformats-officedocument.presentationml.slideLayout+xml"/>
  <Override PartName="/ppt/theme/theme50.xml" ContentType="application/vnd.openxmlformats-officedocument.theme+xml"/>
  <Override PartName="/ppt/slideLayouts/slideLayout570.xml" ContentType="application/vnd.openxmlformats-officedocument.presentationml.slideLayout+xml"/>
  <Override PartName="/ppt/slideLayouts/slideLayout560.xml" ContentType="application/vnd.openxmlformats-officedocument.presentationml.slideLayout+xml"/>
  <Override PartName="/ppt/slideLayouts/slideLayout80.xml" ContentType="application/vnd.openxmlformats-officedocument.presentationml.slideLayout+xml"/>
  <Override PartName="/ppt/slideLayouts/slideLayout130.xml" ContentType="application/vnd.openxmlformats-officedocument.presentationml.slideLayout+xml"/>
  <Override PartName="/ppt/slideLayouts/slideLayout311.xml" ContentType="application/vnd.openxmlformats-officedocument.presentationml.slideLayout+xml"/>
  <Override PartName="/ppt/slideLayouts/slideLayout120.xml" ContentType="application/vnd.openxmlformats-officedocument.presentationml.slideLayout+xml"/>
  <Override PartName="/ppt/theme/theme11.xml" ContentType="application/vnd.openxmlformats-officedocument.theme+xml"/>
  <Override PartName="/ppt/slideLayouts/slideLayout210.xml" ContentType="application/vnd.openxmlformats-officedocument.presentationml.slideLayout+xml"/>
  <Override PartName="/ppt/slideLayouts/slideLayout160.xml" ContentType="application/vnd.openxmlformats-officedocument.presentationml.slideLayout+xml"/>
  <Override PartName="/ppt/slideLayouts/slideLayout110.xml" ContentType="application/vnd.openxmlformats-officedocument.presentationml.slideLayout+xml"/>
  <Override PartName="/ppt/slideLayouts/slideLayout610.xml" ContentType="application/vnd.openxmlformats-officedocument.presentationml.slideLayout+xml"/>
  <Override PartName="/ppt/slideLayouts/slideLayout111.xml" ContentType="application/vnd.openxmlformats-officedocument.presentationml.slideLayout+xml"/>
  <Override PartName="/ppt/slideLayouts/slideLayout510.xml" ContentType="application/vnd.openxmlformats-officedocument.presentationml.slideLayout+xml"/>
  <Override PartName="/ppt/slideLayouts/slideLayout150.xml" ContentType="application/vnd.openxmlformats-officedocument.presentationml.slideLayout+xml"/>
  <Override PartName="/ppt/slideLayouts/slideLayout100.xml" ContentType="application/vnd.openxmlformats-officedocument.presentationml.slideLayout+xml"/>
  <Override PartName="/ppt/slideLayouts/slideLayout410.xml" ContentType="application/vnd.openxmlformats-officedocument.presentationml.slideLayout+xml"/>
  <Override PartName="/ppt/slideLayouts/slideLayout90.xml" ContentType="application/vnd.openxmlformats-officedocument.presentationml.slideLayout+xml"/>
  <Override PartName="/ppt/slideLayouts/slideLayout1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1" r:id="rId4"/>
    <p:sldMasterId id="2147483766" r:id="rId5"/>
    <p:sldMasterId id="2147483709" r:id="rId6"/>
    <p:sldMasterId id="2147483722" r:id="rId7"/>
    <p:sldMasterId id="2147483734" r:id="rId8"/>
    <p:sldMasterId id="2147483737" r:id="rId9"/>
    <p:sldMasterId id="2147483739" r:id="rId10"/>
    <p:sldMasterId id="2147483746" r:id="rId11"/>
  </p:sldMasterIdLst>
  <p:notesMasterIdLst>
    <p:notesMasterId r:id="rId31"/>
  </p:notesMasterIdLst>
  <p:handoutMasterIdLst>
    <p:handoutMasterId r:id="rId32"/>
  </p:handoutMasterIdLst>
  <p:sldIdLst>
    <p:sldId id="256" r:id="rId12"/>
    <p:sldId id="2101" r:id="rId13"/>
    <p:sldId id="2664" r:id="rId14"/>
    <p:sldId id="2656" r:id="rId15"/>
    <p:sldId id="2663" r:id="rId16"/>
    <p:sldId id="636" r:id="rId17"/>
    <p:sldId id="2641" r:id="rId18"/>
    <p:sldId id="2645" r:id="rId19"/>
    <p:sldId id="2642" r:id="rId20"/>
    <p:sldId id="2660" r:id="rId21"/>
    <p:sldId id="2644" r:id="rId22"/>
    <p:sldId id="2643" r:id="rId23"/>
    <p:sldId id="2646" r:id="rId24"/>
    <p:sldId id="2659" r:id="rId25"/>
    <p:sldId id="2662" r:id="rId26"/>
    <p:sldId id="265" r:id="rId27"/>
    <p:sldId id="266" r:id="rId28"/>
    <p:sldId id="2658" r:id="rId29"/>
    <p:sldId id="333"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3333"/>
    <a:srgbClr val="006666"/>
    <a:srgbClr val="880000"/>
    <a:srgbClr val="AA0000"/>
    <a:srgbClr val="941A1A"/>
    <a:srgbClr val="AC4D4D"/>
    <a:srgbClr val="B86666"/>
    <a:srgbClr val="C48080"/>
    <a:srgbClr val="8C0000"/>
    <a:srgbClr val="7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B2A1C-EE8D-49CD-A2BC-7226EF133E5B}" v="24" dt="2024-10-16T15:11:44.815"/>
    <p1510:client id="{20BF6BA7-23F7-6519-6DD8-B621DBD3C984}" v="371" dt="2024-10-16T09:01:57.531"/>
    <p1510:client id="{4CB3CEA5-F799-BA55-059A-811BE5487EAE}" v="77" dt="2024-10-16T09:48:18.633"/>
    <p1510:client id="{94E5D7B7-A519-4EA0-BA1D-C7E458CD5410}" v="3053" dt="2024-10-16T14:21:15.232"/>
    <p1510:client id="{C1616EBC-7E01-4669-8A92-1838C251F273}" v="157" dt="2024-10-17T08:55:39.276"/>
    <p1510:client id="{CCFADCB5-CEE7-4A15-A3A8-7166E415036B}" v="1358" dt="2024-10-16T14:15:49.464"/>
    <p1510:client id="{DCF1E053-831D-4A22-9A91-3B8EE73E8E9B}" v="962" dt="2024-10-16T14:34:23.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60" d="100"/>
          <a:sy n="60" d="100"/>
        </p:scale>
        <p:origin x="1024"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2AA5F7-BE8F-F535-97C7-02E0376AF238}"/>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0A1C28-1355-AFEE-3735-8DF5829F8EDD}"/>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C82BAB1-25E5-4B33-AEED-A83B249C05B9}" type="datetimeFigureOut">
              <a:rPr lang="en-US" smtClean="0"/>
              <a:t>10/16/2024</a:t>
            </a:fld>
            <a:endParaRPr lang="en-US"/>
          </a:p>
        </p:txBody>
      </p:sp>
      <p:sp>
        <p:nvSpPr>
          <p:cNvPr id="4" name="Footer Placeholder 3">
            <a:extLst>
              <a:ext uri="{FF2B5EF4-FFF2-40B4-BE49-F238E27FC236}">
                <a16:creationId xmlns:a16="http://schemas.microsoft.com/office/drawing/2014/main" id="{3E4528EE-C2D7-58A5-E055-D911EC45785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FC60AD-7B37-E025-AA19-BE644D8C11FD}"/>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D0AB20F-BF78-44DF-91C0-EDF2A65E8077}" type="slidenum">
              <a:rPr lang="en-US" smtClean="0"/>
              <a:t>‹#›</a:t>
            </a:fld>
            <a:endParaRPr lang="en-US"/>
          </a:p>
        </p:txBody>
      </p:sp>
    </p:spTree>
    <p:extLst>
      <p:ext uri="{BB962C8B-B14F-4D97-AF65-F5344CB8AC3E}">
        <p14:creationId xmlns:p14="http://schemas.microsoft.com/office/powerpoint/2010/main" val="266628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1100" b="0" strike="noStrike" spc="-1">
                <a:solidFill>
                  <a:srgbClr val="800000"/>
                </a:solidFill>
                <a:latin typeface="Arial"/>
              </a:rPr>
              <a:t>Click to move the slide</a:t>
            </a:r>
          </a:p>
        </p:txBody>
      </p:sp>
      <p:sp>
        <p:nvSpPr>
          <p:cNvPr id="145"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146"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147"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148"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149"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82C22CEC-8817-491F-9A5D-98974816EA01}"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8.bin"/><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80.bin"/><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5.w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11.bin"/><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image" Target="../media/image50.wmf"/><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0.bin"/><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00.bin"/><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1.bin"/><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10.bin"/><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2.bin"/><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20.bin"/><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4.bin"/><Relationship Id="rId1" Type="http://schemas.openxmlformats.org/officeDocument/2006/relationships/slideMaster" Target="../slideMasters/slideMaster3.xml"/><Relationship Id="rId4" Type="http://schemas.openxmlformats.org/officeDocument/2006/relationships/oleObject" Target="../embeddings/oleObject15.bin"/></Relationships>
</file>

<file path=ppt/slideLayouts/_rels/slideLayout2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40.bin"/><Relationship Id="rId1" Type="http://schemas.openxmlformats.org/officeDocument/2006/relationships/slideMaster" Target="../slideMasters/slideMaster30.xml"/><Relationship Id="rId4" Type="http://schemas.openxmlformats.org/officeDocument/2006/relationships/oleObject" Target="../embeddings/oleObject150.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60.bin"/><Relationship Id="rId1" Type="http://schemas.openxmlformats.org/officeDocument/2006/relationships/slideMaster" Target="../slideMasters/slideMaster30.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2.bin"/><Relationship Id="rId1" Type="http://schemas.openxmlformats.org/officeDocument/2006/relationships/slideMaster" Target="../slideMasters/slideMaster10.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0.bin"/><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8.bin"/><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5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80.bin"/><Relationship Id="rId1" Type="http://schemas.openxmlformats.org/officeDocument/2006/relationships/slideMaster" Target="../slideMasters/slideMaster50.xml"/><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4.bin"/><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6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40.bin"/><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5.bin"/><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1.bin"/><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50.bin"/><Relationship Id="rId1" Type="http://schemas.openxmlformats.org/officeDocument/2006/relationships/slideMaster" Target="../slideMasters/slideMaster10.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6.bin"/><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60.bin"/><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5.w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image" Target="../media/image50.wmf"/><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2"/>
            <a:ext cx="12192000" cy="3382963"/>
          </a:xfrm>
          <a:prstGeom prst="rect">
            <a:avLst/>
          </a:prstGeom>
          <a:solidFill>
            <a:srgbClr val="800000"/>
          </a:solidFill>
          <a:ln w="9525">
            <a:noFill/>
            <a:miter lim="800000"/>
            <a:headEnd/>
            <a:tailEnd/>
          </a:ln>
          <a:effectLst/>
        </p:spPr>
        <p:txBody>
          <a:bodyPr wrap="none" anchor="ctr"/>
          <a:lstStyle/>
          <a:p>
            <a:endParaRPr lang="en-US" sz="1100"/>
          </a:p>
        </p:txBody>
      </p:sp>
      <p:sp>
        <p:nvSpPr>
          <p:cNvPr id="10" name="Rectangle 12"/>
          <p:cNvSpPr>
            <a:spLocks noChangeArrowheads="1"/>
          </p:cNvSpPr>
          <p:nvPr/>
        </p:nvSpPr>
        <p:spPr bwMode="auto">
          <a:xfrm>
            <a:off x="4536891" y="4094163"/>
            <a:ext cx="3090020"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rPr>
              <a:t>Chicago, IL</a:t>
            </a:r>
          </a:p>
          <a:p>
            <a:pPr>
              <a:spcBef>
                <a:spcPct val="0"/>
              </a:spcBef>
              <a:buClrTx/>
              <a:buFontTx/>
              <a:buNone/>
            </a:pPr>
            <a:r>
              <a:rPr lang="en-US" sz="2000" b="1">
                <a:solidFill>
                  <a:schemeClr val="bg1"/>
                </a:solidFill>
              </a:rPr>
              <a:t>Bangalore, India</a:t>
            </a:r>
          </a:p>
          <a:p>
            <a:pPr>
              <a:spcBef>
                <a:spcPct val="0"/>
              </a:spcBef>
              <a:buClrTx/>
              <a:buFontTx/>
              <a:buNone/>
            </a:pPr>
            <a:r>
              <a:rPr lang="en-US" sz="2000" b="1">
                <a:solidFill>
                  <a:schemeClr val="bg1"/>
                </a:solidFill>
              </a:rPr>
              <a:t>www.mu-sigma.com</a:t>
            </a:r>
          </a:p>
          <a:p>
            <a:pPr>
              <a:spcBef>
                <a:spcPct val="0"/>
              </a:spcBef>
              <a:buClrTx/>
              <a:buFontTx/>
              <a:buNone/>
            </a:pPr>
            <a:endParaRPr lang="en-US" sz="2000" b="1">
              <a:solidFill>
                <a:schemeClr val="bg1"/>
              </a:solidFill>
            </a:endParaRPr>
          </a:p>
        </p:txBody>
      </p:sp>
      <p:sp>
        <p:nvSpPr>
          <p:cNvPr id="12" name="Rectangle 13"/>
          <p:cNvSpPr>
            <a:spLocks noChangeArrowheads="1"/>
          </p:cNvSpPr>
          <p:nvPr/>
        </p:nvSpPr>
        <p:spPr bwMode="auto">
          <a:xfrm>
            <a:off x="1420626"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5" name="Title Placeholder 13"/>
          <p:cNvSpPr>
            <a:spLocks noGrp="1"/>
          </p:cNvSpPr>
          <p:nvPr>
            <p:ph type="title" hasCustomPrompt="1"/>
          </p:nvPr>
        </p:nvSpPr>
        <p:spPr>
          <a:xfrm>
            <a:off x="2305162" y="2467429"/>
            <a:ext cx="8443321" cy="457200"/>
          </a:xfrm>
          <a:prstGeom prst="rect">
            <a:avLst/>
          </a:prstGeom>
        </p:spPr>
        <p:txBody>
          <a:bodyPr vert="horz" lIns="91440" tIns="45720" rIns="91440" bIns="45720" rtlCol="0" anchor="ctr">
            <a:normAutofit/>
          </a:bodyPr>
          <a:lstStyle>
            <a:lvl1pPr>
              <a:defRPr/>
            </a:lvl1pPr>
          </a:lstStyle>
          <a:p>
            <a:r>
              <a:rPr lang="en-US"/>
              <a:t>Project Title</a:t>
            </a:r>
          </a:p>
        </p:txBody>
      </p:sp>
      <p:sp>
        <p:nvSpPr>
          <p:cNvPr id="11" name="Text Placeholder 10"/>
          <p:cNvSpPr>
            <a:spLocks noGrp="1"/>
          </p:cNvSpPr>
          <p:nvPr>
            <p:ph type="body" sz="quarter" idx="11" hasCustomPrompt="1"/>
          </p:nvPr>
        </p:nvSpPr>
        <p:spPr>
          <a:xfrm>
            <a:off x="4430790" y="5108573"/>
            <a:ext cx="3289377" cy="522288"/>
          </a:xfrm>
          <a:prstGeom prst="rect">
            <a:avLst/>
          </a:prstGeom>
        </p:spPr>
        <p:txBody>
          <a:bodyPr anchor="ctr">
            <a:normAutofit/>
          </a:bodyPr>
          <a:lstStyle>
            <a:lvl1pPr algn="ctr">
              <a:buNone/>
              <a:defRPr sz="1800" b="0" i="0">
                <a:solidFill>
                  <a:schemeClr val="bg1"/>
                </a:solidFill>
              </a:defRPr>
            </a:lvl1pPr>
          </a:lstStyle>
          <a:p>
            <a:pPr lvl="0"/>
            <a:r>
              <a:rPr lang="en-US"/>
              <a:t>Insert Date</a:t>
            </a:r>
          </a:p>
        </p:txBody>
      </p:sp>
      <p:sp>
        <p:nvSpPr>
          <p:cNvPr id="13" name="Rectangle 14"/>
          <p:cNvSpPr>
            <a:spLocks noChangeArrowheads="1"/>
          </p:cNvSpPr>
          <p:nvPr/>
        </p:nvSpPr>
        <p:spPr bwMode="auto">
          <a:xfrm>
            <a:off x="1031964" y="6045652"/>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15" name="Text Placeholder 14"/>
          <p:cNvSpPr>
            <a:spLocks noGrp="1"/>
          </p:cNvSpPr>
          <p:nvPr>
            <p:ph type="body" sz="quarter" idx="12" hasCustomPrompt="1"/>
          </p:nvPr>
        </p:nvSpPr>
        <p:spPr>
          <a:xfrm>
            <a:off x="2306278" y="2971800"/>
            <a:ext cx="8443321" cy="457200"/>
          </a:xfrm>
          <a:prstGeom prst="rect">
            <a:avLst/>
          </a:prstGeo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a:t>Meeting Title</a:t>
            </a:r>
          </a:p>
        </p:txBody>
      </p:sp>
      <p:sp>
        <p:nvSpPr>
          <p:cNvPr id="14" name="Rectangle 11"/>
          <p:cNvSpPr>
            <a:spLocks noChangeArrowheads="1"/>
          </p:cNvSpPr>
          <p:nvPr/>
        </p:nvSpPr>
        <p:spPr bwMode="auto">
          <a:xfrm>
            <a:off x="0" y="3492502"/>
            <a:ext cx="12192000" cy="3382963"/>
          </a:xfrm>
          <a:prstGeom prst="rect">
            <a:avLst/>
          </a:prstGeom>
          <a:solidFill>
            <a:srgbClr val="800000"/>
          </a:solidFill>
          <a:ln w="9525">
            <a:noFill/>
            <a:miter lim="800000"/>
            <a:headEnd/>
            <a:tailEnd/>
          </a:ln>
          <a:effectLst/>
        </p:spPr>
        <p:txBody>
          <a:bodyPr wrap="none" anchor="ctr"/>
          <a:lstStyle/>
          <a:p>
            <a:endParaRPr lang="en-US" sz="1100">
              <a:latin typeface="Calibiri"/>
            </a:endParaRPr>
          </a:p>
        </p:txBody>
      </p:sp>
      <p:sp>
        <p:nvSpPr>
          <p:cNvPr id="18" name="Rectangle 12"/>
          <p:cNvSpPr>
            <a:spLocks noChangeArrowheads="1"/>
          </p:cNvSpPr>
          <p:nvPr/>
        </p:nvSpPr>
        <p:spPr bwMode="auto">
          <a:xfrm>
            <a:off x="4536891" y="4094163"/>
            <a:ext cx="3090020"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rPr>
              <a:t>Chicago, IL</a:t>
            </a:r>
          </a:p>
          <a:p>
            <a:pPr>
              <a:spcBef>
                <a:spcPct val="0"/>
              </a:spcBef>
              <a:buClrTx/>
              <a:buFontTx/>
              <a:buNone/>
            </a:pPr>
            <a:r>
              <a:rPr lang="en-US" sz="2000" b="1">
                <a:solidFill>
                  <a:schemeClr val="bg1"/>
                </a:solidFill>
              </a:rPr>
              <a:t>Bangalore, India</a:t>
            </a:r>
          </a:p>
          <a:p>
            <a:pPr>
              <a:spcBef>
                <a:spcPct val="0"/>
              </a:spcBef>
              <a:buClrTx/>
              <a:buFontTx/>
              <a:buNone/>
            </a:pPr>
            <a:r>
              <a:rPr lang="en-US" sz="2000" b="1">
                <a:solidFill>
                  <a:schemeClr val="bg1"/>
                </a:solidFill>
              </a:rPr>
              <a:t>www.mu-sigma.com</a:t>
            </a:r>
          </a:p>
          <a:p>
            <a:pPr>
              <a:spcBef>
                <a:spcPct val="0"/>
              </a:spcBef>
              <a:buClrTx/>
              <a:buFontTx/>
              <a:buNone/>
            </a:pPr>
            <a:endParaRPr lang="en-US" sz="2000" b="1">
              <a:solidFill>
                <a:schemeClr val="bg1"/>
              </a:solidFill>
            </a:endParaRPr>
          </a:p>
        </p:txBody>
      </p:sp>
      <p:sp>
        <p:nvSpPr>
          <p:cNvPr id="19" name="Rectangle 13"/>
          <p:cNvSpPr>
            <a:spLocks noChangeArrowheads="1"/>
          </p:cNvSpPr>
          <p:nvPr/>
        </p:nvSpPr>
        <p:spPr bwMode="auto">
          <a:xfrm>
            <a:off x="1420626"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20" name="Rectangle 14"/>
          <p:cNvSpPr>
            <a:spLocks noChangeArrowheads="1"/>
          </p:cNvSpPr>
          <p:nvPr/>
        </p:nvSpPr>
        <p:spPr bwMode="auto">
          <a:xfrm>
            <a:off x="1031964" y="6045652"/>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21" name="TextBox 23"/>
          <p:cNvSpPr txBox="1">
            <a:spLocks noChangeArrowheads="1"/>
          </p:cNvSpPr>
          <p:nvPr/>
        </p:nvSpPr>
        <p:spPr bwMode="auto">
          <a:xfrm>
            <a:off x="3991034" y="3556000"/>
            <a:ext cx="4190389" cy="400050"/>
          </a:xfrm>
          <a:prstGeom prst="rect">
            <a:avLst/>
          </a:prstGeom>
          <a:noFill/>
          <a:ln w="9525">
            <a:noFill/>
            <a:miter lim="800000"/>
            <a:headEnd/>
            <a:tailEnd/>
          </a:ln>
        </p:spPr>
        <p:txBody>
          <a:bodyPr>
            <a:spAutoFit/>
          </a:bodyPr>
          <a:lstStyle/>
          <a:p>
            <a:r>
              <a:rPr lang="en-US" sz="2000" b="1" i="1">
                <a:solidFill>
                  <a:schemeClr val="bg1"/>
                </a:solidFill>
              </a:rPr>
              <a:t>Do The Math</a:t>
            </a:r>
          </a:p>
        </p:txBody>
      </p:sp>
      <p:cxnSp>
        <p:nvCxnSpPr>
          <p:cNvPr id="22" name="Straight Connector 25"/>
          <p:cNvCxnSpPr>
            <a:cxnSpLocks noChangeShapeType="1"/>
          </p:cNvCxnSpPr>
          <p:nvPr/>
        </p:nvCxnSpPr>
        <p:spPr bwMode="auto">
          <a:xfrm flipV="1">
            <a:off x="5118765" y="3951288"/>
            <a:ext cx="1913428" cy="0"/>
          </a:xfrm>
          <a:prstGeom prst="line">
            <a:avLst/>
          </a:prstGeom>
          <a:noFill/>
          <a:ln w="38100">
            <a:solidFill>
              <a:schemeClr val="bg1"/>
            </a:solidFill>
            <a:round/>
            <a:headEnd/>
            <a:tailEnd/>
          </a:ln>
        </p:spPr>
      </p:cxnSp>
      <p:sp>
        <p:nvSpPr>
          <p:cNvPr id="2" name="Rectangle 11">
            <a:extLst>
              <a:ext uri="{FF2B5EF4-FFF2-40B4-BE49-F238E27FC236}">
                <a16:creationId xmlns:a16="http://schemas.microsoft.com/office/drawing/2014/main" id="{6421D519-58D1-D0F1-8F07-45112DEDD4EF}"/>
              </a:ext>
            </a:extLst>
          </p:cNvPr>
          <p:cNvSpPr>
            <a:spLocks noChangeArrowheads="1"/>
          </p:cNvSpPr>
          <p:nvPr userDrawn="1"/>
        </p:nvSpPr>
        <p:spPr bwMode="auto">
          <a:xfrm>
            <a:off x="0" y="3564427"/>
            <a:ext cx="12192000" cy="3382963"/>
          </a:xfrm>
          <a:prstGeom prst="rect">
            <a:avLst/>
          </a:prstGeom>
          <a:solidFill>
            <a:srgbClr val="800000"/>
          </a:solidFill>
          <a:ln w="9525">
            <a:noFill/>
            <a:miter lim="800000"/>
            <a:headEnd/>
            <a:tailEnd/>
          </a:ln>
          <a:effectLst/>
        </p:spPr>
        <p:txBody>
          <a:bodyPr wrap="none" anchor="ctr"/>
          <a:lstStyle/>
          <a:p>
            <a:endParaRPr lang="en-US" sz="1100"/>
          </a:p>
        </p:txBody>
      </p:sp>
      <p:sp>
        <p:nvSpPr>
          <p:cNvPr id="3" name="Line 6">
            <a:extLst>
              <a:ext uri="{FF2B5EF4-FFF2-40B4-BE49-F238E27FC236}">
                <a16:creationId xmlns:a16="http://schemas.microsoft.com/office/drawing/2014/main" id="{65101A16-2273-68FA-2531-1010EB10AC0F}"/>
              </a:ext>
            </a:extLst>
          </p:cNvPr>
          <p:cNvSpPr>
            <a:spLocks noChangeShapeType="1"/>
          </p:cNvSpPr>
          <p:nvPr userDrawn="1"/>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100"/>
          </a:p>
        </p:txBody>
      </p:sp>
      <p:graphicFrame>
        <p:nvGraphicFramePr>
          <p:cNvPr id="4" name="Object 9">
            <a:extLst>
              <a:ext uri="{FF2B5EF4-FFF2-40B4-BE49-F238E27FC236}">
                <a16:creationId xmlns:a16="http://schemas.microsoft.com/office/drawing/2014/main" id="{8D832090-F0EA-1E9F-6D4E-B1D4F2F0635C}"/>
              </a:ext>
            </a:extLst>
          </p:cNvPr>
          <p:cNvGraphicFramePr>
            <a:graphicFrameLocks noChangeAspect="1"/>
          </p:cNvGraphicFramePr>
          <p:nvPr userDrawn="1">
            <p:extLst>
              <p:ext uri="{D42A27DB-BD31-4B8C-83A1-F6EECF244321}">
                <p14:modId xmlns:p14="http://schemas.microsoft.com/office/powerpoint/2010/main" val="536616086"/>
              </p:ext>
            </p:extLst>
          </p:nvPr>
        </p:nvGraphicFramePr>
        <p:xfrm>
          <a:off x="2260401" y="1135071"/>
          <a:ext cx="1193999" cy="1285875"/>
        </p:xfrm>
        <a:graphic>
          <a:graphicData uri="http://schemas.openxmlformats.org/presentationml/2006/ole">
            <mc:AlternateContent xmlns:mc="http://schemas.openxmlformats.org/markup-compatibility/2006">
              <mc:Choice xmlns:v="urn:schemas-microsoft-com:vml" Requires="v">
                <p:oleObj r:id="rId2" imgW="1085714" imgH="1286055" progId="PBrush">
                  <p:embed/>
                </p:oleObj>
              </mc:Choice>
              <mc:Fallback>
                <p:oleObj r:id="rId2" imgW="1085714" imgH="1286055" progId="PBrush">
                  <p:embed/>
                  <p:pic>
                    <p:nvPicPr>
                      <p:cNvPr id="4" name="Object 9">
                        <a:extLst>
                          <a:ext uri="{FF2B5EF4-FFF2-40B4-BE49-F238E27FC236}">
                            <a16:creationId xmlns:a16="http://schemas.microsoft.com/office/drawing/2014/main" id="{8D832090-F0EA-1E9F-6D4E-B1D4F2F06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401" y="1135071"/>
                        <a:ext cx="1193999" cy="1285875"/>
                      </a:xfrm>
                      <a:prstGeom prst="rect">
                        <a:avLst/>
                      </a:prstGeom>
                      <a:noFill/>
                    </p:spPr>
                  </p:pic>
                </p:oleObj>
              </mc:Fallback>
            </mc:AlternateContent>
          </a:graphicData>
        </a:graphic>
      </p:graphicFrame>
      <p:sp>
        <p:nvSpPr>
          <p:cNvPr id="6" name="Rectangle 12">
            <a:extLst>
              <a:ext uri="{FF2B5EF4-FFF2-40B4-BE49-F238E27FC236}">
                <a16:creationId xmlns:a16="http://schemas.microsoft.com/office/drawing/2014/main" id="{D6475A65-1936-24FB-30F3-4678D3B74FCE}"/>
              </a:ext>
            </a:extLst>
          </p:cNvPr>
          <p:cNvSpPr>
            <a:spLocks noChangeArrowheads="1"/>
          </p:cNvSpPr>
          <p:nvPr userDrawn="1"/>
        </p:nvSpPr>
        <p:spPr bwMode="auto">
          <a:xfrm>
            <a:off x="4536895" y="4094163"/>
            <a:ext cx="3090020" cy="673100"/>
          </a:xfrm>
          <a:prstGeom prst="rect">
            <a:avLst/>
          </a:prstGeom>
          <a:noFill/>
          <a:ln w="9525">
            <a:noFill/>
            <a:miter lim="800000"/>
            <a:headEnd/>
            <a:tailEnd/>
          </a:ln>
          <a:effectLst/>
        </p:spPr>
        <p:txBody>
          <a:bodyPr lIns="0" tIns="0" rIns="0" bIns="0"/>
          <a:lstStyle/>
          <a:p>
            <a:pPr algn="ctr">
              <a:spcBef>
                <a:spcPct val="0"/>
              </a:spcBef>
              <a:buClrTx/>
              <a:buFontTx/>
              <a:buNone/>
            </a:pPr>
            <a:r>
              <a:rPr lang="en-US" sz="2000" b="1">
                <a:solidFill>
                  <a:schemeClr val="bg1"/>
                </a:solidFill>
              </a:rPr>
              <a:t>Chicago, IL</a:t>
            </a:r>
          </a:p>
          <a:p>
            <a:pPr algn="ctr">
              <a:spcBef>
                <a:spcPct val="0"/>
              </a:spcBef>
              <a:buClrTx/>
              <a:buFontTx/>
              <a:buNone/>
            </a:pPr>
            <a:r>
              <a:rPr lang="en-US" sz="2000" b="1">
                <a:solidFill>
                  <a:schemeClr val="bg1"/>
                </a:solidFill>
              </a:rPr>
              <a:t>Bangalore, India</a:t>
            </a:r>
          </a:p>
          <a:p>
            <a:pPr algn="ctr">
              <a:spcBef>
                <a:spcPct val="0"/>
              </a:spcBef>
              <a:buClrTx/>
              <a:buFontTx/>
              <a:buNone/>
            </a:pPr>
            <a:r>
              <a:rPr lang="en-US" sz="2000" b="1">
                <a:solidFill>
                  <a:schemeClr val="bg1"/>
                </a:solidFill>
              </a:rPr>
              <a:t>www.mu-sigma.com</a:t>
            </a:r>
          </a:p>
          <a:p>
            <a:pPr algn="ctr">
              <a:spcBef>
                <a:spcPct val="0"/>
              </a:spcBef>
              <a:buClrTx/>
              <a:buFontTx/>
              <a:buNone/>
            </a:pPr>
            <a:endParaRPr lang="en-US" sz="2000" b="1">
              <a:solidFill>
                <a:schemeClr val="bg1"/>
              </a:solidFill>
            </a:endParaRPr>
          </a:p>
        </p:txBody>
      </p:sp>
      <p:sp>
        <p:nvSpPr>
          <p:cNvPr id="8" name="Rectangle 13">
            <a:extLst>
              <a:ext uri="{FF2B5EF4-FFF2-40B4-BE49-F238E27FC236}">
                <a16:creationId xmlns:a16="http://schemas.microsoft.com/office/drawing/2014/main" id="{89577E4E-517A-6711-3759-B1DBA43F41DD}"/>
              </a:ext>
            </a:extLst>
          </p:cNvPr>
          <p:cNvSpPr>
            <a:spLocks noChangeArrowheads="1"/>
          </p:cNvSpPr>
          <p:nvPr userDrawn="1"/>
        </p:nvSpPr>
        <p:spPr bwMode="auto">
          <a:xfrm>
            <a:off x="1420626" y="5785754"/>
            <a:ext cx="8031599"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16" name="Rectangle 14">
            <a:extLst>
              <a:ext uri="{FF2B5EF4-FFF2-40B4-BE49-F238E27FC236}">
                <a16:creationId xmlns:a16="http://schemas.microsoft.com/office/drawing/2014/main" id="{E107C869-AE07-C429-0F9E-3374698AFC54}"/>
              </a:ext>
            </a:extLst>
          </p:cNvPr>
          <p:cNvSpPr>
            <a:spLocks noChangeArrowheads="1"/>
          </p:cNvSpPr>
          <p:nvPr userDrawn="1"/>
        </p:nvSpPr>
        <p:spPr bwMode="auto">
          <a:xfrm>
            <a:off x="2716926" y="5799073"/>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23" name="TextBox 23">
            <a:extLst>
              <a:ext uri="{FF2B5EF4-FFF2-40B4-BE49-F238E27FC236}">
                <a16:creationId xmlns:a16="http://schemas.microsoft.com/office/drawing/2014/main" id="{776285BD-45ED-0285-0BA1-044842972825}"/>
              </a:ext>
            </a:extLst>
          </p:cNvPr>
          <p:cNvSpPr txBox="1">
            <a:spLocks noChangeArrowheads="1"/>
          </p:cNvSpPr>
          <p:nvPr userDrawn="1"/>
        </p:nvSpPr>
        <p:spPr bwMode="auto">
          <a:xfrm>
            <a:off x="5234207" y="3556000"/>
            <a:ext cx="4190389" cy="400050"/>
          </a:xfrm>
          <a:prstGeom prst="rect">
            <a:avLst/>
          </a:prstGeom>
          <a:noFill/>
          <a:ln w="9525">
            <a:noFill/>
            <a:miter lim="800000"/>
            <a:headEnd/>
            <a:tailEnd/>
          </a:ln>
        </p:spPr>
        <p:txBody>
          <a:bodyPr>
            <a:spAutoFit/>
          </a:bodyPr>
          <a:lstStyle/>
          <a:p>
            <a:r>
              <a:rPr lang="en-US" sz="2000" b="1" i="1">
                <a:solidFill>
                  <a:schemeClr val="bg1"/>
                </a:solidFill>
              </a:rPr>
              <a:t>Do The Math</a:t>
            </a:r>
          </a:p>
        </p:txBody>
      </p:sp>
      <p:cxnSp>
        <p:nvCxnSpPr>
          <p:cNvPr id="24" name="Straight Connector 25">
            <a:extLst>
              <a:ext uri="{FF2B5EF4-FFF2-40B4-BE49-F238E27FC236}">
                <a16:creationId xmlns:a16="http://schemas.microsoft.com/office/drawing/2014/main" id="{65608EE6-5B84-9138-0E29-F61F129276B1}"/>
              </a:ext>
            </a:extLst>
          </p:cNvPr>
          <p:cNvCxnSpPr>
            <a:cxnSpLocks noChangeShapeType="1"/>
          </p:cNvCxnSpPr>
          <p:nvPr userDrawn="1"/>
        </p:nvCxnSpPr>
        <p:spPr bwMode="auto">
          <a:xfrm flipV="1">
            <a:off x="5149598" y="3941014"/>
            <a:ext cx="1913428" cy="0"/>
          </a:xfrm>
          <a:prstGeom prst="line">
            <a:avLst/>
          </a:prstGeom>
          <a:noFill/>
          <a:ln w="38100">
            <a:solidFill>
              <a:schemeClr val="bg1"/>
            </a:solidFill>
            <a:round/>
            <a:headEnd/>
            <a:tailEnd/>
          </a:ln>
        </p:spPr>
      </p:cxnSp>
    </p:spTree>
    <p:extLst>
      <p:ext uri="{BB962C8B-B14F-4D97-AF65-F5344CB8AC3E}">
        <p14:creationId xmlns:p14="http://schemas.microsoft.com/office/powerpoint/2010/main" val="2524334534"/>
      </p:ext>
    </p:extLst>
  </p:cSld>
  <p:clrMapOvr>
    <a:masterClrMapping/>
  </p:clrMapOvr>
  <p:transition spd="slow" advClick="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5378"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graphicFrame>
        <p:nvGraphicFramePr>
          <p:cNvPr id="7" name="Table 6"/>
          <p:cNvGraphicFramePr>
            <a:graphicFrameLocks noGrp="1"/>
          </p:cNvGraphicFramePr>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Facts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Performance</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3" y="1816100"/>
            <a:ext cx="5291148" cy="1816100"/>
          </a:xfrm>
          <a:prstGeom prst="rect">
            <a:avLst/>
          </a:prstGeom>
        </p:spPr>
        <p:txBody>
          <a:bodyPr>
            <a:normAutofit/>
          </a:bodyPr>
          <a:lstStyle>
            <a:lvl1pPr>
              <a:spcBef>
                <a:spcPts val="600"/>
              </a:spcBef>
              <a:defRPr sz="1400" baseline="0"/>
            </a:lvl1pPr>
            <a:lvl2pPr>
              <a:lnSpc>
                <a:spcPct val="100000"/>
              </a:lnSpc>
              <a:spcBef>
                <a:spcPts val="300"/>
              </a:spcBef>
              <a:defRPr sz="1200"/>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3" y="4318000"/>
            <a:ext cx="5291148" cy="1816100"/>
          </a:xfrm>
          <a:prstGeom prst="rect">
            <a:avLst/>
          </a:prstGeom>
        </p:spPr>
        <p:txBody>
          <a:bodyPr>
            <a:normAutofit/>
          </a:bodyPr>
          <a:lstStyle>
            <a:lvl1pPr>
              <a:spcBef>
                <a:spcPts val="600"/>
              </a:spcBef>
              <a:defRPr sz="1400"/>
            </a:lvl1pPr>
            <a:lvl2pPr>
              <a:spcBef>
                <a:spcPts val="300"/>
              </a:spcBef>
              <a:defRPr sz="1200"/>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p:nvGraphicFramePr>
        <p:xfrm>
          <a:off x="6378743"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Market Situation</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6378743"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Key Imperatives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a:prstGeom prst="rect">
            <a:avLst/>
          </a:prstGeom>
        </p:spPr>
        <p:txBody>
          <a:bodyPr>
            <a:normAutofit/>
          </a:bodyPr>
          <a:lstStyle>
            <a:lvl1pPr>
              <a:spcBef>
                <a:spcPts val="600"/>
              </a:spcBef>
              <a:defRPr sz="1400"/>
            </a:lvl1pPr>
            <a:lvl2pPr>
              <a:lnSpc>
                <a:spcPct val="100000"/>
              </a:lnSpc>
              <a:spcBef>
                <a:spcPts val="300"/>
              </a:spcBef>
              <a:defRPr sz="1200"/>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a:prstGeom prst="rect">
            <a:avLst/>
          </a:prstGeom>
        </p:spPr>
        <p:txBody>
          <a:bodyPr>
            <a:normAutofit/>
          </a:bodyPr>
          <a:lstStyle>
            <a:lvl1pPr>
              <a:spcBef>
                <a:spcPts val="600"/>
              </a:spcBef>
              <a:defRPr sz="1400" baseline="0"/>
            </a:lvl1pPr>
            <a:lvl2pPr>
              <a:spcBef>
                <a:spcPts val="300"/>
              </a:spcBef>
              <a:defRPr sz="1200"/>
            </a:lvl2pPr>
          </a:lstStyle>
          <a:p>
            <a:pPr lvl="0"/>
            <a:r>
              <a:rPr lang="en-US"/>
              <a:t>According to the company, what are the key focus areas or strategies for the near and distant future?</a:t>
            </a:r>
          </a:p>
          <a:p>
            <a:pPr lvl="1"/>
            <a:r>
              <a:rPr lang="en-US"/>
              <a:t>Second level</a:t>
            </a:r>
          </a:p>
        </p:txBody>
      </p:sp>
      <p:sp>
        <p:nvSpPr>
          <p:cNvPr id="3" name="Slide Number Placeholder 2">
            <a:extLst>
              <a:ext uri="{FF2B5EF4-FFF2-40B4-BE49-F238E27FC236}">
                <a16:creationId xmlns:a16="http://schemas.microsoft.com/office/drawing/2014/main" id="{0C38AE4B-3B9B-1497-E0F5-04B0983AD398}"/>
              </a:ext>
            </a:extLst>
          </p:cNvPr>
          <p:cNvSpPr>
            <a:spLocks noGrp="1"/>
          </p:cNvSpPr>
          <p:nvPr>
            <p:ph type="sldNum" sz="quarter" idx="17"/>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979932648"/>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5378"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graphicFrame>
        <p:nvGraphicFramePr>
          <p:cNvPr id="7" name="Table 6"/>
          <p:cNvGraphicFramePr>
            <a:graphicFrameLocks noGrp="1"/>
          </p:cNvGraphicFramePr>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Facts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Performance</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3" y="1816100"/>
            <a:ext cx="5291148" cy="1816100"/>
          </a:xfrm>
          <a:prstGeom prst="rect">
            <a:avLst/>
          </a:prstGeom>
        </p:spPr>
        <p:txBody>
          <a:bodyPr>
            <a:normAutofit/>
          </a:bodyPr>
          <a:lstStyle>
            <a:lvl1pPr>
              <a:spcBef>
                <a:spcPts val="600"/>
              </a:spcBef>
              <a:defRPr sz="1400" baseline="0"/>
            </a:lvl1pPr>
            <a:lvl2pPr>
              <a:lnSpc>
                <a:spcPct val="100000"/>
              </a:lnSpc>
              <a:spcBef>
                <a:spcPts val="300"/>
              </a:spcBef>
              <a:defRPr sz="1200"/>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3" y="4318000"/>
            <a:ext cx="5291148" cy="1816100"/>
          </a:xfrm>
          <a:prstGeom prst="rect">
            <a:avLst/>
          </a:prstGeom>
        </p:spPr>
        <p:txBody>
          <a:bodyPr>
            <a:normAutofit/>
          </a:bodyPr>
          <a:lstStyle>
            <a:lvl1pPr>
              <a:spcBef>
                <a:spcPts val="600"/>
              </a:spcBef>
              <a:defRPr sz="1400"/>
            </a:lvl1pPr>
            <a:lvl2pPr>
              <a:spcBef>
                <a:spcPts val="300"/>
              </a:spcBef>
              <a:defRPr sz="1200"/>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p:nvGraphicFramePr>
        <p:xfrm>
          <a:off x="6378743"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Market Situation</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6378743"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Key Imperatives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a:prstGeom prst="rect">
            <a:avLst/>
          </a:prstGeom>
        </p:spPr>
        <p:txBody>
          <a:bodyPr>
            <a:normAutofit/>
          </a:bodyPr>
          <a:lstStyle>
            <a:lvl1pPr>
              <a:spcBef>
                <a:spcPts val="600"/>
              </a:spcBef>
              <a:defRPr sz="1400"/>
            </a:lvl1pPr>
            <a:lvl2pPr>
              <a:lnSpc>
                <a:spcPct val="100000"/>
              </a:lnSpc>
              <a:spcBef>
                <a:spcPts val="300"/>
              </a:spcBef>
              <a:defRPr sz="1200"/>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a:prstGeom prst="rect">
            <a:avLst/>
          </a:prstGeom>
        </p:spPr>
        <p:txBody>
          <a:bodyPr>
            <a:normAutofit/>
          </a:bodyPr>
          <a:lstStyle>
            <a:lvl1pPr>
              <a:spcBef>
                <a:spcPts val="600"/>
              </a:spcBef>
              <a:defRPr sz="1400" baseline="0"/>
            </a:lvl1pPr>
            <a:lvl2pPr>
              <a:spcBef>
                <a:spcPts val="300"/>
              </a:spcBef>
              <a:defRPr sz="1200"/>
            </a:lvl2pPr>
          </a:lstStyle>
          <a:p>
            <a:pPr lvl="0"/>
            <a:r>
              <a:rPr lang="en-US"/>
              <a:t>According to the company, what are the key focus areas or strategies for the near and distant future?</a:t>
            </a:r>
          </a:p>
          <a:p>
            <a:pPr lvl="1"/>
            <a:r>
              <a:rPr lang="en-US"/>
              <a:t>Second level</a:t>
            </a:r>
          </a:p>
        </p:txBody>
      </p:sp>
      <p:sp>
        <p:nvSpPr>
          <p:cNvPr id="3" name="Slide Number Placeholder 2">
            <a:extLst>
              <a:ext uri="{FF2B5EF4-FFF2-40B4-BE49-F238E27FC236}">
                <a16:creationId xmlns:a16="http://schemas.microsoft.com/office/drawing/2014/main" id="{0C38AE4B-3B9B-1497-E0F5-04B0983AD398}"/>
              </a:ext>
            </a:extLst>
          </p:cNvPr>
          <p:cNvSpPr>
            <a:spLocks noGrp="1"/>
          </p:cNvSpPr>
          <p:nvPr>
            <p:ph type="sldNum" sz="quarter" idx="17"/>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979932648"/>
      </p:ext>
    </p:extLst>
  </p:cSld>
  <p:clrMapOvr>
    <a:masterClrMapping/>
  </p:clrMapOvr>
  <mc:AlternateContent xmlns:mc="http://schemas.openxmlformats.org/markup-compatibility/2006">
    <mc:Choice xmlns:p14="http://schemas.microsoft.com/office/powerpoint/2010/main" Requires="p14">
      <p:transition spd="slow" p14:dur="1500" advClick="0">
        <p:random/>
      </p:transition>
    </mc:Choice>
    <mc:Fallback>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pic>
        <p:nvPicPr>
          <p:cNvPr id="3" name="Picture 4" descr="j0188453[1]"/>
          <p:cNvPicPr>
            <a:picLocks noChangeAspect="1" noChangeArrowheads="1"/>
          </p:cNvPicPr>
          <p:nvPr/>
        </p:nvPicPr>
        <p:blipFill>
          <a:blip r:embed="rId2" cstate="print"/>
          <a:srcRect/>
          <a:stretch>
            <a:fillRect/>
          </a:stretch>
        </p:blipFill>
        <p:spPr bwMode="auto">
          <a:xfrm>
            <a:off x="4440562" y="3721101"/>
            <a:ext cx="3299149" cy="573392"/>
          </a:xfrm>
          <a:prstGeom prst="rect">
            <a:avLst/>
          </a:prstGeom>
          <a:noFill/>
          <a:ln w="9525">
            <a:noFill/>
            <a:miter lim="800000"/>
            <a:headEnd/>
            <a:tailEnd/>
          </a:ln>
        </p:spPr>
      </p:pic>
      <p:graphicFrame>
        <p:nvGraphicFramePr>
          <p:cNvPr id="4" name="Table 3"/>
          <p:cNvGraphicFramePr>
            <a:graphicFrameLocks noGrp="1"/>
          </p:cNvGraphicFramePr>
          <p:nvPr/>
        </p:nvGraphicFramePr>
        <p:xfrm>
          <a:off x="546601"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Situation – Current</a:t>
                      </a:r>
                      <a:r>
                        <a:rPr lang="en-US" sz="1400" baseline="0"/>
                        <a:t> State</a:t>
                      </a:r>
                      <a:endParaRPr lang="en-US" sz="1400"/>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3" y="2717800"/>
            <a:ext cx="3424236" cy="293370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p:nvGraphicFramePr>
        <p:xfrm>
          <a:off x="8208135"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Desired Future State</a:t>
                      </a:r>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717800"/>
            <a:ext cx="3424236" cy="2933700"/>
          </a:xfrm>
          <a:prstGeom prst="rect">
            <a:avLst/>
          </a:prstGeom>
        </p:spPr>
        <p:txBody>
          <a:bodyPr/>
          <a:lstStyle>
            <a:lvl1pPr>
              <a:spcBef>
                <a:spcPts val="600"/>
              </a:spcBef>
              <a:defRPr sz="1400"/>
            </a:lvl1pPr>
            <a:lvl2pPr>
              <a:lnSpc>
                <a:spcPct val="100000"/>
              </a:lnSpc>
              <a:spcBef>
                <a:spcPts val="300"/>
              </a:spcBef>
              <a:defRPr sz="1200"/>
            </a:lvl2pPr>
          </a:lstStyle>
          <a:p>
            <a:pPr lvl="0"/>
            <a:r>
              <a:rPr lang="en-US"/>
              <a:t>Where would the client like to be?</a:t>
            </a:r>
          </a:p>
          <a:p>
            <a:pPr lvl="1"/>
            <a:r>
              <a:rPr lang="en-US"/>
              <a:t>Second level</a:t>
            </a:r>
          </a:p>
        </p:txBody>
      </p:sp>
      <p:sp>
        <p:nvSpPr>
          <p:cNvPr id="10" name="Right Arrow 9"/>
          <p:cNvSpPr/>
          <p:nvPr/>
        </p:nvSpPr>
        <p:spPr bwMode="auto">
          <a:xfrm>
            <a:off x="4052795"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Right Arrow 11"/>
          <p:cNvSpPr/>
          <p:nvPr/>
        </p:nvSpPr>
        <p:spPr bwMode="auto">
          <a:xfrm>
            <a:off x="7805382"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3" name="Table 12"/>
          <p:cNvGraphicFramePr>
            <a:graphicFrameLocks noGrp="1"/>
          </p:cNvGraphicFramePr>
          <p:nvPr/>
        </p:nvGraphicFramePr>
        <p:xfrm>
          <a:off x="4159119" y="13045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Complications – The Gap / Trigger</a:t>
                      </a:r>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89100"/>
            <a:ext cx="3846403" cy="156210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a:t>Explain the cause of the gap between the current state and desired future state</a:t>
            </a:r>
          </a:p>
          <a:p>
            <a:pPr lvl="1"/>
            <a:r>
              <a:rPr lang="en-US"/>
              <a:t>Second level</a:t>
            </a:r>
          </a:p>
        </p:txBody>
      </p:sp>
      <p:sp>
        <p:nvSpPr>
          <p:cNvPr id="15" name="Right Arrow 14"/>
          <p:cNvSpPr/>
          <p:nvPr/>
        </p:nvSpPr>
        <p:spPr bwMode="auto">
          <a:xfrm rot="5400000">
            <a:off x="5960795" y="2758205"/>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Right Arrow 15"/>
          <p:cNvSpPr/>
          <p:nvPr/>
        </p:nvSpPr>
        <p:spPr bwMode="auto">
          <a:xfrm rot="5400000">
            <a:off x="5960795" y="3774206"/>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8" name="Table 17"/>
          <p:cNvGraphicFramePr>
            <a:graphicFrameLocks noGrp="1"/>
          </p:cNvGraphicFramePr>
          <p:nvPr/>
        </p:nvGraphicFramePr>
        <p:xfrm>
          <a:off x="4159119" y="47081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Questions – which</a:t>
                      </a:r>
                      <a:r>
                        <a:rPr lang="en-US" sz="1400" baseline="0"/>
                        <a:t> need answers</a:t>
                      </a:r>
                      <a:endParaRPr lang="en-US" sz="1400"/>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5092700"/>
            <a:ext cx="3846403" cy="1562100"/>
          </a:xfrm>
          <a:prstGeom prst="rect">
            <a:avLst/>
          </a:prstGeom>
        </p:spPr>
        <p:txBody>
          <a:bodyPr/>
          <a:lstStyle>
            <a:lvl1pPr>
              <a:spcBef>
                <a:spcPts val="600"/>
              </a:spcBef>
              <a:defRPr sz="1400"/>
            </a:lvl1pPr>
            <a:lvl2pPr>
              <a:lnSpc>
                <a:spcPct val="100000"/>
              </a:lnSpc>
              <a:spcBef>
                <a:spcPts val="300"/>
              </a:spcBef>
              <a:defRPr sz="1200"/>
            </a:lvl2pPr>
          </a:lstStyle>
          <a:p>
            <a:pPr lvl="0"/>
            <a:r>
              <a:rPr lang="en-US"/>
              <a:t>What is the one key question that we should answer to get from current to desired future state?</a:t>
            </a:r>
          </a:p>
          <a:p>
            <a:pPr lvl="1"/>
            <a:r>
              <a:rPr lang="en-US"/>
              <a:t>What questions will help me answer the one key question?</a:t>
            </a:r>
          </a:p>
        </p:txBody>
      </p:sp>
      <p:graphicFrame>
        <p:nvGraphicFramePr>
          <p:cNvPr id="112845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3" imgW="971686" imgH="895238" progId="PBrush">
                  <p:embed/>
                </p:oleObj>
              </mc:Choice>
              <mc:Fallback>
                <p:oleObj r:id="rId3" imgW="971686" imgH="895238" progId="PBrush">
                  <p:embed/>
                  <p:pic>
                    <p:nvPicPr>
                      <p:cNvPr id="112845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a:extLst>
              <a:ext uri="{FF2B5EF4-FFF2-40B4-BE49-F238E27FC236}">
                <a16:creationId xmlns:a16="http://schemas.microsoft.com/office/drawing/2014/main" id="{FCC4CDF7-3146-88E1-53FA-FE69428657DC}"/>
              </a:ext>
            </a:extLst>
          </p:cNvPr>
          <p:cNvSpPr>
            <a:spLocks noGrp="1"/>
          </p:cNvSpPr>
          <p:nvPr>
            <p:ph type="sldNum" sz="quarter" idx="15"/>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3438438070"/>
      </p:ext>
    </p:extLst>
  </p:cSld>
  <p:clrMapOvr>
    <a:masterClrMapping/>
  </p:clrMapOvr>
  <mc:AlternateContent xmlns:mc="http://schemas.openxmlformats.org/markup-compatibility/2006" xmlns:p14="http://schemas.microsoft.com/office/powerpoint/2010/main">
    <mc:Choice Requires="p14">
      <p:transition spd="slow" p14:dur="4000" advClick="0">
        <p14:vortex dir="r"/>
      </p:transition>
    </mc:Choice>
    <mc:Fallback xmlns="">
      <p:transition spd="slow" advClick="0">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2"/>
            <a:ext cx="12192000" cy="3382963"/>
          </a:xfrm>
          <a:prstGeom prst="rect">
            <a:avLst/>
          </a:prstGeom>
          <a:solidFill>
            <a:srgbClr val="800000"/>
          </a:solidFill>
          <a:ln w="9525">
            <a:noFill/>
            <a:miter lim="800000"/>
            <a:headEnd/>
            <a:tailEnd/>
          </a:ln>
          <a:effectLst/>
        </p:spPr>
        <p:txBody>
          <a:bodyPr wrap="none" anchor="ctr"/>
          <a:lstStyle/>
          <a:p>
            <a:endParaRPr lang="en-US" sz="1100"/>
          </a:p>
        </p:txBody>
      </p:sp>
      <p:sp>
        <p:nvSpPr>
          <p:cNvPr id="10" name="Rectangle 12"/>
          <p:cNvSpPr>
            <a:spLocks noChangeArrowheads="1"/>
          </p:cNvSpPr>
          <p:nvPr/>
        </p:nvSpPr>
        <p:spPr bwMode="auto">
          <a:xfrm>
            <a:off x="4536891" y="4094163"/>
            <a:ext cx="3090020"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rPr>
              <a:t>Chicago, IL</a:t>
            </a:r>
          </a:p>
          <a:p>
            <a:pPr>
              <a:spcBef>
                <a:spcPct val="0"/>
              </a:spcBef>
              <a:buClrTx/>
              <a:buFontTx/>
              <a:buNone/>
            </a:pPr>
            <a:r>
              <a:rPr lang="en-US" sz="2000" b="1">
                <a:solidFill>
                  <a:schemeClr val="bg1"/>
                </a:solidFill>
              </a:rPr>
              <a:t>Bangalore, India</a:t>
            </a:r>
          </a:p>
          <a:p>
            <a:pPr>
              <a:spcBef>
                <a:spcPct val="0"/>
              </a:spcBef>
              <a:buClrTx/>
              <a:buFontTx/>
              <a:buNone/>
            </a:pPr>
            <a:r>
              <a:rPr lang="en-US" sz="2000" b="1">
                <a:solidFill>
                  <a:schemeClr val="bg1"/>
                </a:solidFill>
              </a:rPr>
              <a:t>www.mu-sigma.com</a:t>
            </a:r>
          </a:p>
          <a:p>
            <a:pPr>
              <a:spcBef>
                <a:spcPct val="0"/>
              </a:spcBef>
              <a:buClrTx/>
              <a:buFontTx/>
              <a:buNone/>
            </a:pPr>
            <a:endParaRPr lang="en-US" sz="2000" b="1">
              <a:solidFill>
                <a:schemeClr val="bg1"/>
              </a:solidFill>
            </a:endParaRPr>
          </a:p>
        </p:txBody>
      </p:sp>
      <p:sp>
        <p:nvSpPr>
          <p:cNvPr id="12" name="Rectangle 13"/>
          <p:cNvSpPr>
            <a:spLocks noChangeArrowheads="1"/>
          </p:cNvSpPr>
          <p:nvPr/>
        </p:nvSpPr>
        <p:spPr bwMode="auto">
          <a:xfrm>
            <a:off x="1420626"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5" name="Title Placeholder 13"/>
          <p:cNvSpPr>
            <a:spLocks noGrp="1"/>
          </p:cNvSpPr>
          <p:nvPr>
            <p:ph type="title" hasCustomPrompt="1"/>
          </p:nvPr>
        </p:nvSpPr>
        <p:spPr>
          <a:xfrm>
            <a:off x="2305162" y="2467429"/>
            <a:ext cx="8443321" cy="457200"/>
          </a:xfrm>
          <a:prstGeom prst="rect">
            <a:avLst/>
          </a:prstGeom>
        </p:spPr>
        <p:txBody>
          <a:bodyPr vert="horz" lIns="91440" tIns="45720" rIns="91440" bIns="45720" rtlCol="0" anchor="ctr">
            <a:normAutofit/>
          </a:bodyPr>
          <a:lstStyle>
            <a:lvl1pPr>
              <a:defRPr/>
            </a:lvl1pPr>
          </a:lstStyle>
          <a:p>
            <a:r>
              <a:rPr lang="en-US"/>
              <a:t>Project Title</a:t>
            </a:r>
          </a:p>
        </p:txBody>
      </p:sp>
      <p:sp>
        <p:nvSpPr>
          <p:cNvPr id="11" name="Text Placeholder 10"/>
          <p:cNvSpPr>
            <a:spLocks noGrp="1"/>
          </p:cNvSpPr>
          <p:nvPr>
            <p:ph type="body" sz="quarter" idx="11" hasCustomPrompt="1"/>
          </p:nvPr>
        </p:nvSpPr>
        <p:spPr>
          <a:xfrm>
            <a:off x="4430790" y="5108573"/>
            <a:ext cx="3289377" cy="522288"/>
          </a:xfrm>
          <a:prstGeom prst="rect">
            <a:avLst/>
          </a:prstGeom>
        </p:spPr>
        <p:txBody>
          <a:bodyPr anchor="ctr">
            <a:normAutofit/>
          </a:bodyPr>
          <a:lstStyle>
            <a:lvl1pPr algn="ctr">
              <a:buNone/>
              <a:defRPr sz="1800" b="0" i="0">
                <a:solidFill>
                  <a:schemeClr val="bg1"/>
                </a:solidFill>
              </a:defRPr>
            </a:lvl1pPr>
          </a:lstStyle>
          <a:p>
            <a:pPr lvl="0"/>
            <a:r>
              <a:rPr lang="en-US"/>
              <a:t>Insert Date</a:t>
            </a:r>
          </a:p>
        </p:txBody>
      </p:sp>
      <p:sp>
        <p:nvSpPr>
          <p:cNvPr id="13" name="Rectangle 14"/>
          <p:cNvSpPr>
            <a:spLocks noChangeArrowheads="1"/>
          </p:cNvSpPr>
          <p:nvPr/>
        </p:nvSpPr>
        <p:spPr bwMode="auto">
          <a:xfrm>
            <a:off x="1031964" y="6045652"/>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15" name="Text Placeholder 14"/>
          <p:cNvSpPr>
            <a:spLocks noGrp="1"/>
          </p:cNvSpPr>
          <p:nvPr>
            <p:ph type="body" sz="quarter" idx="12" hasCustomPrompt="1"/>
          </p:nvPr>
        </p:nvSpPr>
        <p:spPr>
          <a:xfrm>
            <a:off x="2306278" y="2971800"/>
            <a:ext cx="8443321" cy="457200"/>
          </a:xfrm>
          <a:prstGeom prst="rect">
            <a:avLst/>
          </a:prstGeo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a:t>Meeting Title</a:t>
            </a:r>
          </a:p>
        </p:txBody>
      </p:sp>
      <p:sp>
        <p:nvSpPr>
          <p:cNvPr id="14" name="Rectangle 11"/>
          <p:cNvSpPr>
            <a:spLocks noChangeArrowheads="1"/>
          </p:cNvSpPr>
          <p:nvPr/>
        </p:nvSpPr>
        <p:spPr bwMode="auto">
          <a:xfrm>
            <a:off x="0" y="3492502"/>
            <a:ext cx="12192000" cy="3382963"/>
          </a:xfrm>
          <a:prstGeom prst="rect">
            <a:avLst/>
          </a:prstGeom>
          <a:solidFill>
            <a:srgbClr val="800000"/>
          </a:solidFill>
          <a:ln w="9525">
            <a:noFill/>
            <a:miter lim="800000"/>
            <a:headEnd/>
            <a:tailEnd/>
          </a:ln>
          <a:effectLst/>
        </p:spPr>
        <p:txBody>
          <a:bodyPr wrap="none" anchor="ctr"/>
          <a:lstStyle/>
          <a:p>
            <a:endParaRPr lang="en-US" sz="1100">
              <a:latin typeface="Calibiri"/>
            </a:endParaRPr>
          </a:p>
        </p:txBody>
      </p:sp>
      <p:sp>
        <p:nvSpPr>
          <p:cNvPr id="18" name="Rectangle 12"/>
          <p:cNvSpPr>
            <a:spLocks noChangeArrowheads="1"/>
          </p:cNvSpPr>
          <p:nvPr/>
        </p:nvSpPr>
        <p:spPr bwMode="auto">
          <a:xfrm>
            <a:off x="4536891" y="4094163"/>
            <a:ext cx="3090020"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rPr>
              <a:t>Chicago, IL</a:t>
            </a:r>
          </a:p>
          <a:p>
            <a:pPr>
              <a:spcBef>
                <a:spcPct val="0"/>
              </a:spcBef>
              <a:buClrTx/>
              <a:buFontTx/>
              <a:buNone/>
            </a:pPr>
            <a:r>
              <a:rPr lang="en-US" sz="2000" b="1">
                <a:solidFill>
                  <a:schemeClr val="bg1"/>
                </a:solidFill>
              </a:rPr>
              <a:t>Bangalore, India</a:t>
            </a:r>
          </a:p>
          <a:p>
            <a:pPr>
              <a:spcBef>
                <a:spcPct val="0"/>
              </a:spcBef>
              <a:buClrTx/>
              <a:buFontTx/>
              <a:buNone/>
            </a:pPr>
            <a:r>
              <a:rPr lang="en-US" sz="2000" b="1">
                <a:solidFill>
                  <a:schemeClr val="bg1"/>
                </a:solidFill>
              </a:rPr>
              <a:t>www.mu-sigma.com</a:t>
            </a:r>
          </a:p>
          <a:p>
            <a:pPr>
              <a:spcBef>
                <a:spcPct val="0"/>
              </a:spcBef>
              <a:buClrTx/>
              <a:buFontTx/>
              <a:buNone/>
            </a:pPr>
            <a:endParaRPr lang="en-US" sz="2000" b="1">
              <a:solidFill>
                <a:schemeClr val="bg1"/>
              </a:solidFill>
            </a:endParaRPr>
          </a:p>
        </p:txBody>
      </p:sp>
      <p:sp>
        <p:nvSpPr>
          <p:cNvPr id="19" name="Rectangle 13"/>
          <p:cNvSpPr>
            <a:spLocks noChangeArrowheads="1"/>
          </p:cNvSpPr>
          <p:nvPr/>
        </p:nvSpPr>
        <p:spPr bwMode="auto">
          <a:xfrm>
            <a:off x="1420626"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20" name="Rectangle 14"/>
          <p:cNvSpPr>
            <a:spLocks noChangeArrowheads="1"/>
          </p:cNvSpPr>
          <p:nvPr/>
        </p:nvSpPr>
        <p:spPr bwMode="auto">
          <a:xfrm>
            <a:off x="1031964" y="6045652"/>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21" name="TextBox 23"/>
          <p:cNvSpPr txBox="1">
            <a:spLocks noChangeArrowheads="1"/>
          </p:cNvSpPr>
          <p:nvPr/>
        </p:nvSpPr>
        <p:spPr bwMode="auto">
          <a:xfrm>
            <a:off x="3991034" y="3556000"/>
            <a:ext cx="4190389" cy="400050"/>
          </a:xfrm>
          <a:prstGeom prst="rect">
            <a:avLst/>
          </a:prstGeom>
          <a:noFill/>
          <a:ln w="9525">
            <a:noFill/>
            <a:miter lim="800000"/>
            <a:headEnd/>
            <a:tailEnd/>
          </a:ln>
        </p:spPr>
        <p:txBody>
          <a:bodyPr>
            <a:spAutoFit/>
          </a:bodyPr>
          <a:lstStyle/>
          <a:p>
            <a:r>
              <a:rPr lang="en-US" sz="2000" b="1" i="1">
                <a:solidFill>
                  <a:schemeClr val="bg1"/>
                </a:solidFill>
              </a:rPr>
              <a:t>Do The Math</a:t>
            </a:r>
          </a:p>
        </p:txBody>
      </p:sp>
      <p:cxnSp>
        <p:nvCxnSpPr>
          <p:cNvPr id="22" name="Straight Connector 25"/>
          <p:cNvCxnSpPr>
            <a:cxnSpLocks noChangeShapeType="1"/>
          </p:cNvCxnSpPr>
          <p:nvPr/>
        </p:nvCxnSpPr>
        <p:spPr bwMode="auto">
          <a:xfrm flipV="1">
            <a:off x="5118765" y="3951288"/>
            <a:ext cx="1913428" cy="0"/>
          </a:xfrm>
          <a:prstGeom prst="line">
            <a:avLst/>
          </a:prstGeom>
          <a:noFill/>
          <a:ln w="38100">
            <a:solidFill>
              <a:schemeClr val="bg1"/>
            </a:solidFill>
            <a:round/>
            <a:headEnd/>
            <a:tailEnd/>
          </a:ln>
        </p:spPr>
      </p:cxnSp>
      <p:sp>
        <p:nvSpPr>
          <p:cNvPr id="2" name="Rectangle 11">
            <a:extLst>
              <a:ext uri="{FF2B5EF4-FFF2-40B4-BE49-F238E27FC236}">
                <a16:creationId xmlns:a16="http://schemas.microsoft.com/office/drawing/2014/main" id="{6421D519-58D1-D0F1-8F07-45112DEDD4EF}"/>
              </a:ext>
            </a:extLst>
          </p:cNvPr>
          <p:cNvSpPr>
            <a:spLocks noChangeArrowheads="1"/>
          </p:cNvSpPr>
          <p:nvPr userDrawn="1"/>
        </p:nvSpPr>
        <p:spPr bwMode="auto">
          <a:xfrm>
            <a:off x="0" y="3564427"/>
            <a:ext cx="12192000" cy="3382963"/>
          </a:xfrm>
          <a:prstGeom prst="rect">
            <a:avLst/>
          </a:prstGeom>
          <a:solidFill>
            <a:srgbClr val="800000"/>
          </a:solidFill>
          <a:ln w="9525">
            <a:noFill/>
            <a:miter lim="800000"/>
            <a:headEnd/>
            <a:tailEnd/>
          </a:ln>
          <a:effectLst/>
        </p:spPr>
        <p:txBody>
          <a:bodyPr wrap="none" anchor="ctr"/>
          <a:lstStyle/>
          <a:p>
            <a:endParaRPr lang="en-US" sz="1100"/>
          </a:p>
        </p:txBody>
      </p:sp>
      <p:sp>
        <p:nvSpPr>
          <p:cNvPr id="3" name="Line 6">
            <a:extLst>
              <a:ext uri="{FF2B5EF4-FFF2-40B4-BE49-F238E27FC236}">
                <a16:creationId xmlns:a16="http://schemas.microsoft.com/office/drawing/2014/main" id="{65101A16-2273-68FA-2531-1010EB10AC0F}"/>
              </a:ext>
            </a:extLst>
          </p:cNvPr>
          <p:cNvSpPr>
            <a:spLocks noChangeShapeType="1"/>
          </p:cNvSpPr>
          <p:nvPr userDrawn="1"/>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100"/>
          </a:p>
        </p:txBody>
      </p:sp>
      <p:graphicFrame>
        <p:nvGraphicFramePr>
          <p:cNvPr id="4" name="Object 9">
            <a:extLst>
              <a:ext uri="{FF2B5EF4-FFF2-40B4-BE49-F238E27FC236}">
                <a16:creationId xmlns:a16="http://schemas.microsoft.com/office/drawing/2014/main" id="{8D832090-F0EA-1E9F-6D4E-B1D4F2F0635C}"/>
              </a:ext>
            </a:extLst>
          </p:cNvPr>
          <p:cNvGraphicFramePr>
            <a:graphicFrameLocks noChangeAspect="1"/>
          </p:cNvGraphicFramePr>
          <p:nvPr userDrawn="1">
            <p:extLst>
              <p:ext uri="{D42A27DB-BD31-4B8C-83A1-F6EECF244321}">
                <p14:modId xmlns:p14="http://schemas.microsoft.com/office/powerpoint/2010/main" val="536616086"/>
              </p:ext>
            </p:extLst>
          </p:nvPr>
        </p:nvGraphicFramePr>
        <p:xfrm>
          <a:off x="2260401" y="1135071"/>
          <a:ext cx="1193999" cy="1285875"/>
        </p:xfrm>
        <a:graphic>
          <a:graphicData uri="http://schemas.openxmlformats.org/presentationml/2006/ole">
            <mc:AlternateContent xmlns:mc="http://schemas.openxmlformats.org/markup-compatibility/2006">
              <mc:Choice xmlns:v="urn:schemas-microsoft-com:vml" Requires="v">
                <p:oleObj r:id="rId2" imgW="1085714" imgH="1286055" progId="PBrush">
                  <p:embed/>
                </p:oleObj>
              </mc:Choice>
              <mc:Fallback>
                <p:oleObj r:id="rId2" imgW="1085714" imgH="1286055" progId="PBrush">
                  <p:embed/>
                  <p:pic>
                    <p:nvPicPr>
                      <p:cNvPr id="4" name="Object 9">
                        <a:extLst>
                          <a:ext uri="{FF2B5EF4-FFF2-40B4-BE49-F238E27FC236}">
                            <a16:creationId xmlns:a16="http://schemas.microsoft.com/office/drawing/2014/main" id="{8D832090-F0EA-1E9F-6D4E-B1D4F2F06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401" y="1135071"/>
                        <a:ext cx="1193999" cy="1285875"/>
                      </a:xfrm>
                      <a:prstGeom prst="rect">
                        <a:avLst/>
                      </a:prstGeom>
                      <a:noFill/>
                    </p:spPr>
                  </p:pic>
                </p:oleObj>
              </mc:Fallback>
            </mc:AlternateContent>
          </a:graphicData>
        </a:graphic>
      </p:graphicFrame>
      <p:sp>
        <p:nvSpPr>
          <p:cNvPr id="6" name="Rectangle 12">
            <a:extLst>
              <a:ext uri="{FF2B5EF4-FFF2-40B4-BE49-F238E27FC236}">
                <a16:creationId xmlns:a16="http://schemas.microsoft.com/office/drawing/2014/main" id="{D6475A65-1936-24FB-30F3-4678D3B74FCE}"/>
              </a:ext>
            </a:extLst>
          </p:cNvPr>
          <p:cNvSpPr>
            <a:spLocks noChangeArrowheads="1"/>
          </p:cNvSpPr>
          <p:nvPr userDrawn="1"/>
        </p:nvSpPr>
        <p:spPr bwMode="auto">
          <a:xfrm>
            <a:off x="4536895" y="4094163"/>
            <a:ext cx="3090020" cy="673100"/>
          </a:xfrm>
          <a:prstGeom prst="rect">
            <a:avLst/>
          </a:prstGeom>
          <a:noFill/>
          <a:ln w="9525">
            <a:noFill/>
            <a:miter lim="800000"/>
            <a:headEnd/>
            <a:tailEnd/>
          </a:ln>
          <a:effectLst/>
        </p:spPr>
        <p:txBody>
          <a:bodyPr lIns="0" tIns="0" rIns="0" bIns="0"/>
          <a:lstStyle/>
          <a:p>
            <a:pPr algn="ctr">
              <a:spcBef>
                <a:spcPct val="0"/>
              </a:spcBef>
              <a:buClrTx/>
              <a:buFontTx/>
              <a:buNone/>
            </a:pPr>
            <a:r>
              <a:rPr lang="en-US" sz="2000" b="1">
                <a:solidFill>
                  <a:schemeClr val="bg1"/>
                </a:solidFill>
              </a:rPr>
              <a:t>Chicago, IL</a:t>
            </a:r>
          </a:p>
          <a:p>
            <a:pPr algn="ctr">
              <a:spcBef>
                <a:spcPct val="0"/>
              </a:spcBef>
              <a:buClrTx/>
              <a:buFontTx/>
              <a:buNone/>
            </a:pPr>
            <a:r>
              <a:rPr lang="en-US" sz="2000" b="1">
                <a:solidFill>
                  <a:schemeClr val="bg1"/>
                </a:solidFill>
              </a:rPr>
              <a:t>Bangalore, India</a:t>
            </a:r>
          </a:p>
          <a:p>
            <a:pPr algn="ctr">
              <a:spcBef>
                <a:spcPct val="0"/>
              </a:spcBef>
              <a:buClrTx/>
              <a:buFontTx/>
              <a:buNone/>
            </a:pPr>
            <a:r>
              <a:rPr lang="en-US" sz="2000" b="1">
                <a:solidFill>
                  <a:schemeClr val="bg1"/>
                </a:solidFill>
              </a:rPr>
              <a:t>www.mu-sigma.com</a:t>
            </a:r>
          </a:p>
          <a:p>
            <a:pPr algn="ctr">
              <a:spcBef>
                <a:spcPct val="0"/>
              </a:spcBef>
              <a:buClrTx/>
              <a:buFontTx/>
              <a:buNone/>
            </a:pPr>
            <a:endParaRPr lang="en-US" sz="2000" b="1">
              <a:solidFill>
                <a:schemeClr val="bg1"/>
              </a:solidFill>
            </a:endParaRPr>
          </a:p>
        </p:txBody>
      </p:sp>
      <p:sp>
        <p:nvSpPr>
          <p:cNvPr id="8" name="Rectangle 13">
            <a:extLst>
              <a:ext uri="{FF2B5EF4-FFF2-40B4-BE49-F238E27FC236}">
                <a16:creationId xmlns:a16="http://schemas.microsoft.com/office/drawing/2014/main" id="{89577E4E-517A-6711-3759-B1DBA43F41DD}"/>
              </a:ext>
            </a:extLst>
          </p:cNvPr>
          <p:cNvSpPr>
            <a:spLocks noChangeArrowheads="1"/>
          </p:cNvSpPr>
          <p:nvPr userDrawn="1"/>
        </p:nvSpPr>
        <p:spPr bwMode="auto">
          <a:xfrm>
            <a:off x="1420626" y="5785754"/>
            <a:ext cx="8031599"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16" name="Rectangle 14">
            <a:extLst>
              <a:ext uri="{FF2B5EF4-FFF2-40B4-BE49-F238E27FC236}">
                <a16:creationId xmlns:a16="http://schemas.microsoft.com/office/drawing/2014/main" id="{E107C869-AE07-C429-0F9E-3374698AFC54}"/>
              </a:ext>
            </a:extLst>
          </p:cNvPr>
          <p:cNvSpPr>
            <a:spLocks noChangeArrowheads="1"/>
          </p:cNvSpPr>
          <p:nvPr userDrawn="1"/>
        </p:nvSpPr>
        <p:spPr bwMode="auto">
          <a:xfrm>
            <a:off x="2716926" y="5799073"/>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23" name="TextBox 23">
            <a:extLst>
              <a:ext uri="{FF2B5EF4-FFF2-40B4-BE49-F238E27FC236}">
                <a16:creationId xmlns:a16="http://schemas.microsoft.com/office/drawing/2014/main" id="{776285BD-45ED-0285-0BA1-044842972825}"/>
              </a:ext>
            </a:extLst>
          </p:cNvPr>
          <p:cNvSpPr txBox="1">
            <a:spLocks noChangeArrowheads="1"/>
          </p:cNvSpPr>
          <p:nvPr userDrawn="1"/>
        </p:nvSpPr>
        <p:spPr bwMode="auto">
          <a:xfrm>
            <a:off x="5234207" y="3556000"/>
            <a:ext cx="4190389" cy="400050"/>
          </a:xfrm>
          <a:prstGeom prst="rect">
            <a:avLst/>
          </a:prstGeom>
          <a:noFill/>
          <a:ln w="9525">
            <a:noFill/>
            <a:miter lim="800000"/>
            <a:headEnd/>
            <a:tailEnd/>
          </a:ln>
        </p:spPr>
        <p:txBody>
          <a:bodyPr>
            <a:spAutoFit/>
          </a:bodyPr>
          <a:lstStyle/>
          <a:p>
            <a:r>
              <a:rPr lang="en-US" sz="2000" b="1" i="1">
                <a:solidFill>
                  <a:schemeClr val="bg1"/>
                </a:solidFill>
              </a:rPr>
              <a:t>Do The Math</a:t>
            </a:r>
          </a:p>
        </p:txBody>
      </p:sp>
      <p:cxnSp>
        <p:nvCxnSpPr>
          <p:cNvPr id="24" name="Straight Connector 25">
            <a:extLst>
              <a:ext uri="{FF2B5EF4-FFF2-40B4-BE49-F238E27FC236}">
                <a16:creationId xmlns:a16="http://schemas.microsoft.com/office/drawing/2014/main" id="{65608EE6-5B84-9138-0E29-F61F129276B1}"/>
              </a:ext>
            </a:extLst>
          </p:cNvPr>
          <p:cNvCxnSpPr>
            <a:cxnSpLocks noChangeShapeType="1"/>
          </p:cNvCxnSpPr>
          <p:nvPr userDrawn="1"/>
        </p:nvCxnSpPr>
        <p:spPr bwMode="auto">
          <a:xfrm flipV="1">
            <a:off x="5149598" y="3941014"/>
            <a:ext cx="1913428" cy="0"/>
          </a:xfrm>
          <a:prstGeom prst="line">
            <a:avLst/>
          </a:prstGeom>
          <a:noFill/>
          <a:ln w="38100">
            <a:solidFill>
              <a:schemeClr val="bg1"/>
            </a:solidFill>
            <a:round/>
            <a:headEnd/>
            <a:tailEnd/>
          </a:ln>
        </p:spPr>
      </p:cxnSp>
    </p:spTree>
    <p:extLst>
      <p:ext uri="{BB962C8B-B14F-4D97-AF65-F5344CB8AC3E}">
        <p14:creationId xmlns:p14="http://schemas.microsoft.com/office/powerpoint/2010/main" val="2524334534"/>
      </p:ext>
    </p:extLst>
  </p:cSld>
  <p:clrMapOvr>
    <a:masterClrMapping/>
  </p:clrMapOvr>
  <p:transition spd="slow" advClick="0">
    <p:push dir="u"/>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1_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pic>
        <p:nvPicPr>
          <p:cNvPr id="3" name="Picture 4" descr="j0188453[1]"/>
          <p:cNvPicPr>
            <a:picLocks noChangeAspect="1" noChangeArrowheads="1"/>
          </p:cNvPicPr>
          <p:nvPr/>
        </p:nvPicPr>
        <p:blipFill>
          <a:blip r:embed="rId2" cstate="print"/>
          <a:srcRect/>
          <a:stretch>
            <a:fillRect/>
          </a:stretch>
        </p:blipFill>
        <p:spPr bwMode="auto">
          <a:xfrm>
            <a:off x="4440562" y="3721101"/>
            <a:ext cx="3299149" cy="573392"/>
          </a:xfrm>
          <a:prstGeom prst="rect">
            <a:avLst/>
          </a:prstGeom>
          <a:noFill/>
          <a:ln w="9525">
            <a:noFill/>
            <a:miter lim="800000"/>
            <a:headEnd/>
            <a:tailEnd/>
          </a:ln>
        </p:spPr>
      </p:pic>
      <p:graphicFrame>
        <p:nvGraphicFramePr>
          <p:cNvPr id="4" name="Table 3"/>
          <p:cNvGraphicFramePr>
            <a:graphicFrameLocks noGrp="1"/>
          </p:cNvGraphicFramePr>
          <p:nvPr/>
        </p:nvGraphicFramePr>
        <p:xfrm>
          <a:off x="546601"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Situation – Current</a:t>
                      </a:r>
                      <a:r>
                        <a:rPr lang="en-US" sz="1400" baseline="0"/>
                        <a:t> State</a:t>
                      </a:r>
                      <a:endParaRPr lang="en-US" sz="1400"/>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3" y="2717800"/>
            <a:ext cx="3424236" cy="293370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p:nvGraphicFramePr>
        <p:xfrm>
          <a:off x="8208135"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Desired Future State</a:t>
                      </a:r>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717800"/>
            <a:ext cx="3424236" cy="2933700"/>
          </a:xfrm>
          <a:prstGeom prst="rect">
            <a:avLst/>
          </a:prstGeom>
        </p:spPr>
        <p:txBody>
          <a:bodyPr/>
          <a:lstStyle>
            <a:lvl1pPr>
              <a:spcBef>
                <a:spcPts val="600"/>
              </a:spcBef>
              <a:defRPr sz="1400"/>
            </a:lvl1pPr>
            <a:lvl2pPr>
              <a:lnSpc>
                <a:spcPct val="100000"/>
              </a:lnSpc>
              <a:spcBef>
                <a:spcPts val="300"/>
              </a:spcBef>
              <a:defRPr sz="1200"/>
            </a:lvl2pPr>
          </a:lstStyle>
          <a:p>
            <a:pPr lvl="0"/>
            <a:r>
              <a:rPr lang="en-US"/>
              <a:t>Where would the client like to be?</a:t>
            </a:r>
          </a:p>
          <a:p>
            <a:pPr lvl="1"/>
            <a:r>
              <a:rPr lang="en-US"/>
              <a:t>Second level</a:t>
            </a:r>
          </a:p>
        </p:txBody>
      </p:sp>
      <p:sp>
        <p:nvSpPr>
          <p:cNvPr id="10" name="Right Arrow 9"/>
          <p:cNvSpPr/>
          <p:nvPr/>
        </p:nvSpPr>
        <p:spPr bwMode="auto">
          <a:xfrm>
            <a:off x="4052795"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Right Arrow 11"/>
          <p:cNvSpPr/>
          <p:nvPr/>
        </p:nvSpPr>
        <p:spPr bwMode="auto">
          <a:xfrm>
            <a:off x="7805382"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3" name="Table 12"/>
          <p:cNvGraphicFramePr>
            <a:graphicFrameLocks noGrp="1"/>
          </p:cNvGraphicFramePr>
          <p:nvPr/>
        </p:nvGraphicFramePr>
        <p:xfrm>
          <a:off x="4159119" y="13045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Complications – The Gap / Trigger</a:t>
                      </a:r>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89100"/>
            <a:ext cx="3846403" cy="156210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a:t>Explain the cause of the gap between the current state and desired future state</a:t>
            </a:r>
          </a:p>
          <a:p>
            <a:pPr lvl="1"/>
            <a:r>
              <a:rPr lang="en-US"/>
              <a:t>Second level</a:t>
            </a:r>
          </a:p>
        </p:txBody>
      </p:sp>
      <p:sp>
        <p:nvSpPr>
          <p:cNvPr id="15" name="Right Arrow 14"/>
          <p:cNvSpPr/>
          <p:nvPr/>
        </p:nvSpPr>
        <p:spPr bwMode="auto">
          <a:xfrm rot="5400000">
            <a:off x="5960795" y="2758205"/>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Right Arrow 15"/>
          <p:cNvSpPr/>
          <p:nvPr/>
        </p:nvSpPr>
        <p:spPr bwMode="auto">
          <a:xfrm rot="5400000">
            <a:off x="5960795" y="3774206"/>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8" name="Table 17"/>
          <p:cNvGraphicFramePr>
            <a:graphicFrameLocks noGrp="1"/>
          </p:cNvGraphicFramePr>
          <p:nvPr/>
        </p:nvGraphicFramePr>
        <p:xfrm>
          <a:off x="4159119" y="47081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Questions – which</a:t>
                      </a:r>
                      <a:r>
                        <a:rPr lang="en-US" sz="1400" baseline="0"/>
                        <a:t> need answers</a:t>
                      </a:r>
                      <a:endParaRPr lang="en-US" sz="1400"/>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5092700"/>
            <a:ext cx="3846403" cy="1562100"/>
          </a:xfrm>
          <a:prstGeom prst="rect">
            <a:avLst/>
          </a:prstGeom>
        </p:spPr>
        <p:txBody>
          <a:bodyPr/>
          <a:lstStyle>
            <a:lvl1pPr>
              <a:spcBef>
                <a:spcPts val="600"/>
              </a:spcBef>
              <a:defRPr sz="1400"/>
            </a:lvl1pPr>
            <a:lvl2pPr>
              <a:lnSpc>
                <a:spcPct val="100000"/>
              </a:lnSpc>
              <a:spcBef>
                <a:spcPts val="300"/>
              </a:spcBef>
              <a:defRPr sz="1200"/>
            </a:lvl2pPr>
          </a:lstStyle>
          <a:p>
            <a:pPr lvl="0"/>
            <a:r>
              <a:rPr lang="en-US"/>
              <a:t>What is the one key question that we should answer to get from current to desired future state?</a:t>
            </a:r>
          </a:p>
          <a:p>
            <a:pPr lvl="1"/>
            <a:r>
              <a:rPr lang="en-US"/>
              <a:t>What questions will help me answer the one key question?</a:t>
            </a:r>
          </a:p>
        </p:txBody>
      </p:sp>
      <p:graphicFrame>
        <p:nvGraphicFramePr>
          <p:cNvPr id="112845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3" imgW="971686" imgH="895238" progId="PBrush">
                  <p:embed/>
                </p:oleObj>
              </mc:Choice>
              <mc:Fallback>
                <p:oleObj r:id="rId3" imgW="971686" imgH="895238" progId="PBrush">
                  <p:embed/>
                  <p:pic>
                    <p:nvPicPr>
                      <p:cNvPr id="112845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a:extLst>
              <a:ext uri="{FF2B5EF4-FFF2-40B4-BE49-F238E27FC236}">
                <a16:creationId xmlns:a16="http://schemas.microsoft.com/office/drawing/2014/main" id="{FCC4CDF7-3146-88E1-53FA-FE69428657DC}"/>
              </a:ext>
            </a:extLst>
          </p:cNvPr>
          <p:cNvSpPr>
            <a:spLocks noGrp="1"/>
          </p:cNvSpPr>
          <p:nvPr>
            <p:ph type="sldNum" sz="quarter" idx="15"/>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3438438070"/>
      </p:ext>
    </p:extLst>
  </p:cSld>
  <p:clrMapOvr>
    <a:masterClrMapping/>
  </p:clrMapOvr>
  <mc:AlternateContent xmlns:mc="http://schemas.openxmlformats.org/markup-compatibility/2006">
    <mc:Choice xmlns:p14="http://schemas.microsoft.com/office/powerpoint/2010/main" Requires="p14">
      <p:transition spd="slow" p14:dur="4000" advClick="0">
        <p14:vortex dir="r"/>
      </p:transition>
    </mc:Choice>
    <mc:Fallback>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sp>
        <p:nvSpPr>
          <p:cNvPr id="4" name="Rounded Rectangle 3"/>
          <p:cNvSpPr/>
          <p:nvPr/>
        </p:nvSpPr>
        <p:spPr bwMode="auto">
          <a:xfrm>
            <a:off x="3877674" y="4594436"/>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 name="Rounded Rectangle 4"/>
          <p:cNvSpPr/>
          <p:nvPr/>
        </p:nvSpPr>
        <p:spPr bwMode="auto">
          <a:xfrm>
            <a:off x="3877674" y="2935393"/>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Pentagon 5"/>
          <p:cNvSpPr/>
          <p:nvPr/>
        </p:nvSpPr>
        <p:spPr bwMode="auto">
          <a:xfrm rot="5400000">
            <a:off x="1403952" y="709869"/>
            <a:ext cx="1554480" cy="281444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Chevron 6"/>
          <p:cNvSpPr/>
          <p:nvPr/>
        </p:nvSpPr>
        <p:spPr bwMode="auto">
          <a:xfrm rot="5400000">
            <a:off x="1403952" y="2305413"/>
            <a:ext cx="1554480" cy="281444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8" name="Chevron 7"/>
          <p:cNvSpPr/>
          <p:nvPr/>
        </p:nvSpPr>
        <p:spPr bwMode="auto">
          <a:xfrm rot="5400000">
            <a:off x="1403952" y="3964456"/>
            <a:ext cx="1554480" cy="281444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3" y="1778000"/>
            <a:ext cx="2814440" cy="640080"/>
          </a:xfrm>
          <a:prstGeom prst="rect">
            <a:avLst/>
          </a:prstGeom>
        </p:spPr>
        <p:txBody>
          <a:bodyPr anchor="ctr"/>
          <a:lstStyle>
            <a:lvl1pPr algn="ctr">
              <a:buNone/>
              <a:defRPr sz="1400" b="1">
                <a:solidFill>
                  <a:schemeClr val="bg1"/>
                </a:solidFill>
              </a:defRPr>
            </a:lvl1pPr>
          </a:lstStyle>
          <a:p>
            <a:pPr lvl="0"/>
            <a:r>
              <a:rPr lang="en-US"/>
              <a:t>Add step 1</a:t>
            </a:r>
          </a:p>
        </p:txBody>
      </p:sp>
      <p:sp>
        <p:nvSpPr>
          <p:cNvPr id="11" name="Text Placeholder 8"/>
          <p:cNvSpPr>
            <a:spLocks noGrp="1"/>
          </p:cNvSpPr>
          <p:nvPr>
            <p:ph type="body" sz="quarter" idx="11" hasCustomPrompt="1"/>
          </p:nvPr>
        </p:nvSpPr>
        <p:spPr>
          <a:xfrm>
            <a:off x="766153" y="3378199"/>
            <a:ext cx="2814440" cy="640080"/>
          </a:xfrm>
          <a:prstGeom prst="rect">
            <a:avLst/>
          </a:prstGeom>
        </p:spPr>
        <p:txBody>
          <a:bodyPr anchor="ctr"/>
          <a:lstStyle>
            <a:lvl1pPr algn="ctr">
              <a:buNone/>
              <a:defRPr sz="1400" b="1">
                <a:solidFill>
                  <a:schemeClr val="bg1"/>
                </a:solidFill>
              </a:defRPr>
            </a:lvl1pPr>
          </a:lstStyle>
          <a:p>
            <a:pPr lvl="0"/>
            <a:r>
              <a:rPr lang="en-US"/>
              <a:t>Add step 2</a:t>
            </a:r>
          </a:p>
        </p:txBody>
      </p:sp>
      <p:sp>
        <p:nvSpPr>
          <p:cNvPr id="12" name="Text Placeholder 8"/>
          <p:cNvSpPr>
            <a:spLocks noGrp="1"/>
          </p:cNvSpPr>
          <p:nvPr>
            <p:ph type="body" sz="quarter" idx="12" hasCustomPrompt="1"/>
          </p:nvPr>
        </p:nvSpPr>
        <p:spPr>
          <a:xfrm>
            <a:off x="766153" y="5033434"/>
            <a:ext cx="2814440" cy="640080"/>
          </a:xfrm>
          <a:prstGeom prst="rect">
            <a:avLst/>
          </a:prstGeom>
        </p:spPr>
        <p:txBody>
          <a:bodyPr anchor="ctr"/>
          <a:lstStyle>
            <a:lvl1pPr algn="ctr">
              <a:buNone/>
              <a:defRPr sz="1400" b="1">
                <a:solidFill>
                  <a:schemeClr val="bg1"/>
                </a:solidFill>
              </a:defRPr>
            </a:lvl1pPr>
          </a:lstStyle>
          <a:p>
            <a:pPr lvl="0"/>
            <a:r>
              <a:rPr lang="en-US"/>
              <a:t>Add step 3</a:t>
            </a:r>
          </a:p>
        </p:txBody>
      </p:sp>
      <p:sp>
        <p:nvSpPr>
          <p:cNvPr id="14" name="Rounded Rectangle 13"/>
          <p:cNvSpPr/>
          <p:nvPr/>
        </p:nvSpPr>
        <p:spPr bwMode="auto">
          <a:xfrm>
            <a:off x="3877674" y="1339849"/>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9" y="1339849"/>
            <a:ext cx="7270639" cy="137160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89" y="2942167"/>
            <a:ext cx="7270639" cy="137160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89" y="4601634"/>
            <a:ext cx="7270639" cy="137160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graphicFrame>
        <p:nvGraphicFramePr>
          <p:cNvPr id="1129474"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9474"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a:extLst>
              <a:ext uri="{FF2B5EF4-FFF2-40B4-BE49-F238E27FC236}">
                <a16:creationId xmlns:a16="http://schemas.microsoft.com/office/drawing/2014/main" id="{0179A6AC-6B4E-7108-A0ED-23B2EFE8ECE0}"/>
              </a:ext>
            </a:extLst>
          </p:cNvPr>
          <p:cNvSpPr>
            <a:spLocks noGrp="1"/>
          </p:cNvSpPr>
          <p:nvPr>
            <p:ph type="sldNum" sz="quarter" idx="18"/>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4038944829"/>
      </p:ext>
    </p:extLst>
  </p:cSld>
  <p:clrMapOvr>
    <a:masterClrMapping/>
  </p:clrMapOvr>
  <mc:AlternateContent xmlns:mc="http://schemas.openxmlformats.org/markup-compatibility/2006" xmlns:p14="http://schemas.microsoft.com/office/powerpoint/2010/main">
    <mc:Choice Requires="p14">
      <p:transition spd="slow" p14:dur="4400" advClick="0">
        <p14:honeycomb/>
      </p:transition>
    </mc:Choice>
    <mc:Fallback xmlns="">
      <p:transition spd="slow" advClick="0">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sp>
        <p:nvSpPr>
          <p:cNvPr id="4" name="Rounded Rectangle 3"/>
          <p:cNvSpPr/>
          <p:nvPr/>
        </p:nvSpPr>
        <p:spPr bwMode="auto">
          <a:xfrm>
            <a:off x="3877674" y="4594436"/>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 name="Rounded Rectangle 4"/>
          <p:cNvSpPr/>
          <p:nvPr/>
        </p:nvSpPr>
        <p:spPr bwMode="auto">
          <a:xfrm>
            <a:off x="3877674" y="2935393"/>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Pentagon 5"/>
          <p:cNvSpPr/>
          <p:nvPr/>
        </p:nvSpPr>
        <p:spPr bwMode="auto">
          <a:xfrm rot="5400000">
            <a:off x="1403952" y="709869"/>
            <a:ext cx="1554480" cy="281444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Chevron 6"/>
          <p:cNvSpPr/>
          <p:nvPr/>
        </p:nvSpPr>
        <p:spPr bwMode="auto">
          <a:xfrm rot="5400000">
            <a:off x="1403952" y="2305413"/>
            <a:ext cx="1554480" cy="281444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8" name="Chevron 7"/>
          <p:cNvSpPr/>
          <p:nvPr/>
        </p:nvSpPr>
        <p:spPr bwMode="auto">
          <a:xfrm rot="5400000">
            <a:off x="1403952" y="3964456"/>
            <a:ext cx="1554480" cy="281444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3" y="1778000"/>
            <a:ext cx="2814440" cy="640080"/>
          </a:xfrm>
          <a:prstGeom prst="rect">
            <a:avLst/>
          </a:prstGeom>
        </p:spPr>
        <p:txBody>
          <a:bodyPr anchor="ctr"/>
          <a:lstStyle>
            <a:lvl1pPr algn="ctr">
              <a:buNone/>
              <a:defRPr sz="1400" b="1">
                <a:solidFill>
                  <a:schemeClr val="bg1"/>
                </a:solidFill>
              </a:defRPr>
            </a:lvl1pPr>
          </a:lstStyle>
          <a:p>
            <a:pPr lvl="0"/>
            <a:r>
              <a:rPr lang="en-US"/>
              <a:t>Add step 1</a:t>
            </a:r>
          </a:p>
        </p:txBody>
      </p:sp>
      <p:sp>
        <p:nvSpPr>
          <p:cNvPr id="11" name="Text Placeholder 8"/>
          <p:cNvSpPr>
            <a:spLocks noGrp="1"/>
          </p:cNvSpPr>
          <p:nvPr>
            <p:ph type="body" sz="quarter" idx="11" hasCustomPrompt="1"/>
          </p:nvPr>
        </p:nvSpPr>
        <p:spPr>
          <a:xfrm>
            <a:off x="766153" y="3378199"/>
            <a:ext cx="2814440" cy="640080"/>
          </a:xfrm>
          <a:prstGeom prst="rect">
            <a:avLst/>
          </a:prstGeom>
        </p:spPr>
        <p:txBody>
          <a:bodyPr anchor="ctr"/>
          <a:lstStyle>
            <a:lvl1pPr algn="ctr">
              <a:buNone/>
              <a:defRPr sz="1400" b="1">
                <a:solidFill>
                  <a:schemeClr val="bg1"/>
                </a:solidFill>
              </a:defRPr>
            </a:lvl1pPr>
          </a:lstStyle>
          <a:p>
            <a:pPr lvl="0"/>
            <a:r>
              <a:rPr lang="en-US"/>
              <a:t>Add step 2</a:t>
            </a:r>
          </a:p>
        </p:txBody>
      </p:sp>
      <p:sp>
        <p:nvSpPr>
          <p:cNvPr id="12" name="Text Placeholder 8"/>
          <p:cNvSpPr>
            <a:spLocks noGrp="1"/>
          </p:cNvSpPr>
          <p:nvPr>
            <p:ph type="body" sz="quarter" idx="12" hasCustomPrompt="1"/>
          </p:nvPr>
        </p:nvSpPr>
        <p:spPr>
          <a:xfrm>
            <a:off x="766153" y="5033434"/>
            <a:ext cx="2814440" cy="640080"/>
          </a:xfrm>
          <a:prstGeom prst="rect">
            <a:avLst/>
          </a:prstGeom>
        </p:spPr>
        <p:txBody>
          <a:bodyPr anchor="ctr"/>
          <a:lstStyle>
            <a:lvl1pPr algn="ctr">
              <a:buNone/>
              <a:defRPr sz="1400" b="1">
                <a:solidFill>
                  <a:schemeClr val="bg1"/>
                </a:solidFill>
              </a:defRPr>
            </a:lvl1pPr>
          </a:lstStyle>
          <a:p>
            <a:pPr lvl="0"/>
            <a:r>
              <a:rPr lang="en-US"/>
              <a:t>Add step 3</a:t>
            </a:r>
          </a:p>
        </p:txBody>
      </p:sp>
      <p:sp>
        <p:nvSpPr>
          <p:cNvPr id="14" name="Rounded Rectangle 13"/>
          <p:cNvSpPr/>
          <p:nvPr/>
        </p:nvSpPr>
        <p:spPr bwMode="auto">
          <a:xfrm>
            <a:off x="3877674" y="1339849"/>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9" y="1339849"/>
            <a:ext cx="7270639" cy="137160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89" y="2942167"/>
            <a:ext cx="7270639" cy="137160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89" y="4601634"/>
            <a:ext cx="7270639" cy="137160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graphicFrame>
        <p:nvGraphicFramePr>
          <p:cNvPr id="1129474"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9474"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a:extLst>
              <a:ext uri="{FF2B5EF4-FFF2-40B4-BE49-F238E27FC236}">
                <a16:creationId xmlns:a16="http://schemas.microsoft.com/office/drawing/2014/main" id="{0179A6AC-6B4E-7108-A0ED-23B2EFE8ECE0}"/>
              </a:ext>
            </a:extLst>
          </p:cNvPr>
          <p:cNvSpPr>
            <a:spLocks noGrp="1"/>
          </p:cNvSpPr>
          <p:nvPr>
            <p:ph type="sldNum" sz="quarter" idx="18"/>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4038944829"/>
      </p:ext>
    </p:extLst>
  </p:cSld>
  <p:clrMapOvr>
    <a:masterClrMapping/>
  </p:clrMapOvr>
  <mc:AlternateContent xmlns:mc="http://schemas.openxmlformats.org/markup-compatibility/2006">
    <mc:Choice xmlns:p14="http://schemas.microsoft.com/office/powerpoint/2010/main" Requires="p14">
      <p:transition spd="slow" p14:dur="4400" advClick="0">
        <p14:honeycomb/>
      </p:transition>
    </mc:Choice>
    <mc:Fallback>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vertical chevrons slide">
    <p:spTree>
      <p:nvGrpSpPr>
        <p:cNvPr id="1" name=""/>
        <p:cNvGrpSpPr/>
        <p:nvPr/>
      </p:nvGrpSpPr>
      <p:grpSpPr>
        <a:xfrm>
          <a:off x="0" y="0"/>
          <a:ext cx="0" cy="0"/>
          <a:chOff x="0" y="0"/>
          <a:chExt cx="0" cy="0"/>
        </a:xfrm>
      </p:grpSpPr>
      <p:sp>
        <p:nvSpPr>
          <p:cNvPr id="24" name="Rounded Rectangle 23"/>
          <p:cNvSpPr/>
          <p:nvPr/>
        </p:nvSpPr>
        <p:spPr bwMode="auto">
          <a:xfrm>
            <a:off x="3877674" y="5173980"/>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3" name="Rounded Rectangle 22"/>
          <p:cNvSpPr/>
          <p:nvPr/>
        </p:nvSpPr>
        <p:spPr bwMode="auto">
          <a:xfrm>
            <a:off x="3877674" y="3895936"/>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2" name="Rounded Rectangle 21"/>
          <p:cNvSpPr/>
          <p:nvPr/>
        </p:nvSpPr>
        <p:spPr bwMode="auto">
          <a:xfrm>
            <a:off x="3877674" y="2617893"/>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sp>
        <p:nvSpPr>
          <p:cNvPr id="3" name="Pentagon 2"/>
          <p:cNvSpPr/>
          <p:nvPr/>
        </p:nvSpPr>
        <p:spPr bwMode="auto">
          <a:xfrm rot="5400000">
            <a:off x="1598559" y="538717"/>
            <a:ext cx="1188720" cy="2790987"/>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 name="Chevron 3"/>
          <p:cNvSpPr/>
          <p:nvPr/>
        </p:nvSpPr>
        <p:spPr bwMode="auto">
          <a:xfrm rot="5400000">
            <a:off x="1598559" y="1816760"/>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Chevron 5"/>
          <p:cNvSpPr/>
          <p:nvPr/>
        </p:nvSpPr>
        <p:spPr bwMode="auto">
          <a:xfrm rot="5400000">
            <a:off x="1598559" y="3094803"/>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Chevron 6"/>
          <p:cNvSpPr/>
          <p:nvPr/>
        </p:nvSpPr>
        <p:spPr bwMode="auto">
          <a:xfrm rot="5400000">
            <a:off x="1598559" y="4372847"/>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766153" y="1689100"/>
            <a:ext cx="2814440" cy="520700"/>
          </a:xfrm>
          <a:prstGeom prst="rect">
            <a:avLst/>
          </a:prstGeom>
        </p:spPr>
        <p:txBody>
          <a:bodyPr anchor="ctr"/>
          <a:lstStyle>
            <a:lvl1pPr algn="ctr">
              <a:buNone/>
              <a:defRPr sz="1400" b="1">
                <a:solidFill>
                  <a:schemeClr val="bg1"/>
                </a:solidFill>
              </a:defRPr>
            </a:lvl1pPr>
          </a:lstStyle>
          <a:p>
            <a:pPr lvl="0"/>
            <a:r>
              <a:rPr lang="en-US"/>
              <a:t>Add step 1</a:t>
            </a:r>
          </a:p>
        </p:txBody>
      </p:sp>
      <p:sp>
        <p:nvSpPr>
          <p:cNvPr id="10" name="Text Placeholder 8"/>
          <p:cNvSpPr>
            <a:spLocks noGrp="1"/>
          </p:cNvSpPr>
          <p:nvPr>
            <p:ph type="body" sz="quarter" idx="11" hasCustomPrompt="1"/>
          </p:nvPr>
        </p:nvSpPr>
        <p:spPr>
          <a:xfrm>
            <a:off x="766153" y="2967567"/>
            <a:ext cx="2814440" cy="520700"/>
          </a:xfrm>
          <a:prstGeom prst="rect">
            <a:avLst/>
          </a:prstGeom>
        </p:spPr>
        <p:txBody>
          <a:bodyPr anchor="ctr"/>
          <a:lstStyle>
            <a:lvl1pPr algn="ctr">
              <a:buNone/>
              <a:defRPr sz="1400" b="1">
                <a:solidFill>
                  <a:schemeClr val="bg1"/>
                </a:solidFill>
              </a:defRPr>
            </a:lvl1pPr>
          </a:lstStyle>
          <a:p>
            <a:pPr lvl="0"/>
            <a:r>
              <a:rPr lang="en-US"/>
              <a:t>Add step 2</a:t>
            </a:r>
          </a:p>
        </p:txBody>
      </p:sp>
      <p:sp>
        <p:nvSpPr>
          <p:cNvPr id="11" name="Text Placeholder 8"/>
          <p:cNvSpPr>
            <a:spLocks noGrp="1"/>
          </p:cNvSpPr>
          <p:nvPr>
            <p:ph type="body" sz="quarter" idx="12" hasCustomPrompt="1"/>
          </p:nvPr>
        </p:nvSpPr>
        <p:spPr>
          <a:xfrm>
            <a:off x="766153" y="4258734"/>
            <a:ext cx="2814440" cy="520700"/>
          </a:xfrm>
          <a:prstGeom prst="rect">
            <a:avLst/>
          </a:prstGeom>
        </p:spPr>
        <p:txBody>
          <a:bodyPr anchor="ctr"/>
          <a:lstStyle>
            <a:lvl1pPr algn="ctr">
              <a:buNone/>
              <a:defRPr sz="1400" b="1">
                <a:solidFill>
                  <a:schemeClr val="bg1"/>
                </a:solidFill>
              </a:defRPr>
            </a:lvl1pPr>
          </a:lstStyle>
          <a:p>
            <a:pPr lvl="0"/>
            <a:r>
              <a:rPr lang="en-US"/>
              <a:t>Add step 3</a:t>
            </a:r>
          </a:p>
        </p:txBody>
      </p:sp>
      <p:sp>
        <p:nvSpPr>
          <p:cNvPr id="12" name="Text Placeholder 8"/>
          <p:cNvSpPr>
            <a:spLocks noGrp="1"/>
          </p:cNvSpPr>
          <p:nvPr>
            <p:ph type="body" sz="quarter" idx="13" hasCustomPrompt="1"/>
          </p:nvPr>
        </p:nvSpPr>
        <p:spPr>
          <a:xfrm>
            <a:off x="766153" y="5524500"/>
            <a:ext cx="2814440" cy="520700"/>
          </a:xfrm>
          <a:prstGeom prst="rect">
            <a:avLst/>
          </a:prstGeom>
        </p:spPr>
        <p:txBody>
          <a:bodyPr anchor="ctr"/>
          <a:lstStyle>
            <a:lvl1pPr algn="ctr">
              <a:buNone/>
              <a:defRPr sz="1400" b="1">
                <a:solidFill>
                  <a:schemeClr val="bg1"/>
                </a:solidFill>
              </a:defRPr>
            </a:lvl1pPr>
          </a:lstStyle>
          <a:p>
            <a:pPr lvl="0"/>
            <a:r>
              <a:rPr lang="en-US"/>
              <a:t>Add step 4</a:t>
            </a:r>
          </a:p>
        </p:txBody>
      </p:sp>
      <p:sp>
        <p:nvSpPr>
          <p:cNvPr id="13" name="Rounded Rectangle 12"/>
          <p:cNvSpPr/>
          <p:nvPr/>
        </p:nvSpPr>
        <p:spPr bwMode="auto">
          <a:xfrm>
            <a:off x="3877674" y="1339849"/>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9" y="1346200"/>
            <a:ext cx="7270639" cy="109728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a:t>Describe step 1 and its sub-steps</a:t>
            </a:r>
          </a:p>
          <a:p>
            <a:pPr lvl="1"/>
            <a:r>
              <a:rPr lang="en-US"/>
              <a:t>Second level</a:t>
            </a:r>
          </a:p>
        </p:txBody>
      </p:sp>
      <p:sp>
        <p:nvSpPr>
          <p:cNvPr id="17" name="Text Placeholder 14"/>
          <p:cNvSpPr>
            <a:spLocks noGrp="1"/>
          </p:cNvSpPr>
          <p:nvPr>
            <p:ph type="body" sz="quarter" idx="15" hasCustomPrompt="1"/>
          </p:nvPr>
        </p:nvSpPr>
        <p:spPr>
          <a:xfrm>
            <a:off x="3971489" y="2617893"/>
            <a:ext cx="7270639" cy="109728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9" name="Text Placeholder 14"/>
          <p:cNvSpPr>
            <a:spLocks noGrp="1"/>
          </p:cNvSpPr>
          <p:nvPr>
            <p:ph type="body" sz="quarter" idx="16" hasCustomPrompt="1"/>
          </p:nvPr>
        </p:nvSpPr>
        <p:spPr>
          <a:xfrm>
            <a:off x="3971489" y="3903134"/>
            <a:ext cx="7270639" cy="109728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
        <p:nvSpPr>
          <p:cNvPr id="21" name="Text Placeholder 14"/>
          <p:cNvSpPr>
            <a:spLocks noGrp="1"/>
          </p:cNvSpPr>
          <p:nvPr>
            <p:ph type="body" sz="quarter" idx="17" hasCustomPrompt="1"/>
          </p:nvPr>
        </p:nvSpPr>
        <p:spPr>
          <a:xfrm>
            <a:off x="3971489" y="5181600"/>
            <a:ext cx="7270639" cy="109728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4 and its sub-steps</a:t>
            </a:r>
          </a:p>
          <a:p>
            <a:pPr lvl="1"/>
            <a:r>
              <a:rPr lang="en-US"/>
              <a:t>Second level</a:t>
            </a:r>
          </a:p>
        </p:txBody>
      </p:sp>
      <p:graphicFrame>
        <p:nvGraphicFramePr>
          <p:cNvPr id="113049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0498"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a:extLst>
              <a:ext uri="{FF2B5EF4-FFF2-40B4-BE49-F238E27FC236}">
                <a16:creationId xmlns:a16="http://schemas.microsoft.com/office/drawing/2014/main" id="{3B28D42C-C11B-3AD6-F793-20038ABE18CD}"/>
              </a:ext>
            </a:extLst>
          </p:cNvPr>
          <p:cNvSpPr>
            <a:spLocks noGrp="1"/>
          </p:cNvSpPr>
          <p:nvPr>
            <p:ph type="sldNum" sz="quarter" idx="19"/>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3707787512"/>
      </p:ext>
    </p:extLst>
  </p:cSld>
  <p:clrMapOvr>
    <a:masterClrMapping/>
  </p:clrMapOvr>
  <p:transition spd="slow" advClick="0">
    <p:push dir="u"/>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Four vertical chevrons slide">
    <p:spTree>
      <p:nvGrpSpPr>
        <p:cNvPr id="1" name=""/>
        <p:cNvGrpSpPr/>
        <p:nvPr/>
      </p:nvGrpSpPr>
      <p:grpSpPr>
        <a:xfrm>
          <a:off x="0" y="0"/>
          <a:ext cx="0" cy="0"/>
          <a:chOff x="0" y="0"/>
          <a:chExt cx="0" cy="0"/>
        </a:xfrm>
      </p:grpSpPr>
      <p:sp>
        <p:nvSpPr>
          <p:cNvPr id="24" name="Rounded Rectangle 23"/>
          <p:cNvSpPr/>
          <p:nvPr/>
        </p:nvSpPr>
        <p:spPr bwMode="auto">
          <a:xfrm>
            <a:off x="3877674" y="5173980"/>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3" name="Rounded Rectangle 22"/>
          <p:cNvSpPr/>
          <p:nvPr/>
        </p:nvSpPr>
        <p:spPr bwMode="auto">
          <a:xfrm>
            <a:off x="3877674" y="3895936"/>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2" name="Rounded Rectangle 21"/>
          <p:cNvSpPr/>
          <p:nvPr/>
        </p:nvSpPr>
        <p:spPr bwMode="auto">
          <a:xfrm>
            <a:off x="3877674" y="2617893"/>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sp>
        <p:nvSpPr>
          <p:cNvPr id="3" name="Pentagon 2"/>
          <p:cNvSpPr/>
          <p:nvPr/>
        </p:nvSpPr>
        <p:spPr bwMode="auto">
          <a:xfrm rot="5400000">
            <a:off x="1598559" y="538717"/>
            <a:ext cx="1188720" cy="2790987"/>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 name="Chevron 3"/>
          <p:cNvSpPr/>
          <p:nvPr/>
        </p:nvSpPr>
        <p:spPr bwMode="auto">
          <a:xfrm rot="5400000">
            <a:off x="1598559" y="1816760"/>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Chevron 5"/>
          <p:cNvSpPr/>
          <p:nvPr/>
        </p:nvSpPr>
        <p:spPr bwMode="auto">
          <a:xfrm rot="5400000">
            <a:off x="1598559" y="3094803"/>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Chevron 6"/>
          <p:cNvSpPr/>
          <p:nvPr/>
        </p:nvSpPr>
        <p:spPr bwMode="auto">
          <a:xfrm rot="5400000">
            <a:off x="1598559" y="4372847"/>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766153" y="1689100"/>
            <a:ext cx="2814440" cy="520700"/>
          </a:xfrm>
          <a:prstGeom prst="rect">
            <a:avLst/>
          </a:prstGeom>
        </p:spPr>
        <p:txBody>
          <a:bodyPr anchor="ctr"/>
          <a:lstStyle>
            <a:lvl1pPr algn="ctr">
              <a:buNone/>
              <a:defRPr sz="1400" b="1">
                <a:solidFill>
                  <a:schemeClr val="bg1"/>
                </a:solidFill>
              </a:defRPr>
            </a:lvl1pPr>
          </a:lstStyle>
          <a:p>
            <a:pPr lvl="0"/>
            <a:r>
              <a:rPr lang="en-US"/>
              <a:t>Add step 1</a:t>
            </a:r>
          </a:p>
        </p:txBody>
      </p:sp>
      <p:sp>
        <p:nvSpPr>
          <p:cNvPr id="10" name="Text Placeholder 8"/>
          <p:cNvSpPr>
            <a:spLocks noGrp="1"/>
          </p:cNvSpPr>
          <p:nvPr>
            <p:ph type="body" sz="quarter" idx="11" hasCustomPrompt="1"/>
          </p:nvPr>
        </p:nvSpPr>
        <p:spPr>
          <a:xfrm>
            <a:off x="766153" y="2967567"/>
            <a:ext cx="2814440" cy="520700"/>
          </a:xfrm>
          <a:prstGeom prst="rect">
            <a:avLst/>
          </a:prstGeom>
        </p:spPr>
        <p:txBody>
          <a:bodyPr anchor="ctr"/>
          <a:lstStyle>
            <a:lvl1pPr algn="ctr">
              <a:buNone/>
              <a:defRPr sz="1400" b="1">
                <a:solidFill>
                  <a:schemeClr val="bg1"/>
                </a:solidFill>
              </a:defRPr>
            </a:lvl1pPr>
          </a:lstStyle>
          <a:p>
            <a:pPr lvl="0"/>
            <a:r>
              <a:rPr lang="en-US"/>
              <a:t>Add step 2</a:t>
            </a:r>
          </a:p>
        </p:txBody>
      </p:sp>
      <p:sp>
        <p:nvSpPr>
          <p:cNvPr id="11" name="Text Placeholder 8"/>
          <p:cNvSpPr>
            <a:spLocks noGrp="1"/>
          </p:cNvSpPr>
          <p:nvPr>
            <p:ph type="body" sz="quarter" idx="12" hasCustomPrompt="1"/>
          </p:nvPr>
        </p:nvSpPr>
        <p:spPr>
          <a:xfrm>
            <a:off x="766153" y="4258734"/>
            <a:ext cx="2814440" cy="520700"/>
          </a:xfrm>
          <a:prstGeom prst="rect">
            <a:avLst/>
          </a:prstGeom>
        </p:spPr>
        <p:txBody>
          <a:bodyPr anchor="ctr"/>
          <a:lstStyle>
            <a:lvl1pPr algn="ctr">
              <a:buNone/>
              <a:defRPr sz="1400" b="1">
                <a:solidFill>
                  <a:schemeClr val="bg1"/>
                </a:solidFill>
              </a:defRPr>
            </a:lvl1pPr>
          </a:lstStyle>
          <a:p>
            <a:pPr lvl="0"/>
            <a:r>
              <a:rPr lang="en-US"/>
              <a:t>Add step 3</a:t>
            </a:r>
          </a:p>
        </p:txBody>
      </p:sp>
      <p:sp>
        <p:nvSpPr>
          <p:cNvPr id="12" name="Text Placeholder 8"/>
          <p:cNvSpPr>
            <a:spLocks noGrp="1"/>
          </p:cNvSpPr>
          <p:nvPr>
            <p:ph type="body" sz="quarter" idx="13" hasCustomPrompt="1"/>
          </p:nvPr>
        </p:nvSpPr>
        <p:spPr>
          <a:xfrm>
            <a:off x="766153" y="5524500"/>
            <a:ext cx="2814440" cy="520700"/>
          </a:xfrm>
          <a:prstGeom prst="rect">
            <a:avLst/>
          </a:prstGeom>
        </p:spPr>
        <p:txBody>
          <a:bodyPr anchor="ctr"/>
          <a:lstStyle>
            <a:lvl1pPr algn="ctr">
              <a:buNone/>
              <a:defRPr sz="1400" b="1">
                <a:solidFill>
                  <a:schemeClr val="bg1"/>
                </a:solidFill>
              </a:defRPr>
            </a:lvl1pPr>
          </a:lstStyle>
          <a:p>
            <a:pPr lvl="0"/>
            <a:r>
              <a:rPr lang="en-US"/>
              <a:t>Add step 4</a:t>
            </a:r>
          </a:p>
        </p:txBody>
      </p:sp>
      <p:sp>
        <p:nvSpPr>
          <p:cNvPr id="13" name="Rounded Rectangle 12"/>
          <p:cNvSpPr/>
          <p:nvPr/>
        </p:nvSpPr>
        <p:spPr bwMode="auto">
          <a:xfrm>
            <a:off x="3877674" y="1339849"/>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9" y="1346200"/>
            <a:ext cx="7270639" cy="109728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a:t>Describe step 1 and its sub-steps</a:t>
            </a:r>
          </a:p>
          <a:p>
            <a:pPr lvl="1"/>
            <a:r>
              <a:rPr lang="en-US"/>
              <a:t>Second level</a:t>
            </a:r>
          </a:p>
        </p:txBody>
      </p:sp>
      <p:sp>
        <p:nvSpPr>
          <p:cNvPr id="17" name="Text Placeholder 14"/>
          <p:cNvSpPr>
            <a:spLocks noGrp="1"/>
          </p:cNvSpPr>
          <p:nvPr>
            <p:ph type="body" sz="quarter" idx="15" hasCustomPrompt="1"/>
          </p:nvPr>
        </p:nvSpPr>
        <p:spPr>
          <a:xfrm>
            <a:off x="3971489" y="2617893"/>
            <a:ext cx="7270639" cy="109728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9" name="Text Placeholder 14"/>
          <p:cNvSpPr>
            <a:spLocks noGrp="1"/>
          </p:cNvSpPr>
          <p:nvPr>
            <p:ph type="body" sz="quarter" idx="16" hasCustomPrompt="1"/>
          </p:nvPr>
        </p:nvSpPr>
        <p:spPr>
          <a:xfrm>
            <a:off x="3971489" y="3903134"/>
            <a:ext cx="7270639" cy="109728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
        <p:nvSpPr>
          <p:cNvPr id="21" name="Text Placeholder 14"/>
          <p:cNvSpPr>
            <a:spLocks noGrp="1"/>
          </p:cNvSpPr>
          <p:nvPr>
            <p:ph type="body" sz="quarter" idx="17" hasCustomPrompt="1"/>
          </p:nvPr>
        </p:nvSpPr>
        <p:spPr>
          <a:xfrm>
            <a:off x="3971489" y="5181600"/>
            <a:ext cx="7270639" cy="1097280"/>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4 and its sub-steps</a:t>
            </a:r>
          </a:p>
          <a:p>
            <a:pPr lvl="1"/>
            <a:r>
              <a:rPr lang="en-US"/>
              <a:t>Second level</a:t>
            </a:r>
          </a:p>
        </p:txBody>
      </p:sp>
      <p:graphicFrame>
        <p:nvGraphicFramePr>
          <p:cNvPr id="113049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0498"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a:extLst>
              <a:ext uri="{FF2B5EF4-FFF2-40B4-BE49-F238E27FC236}">
                <a16:creationId xmlns:a16="http://schemas.microsoft.com/office/drawing/2014/main" id="{3B28D42C-C11B-3AD6-F793-20038ABE18CD}"/>
              </a:ext>
            </a:extLst>
          </p:cNvPr>
          <p:cNvSpPr>
            <a:spLocks noGrp="1"/>
          </p:cNvSpPr>
          <p:nvPr>
            <p:ph type="sldNum" sz="quarter" idx="19"/>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3707787512"/>
      </p:ext>
    </p:extLst>
  </p:cSld>
  <p:clrMapOvr>
    <a:masterClrMapping/>
  </p:clrMapOvr>
  <p:transition spd="slow" advClick="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sp>
        <p:nvSpPr>
          <p:cNvPr id="3" name="Pentagon 2"/>
          <p:cNvSpPr/>
          <p:nvPr/>
        </p:nvSpPr>
        <p:spPr bwMode="auto">
          <a:xfrm>
            <a:off x="562889" y="1485900"/>
            <a:ext cx="2720625"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 name="Chevron 3"/>
          <p:cNvSpPr/>
          <p:nvPr/>
        </p:nvSpPr>
        <p:spPr bwMode="auto">
          <a:xfrm>
            <a:off x="3319998"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 name="Chevron 4"/>
          <p:cNvSpPr/>
          <p:nvPr/>
        </p:nvSpPr>
        <p:spPr bwMode="auto">
          <a:xfrm>
            <a:off x="6077108"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Chevron 5"/>
          <p:cNvSpPr/>
          <p:nvPr/>
        </p:nvSpPr>
        <p:spPr bwMode="auto">
          <a:xfrm>
            <a:off x="8834217"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Rounded Rectangle 6"/>
          <p:cNvSpPr/>
          <p:nvPr/>
        </p:nvSpPr>
        <p:spPr bwMode="auto">
          <a:xfrm>
            <a:off x="531617"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2" y="2565401"/>
            <a:ext cx="2658083"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1 and its sub-steps</a:t>
            </a:r>
          </a:p>
          <a:p>
            <a:pPr lvl="1"/>
            <a:r>
              <a:rPr lang="en-US"/>
              <a:t>Second level</a:t>
            </a:r>
          </a:p>
        </p:txBody>
      </p:sp>
      <p:sp>
        <p:nvSpPr>
          <p:cNvPr id="11" name="Rounded Rectangle 10"/>
          <p:cNvSpPr/>
          <p:nvPr/>
        </p:nvSpPr>
        <p:spPr bwMode="auto">
          <a:xfrm>
            <a:off x="3304362"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7" y="2565401"/>
            <a:ext cx="2658083"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3" name="Rounded Rectangle 12"/>
          <p:cNvSpPr/>
          <p:nvPr/>
        </p:nvSpPr>
        <p:spPr bwMode="auto">
          <a:xfrm>
            <a:off x="6077106"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1" y="2565401"/>
            <a:ext cx="2658083"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
        <p:nvSpPr>
          <p:cNvPr id="15" name="Rounded Rectangle 14"/>
          <p:cNvSpPr/>
          <p:nvPr/>
        </p:nvSpPr>
        <p:spPr bwMode="auto">
          <a:xfrm>
            <a:off x="8849853"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88" y="2565401"/>
            <a:ext cx="2658083"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747376" y="1524000"/>
            <a:ext cx="1907565" cy="800100"/>
          </a:xfrm>
          <a:prstGeom prst="rect">
            <a:avLst/>
          </a:prstGeom>
        </p:spPr>
        <p:txBody>
          <a:bodyPr anchor="ctr"/>
          <a:lstStyle>
            <a:lvl1pPr algn="ctr">
              <a:buNone/>
              <a:defRPr sz="1400" b="1">
                <a:solidFill>
                  <a:schemeClr val="bg1"/>
                </a:solidFill>
              </a:defRPr>
            </a:lvl1pPr>
          </a:lstStyle>
          <a:p>
            <a:pPr lvl="0"/>
            <a:r>
              <a:rPr lang="en-US"/>
              <a:t>Add step 2</a:t>
            </a:r>
          </a:p>
        </p:txBody>
      </p:sp>
      <p:sp>
        <p:nvSpPr>
          <p:cNvPr id="18" name="Text Placeholder 8"/>
          <p:cNvSpPr>
            <a:spLocks noGrp="1"/>
          </p:cNvSpPr>
          <p:nvPr>
            <p:ph type="body" sz="quarter" idx="15" hasCustomPrompt="1"/>
          </p:nvPr>
        </p:nvSpPr>
        <p:spPr>
          <a:xfrm>
            <a:off x="985055" y="1524000"/>
            <a:ext cx="1907565" cy="800100"/>
          </a:xfrm>
          <a:prstGeom prst="rect">
            <a:avLst/>
          </a:prstGeom>
        </p:spPr>
        <p:txBody>
          <a:bodyPr anchor="ctr"/>
          <a:lstStyle>
            <a:lvl1pPr algn="ctr">
              <a:buNone/>
              <a:defRPr sz="1400" b="1">
                <a:solidFill>
                  <a:schemeClr val="bg1"/>
                </a:solidFill>
              </a:defRPr>
            </a:lvl1pPr>
          </a:lstStyle>
          <a:p>
            <a:pPr lvl="0"/>
            <a:r>
              <a:rPr lang="en-US"/>
              <a:t>Add step 1</a:t>
            </a:r>
          </a:p>
        </p:txBody>
      </p:sp>
      <p:sp>
        <p:nvSpPr>
          <p:cNvPr id="19" name="Text Placeholder 8"/>
          <p:cNvSpPr>
            <a:spLocks noGrp="1"/>
          </p:cNvSpPr>
          <p:nvPr>
            <p:ph type="body" sz="quarter" idx="16" hasCustomPrompt="1"/>
          </p:nvPr>
        </p:nvSpPr>
        <p:spPr>
          <a:xfrm>
            <a:off x="9272018" y="1524000"/>
            <a:ext cx="1907565" cy="800100"/>
          </a:xfrm>
          <a:prstGeom prst="rect">
            <a:avLst/>
          </a:prstGeom>
        </p:spPr>
        <p:txBody>
          <a:bodyPr anchor="ctr"/>
          <a:lstStyle>
            <a:lvl1pPr algn="ctr">
              <a:buNone/>
              <a:defRPr sz="1400" b="1">
                <a:solidFill>
                  <a:schemeClr val="bg1"/>
                </a:solidFill>
              </a:defRPr>
            </a:lvl1pPr>
          </a:lstStyle>
          <a:p>
            <a:pPr lvl="0"/>
            <a:r>
              <a:rPr lang="en-US"/>
              <a:t>Add step 4</a:t>
            </a:r>
          </a:p>
        </p:txBody>
      </p:sp>
      <p:sp>
        <p:nvSpPr>
          <p:cNvPr id="20" name="Text Placeholder 8"/>
          <p:cNvSpPr>
            <a:spLocks noGrp="1"/>
          </p:cNvSpPr>
          <p:nvPr>
            <p:ph type="body" sz="quarter" idx="17" hasCustomPrompt="1"/>
          </p:nvPr>
        </p:nvSpPr>
        <p:spPr>
          <a:xfrm>
            <a:off x="6509698" y="1524000"/>
            <a:ext cx="1907565" cy="800100"/>
          </a:xfrm>
          <a:prstGeom prst="rect">
            <a:avLst/>
          </a:prstGeom>
        </p:spPr>
        <p:txBody>
          <a:bodyPr anchor="ctr"/>
          <a:lstStyle>
            <a:lvl1pPr algn="ctr">
              <a:buNone/>
              <a:defRPr sz="1400" b="1">
                <a:solidFill>
                  <a:schemeClr val="bg1"/>
                </a:solidFill>
              </a:defRPr>
            </a:lvl1pPr>
          </a:lstStyle>
          <a:p>
            <a:pPr lvl="0"/>
            <a:r>
              <a:rPr lang="en-US"/>
              <a:t>Add step 3</a:t>
            </a:r>
          </a:p>
        </p:txBody>
      </p:sp>
      <p:graphicFrame>
        <p:nvGraphicFramePr>
          <p:cNvPr id="113152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1522"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a:extLst>
              <a:ext uri="{FF2B5EF4-FFF2-40B4-BE49-F238E27FC236}">
                <a16:creationId xmlns:a16="http://schemas.microsoft.com/office/drawing/2014/main" id="{C068C428-8B92-F881-69A3-50A8BA238D7D}"/>
              </a:ext>
            </a:extLst>
          </p:cNvPr>
          <p:cNvSpPr>
            <a:spLocks noGrp="1"/>
          </p:cNvSpPr>
          <p:nvPr>
            <p:ph type="sldNum" sz="quarter" idx="19"/>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981603499"/>
      </p:ext>
    </p:extLst>
  </p:cSld>
  <p:clrMapOvr>
    <a:masterClrMapping/>
  </p:clrMapOvr>
  <p:transition spd="slow" advClick="0">
    <p:push dir="u"/>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sp>
        <p:nvSpPr>
          <p:cNvPr id="3" name="Pentagon 2"/>
          <p:cNvSpPr/>
          <p:nvPr/>
        </p:nvSpPr>
        <p:spPr bwMode="auto">
          <a:xfrm>
            <a:off x="562889" y="1485900"/>
            <a:ext cx="2720625"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 name="Chevron 3"/>
          <p:cNvSpPr/>
          <p:nvPr/>
        </p:nvSpPr>
        <p:spPr bwMode="auto">
          <a:xfrm>
            <a:off x="3319998"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 name="Chevron 4"/>
          <p:cNvSpPr/>
          <p:nvPr/>
        </p:nvSpPr>
        <p:spPr bwMode="auto">
          <a:xfrm>
            <a:off x="6077108"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Chevron 5"/>
          <p:cNvSpPr/>
          <p:nvPr/>
        </p:nvSpPr>
        <p:spPr bwMode="auto">
          <a:xfrm>
            <a:off x="8834217"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Rounded Rectangle 6"/>
          <p:cNvSpPr/>
          <p:nvPr/>
        </p:nvSpPr>
        <p:spPr bwMode="auto">
          <a:xfrm>
            <a:off x="531617"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2" y="2565401"/>
            <a:ext cx="2658083"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1 and its sub-steps</a:t>
            </a:r>
          </a:p>
          <a:p>
            <a:pPr lvl="1"/>
            <a:r>
              <a:rPr lang="en-US"/>
              <a:t>Second level</a:t>
            </a:r>
          </a:p>
        </p:txBody>
      </p:sp>
      <p:sp>
        <p:nvSpPr>
          <p:cNvPr id="11" name="Rounded Rectangle 10"/>
          <p:cNvSpPr/>
          <p:nvPr/>
        </p:nvSpPr>
        <p:spPr bwMode="auto">
          <a:xfrm>
            <a:off x="3304362"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7" y="2565401"/>
            <a:ext cx="2658083"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3" name="Rounded Rectangle 12"/>
          <p:cNvSpPr/>
          <p:nvPr/>
        </p:nvSpPr>
        <p:spPr bwMode="auto">
          <a:xfrm>
            <a:off x="6077106"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1" y="2565401"/>
            <a:ext cx="2658083"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
        <p:nvSpPr>
          <p:cNvPr id="15" name="Rounded Rectangle 14"/>
          <p:cNvSpPr/>
          <p:nvPr/>
        </p:nvSpPr>
        <p:spPr bwMode="auto">
          <a:xfrm>
            <a:off x="8849853"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88" y="2565401"/>
            <a:ext cx="2658083"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747376" y="1524000"/>
            <a:ext cx="1907565" cy="800100"/>
          </a:xfrm>
          <a:prstGeom prst="rect">
            <a:avLst/>
          </a:prstGeom>
        </p:spPr>
        <p:txBody>
          <a:bodyPr anchor="ctr"/>
          <a:lstStyle>
            <a:lvl1pPr algn="ctr">
              <a:buNone/>
              <a:defRPr sz="1400" b="1">
                <a:solidFill>
                  <a:schemeClr val="bg1"/>
                </a:solidFill>
              </a:defRPr>
            </a:lvl1pPr>
          </a:lstStyle>
          <a:p>
            <a:pPr lvl="0"/>
            <a:r>
              <a:rPr lang="en-US"/>
              <a:t>Add step 2</a:t>
            </a:r>
          </a:p>
        </p:txBody>
      </p:sp>
      <p:sp>
        <p:nvSpPr>
          <p:cNvPr id="18" name="Text Placeholder 8"/>
          <p:cNvSpPr>
            <a:spLocks noGrp="1"/>
          </p:cNvSpPr>
          <p:nvPr>
            <p:ph type="body" sz="quarter" idx="15" hasCustomPrompt="1"/>
          </p:nvPr>
        </p:nvSpPr>
        <p:spPr>
          <a:xfrm>
            <a:off x="985055" y="1524000"/>
            <a:ext cx="1907565" cy="800100"/>
          </a:xfrm>
          <a:prstGeom prst="rect">
            <a:avLst/>
          </a:prstGeom>
        </p:spPr>
        <p:txBody>
          <a:bodyPr anchor="ctr"/>
          <a:lstStyle>
            <a:lvl1pPr algn="ctr">
              <a:buNone/>
              <a:defRPr sz="1400" b="1">
                <a:solidFill>
                  <a:schemeClr val="bg1"/>
                </a:solidFill>
              </a:defRPr>
            </a:lvl1pPr>
          </a:lstStyle>
          <a:p>
            <a:pPr lvl="0"/>
            <a:r>
              <a:rPr lang="en-US"/>
              <a:t>Add step 1</a:t>
            </a:r>
          </a:p>
        </p:txBody>
      </p:sp>
      <p:sp>
        <p:nvSpPr>
          <p:cNvPr id="19" name="Text Placeholder 8"/>
          <p:cNvSpPr>
            <a:spLocks noGrp="1"/>
          </p:cNvSpPr>
          <p:nvPr>
            <p:ph type="body" sz="quarter" idx="16" hasCustomPrompt="1"/>
          </p:nvPr>
        </p:nvSpPr>
        <p:spPr>
          <a:xfrm>
            <a:off x="9272018" y="1524000"/>
            <a:ext cx="1907565" cy="800100"/>
          </a:xfrm>
          <a:prstGeom prst="rect">
            <a:avLst/>
          </a:prstGeom>
        </p:spPr>
        <p:txBody>
          <a:bodyPr anchor="ctr"/>
          <a:lstStyle>
            <a:lvl1pPr algn="ctr">
              <a:buNone/>
              <a:defRPr sz="1400" b="1">
                <a:solidFill>
                  <a:schemeClr val="bg1"/>
                </a:solidFill>
              </a:defRPr>
            </a:lvl1pPr>
          </a:lstStyle>
          <a:p>
            <a:pPr lvl="0"/>
            <a:r>
              <a:rPr lang="en-US"/>
              <a:t>Add step 4</a:t>
            </a:r>
          </a:p>
        </p:txBody>
      </p:sp>
      <p:sp>
        <p:nvSpPr>
          <p:cNvPr id="20" name="Text Placeholder 8"/>
          <p:cNvSpPr>
            <a:spLocks noGrp="1"/>
          </p:cNvSpPr>
          <p:nvPr>
            <p:ph type="body" sz="quarter" idx="17" hasCustomPrompt="1"/>
          </p:nvPr>
        </p:nvSpPr>
        <p:spPr>
          <a:xfrm>
            <a:off x="6509698" y="1524000"/>
            <a:ext cx="1907565" cy="800100"/>
          </a:xfrm>
          <a:prstGeom prst="rect">
            <a:avLst/>
          </a:prstGeom>
        </p:spPr>
        <p:txBody>
          <a:bodyPr anchor="ctr"/>
          <a:lstStyle>
            <a:lvl1pPr algn="ctr">
              <a:buNone/>
              <a:defRPr sz="1400" b="1">
                <a:solidFill>
                  <a:schemeClr val="bg1"/>
                </a:solidFill>
              </a:defRPr>
            </a:lvl1pPr>
          </a:lstStyle>
          <a:p>
            <a:pPr lvl="0"/>
            <a:r>
              <a:rPr lang="en-US"/>
              <a:t>Add step 3</a:t>
            </a:r>
          </a:p>
        </p:txBody>
      </p:sp>
      <p:graphicFrame>
        <p:nvGraphicFramePr>
          <p:cNvPr id="113152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1522"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a:extLst>
              <a:ext uri="{FF2B5EF4-FFF2-40B4-BE49-F238E27FC236}">
                <a16:creationId xmlns:a16="http://schemas.microsoft.com/office/drawing/2014/main" id="{C068C428-8B92-F881-69A3-50A8BA238D7D}"/>
              </a:ext>
            </a:extLst>
          </p:cNvPr>
          <p:cNvSpPr>
            <a:spLocks noGrp="1"/>
          </p:cNvSpPr>
          <p:nvPr>
            <p:ph type="sldNum" sz="quarter" idx="19"/>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981603499"/>
      </p:ext>
    </p:extLst>
  </p:cSld>
  <p:clrMapOvr>
    <a:masterClrMapping/>
  </p:clrMapOvr>
  <p:transition spd="slow" advClick="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33604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336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lvl1pPr>
              <a:defRPr>
                <a:solidFill>
                  <a:schemeClr val="bg2">
                    <a:lumMod val="25000"/>
                  </a:schemeClr>
                </a:solidFill>
              </a:defRPr>
            </a:lvl1pPr>
          </a:lstStyle>
          <a:p>
            <a:r>
              <a:rPr lang="en-US"/>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6122"/>
          <a:stretch/>
        </p:blipFill>
        <p:spPr>
          <a:xfrm>
            <a:off x="11426758" y="120234"/>
            <a:ext cx="557204" cy="551969"/>
          </a:xfrm>
          <a:prstGeom prst="rect">
            <a:avLst/>
          </a:prstGeom>
        </p:spPr>
      </p:pic>
    </p:spTree>
    <p:extLst>
      <p:ext uri="{BB962C8B-B14F-4D97-AF65-F5344CB8AC3E}">
        <p14:creationId xmlns:p14="http://schemas.microsoft.com/office/powerpoint/2010/main" val="2553870304"/>
      </p:ext>
    </p:extLst>
  </p:cSld>
  <p:clrMapOvr>
    <a:masterClrMapping/>
  </p:clrMapOvr>
  <p:transition spd="slow" advClick="0">
    <p:push dir="u"/>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_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lvl1pPr>
              <a:defRPr>
                <a:solidFill>
                  <a:schemeClr val="bg2">
                    <a:lumMod val="25000"/>
                  </a:schemeClr>
                </a:solidFill>
              </a:defRPr>
            </a:lvl1pPr>
          </a:lstStyle>
          <a:p>
            <a:r>
              <a:rPr lang="en-US"/>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6122"/>
          <a:stretch/>
        </p:blipFill>
        <p:spPr>
          <a:xfrm>
            <a:off x="11426758" y="120234"/>
            <a:ext cx="557204" cy="551969"/>
          </a:xfrm>
          <a:prstGeom prst="rect">
            <a:avLst/>
          </a:prstGeom>
        </p:spPr>
      </p:pic>
    </p:spTree>
    <p:extLst>
      <p:ext uri="{BB962C8B-B14F-4D97-AF65-F5344CB8AC3E}">
        <p14:creationId xmlns:p14="http://schemas.microsoft.com/office/powerpoint/2010/main" val="2553870304"/>
      </p:ext>
    </p:extLst>
  </p:cSld>
  <p:clrMapOvr>
    <a:masterClrMapping/>
  </p:clrMapOvr>
  <p:transition spd="slow" advClick="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3F79-4749-B2F6-EF41-BCD0932C2D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EDF207-4455-97D6-BB65-904C5CA88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28338C-7C3F-C7A7-FA70-7B3A8D72F1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43C0961-370C-EECC-5D53-FA432D872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8092C-901E-068B-2DD6-C2F32A441081}"/>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1891690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6A87-0988-1E26-2F91-31367361D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57871-5165-0469-65DB-A41289CECD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238E3-5460-9166-1854-44EFCEC3AE2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3972843-B768-3D90-3316-1128EA635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8CBAF-BE67-8A82-0390-7FD07930B0E3}"/>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4029996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3BE-6773-BDFE-5952-B07CDE809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349AA3-14CF-03E8-75D0-443ED9C81F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DB724-A623-B4A0-192A-DDEA6BDCF3C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A1652F0-E678-4FA6-9606-C9B7B1815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366CD-19E4-F4B7-05AB-5A72D2E2F2D5}"/>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343410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nchor="b"/>
          <a:lstStyle>
            <a:lvl1pPr>
              <a:defRPr sz="3200">
                <a:latin typeface="Calibri" panose="020F0502020204030204" pitchFamily="34" charset="0"/>
                <a:cs typeface="Calibri" panose="020F0502020204030204" pitchFamily="34" charset="0"/>
              </a:defRPr>
            </a:lvl1pPr>
          </a:lstStyle>
          <a:p>
            <a:r>
              <a:rPr lang="en-US"/>
              <a:t>What is the Key Takeaway from the Slide?</a:t>
            </a:r>
          </a:p>
        </p:txBody>
      </p:sp>
      <p:sp>
        <p:nvSpPr>
          <p:cNvPr id="3" name="Content Placeholder 2"/>
          <p:cNvSpPr>
            <a:spLocks noGrp="1"/>
          </p:cNvSpPr>
          <p:nvPr>
            <p:ph idx="1" hasCustomPrompt="1"/>
          </p:nvPr>
        </p:nvSpPr>
        <p:spPr>
          <a:xfrm>
            <a:off x="795472" y="1381125"/>
            <a:ext cx="10788689" cy="4191000"/>
          </a:xfrm>
          <a:prstGeom prst="rect">
            <a:avLst/>
          </a:prstGeom>
        </p:spPr>
        <p:txBody>
          <a:bodyPr/>
          <a:lstStyle>
            <a:lvl1pPr>
              <a:buClr>
                <a:srgbClr val="003399"/>
              </a:buClr>
              <a:defRPr>
                <a:solidFill>
                  <a:schemeClr val="bg2">
                    <a:lumMod val="10000"/>
                  </a:schemeClr>
                </a:solidFill>
              </a:defRPr>
            </a:lvl1pPr>
            <a:lvl2pPr>
              <a:buClr>
                <a:srgbClr val="003399"/>
              </a:buClr>
              <a:defRPr>
                <a:solidFill>
                  <a:schemeClr val="bg2">
                    <a:lumMod val="10000"/>
                  </a:schemeClr>
                </a:solidFill>
              </a:defRPr>
            </a:lvl2pPr>
            <a:lvl3pPr>
              <a:buClr>
                <a:srgbClr val="003399"/>
              </a:buClr>
              <a:defRPr>
                <a:solidFill>
                  <a:schemeClr val="bg2">
                    <a:lumMod val="10000"/>
                  </a:schemeClr>
                </a:solidFill>
              </a:defRPr>
            </a:lvl3pPr>
            <a:lvl4pPr>
              <a:buClr>
                <a:srgbClr val="003399"/>
              </a:buClr>
              <a:defRPr>
                <a:solidFill>
                  <a:schemeClr val="bg2">
                    <a:lumMod val="10000"/>
                  </a:schemeClr>
                </a:solidFill>
              </a:defRPr>
            </a:lvl4pPr>
          </a:lstStyle>
          <a:p>
            <a:pPr lvl="0"/>
            <a:r>
              <a:rPr lang="en-US"/>
              <a:t>Supporting Points</a:t>
            </a:r>
          </a:p>
          <a:p>
            <a:pPr lvl="1"/>
            <a:r>
              <a:rPr lang="en-US"/>
              <a:t>Second level</a:t>
            </a:r>
          </a:p>
          <a:p>
            <a:pPr lvl="2"/>
            <a:r>
              <a:rPr lang="en-US"/>
              <a:t>Third level</a:t>
            </a:r>
          </a:p>
          <a:p>
            <a:pPr lvl="3"/>
            <a:r>
              <a:rPr lang="en-US"/>
              <a:t>Fourth level</a:t>
            </a:r>
          </a:p>
        </p:txBody>
      </p:sp>
      <p:sp>
        <p:nvSpPr>
          <p:cNvPr id="5" name="Slide Number Placeholder 4">
            <a:extLst>
              <a:ext uri="{FF2B5EF4-FFF2-40B4-BE49-F238E27FC236}">
                <a16:creationId xmlns:a16="http://schemas.microsoft.com/office/drawing/2014/main" id="{386E7D36-7924-1CB3-0CB2-79766ABF1C35}"/>
              </a:ext>
            </a:extLst>
          </p:cNvPr>
          <p:cNvSpPr>
            <a:spLocks noGrp="1"/>
          </p:cNvSpPr>
          <p:nvPr>
            <p:ph type="sldNum" sz="quarter" idx="11"/>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2006499220"/>
      </p:ext>
    </p:extLst>
  </p:cSld>
  <p:clrMapOvr>
    <a:masterClrMapping/>
  </p:clrMapOvr>
  <p:transition spd="slow" advClick="0">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0A30-497F-B31B-7C8D-BAF931ABA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7C8513-CB57-50B9-4D23-A59F7F6ED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B4A941-63D1-082C-F767-315E65320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8FEC6A-6826-FCA9-9DAC-518790855E6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D681AC7-EFAC-35AE-653F-78669BEDD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D3710-6CDD-DA71-33B2-84B63B541B32}"/>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1237404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A8B3-9468-DE46-987B-0CCFA9AE02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3D4838-4908-C1C6-800B-36BBD60DC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479BB-3C73-4DD6-2DD1-4C51CE5E7A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31859B-B550-AFAB-1C38-F88BED76AC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D878F4-8ED4-9EA4-57D7-B9BA0486DD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0E3F5C-161A-4001-D9BD-25971D7FA07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EE20AA82-E990-677E-1E3A-889FF7F0A7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642DB7-8E2C-D704-F524-B4655361A7C1}"/>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82815556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nchor="b"/>
          <a:lstStyle>
            <a:lvl1pPr>
              <a:defRPr sz="3200">
                <a:latin typeface="Calibri" panose="020F0502020204030204" pitchFamily="34" charset="0"/>
                <a:cs typeface="Calibri" panose="020F0502020204030204" pitchFamily="34" charset="0"/>
              </a:defRPr>
            </a:lvl1pPr>
          </a:lstStyle>
          <a:p>
            <a:r>
              <a:rPr lang="en-US"/>
              <a:t>What is the Key Takeaway from the Slide?</a:t>
            </a:r>
          </a:p>
        </p:txBody>
      </p:sp>
      <p:sp>
        <p:nvSpPr>
          <p:cNvPr id="3" name="Content Placeholder 2"/>
          <p:cNvSpPr>
            <a:spLocks noGrp="1"/>
          </p:cNvSpPr>
          <p:nvPr>
            <p:ph idx="1" hasCustomPrompt="1"/>
          </p:nvPr>
        </p:nvSpPr>
        <p:spPr>
          <a:xfrm>
            <a:off x="795472" y="1381125"/>
            <a:ext cx="10788689" cy="4191000"/>
          </a:xfrm>
          <a:prstGeom prst="rect">
            <a:avLst/>
          </a:prstGeom>
        </p:spPr>
        <p:txBody>
          <a:bodyPr/>
          <a:lstStyle>
            <a:lvl1pPr>
              <a:buClr>
                <a:srgbClr val="003399"/>
              </a:buClr>
              <a:defRPr>
                <a:solidFill>
                  <a:schemeClr val="bg2">
                    <a:lumMod val="10000"/>
                  </a:schemeClr>
                </a:solidFill>
              </a:defRPr>
            </a:lvl1pPr>
            <a:lvl2pPr>
              <a:buClr>
                <a:srgbClr val="003399"/>
              </a:buClr>
              <a:defRPr>
                <a:solidFill>
                  <a:schemeClr val="bg2">
                    <a:lumMod val="10000"/>
                  </a:schemeClr>
                </a:solidFill>
              </a:defRPr>
            </a:lvl2pPr>
            <a:lvl3pPr>
              <a:buClr>
                <a:srgbClr val="003399"/>
              </a:buClr>
              <a:defRPr>
                <a:solidFill>
                  <a:schemeClr val="bg2">
                    <a:lumMod val="10000"/>
                  </a:schemeClr>
                </a:solidFill>
              </a:defRPr>
            </a:lvl3pPr>
            <a:lvl4pPr>
              <a:buClr>
                <a:srgbClr val="003399"/>
              </a:buClr>
              <a:defRPr>
                <a:solidFill>
                  <a:schemeClr val="bg2">
                    <a:lumMod val="10000"/>
                  </a:schemeClr>
                </a:solidFill>
              </a:defRPr>
            </a:lvl4pPr>
          </a:lstStyle>
          <a:p>
            <a:pPr lvl="0"/>
            <a:r>
              <a:rPr lang="en-US"/>
              <a:t>Supporting Points</a:t>
            </a:r>
          </a:p>
          <a:p>
            <a:pPr lvl="1"/>
            <a:r>
              <a:rPr lang="en-US"/>
              <a:t>Second level</a:t>
            </a:r>
          </a:p>
          <a:p>
            <a:pPr lvl="2"/>
            <a:r>
              <a:rPr lang="en-US"/>
              <a:t>Third level</a:t>
            </a:r>
          </a:p>
          <a:p>
            <a:pPr lvl="3"/>
            <a:r>
              <a:rPr lang="en-US"/>
              <a:t>Fourth level</a:t>
            </a:r>
          </a:p>
        </p:txBody>
      </p:sp>
      <p:sp>
        <p:nvSpPr>
          <p:cNvPr id="5" name="Slide Number Placeholder 4">
            <a:extLst>
              <a:ext uri="{FF2B5EF4-FFF2-40B4-BE49-F238E27FC236}">
                <a16:creationId xmlns:a16="http://schemas.microsoft.com/office/drawing/2014/main" id="{386E7D36-7924-1CB3-0CB2-79766ABF1C35}"/>
              </a:ext>
            </a:extLst>
          </p:cNvPr>
          <p:cNvSpPr>
            <a:spLocks noGrp="1"/>
          </p:cNvSpPr>
          <p:nvPr>
            <p:ph type="sldNum" sz="quarter" idx="11"/>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2006499220"/>
      </p:ext>
    </p:extLst>
  </p:cSld>
  <p:clrMapOvr>
    <a:masterClrMapping/>
  </p:clrMapOvr>
  <p:transition spd="slow" advClick="0">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2BB5-17A6-9A3B-8279-D04DCD7B58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5CE539-EC8E-C830-7317-1BECECAD9FB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EB22BC6-C778-10F2-02F1-624508602E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7B47F0-199B-FDFE-6426-30E8D353EED9}"/>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27009060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110FD-0171-C291-3982-38388587F06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D4A565C-2361-410B-A784-5B29ED23A1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D647FB-778B-6FF8-CBDC-452EC032DEB0}"/>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160620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FBB-4D71-12BA-AC13-338AC55F5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AB65FC-81A0-ADDE-B39E-9AF8500AE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FB06CE-849C-9935-B1E2-86E2467B5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E2CC6-E492-3DEF-6A8B-9A0C506D129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188B1FE-226E-9020-087E-AF7EB2A70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CE5C0-C5C9-6B81-2529-806FF6A1995E}"/>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4343676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0CB8-27A1-C231-D4A3-99721FDB8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3509E5-7BB1-2A6D-A730-901A5A23C2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23942-C081-EEC6-D237-B2481DC06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2A5F8-FF7B-5F2B-D397-32E4975A9C3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0536B88-AD9B-BF78-B9D8-87163E943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A38D2-C3CA-15D0-E212-E904B77C7EEC}"/>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1922459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5BC8-49C4-B806-76BA-7B06C6838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A2A1ED-8A15-418C-8437-28A75663A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CC799-49D3-CADA-BF17-4910ACE83A8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A1C5ECF-27E1-91BD-BF1D-E21D187D7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03569-2BEC-9C4E-FB0D-0BB986D649BE}"/>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1547856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F1192E-744E-01A5-1DBE-36964627A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67290-4AFB-5601-B975-4BB964A15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48FCF-14C7-A3D5-C054-39FFA9E6572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7E5F8A8-651B-FBA9-D308-522E185C9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E17AA-0304-7FCA-9A11-5CC332080456}"/>
              </a:ext>
            </a:extLst>
          </p:cNvPr>
          <p:cNvSpPr>
            <a:spLocks noGrp="1"/>
          </p:cNvSpPr>
          <p:nvPr>
            <p:ph type="sldNum" sz="quarter" idx="12"/>
          </p:nvPr>
        </p:nvSpPr>
        <p:spPr/>
        <p:txBody>
          <a:bodyPr/>
          <a:lstStyle/>
          <a:p>
            <a:fld id="{E357F3EA-D0FE-4D2F-880D-A428B33F9841}" type="slidenum">
              <a:rPr lang="en-US" smtClean="0"/>
              <a:t>‹#›</a:t>
            </a:fld>
            <a:endParaRPr lang="en-US"/>
          </a:p>
        </p:txBody>
      </p:sp>
    </p:spTree>
    <p:extLst>
      <p:ext uri="{BB962C8B-B14F-4D97-AF65-F5344CB8AC3E}">
        <p14:creationId xmlns:p14="http://schemas.microsoft.com/office/powerpoint/2010/main" val="2245957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8"/>
            <a:ext cx="12192000" cy="3382963"/>
          </a:xfrm>
          <a:prstGeom prst="rect">
            <a:avLst/>
          </a:prstGeom>
          <a:solidFill>
            <a:srgbClr val="800000"/>
          </a:solidFill>
          <a:ln w="9525">
            <a:noFill/>
            <a:miter lim="800000"/>
            <a:headEnd/>
            <a:tailEnd/>
          </a:ln>
          <a:effectLst/>
        </p:spPr>
        <p:txBody>
          <a:bodyPr wrap="none" anchor="ctr"/>
          <a:lstStyle/>
          <a:p>
            <a:endParaRPr lang="en-US" sz="1100"/>
          </a:p>
        </p:txBody>
      </p:sp>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100"/>
          </a:p>
        </p:txBody>
      </p:sp>
      <p:graphicFrame>
        <p:nvGraphicFramePr>
          <p:cNvPr id="7" name="Object 9"/>
          <p:cNvGraphicFramePr>
            <a:graphicFrameLocks noChangeAspect="1"/>
          </p:cNvGraphicFramePr>
          <p:nvPr/>
        </p:nvGraphicFramePr>
        <p:xfrm>
          <a:off x="2425501" y="1058871"/>
          <a:ext cx="1336859" cy="1285875"/>
        </p:xfrm>
        <a:graphic>
          <a:graphicData uri="http://schemas.openxmlformats.org/presentationml/2006/ole">
            <mc:AlternateContent xmlns:mc="http://schemas.openxmlformats.org/markup-compatibility/2006">
              <mc:Choice xmlns:v="urn:schemas-microsoft-com:vml" Requires="v">
                <p:oleObj r:id="rId2" imgW="1085714" imgH="1286055" progId="PBrush">
                  <p:embed/>
                </p:oleObj>
              </mc:Choice>
              <mc:Fallback>
                <p:oleObj r:id="rId2" imgW="1085714" imgH="1286055" progId="PBrush">
                  <p:embed/>
                  <p:pic>
                    <p:nvPicPr>
                      <p:cNvPr id="7"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501" y="1058871"/>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4536895" y="4094163"/>
            <a:ext cx="3090020"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rPr>
              <a:t>Chicago, IL</a:t>
            </a:r>
          </a:p>
          <a:p>
            <a:pPr>
              <a:spcBef>
                <a:spcPct val="0"/>
              </a:spcBef>
              <a:buClrTx/>
              <a:buFontTx/>
              <a:buNone/>
            </a:pPr>
            <a:r>
              <a:rPr lang="en-US" sz="2000" b="1">
                <a:solidFill>
                  <a:schemeClr val="bg1"/>
                </a:solidFill>
              </a:rPr>
              <a:t>Bangalore, India</a:t>
            </a:r>
          </a:p>
          <a:p>
            <a:pPr>
              <a:spcBef>
                <a:spcPct val="0"/>
              </a:spcBef>
              <a:buClrTx/>
              <a:buFontTx/>
              <a:buNone/>
            </a:pPr>
            <a:r>
              <a:rPr lang="en-US" sz="2000" b="1">
                <a:solidFill>
                  <a:schemeClr val="bg1"/>
                </a:solidFill>
              </a:rPr>
              <a:t>www.mu-sigma.com</a:t>
            </a:r>
          </a:p>
          <a:p>
            <a:pPr>
              <a:spcBef>
                <a:spcPct val="0"/>
              </a:spcBef>
              <a:buClrTx/>
              <a:buFontTx/>
              <a:buNone/>
            </a:pPr>
            <a:endParaRPr lang="en-US" sz="2000" b="1">
              <a:solidFill>
                <a:schemeClr val="bg1"/>
              </a:solidFill>
            </a:endParaRPr>
          </a:p>
        </p:txBody>
      </p:sp>
      <p:sp>
        <p:nvSpPr>
          <p:cNvPr id="12" name="Rectangle 13"/>
          <p:cNvSpPr>
            <a:spLocks noChangeArrowheads="1"/>
          </p:cNvSpPr>
          <p:nvPr/>
        </p:nvSpPr>
        <p:spPr bwMode="auto">
          <a:xfrm>
            <a:off x="1420626"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5" name="Title Placeholder 13"/>
          <p:cNvSpPr>
            <a:spLocks noGrp="1"/>
          </p:cNvSpPr>
          <p:nvPr>
            <p:ph type="title" hasCustomPrompt="1"/>
          </p:nvPr>
        </p:nvSpPr>
        <p:spPr>
          <a:xfrm>
            <a:off x="2305166" y="2467429"/>
            <a:ext cx="8443321" cy="457200"/>
          </a:xfrm>
          <a:prstGeom prst="rect">
            <a:avLst/>
          </a:prstGeom>
        </p:spPr>
        <p:txBody>
          <a:bodyPr vert="horz" lIns="91440" tIns="45720" rIns="91440" bIns="45720" rtlCol="0" anchor="ctr">
            <a:normAutofit/>
          </a:bodyPr>
          <a:lstStyle>
            <a:lvl1pPr>
              <a:defRPr/>
            </a:lvl1pPr>
          </a:lstStyle>
          <a:p>
            <a:r>
              <a:rPr lang="en-US"/>
              <a:t>Project Title</a:t>
            </a:r>
          </a:p>
        </p:txBody>
      </p:sp>
      <p:sp>
        <p:nvSpPr>
          <p:cNvPr id="11" name="Text Placeholder 10"/>
          <p:cNvSpPr>
            <a:spLocks noGrp="1"/>
          </p:cNvSpPr>
          <p:nvPr>
            <p:ph type="body" sz="quarter" idx="11" hasCustomPrompt="1"/>
          </p:nvPr>
        </p:nvSpPr>
        <p:spPr>
          <a:xfrm>
            <a:off x="4430790" y="5108573"/>
            <a:ext cx="3289377" cy="522288"/>
          </a:xfrm>
        </p:spPr>
        <p:txBody>
          <a:bodyPr anchor="ctr">
            <a:normAutofit/>
          </a:bodyPr>
          <a:lstStyle>
            <a:lvl1pPr algn="ctr">
              <a:buNone/>
              <a:defRPr sz="1800" b="0" i="0">
                <a:solidFill>
                  <a:schemeClr val="bg1"/>
                </a:solidFill>
              </a:defRPr>
            </a:lvl1pPr>
          </a:lstStyle>
          <a:p>
            <a:pPr lvl="0"/>
            <a:r>
              <a:rPr lang="en-US"/>
              <a:t>Insert Date</a:t>
            </a:r>
          </a:p>
        </p:txBody>
      </p:sp>
      <p:sp>
        <p:nvSpPr>
          <p:cNvPr id="13" name="Rectangle 14"/>
          <p:cNvSpPr>
            <a:spLocks noChangeArrowheads="1"/>
          </p:cNvSpPr>
          <p:nvPr/>
        </p:nvSpPr>
        <p:spPr bwMode="auto">
          <a:xfrm>
            <a:off x="1031964" y="6045652"/>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15" name="Text Placeholder 14"/>
          <p:cNvSpPr>
            <a:spLocks noGrp="1"/>
          </p:cNvSpPr>
          <p:nvPr>
            <p:ph type="body" sz="quarter" idx="12" hasCustomPrompt="1"/>
          </p:nvPr>
        </p:nvSpPr>
        <p:spPr>
          <a:xfrm>
            <a:off x="2306278" y="2971800"/>
            <a:ext cx="8443321"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a:t>Meeting Title</a:t>
            </a:r>
          </a:p>
        </p:txBody>
      </p:sp>
      <p:sp>
        <p:nvSpPr>
          <p:cNvPr id="14" name="Rectangle 11"/>
          <p:cNvSpPr>
            <a:spLocks noChangeArrowheads="1"/>
          </p:cNvSpPr>
          <p:nvPr userDrawn="1"/>
        </p:nvSpPr>
        <p:spPr bwMode="auto">
          <a:xfrm>
            <a:off x="0" y="3492508"/>
            <a:ext cx="12192000" cy="3382963"/>
          </a:xfrm>
          <a:prstGeom prst="rect">
            <a:avLst/>
          </a:prstGeom>
          <a:solidFill>
            <a:srgbClr val="800000"/>
          </a:solidFill>
          <a:ln w="9525">
            <a:noFill/>
            <a:miter lim="800000"/>
            <a:headEnd/>
            <a:tailEnd/>
          </a:ln>
          <a:effectLst/>
        </p:spPr>
        <p:txBody>
          <a:bodyPr wrap="none" anchor="ctr"/>
          <a:lstStyle/>
          <a:p>
            <a:endParaRPr lang="en-US" sz="1100"/>
          </a:p>
        </p:txBody>
      </p:sp>
      <p:sp>
        <p:nvSpPr>
          <p:cNvPr id="16" name="Line 6"/>
          <p:cNvSpPr>
            <a:spLocks noChangeShapeType="1"/>
          </p:cNvSpPr>
          <p:nvPr userDrawn="1"/>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100"/>
          </a:p>
        </p:txBody>
      </p:sp>
      <p:graphicFrame>
        <p:nvGraphicFramePr>
          <p:cNvPr id="17" name="Object 9"/>
          <p:cNvGraphicFramePr>
            <a:graphicFrameLocks noChangeAspect="1"/>
          </p:cNvGraphicFramePr>
          <p:nvPr userDrawn="1"/>
        </p:nvGraphicFramePr>
        <p:xfrm>
          <a:off x="2425501" y="1058871"/>
          <a:ext cx="1336859" cy="1285875"/>
        </p:xfrm>
        <a:graphic>
          <a:graphicData uri="http://schemas.openxmlformats.org/presentationml/2006/ole">
            <mc:AlternateContent xmlns:mc="http://schemas.openxmlformats.org/markup-compatibility/2006">
              <mc:Choice xmlns:v="urn:schemas-microsoft-com:vml" Requires="v">
                <p:oleObj r:id="rId4" imgW="1085714" imgH="1286055" progId="PBrush">
                  <p:embed/>
                </p:oleObj>
              </mc:Choice>
              <mc:Fallback>
                <p:oleObj r:id="rId4" imgW="1085714" imgH="1286055" progId="PBrush">
                  <p:embed/>
                  <p:pic>
                    <p:nvPicPr>
                      <p:cNvPr id="17"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501" y="1058871"/>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4536895" y="4094163"/>
            <a:ext cx="3090020"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rPr>
              <a:t>Chicago, IL</a:t>
            </a:r>
          </a:p>
          <a:p>
            <a:pPr>
              <a:spcBef>
                <a:spcPct val="0"/>
              </a:spcBef>
              <a:buClrTx/>
              <a:buFontTx/>
              <a:buNone/>
            </a:pPr>
            <a:r>
              <a:rPr lang="en-US" sz="2000" b="1">
                <a:solidFill>
                  <a:schemeClr val="bg1"/>
                </a:solidFill>
              </a:rPr>
              <a:t>Bangalore, India</a:t>
            </a:r>
          </a:p>
          <a:p>
            <a:pPr>
              <a:spcBef>
                <a:spcPct val="0"/>
              </a:spcBef>
              <a:buClrTx/>
              <a:buFontTx/>
              <a:buNone/>
            </a:pPr>
            <a:r>
              <a:rPr lang="en-US" sz="2000" b="1">
                <a:solidFill>
                  <a:schemeClr val="bg1"/>
                </a:solidFill>
              </a:rPr>
              <a:t>www.mu-sigma.com</a:t>
            </a:r>
          </a:p>
          <a:p>
            <a:pPr>
              <a:spcBef>
                <a:spcPct val="0"/>
              </a:spcBef>
              <a:buClrTx/>
              <a:buFontTx/>
              <a:buNone/>
            </a:pPr>
            <a:endParaRPr lang="en-US" sz="2000" b="1">
              <a:solidFill>
                <a:schemeClr val="bg1"/>
              </a:solidFill>
            </a:endParaRPr>
          </a:p>
        </p:txBody>
      </p:sp>
      <p:sp>
        <p:nvSpPr>
          <p:cNvPr id="19" name="Rectangle 13"/>
          <p:cNvSpPr>
            <a:spLocks noChangeArrowheads="1"/>
          </p:cNvSpPr>
          <p:nvPr userDrawn="1"/>
        </p:nvSpPr>
        <p:spPr bwMode="auto">
          <a:xfrm>
            <a:off x="1420626"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20" name="Rectangle 14"/>
          <p:cNvSpPr>
            <a:spLocks noChangeArrowheads="1"/>
          </p:cNvSpPr>
          <p:nvPr userDrawn="1"/>
        </p:nvSpPr>
        <p:spPr bwMode="auto">
          <a:xfrm>
            <a:off x="1031964" y="6045652"/>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21" name="TextBox 23"/>
          <p:cNvSpPr txBox="1">
            <a:spLocks noChangeArrowheads="1"/>
          </p:cNvSpPr>
          <p:nvPr userDrawn="1"/>
        </p:nvSpPr>
        <p:spPr bwMode="auto">
          <a:xfrm>
            <a:off x="3991034" y="3556000"/>
            <a:ext cx="4190389" cy="400050"/>
          </a:xfrm>
          <a:prstGeom prst="rect">
            <a:avLst/>
          </a:prstGeom>
          <a:noFill/>
          <a:ln w="9525">
            <a:noFill/>
            <a:miter lim="800000"/>
            <a:headEnd/>
            <a:tailEnd/>
          </a:ln>
        </p:spPr>
        <p:txBody>
          <a:bodyPr>
            <a:spAutoFit/>
          </a:bodyPr>
          <a:lstStyle/>
          <a:p>
            <a:r>
              <a:rPr lang="en-US" sz="2000" b="1" i="1">
                <a:solidFill>
                  <a:schemeClr val="bg1"/>
                </a:solidFill>
              </a:rPr>
              <a:t>Do The Math</a:t>
            </a:r>
          </a:p>
        </p:txBody>
      </p:sp>
      <p:cxnSp>
        <p:nvCxnSpPr>
          <p:cNvPr id="22" name="Straight Connector 25"/>
          <p:cNvCxnSpPr>
            <a:cxnSpLocks noChangeShapeType="1"/>
          </p:cNvCxnSpPr>
          <p:nvPr userDrawn="1"/>
        </p:nvCxnSpPr>
        <p:spPr bwMode="auto">
          <a:xfrm flipV="1">
            <a:off x="5118765" y="3951288"/>
            <a:ext cx="1913428" cy="0"/>
          </a:xfrm>
          <a:prstGeom prst="line">
            <a:avLst/>
          </a:prstGeom>
          <a:noFill/>
          <a:ln w="38100">
            <a:solidFill>
              <a:schemeClr val="bg1"/>
            </a:solidFill>
            <a:round/>
            <a:headEnd/>
            <a:tailEnd/>
          </a:ln>
        </p:spPr>
      </p:cxnSp>
    </p:spTree>
    <p:extLst>
      <p:ext uri="{BB962C8B-B14F-4D97-AF65-F5344CB8AC3E}">
        <p14:creationId xmlns:p14="http://schemas.microsoft.com/office/powerpoint/2010/main" val="1889846888"/>
      </p:ext>
    </p:extLst>
  </p:cSld>
  <p:clrMapOvr>
    <a:masterClrMapping/>
  </p:clrMapOvr>
  <p:transition spd="slow" advClick="0">
    <p:push dir="u"/>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8"/>
            <a:ext cx="12192000" cy="3382963"/>
          </a:xfrm>
          <a:prstGeom prst="rect">
            <a:avLst/>
          </a:prstGeom>
          <a:solidFill>
            <a:srgbClr val="800000"/>
          </a:solidFill>
          <a:ln w="9525">
            <a:noFill/>
            <a:miter lim="800000"/>
            <a:headEnd/>
            <a:tailEnd/>
          </a:ln>
          <a:effectLst/>
        </p:spPr>
        <p:txBody>
          <a:bodyPr wrap="none" anchor="ctr"/>
          <a:lstStyle/>
          <a:p>
            <a:endParaRPr lang="en-US" sz="1100"/>
          </a:p>
        </p:txBody>
      </p:sp>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100"/>
          </a:p>
        </p:txBody>
      </p:sp>
      <p:graphicFrame>
        <p:nvGraphicFramePr>
          <p:cNvPr id="7" name="Object 9"/>
          <p:cNvGraphicFramePr>
            <a:graphicFrameLocks noChangeAspect="1"/>
          </p:cNvGraphicFramePr>
          <p:nvPr/>
        </p:nvGraphicFramePr>
        <p:xfrm>
          <a:off x="2425501" y="1058871"/>
          <a:ext cx="1336859" cy="1285875"/>
        </p:xfrm>
        <a:graphic>
          <a:graphicData uri="http://schemas.openxmlformats.org/presentationml/2006/ole">
            <mc:AlternateContent xmlns:mc="http://schemas.openxmlformats.org/markup-compatibility/2006">
              <mc:Choice xmlns:v="urn:schemas-microsoft-com:vml" Requires="v">
                <p:oleObj r:id="rId2" imgW="1085714" imgH="1286055" progId="PBrush">
                  <p:embed/>
                </p:oleObj>
              </mc:Choice>
              <mc:Fallback>
                <p:oleObj r:id="rId2" imgW="1085714" imgH="1286055" progId="PBrush">
                  <p:embed/>
                  <p:pic>
                    <p:nvPicPr>
                      <p:cNvPr id="7"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501" y="1058871"/>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4536895" y="4094163"/>
            <a:ext cx="3090020"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rPr>
              <a:t>Chicago, IL</a:t>
            </a:r>
          </a:p>
          <a:p>
            <a:pPr>
              <a:spcBef>
                <a:spcPct val="0"/>
              </a:spcBef>
              <a:buClrTx/>
              <a:buFontTx/>
              <a:buNone/>
            </a:pPr>
            <a:r>
              <a:rPr lang="en-US" sz="2000" b="1">
                <a:solidFill>
                  <a:schemeClr val="bg1"/>
                </a:solidFill>
              </a:rPr>
              <a:t>Bangalore, India</a:t>
            </a:r>
          </a:p>
          <a:p>
            <a:pPr>
              <a:spcBef>
                <a:spcPct val="0"/>
              </a:spcBef>
              <a:buClrTx/>
              <a:buFontTx/>
              <a:buNone/>
            </a:pPr>
            <a:r>
              <a:rPr lang="en-US" sz="2000" b="1">
                <a:solidFill>
                  <a:schemeClr val="bg1"/>
                </a:solidFill>
              </a:rPr>
              <a:t>www.mu-sigma.com</a:t>
            </a:r>
          </a:p>
          <a:p>
            <a:pPr>
              <a:spcBef>
                <a:spcPct val="0"/>
              </a:spcBef>
              <a:buClrTx/>
              <a:buFontTx/>
              <a:buNone/>
            </a:pPr>
            <a:endParaRPr lang="en-US" sz="2000" b="1">
              <a:solidFill>
                <a:schemeClr val="bg1"/>
              </a:solidFill>
            </a:endParaRPr>
          </a:p>
        </p:txBody>
      </p:sp>
      <p:sp>
        <p:nvSpPr>
          <p:cNvPr id="12" name="Rectangle 13"/>
          <p:cNvSpPr>
            <a:spLocks noChangeArrowheads="1"/>
          </p:cNvSpPr>
          <p:nvPr/>
        </p:nvSpPr>
        <p:spPr bwMode="auto">
          <a:xfrm>
            <a:off x="1420626"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5" name="Title Placeholder 13"/>
          <p:cNvSpPr>
            <a:spLocks noGrp="1"/>
          </p:cNvSpPr>
          <p:nvPr>
            <p:ph type="title" hasCustomPrompt="1"/>
          </p:nvPr>
        </p:nvSpPr>
        <p:spPr>
          <a:xfrm>
            <a:off x="2305166" y="2467429"/>
            <a:ext cx="8443321" cy="457200"/>
          </a:xfrm>
          <a:prstGeom prst="rect">
            <a:avLst/>
          </a:prstGeom>
        </p:spPr>
        <p:txBody>
          <a:bodyPr vert="horz" lIns="91440" tIns="45720" rIns="91440" bIns="45720" rtlCol="0" anchor="ctr">
            <a:normAutofit/>
          </a:bodyPr>
          <a:lstStyle>
            <a:lvl1pPr>
              <a:defRPr/>
            </a:lvl1pPr>
          </a:lstStyle>
          <a:p>
            <a:r>
              <a:rPr lang="en-US"/>
              <a:t>Project Title</a:t>
            </a:r>
          </a:p>
        </p:txBody>
      </p:sp>
      <p:sp>
        <p:nvSpPr>
          <p:cNvPr id="11" name="Text Placeholder 10"/>
          <p:cNvSpPr>
            <a:spLocks noGrp="1"/>
          </p:cNvSpPr>
          <p:nvPr>
            <p:ph type="body" sz="quarter" idx="11" hasCustomPrompt="1"/>
          </p:nvPr>
        </p:nvSpPr>
        <p:spPr>
          <a:xfrm>
            <a:off x="4430790" y="5108573"/>
            <a:ext cx="3289377" cy="522288"/>
          </a:xfrm>
        </p:spPr>
        <p:txBody>
          <a:bodyPr anchor="ctr">
            <a:normAutofit/>
          </a:bodyPr>
          <a:lstStyle>
            <a:lvl1pPr algn="ctr">
              <a:buNone/>
              <a:defRPr sz="1800" b="0" i="0">
                <a:solidFill>
                  <a:schemeClr val="bg1"/>
                </a:solidFill>
              </a:defRPr>
            </a:lvl1pPr>
          </a:lstStyle>
          <a:p>
            <a:pPr lvl="0"/>
            <a:r>
              <a:rPr lang="en-US"/>
              <a:t>Insert Date</a:t>
            </a:r>
          </a:p>
        </p:txBody>
      </p:sp>
      <p:sp>
        <p:nvSpPr>
          <p:cNvPr id="13" name="Rectangle 14"/>
          <p:cNvSpPr>
            <a:spLocks noChangeArrowheads="1"/>
          </p:cNvSpPr>
          <p:nvPr/>
        </p:nvSpPr>
        <p:spPr bwMode="auto">
          <a:xfrm>
            <a:off x="1031964" y="6045652"/>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15" name="Text Placeholder 14"/>
          <p:cNvSpPr>
            <a:spLocks noGrp="1"/>
          </p:cNvSpPr>
          <p:nvPr>
            <p:ph type="body" sz="quarter" idx="12" hasCustomPrompt="1"/>
          </p:nvPr>
        </p:nvSpPr>
        <p:spPr>
          <a:xfrm>
            <a:off x="2306278" y="2971800"/>
            <a:ext cx="8443321"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a:t>Meeting Title</a:t>
            </a:r>
          </a:p>
        </p:txBody>
      </p:sp>
      <p:sp>
        <p:nvSpPr>
          <p:cNvPr id="14" name="Rectangle 11"/>
          <p:cNvSpPr>
            <a:spLocks noChangeArrowheads="1"/>
          </p:cNvSpPr>
          <p:nvPr userDrawn="1"/>
        </p:nvSpPr>
        <p:spPr bwMode="auto">
          <a:xfrm>
            <a:off x="0" y="3492508"/>
            <a:ext cx="12192000" cy="3382963"/>
          </a:xfrm>
          <a:prstGeom prst="rect">
            <a:avLst/>
          </a:prstGeom>
          <a:solidFill>
            <a:srgbClr val="800000"/>
          </a:solidFill>
          <a:ln w="9525">
            <a:noFill/>
            <a:miter lim="800000"/>
            <a:headEnd/>
            <a:tailEnd/>
          </a:ln>
          <a:effectLst/>
        </p:spPr>
        <p:txBody>
          <a:bodyPr wrap="none" anchor="ctr"/>
          <a:lstStyle/>
          <a:p>
            <a:endParaRPr lang="en-US" sz="1100"/>
          </a:p>
        </p:txBody>
      </p:sp>
      <p:sp>
        <p:nvSpPr>
          <p:cNvPr id="16" name="Line 6"/>
          <p:cNvSpPr>
            <a:spLocks noChangeShapeType="1"/>
          </p:cNvSpPr>
          <p:nvPr userDrawn="1"/>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100"/>
          </a:p>
        </p:txBody>
      </p:sp>
      <p:graphicFrame>
        <p:nvGraphicFramePr>
          <p:cNvPr id="17" name="Object 9"/>
          <p:cNvGraphicFramePr>
            <a:graphicFrameLocks noChangeAspect="1"/>
          </p:cNvGraphicFramePr>
          <p:nvPr userDrawn="1"/>
        </p:nvGraphicFramePr>
        <p:xfrm>
          <a:off x="2425501" y="1058871"/>
          <a:ext cx="1336859" cy="1285875"/>
        </p:xfrm>
        <a:graphic>
          <a:graphicData uri="http://schemas.openxmlformats.org/presentationml/2006/ole">
            <mc:AlternateContent xmlns:mc="http://schemas.openxmlformats.org/markup-compatibility/2006">
              <mc:Choice xmlns:v="urn:schemas-microsoft-com:vml" Requires="v">
                <p:oleObj r:id="rId4" imgW="1085714" imgH="1286055" progId="PBrush">
                  <p:embed/>
                </p:oleObj>
              </mc:Choice>
              <mc:Fallback>
                <p:oleObj r:id="rId4" imgW="1085714" imgH="1286055" progId="PBrush">
                  <p:embed/>
                  <p:pic>
                    <p:nvPicPr>
                      <p:cNvPr id="17"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501" y="1058871"/>
                        <a:ext cx="1336859"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4536895" y="4094163"/>
            <a:ext cx="3090020"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rPr>
              <a:t>Chicago, IL</a:t>
            </a:r>
          </a:p>
          <a:p>
            <a:pPr>
              <a:spcBef>
                <a:spcPct val="0"/>
              </a:spcBef>
              <a:buClrTx/>
              <a:buFontTx/>
              <a:buNone/>
            </a:pPr>
            <a:r>
              <a:rPr lang="en-US" sz="2000" b="1">
                <a:solidFill>
                  <a:schemeClr val="bg1"/>
                </a:solidFill>
              </a:rPr>
              <a:t>Bangalore, India</a:t>
            </a:r>
          </a:p>
          <a:p>
            <a:pPr>
              <a:spcBef>
                <a:spcPct val="0"/>
              </a:spcBef>
              <a:buClrTx/>
              <a:buFontTx/>
              <a:buNone/>
            </a:pPr>
            <a:r>
              <a:rPr lang="en-US" sz="2000" b="1">
                <a:solidFill>
                  <a:schemeClr val="bg1"/>
                </a:solidFill>
              </a:rPr>
              <a:t>www.mu-sigma.com</a:t>
            </a:r>
          </a:p>
          <a:p>
            <a:pPr>
              <a:spcBef>
                <a:spcPct val="0"/>
              </a:spcBef>
              <a:buClrTx/>
              <a:buFontTx/>
              <a:buNone/>
            </a:pPr>
            <a:endParaRPr lang="en-US" sz="2000" b="1">
              <a:solidFill>
                <a:schemeClr val="bg1"/>
              </a:solidFill>
            </a:endParaRPr>
          </a:p>
        </p:txBody>
      </p:sp>
      <p:sp>
        <p:nvSpPr>
          <p:cNvPr id="19" name="Rectangle 13"/>
          <p:cNvSpPr>
            <a:spLocks noChangeArrowheads="1"/>
          </p:cNvSpPr>
          <p:nvPr userDrawn="1"/>
        </p:nvSpPr>
        <p:spPr bwMode="auto">
          <a:xfrm>
            <a:off x="1420626" y="5785754"/>
            <a:ext cx="9318925"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a:solidFill>
                  <a:schemeClr val="bg1"/>
                </a:solidFill>
              </a:rPr>
              <a:t>Proprietary Information</a:t>
            </a:r>
            <a:endParaRPr lang="en-US" sz="1000" u="sng">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a:solidFill>
                <a:schemeClr val="bg1"/>
              </a:solidFill>
            </a:endParaRPr>
          </a:p>
        </p:txBody>
      </p:sp>
      <p:sp>
        <p:nvSpPr>
          <p:cNvPr id="20" name="Rectangle 14"/>
          <p:cNvSpPr>
            <a:spLocks noChangeArrowheads="1"/>
          </p:cNvSpPr>
          <p:nvPr userDrawn="1"/>
        </p:nvSpPr>
        <p:spPr bwMode="auto">
          <a:xfrm>
            <a:off x="1031964" y="6045652"/>
            <a:ext cx="10100715" cy="400110"/>
          </a:xfrm>
          <a:prstGeom prst="rect">
            <a:avLst/>
          </a:prstGeom>
          <a:noFill/>
          <a:ln w="9525">
            <a:noFill/>
            <a:miter lim="800000"/>
            <a:headEnd/>
            <a:tailEnd/>
          </a:ln>
          <a:effectLst/>
        </p:spPr>
        <p:txBody>
          <a:bodyPr>
            <a:spAutoFit/>
          </a:bodyPr>
          <a:lstStyle/>
          <a:p>
            <a:pPr>
              <a:spcBef>
                <a:spcPct val="0"/>
              </a:spcBef>
              <a:buClrTx/>
              <a:buFontTx/>
              <a:buNone/>
            </a:pPr>
            <a:r>
              <a:rPr lang="en-GB" sz="1000">
                <a:solidFill>
                  <a:schemeClr val="bg1"/>
                </a:solidFill>
                <a:ea typeface="Arial Unicode MS" pitchFamily="34" charset="-128"/>
                <a:cs typeface="Arial Unicode MS" pitchFamily="34" charset="-128"/>
              </a:rPr>
              <a:t>"This document and its attachments are confidential.  Any</a:t>
            </a:r>
            <a:r>
              <a:rPr lang="en-US" sz="100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rPr>
              <a:t>	</a:t>
            </a:r>
            <a:r>
              <a:rPr lang="en-US" sz="1000">
                <a:solidFill>
                  <a:schemeClr val="bg1"/>
                </a:solidFill>
              </a:rPr>
              <a:t> </a:t>
            </a:r>
          </a:p>
        </p:txBody>
      </p:sp>
      <p:sp>
        <p:nvSpPr>
          <p:cNvPr id="21" name="TextBox 23"/>
          <p:cNvSpPr txBox="1">
            <a:spLocks noChangeArrowheads="1"/>
          </p:cNvSpPr>
          <p:nvPr userDrawn="1"/>
        </p:nvSpPr>
        <p:spPr bwMode="auto">
          <a:xfrm>
            <a:off x="3991034" y="3556000"/>
            <a:ext cx="4190389" cy="400050"/>
          </a:xfrm>
          <a:prstGeom prst="rect">
            <a:avLst/>
          </a:prstGeom>
          <a:noFill/>
          <a:ln w="9525">
            <a:noFill/>
            <a:miter lim="800000"/>
            <a:headEnd/>
            <a:tailEnd/>
          </a:ln>
        </p:spPr>
        <p:txBody>
          <a:bodyPr>
            <a:spAutoFit/>
          </a:bodyPr>
          <a:lstStyle/>
          <a:p>
            <a:r>
              <a:rPr lang="en-US" sz="2000" b="1" i="1">
                <a:solidFill>
                  <a:schemeClr val="bg1"/>
                </a:solidFill>
              </a:rPr>
              <a:t>Do The Math</a:t>
            </a:r>
          </a:p>
        </p:txBody>
      </p:sp>
      <p:cxnSp>
        <p:nvCxnSpPr>
          <p:cNvPr id="22" name="Straight Connector 25"/>
          <p:cNvCxnSpPr>
            <a:cxnSpLocks noChangeShapeType="1"/>
          </p:cNvCxnSpPr>
          <p:nvPr userDrawn="1"/>
        </p:nvCxnSpPr>
        <p:spPr bwMode="auto">
          <a:xfrm flipV="1">
            <a:off x="5118765" y="3951288"/>
            <a:ext cx="1913428" cy="0"/>
          </a:xfrm>
          <a:prstGeom prst="line">
            <a:avLst/>
          </a:prstGeom>
          <a:noFill/>
          <a:ln w="38100">
            <a:solidFill>
              <a:schemeClr val="bg1"/>
            </a:solidFill>
            <a:round/>
            <a:headEnd/>
            <a:tailEnd/>
          </a:ln>
        </p:spPr>
      </p:cxnSp>
    </p:spTree>
    <p:extLst>
      <p:ext uri="{BB962C8B-B14F-4D97-AF65-F5344CB8AC3E}">
        <p14:creationId xmlns:p14="http://schemas.microsoft.com/office/powerpoint/2010/main" val="1889846888"/>
      </p:ext>
    </p:extLst>
  </p:cSld>
  <p:clrMapOvr>
    <a:masterClrMapping/>
  </p:clrMapOvr>
  <p:transition spd="slow" advClick="0">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a:t>Supporting Points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4783049"/>
      </p:ext>
    </p:extLst>
  </p:cSld>
  <p:clrMapOvr>
    <a:masterClrMapping/>
  </p:clrMapOvr>
  <p:transition spd="slow" advClick="0">
    <p:push dir="u"/>
  </p:transition>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a:t>Supporting Points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4783049"/>
      </p:ext>
    </p:extLst>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9" y="2743200"/>
            <a:ext cx="8255692" cy="2971800"/>
          </a:xfrm>
          <a:prstGeom prst="rect">
            <a:avLst/>
          </a:prstGeo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968154" y="1234664"/>
            <a:ext cx="8255692" cy="1143000"/>
          </a:xfrm>
          <a:prstGeom prst="rect">
            <a:avLst/>
          </a:prstGeom>
        </p:spPr>
        <p:txBody>
          <a:bodyPr tIns="45720" bIns="45720"/>
          <a:lstStyle>
            <a:lvl1pPr>
              <a:defRPr/>
            </a:lvl1pPr>
          </a:lstStyle>
          <a:p>
            <a:r>
              <a:rPr lang="en-US"/>
              <a:t>Click to edit Master title style</a:t>
            </a:r>
          </a:p>
        </p:txBody>
      </p:sp>
      <p:sp>
        <p:nvSpPr>
          <p:cNvPr id="8" name="Text Box 5"/>
          <p:cNvSpPr txBox="1">
            <a:spLocks noChangeArrowheads="1"/>
          </p:cNvSpPr>
          <p:nvPr/>
        </p:nvSpPr>
        <p:spPr bwMode="auto">
          <a:xfrm>
            <a:off x="11845204" y="6538406"/>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latin typeface="+mn-lt"/>
              </a:rPr>
              <a:pPr algn="r">
                <a:spcBef>
                  <a:spcPct val="0"/>
                </a:spcBef>
                <a:buClrTx/>
                <a:buFontTx/>
                <a:buNone/>
              </a:pPr>
              <a:t>‹#›</a:t>
            </a:fld>
            <a:endParaRPr lang="en-US" sz="1200" dirty="0">
              <a:latin typeface="+mn-lt"/>
            </a:endParaRPr>
          </a:p>
        </p:txBody>
      </p:sp>
      <p:sp>
        <p:nvSpPr>
          <p:cNvPr id="2" name="Rectangle 1">
            <a:extLst>
              <a:ext uri="{FF2B5EF4-FFF2-40B4-BE49-F238E27FC236}">
                <a16:creationId xmlns:a16="http://schemas.microsoft.com/office/drawing/2014/main" id="{D6D45250-4304-0460-A33E-5531EFB65067}"/>
              </a:ext>
            </a:extLst>
          </p:cNvPr>
          <p:cNvSpPr/>
          <p:nvPr/>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2849B554-9E4C-8528-1EEC-7152F9954FB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E42D4CB4-E728-DA36-BB58-4F1030674F69}"/>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0567466"/>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9" y="2743200"/>
            <a:ext cx="8255692"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970109" y="1219200"/>
            <a:ext cx="8255692" cy="1143000"/>
          </a:xfrm>
        </p:spPr>
        <p:txBody>
          <a:bodyPr tIns="45720" bIns="45720"/>
          <a:lstStyle>
            <a:lvl1pPr>
              <a:defRPr/>
            </a:lvl1pPr>
          </a:lstStyle>
          <a:p>
            <a:r>
              <a:rPr lang="en-US"/>
              <a:t>Click to edit Master title style</a:t>
            </a:r>
          </a:p>
        </p:txBody>
      </p:sp>
      <p:sp>
        <p:nvSpPr>
          <p:cNvPr id="10" name="Text Box 5"/>
          <p:cNvSpPr txBox="1">
            <a:spLocks noChangeArrowheads="1"/>
          </p:cNvSpPr>
          <p:nvPr/>
        </p:nvSpPr>
        <p:spPr bwMode="auto">
          <a:xfrm>
            <a:off x="11751431"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a:p>
        </p:txBody>
      </p:sp>
      <p:sp>
        <p:nvSpPr>
          <p:cNvPr id="8" name="Text Box 5"/>
          <p:cNvSpPr txBox="1">
            <a:spLocks noChangeArrowheads="1"/>
          </p:cNvSpPr>
          <p:nvPr userDrawn="1"/>
        </p:nvSpPr>
        <p:spPr bwMode="auto">
          <a:xfrm>
            <a:off x="11751431"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latin typeface="Calibiri"/>
                <a:cs typeface="Arial" panose="020B0604020202020204" pitchFamily="34" charset="0"/>
              </a:rPr>
              <a:pPr algn="r">
                <a:spcBef>
                  <a:spcPct val="0"/>
                </a:spcBef>
                <a:buClrTx/>
                <a:buFontTx/>
                <a:buNone/>
              </a:pPr>
              <a:t>‹#›</a:t>
            </a:fld>
            <a:endParaRPr lang="en-US" sz="1200">
              <a:latin typeface="Calibiri"/>
              <a:cs typeface="Arial" panose="020B0604020202020204" pitchFamily="34" charset="0"/>
            </a:endParaRPr>
          </a:p>
        </p:txBody>
      </p:sp>
      <p:graphicFrame>
        <p:nvGraphicFramePr>
          <p:cNvPr id="1119234" name="Object 113"/>
          <p:cNvGraphicFramePr>
            <a:graphicFrameLocks noChangeAspect="1"/>
          </p:cNvGraphicFramePr>
          <p:nvPr>
            <p:extLst>
              <p:ext uri="{D42A27DB-BD31-4B8C-83A1-F6EECF244321}">
                <p14:modId xmlns:p14="http://schemas.microsoft.com/office/powerpoint/2010/main" val="3052882617"/>
              </p:ext>
            </p:extLst>
          </p:nvPr>
        </p:nvGraphicFramePr>
        <p:xfrm>
          <a:off x="11385944" y="93133"/>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19234"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5944" y="93133"/>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a:extLst>
              <a:ext uri="{FF2B5EF4-FFF2-40B4-BE49-F238E27FC236}">
                <a16:creationId xmlns:a16="http://schemas.microsoft.com/office/drawing/2014/main" id="{969C4068-5292-1FF0-7A7B-6865E437E154}"/>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3" name="TextBox 2">
            <a:extLst>
              <a:ext uri="{FF2B5EF4-FFF2-40B4-BE49-F238E27FC236}">
                <a16:creationId xmlns:a16="http://schemas.microsoft.com/office/drawing/2014/main" id="{D4DB7BEF-69CB-070D-01D6-0069C2752D78}"/>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44969567"/>
      </p:ext>
    </p:extLst>
  </p:cSld>
  <p:clrMapOvr>
    <a:masterClrMapping/>
  </p:clrMapOvr>
  <p:transition spd="slow" advClick="0">
    <p:push dir="u"/>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9" y="2743200"/>
            <a:ext cx="8255692"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970109" y="1219200"/>
            <a:ext cx="8255692" cy="1143000"/>
          </a:xfrm>
        </p:spPr>
        <p:txBody>
          <a:bodyPr tIns="45720" bIns="45720"/>
          <a:lstStyle>
            <a:lvl1pPr>
              <a:defRPr/>
            </a:lvl1pPr>
          </a:lstStyle>
          <a:p>
            <a:r>
              <a:rPr lang="en-US"/>
              <a:t>Click to edit Master title style</a:t>
            </a:r>
          </a:p>
        </p:txBody>
      </p:sp>
      <p:sp>
        <p:nvSpPr>
          <p:cNvPr id="10" name="Text Box 5"/>
          <p:cNvSpPr txBox="1">
            <a:spLocks noChangeArrowheads="1"/>
          </p:cNvSpPr>
          <p:nvPr/>
        </p:nvSpPr>
        <p:spPr bwMode="auto">
          <a:xfrm>
            <a:off x="11751431"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a:p>
        </p:txBody>
      </p:sp>
      <p:sp>
        <p:nvSpPr>
          <p:cNvPr id="8" name="Text Box 5"/>
          <p:cNvSpPr txBox="1">
            <a:spLocks noChangeArrowheads="1"/>
          </p:cNvSpPr>
          <p:nvPr userDrawn="1"/>
        </p:nvSpPr>
        <p:spPr bwMode="auto">
          <a:xfrm>
            <a:off x="11751431"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latin typeface="Calibiri"/>
                <a:cs typeface="Arial" panose="020B0604020202020204" pitchFamily="34" charset="0"/>
              </a:rPr>
              <a:pPr algn="r">
                <a:spcBef>
                  <a:spcPct val="0"/>
                </a:spcBef>
                <a:buClrTx/>
                <a:buFontTx/>
                <a:buNone/>
              </a:pPr>
              <a:t>‹#›</a:t>
            </a:fld>
            <a:endParaRPr lang="en-US" sz="1200">
              <a:latin typeface="Calibiri"/>
              <a:cs typeface="Arial" panose="020B0604020202020204" pitchFamily="34" charset="0"/>
            </a:endParaRPr>
          </a:p>
        </p:txBody>
      </p:sp>
      <p:graphicFrame>
        <p:nvGraphicFramePr>
          <p:cNvPr id="1119234" name="Object 113"/>
          <p:cNvGraphicFramePr>
            <a:graphicFrameLocks noChangeAspect="1"/>
          </p:cNvGraphicFramePr>
          <p:nvPr>
            <p:extLst>
              <p:ext uri="{D42A27DB-BD31-4B8C-83A1-F6EECF244321}">
                <p14:modId xmlns:p14="http://schemas.microsoft.com/office/powerpoint/2010/main" val="3052882617"/>
              </p:ext>
            </p:extLst>
          </p:nvPr>
        </p:nvGraphicFramePr>
        <p:xfrm>
          <a:off x="11385944" y="93133"/>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19234"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5944" y="93133"/>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a:extLst>
              <a:ext uri="{FF2B5EF4-FFF2-40B4-BE49-F238E27FC236}">
                <a16:creationId xmlns:a16="http://schemas.microsoft.com/office/drawing/2014/main" id="{969C4068-5292-1FF0-7A7B-6865E437E154}"/>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3" name="TextBox 2">
            <a:extLst>
              <a:ext uri="{FF2B5EF4-FFF2-40B4-BE49-F238E27FC236}">
                <a16:creationId xmlns:a16="http://schemas.microsoft.com/office/drawing/2014/main" id="{D4DB7BEF-69CB-070D-01D6-0069C2752D78}"/>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44969567"/>
      </p:ext>
    </p:extLst>
  </p:cSld>
  <p:clrMapOvr>
    <a:masterClrMapping/>
  </p:clrMapOvr>
  <p:transition spd="slow" advClick="0">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spTree>
    <p:extLst>
      <p:ext uri="{BB962C8B-B14F-4D97-AF65-F5344CB8AC3E}">
        <p14:creationId xmlns:p14="http://schemas.microsoft.com/office/powerpoint/2010/main" val="3790395699"/>
      </p:ext>
    </p:extLst>
  </p:cSld>
  <p:clrMapOvr>
    <a:masterClrMapping/>
  </p:clrMapOvr>
  <p:transition spd="slow" advClick="0">
    <p:push dir="u"/>
  </p:transition>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spTree>
    <p:extLst>
      <p:ext uri="{BB962C8B-B14F-4D97-AF65-F5344CB8AC3E}">
        <p14:creationId xmlns:p14="http://schemas.microsoft.com/office/powerpoint/2010/main" val="3790395699"/>
      </p:ext>
    </p:extLst>
  </p:cSld>
  <p:clrMapOvr>
    <a:masterClrMapping/>
  </p:clrMapOvr>
  <p:transition spd="slow" advClick="0">
    <p:push dir="u"/>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9" y="2743200"/>
            <a:ext cx="8255692" cy="2971800"/>
          </a:xfrm>
          <a:prstGeom prst="rect">
            <a:avLst/>
          </a:prstGeo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968154" y="1234664"/>
            <a:ext cx="8255692" cy="1143000"/>
          </a:xfrm>
          <a:prstGeom prst="rect">
            <a:avLst/>
          </a:prstGeom>
        </p:spPr>
        <p:txBody>
          <a:bodyPr tIns="45720" bIns="45720"/>
          <a:lstStyle>
            <a:lvl1pPr>
              <a:defRPr/>
            </a:lvl1pPr>
          </a:lstStyle>
          <a:p>
            <a:r>
              <a:rPr lang="en-US"/>
              <a:t>Click to edit Master title style</a:t>
            </a:r>
          </a:p>
        </p:txBody>
      </p:sp>
      <p:sp>
        <p:nvSpPr>
          <p:cNvPr id="8" name="Text Box 5"/>
          <p:cNvSpPr txBox="1">
            <a:spLocks noChangeArrowheads="1"/>
          </p:cNvSpPr>
          <p:nvPr/>
        </p:nvSpPr>
        <p:spPr bwMode="auto">
          <a:xfrm>
            <a:off x="11845204" y="6538406"/>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latin typeface="+mn-lt"/>
              </a:rPr>
              <a:pPr algn="r">
                <a:spcBef>
                  <a:spcPct val="0"/>
                </a:spcBef>
                <a:buClrTx/>
                <a:buFontTx/>
                <a:buNone/>
              </a:pPr>
              <a:t>‹#›</a:t>
            </a:fld>
            <a:endParaRPr lang="en-US" sz="1200">
              <a:latin typeface="+mn-lt"/>
            </a:endParaRPr>
          </a:p>
        </p:txBody>
      </p:sp>
      <p:sp>
        <p:nvSpPr>
          <p:cNvPr id="2" name="Rectangle 1">
            <a:extLst>
              <a:ext uri="{FF2B5EF4-FFF2-40B4-BE49-F238E27FC236}">
                <a16:creationId xmlns:a16="http://schemas.microsoft.com/office/drawing/2014/main" id="{D6D45250-4304-0460-A33E-5531EFB65067}"/>
              </a:ext>
            </a:extLst>
          </p:cNvPr>
          <p:cNvSpPr/>
          <p:nvPr/>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2849B554-9E4C-8528-1EEC-7152F9954FB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E42D4CB4-E728-DA36-BB58-4F1030674F69}"/>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0567466"/>
      </p:ext>
    </p:extLst>
  </p:cSld>
  <p:clrMapOvr>
    <a:masterClrMapping/>
  </p:clrMapOvr>
  <mc:AlternateContent xmlns:mc="http://schemas.openxmlformats.org/markup-compatibility/2006">
    <mc:Choice xmlns:p14="http://schemas.microsoft.com/office/powerpoint/2010/main" Requires="p14">
      <p:transition spd="slow" p14:dur="3400" advClick="0">
        <p14:reveal/>
      </p:transition>
    </mc:Choice>
    <mc:Fallback>
      <p:transition spd="slow" advClick="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Content Placeholder 2"/>
          <p:cNvSpPr>
            <a:spLocks noGrp="1"/>
          </p:cNvSpPr>
          <p:nvPr>
            <p:ph sz="half" idx="1"/>
          </p:nvPr>
        </p:nvSpPr>
        <p:spPr>
          <a:xfrm>
            <a:off x="795472" y="1381125"/>
            <a:ext cx="5300529"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33" y="1381125"/>
            <a:ext cx="5300529"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Fourth level</a:t>
            </a:r>
          </a:p>
        </p:txBody>
      </p:sp>
    </p:spTree>
    <p:extLst>
      <p:ext uri="{BB962C8B-B14F-4D97-AF65-F5344CB8AC3E}">
        <p14:creationId xmlns:p14="http://schemas.microsoft.com/office/powerpoint/2010/main" val="2789220748"/>
      </p:ext>
    </p:extLst>
  </p:cSld>
  <p:clrMapOvr>
    <a:masterClrMapping/>
  </p:clrMapOvr>
  <p:transition spd="slow" advClick="0">
    <p:push dir="u"/>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Content Placeholder 2"/>
          <p:cNvSpPr>
            <a:spLocks noGrp="1"/>
          </p:cNvSpPr>
          <p:nvPr>
            <p:ph sz="half" idx="1"/>
          </p:nvPr>
        </p:nvSpPr>
        <p:spPr>
          <a:xfrm>
            <a:off x="795472" y="1381125"/>
            <a:ext cx="5300529"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33" y="1381125"/>
            <a:ext cx="5300529"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Fourth level</a:t>
            </a:r>
          </a:p>
        </p:txBody>
      </p:sp>
    </p:spTree>
    <p:extLst>
      <p:ext uri="{BB962C8B-B14F-4D97-AF65-F5344CB8AC3E}">
        <p14:creationId xmlns:p14="http://schemas.microsoft.com/office/powerpoint/2010/main" val="2789220748"/>
      </p:ext>
    </p:extLst>
  </p:cSld>
  <p:clrMapOvr>
    <a:masterClrMapping/>
  </p:clrMapOvr>
  <p:transition spd="slow" advClick="0">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7" y="1371337"/>
            <a:ext cx="538652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97" y="2174875"/>
            <a:ext cx="538652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9" y="1371337"/>
            <a:ext cx="538848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729" y="2174875"/>
            <a:ext cx="538848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8" y="381000"/>
            <a:ext cx="11062315" cy="838200"/>
          </a:xfrm>
        </p:spPr>
        <p:txBody>
          <a:bodyPr/>
          <a:lstStyle/>
          <a:p>
            <a:r>
              <a:rPr lang="en-US"/>
              <a:t>What is the Key Takeaway from the Slide?</a:t>
            </a:r>
          </a:p>
        </p:txBody>
      </p:sp>
    </p:spTree>
    <p:extLst>
      <p:ext uri="{BB962C8B-B14F-4D97-AF65-F5344CB8AC3E}">
        <p14:creationId xmlns:p14="http://schemas.microsoft.com/office/powerpoint/2010/main" val="2205176930"/>
      </p:ext>
    </p:extLst>
  </p:cSld>
  <p:clrMapOvr>
    <a:masterClrMapping/>
  </p:clrMapOvr>
  <p:transition spd="slow" advClick="0">
    <p:push dir="u"/>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7" y="1371337"/>
            <a:ext cx="538652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97" y="2174875"/>
            <a:ext cx="538652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9" y="1371337"/>
            <a:ext cx="538848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729" y="2174875"/>
            <a:ext cx="538848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8" y="381000"/>
            <a:ext cx="11062315" cy="838200"/>
          </a:xfrm>
        </p:spPr>
        <p:txBody>
          <a:bodyPr/>
          <a:lstStyle/>
          <a:p>
            <a:r>
              <a:rPr lang="en-US"/>
              <a:t>What is the Key Takeaway from the Slide?</a:t>
            </a:r>
          </a:p>
        </p:txBody>
      </p:sp>
    </p:spTree>
    <p:extLst>
      <p:ext uri="{BB962C8B-B14F-4D97-AF65-F5344CB8AC3E}">
        <p14:creationId xmlns:p14="http://schemas.microsoft.com/office/powerpoint/2010/main" val="2205176930"/>
      </p:ext>
    </p:extLst>
  </p:cSld>
  <p:clrMapOvr>
    <a:masterClrMapping/>
  </p:clrMapOvr>
  <p:transition spd="slow" advClick="0">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A460BD-E3EF-72D7-F30F-F7265B761E2C}"/>
              </a:ext>
            </a:extLst>
          </p:cNvPr>
          <p:cNvSpPr/>
          <p:nvPr userDrawn="1"/>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02544444"/>
      </p:ext>
    </p:extLst>
  </p:cSld>
  <p:clrMapOvr>
    <a:masterClrMapping/>
  </p:clrMapOvr>
  <p:transition spd="slow" advClick="0">
    <p:push dir="u"/>
  </p:transition>
</p:sldLayout>
</file>

<file path=ppt/slideLayouts/slideLayout3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A460BD-E3EF-72D7-F30F-F7265B761E2C}"/>
              </a:ext>
            </a:extLst>
          </p:cNvPr>
          <p:cNvSpPr/>
          <p:nvPr userDrawn="1"/>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02544444"/>
      </p:ext>
    </p:extLst>
  </p:cSld>
  <p:clrMapOvr>
    <a:masterClrMapping/>
  </p:clrMapOvr>
  <p:transition spd="slow" advClick="0">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Facts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Performance</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3" y="1816100"/>
            <a:ext cx="5291148"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3" y="4318000"/>
            <a:ext cx="5291148" cy="1816100"/>
          </a:xfrm>
        </p:spPr>
        <p:txBody>
          <a:bodyPr>
            <a:normAutofit/>
          </a:bodyPr>
          <a:lstStyle>
            <a:lvl1pPr>
              <a:spcBef>
                <a:spcPts val="600"/>
              </a:spcBef>
              <a:defRPr sz="1400"/>
            </a:lvl1pPr>
            <a:lvl2pPr>
              <a:spcBef>
                <a:spcPts val="300"/>
              </a:spcBef>
              <a:defRPr sz="1200"/>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userDrawn="1"/>
        </p:nvGraphicFramePr>
        <p:xfrm>
          <a:off x="637874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Market Situation</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637874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Key Imperatives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403" y="1816100"/>
            <a:ext cx="5291148" cy="1816100"/>
          </a:xfrm>
        </p:spPr>
        <p:txBody>
          <a:bodyPr>
            <a:normAutofit/>
          </a:bodyPr>
          <a:lstStyle>
            <a:lvl1pPr>
              <a:spcBef>
                <a:spcPts val="600"/>
              </a:spcBef>
              <a:defRPr sz="1400"/>
            </a:lvl1pPr>
            <a:lvl2pPr>
              <a:lnSpc>
                <a:spcPct val="100000"/>
              </a:lnSpc>
              <a:spcBef>
                <a:spcPts val="300"/>
              </a:spcBef>
              <a:defRPr sz="1200"/>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403" y="4318000"/>
            <a:ext cx="5291148" cy="1816100"/>
          </a:xfrm>
        </p:spPr>
        <p:txBody>
          <a:bodyPr>
            <a:normAutofit/>
          </a:bodyPr>
          <a:lstStyle>
            <a:lvl1pPr>
              <a:spcBef>
                <a:spcPts val="600"/>
              </a:spcBef>
              <a:defRPr sz="1400" baseline="0"/>
            </a:lvl1pPr>
            <a:lvl2pPr>
              <a:spcBef>
                <a:spcPts val="300"/>
              </a:spcBef>
              <a:defRPr sz="1200"/>
            </a:lvl2pPr>
          </a:lstStyle>
          <a:p>
            <a:pPr lvl="0"/>
            <a:r>
              <a:rPr lang="en-US"/>
              <a:t>According to the company, what are the key focus areas or strategies for the near and distant future?</a:t>
            </a:r>
          </a:p>
          <a:p>
            <a:pPr lvl="1"/>
            <a:r>
              <a:rPr lang="en-US"/>
              <a:t>Second level</a:t>
            </a:r>
          </a:p>
        </p:txBody>
      </p:sp>
    </p:spTree>
    <p:extLst>
      <p:ext uri="{BB962C8B-B14F-4D97-AF65-F5344CB8AC3E}">
        <p14:creationId xmlns:p14="http://schemas.microsoft.com/office/powerpoint/2010/main" val="258643847"/>
      </p:ext>
    </p:extLst>
  </p:cSld>
  <p:clrMapOvr>
    <a:masterClrMapping/>
  </p:clrMapOvr>
  <p:transition spd="slow" advClick="0">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Facts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Performance</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3" y="1816100"/>
            <a:ext cx="5291148" cy="1816100"/>
          </a:xfrm>
        </p:spPr>
        <p:txBody>
          <a:bodyPr>
            <a:normAutofit/>
          </a:bodyPr>
          <a:lstStyle>
            <a:lvl1pPr>
              <a:spcBef>
                <a:spcPts val="600"/>
              </a:spcBef>
              <a:defRPr sz="1400" baseline="0"/>
            </a:lvl1pPr>
            <a:lvl2pPr>
              <a:lnSpc>
                <a:spcPct val="100000"/>
              </a:lnSpc>
              <a:spcBef>
                <a:spcPts val="300"/>
              </a:spcBef>
              <a:defRPr sz="1200"/>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3" y="4318000"/>
            <a:ext cx="5291148" cy="1816100"/>
          </a:xfrm>
        </p:spPr>
        <p:txBody>
          <a:bodyPr>
            <a:normAutofit/>
          </a:bodyPr>
          <a:lstStyle>
            <a:lvl1pPr>
              <a:spcBef>
                <a:spcPts val="600"/>
              </a:spcBef>
              <a:defRPr sz="1400"/>
            </a:lvl1pPr>
            <a:lvl2pPr>
              <a:spcBef>
                <a:spcPts val="300"/>
              </a:spcBef>
              <a:defRPr sz="1200"/>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userDrawn="1"/>
        </p:nvGraphicFramePr>
        <p:xfrm>
          <a:off x="637874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Market Situation</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637874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Key Imperatives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403" y="1816100"/>
            <a:ext cx="5291148" cy="1816100"/>
          </a:xfrm>
        </p:spPr>
        <p:txBody>
          <a:bodyPr>
            <a:normAutofit/>
          </a:bodyPr>
          <a:lstStyle>
            <a:lvl1pPr>
              <a:spcBef>
                <a:spcPts val="600"/>
              </a:spcBef>
              <a:defRPr sz="1400"/>
            </a:lvl1pPr>
            <a:lvl2pPr>
              <a:lnSpc>
                <a:spcPct val="100000"/>
              </a:lnSpc>
              <a:spcBef>
                <a:spcPts val="300"/>
              </a:spcBef>
              <a:defRPr sz="1200"/>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403" y="4318000"/>
            <a:ext cx="5291148" cy="1816100"/>
          </a:xfrm>
        </p:spPr>
        <p:txBody>
          <a:bodyPr>
            <a:normAutofit/>
          </a:bodyPr>
          <a:lstStyle>
            <a:lvl1pPr>
              <a:spcBef>
                <a:spcPts val="600"/>
              </a:spcBef>
              <a:defRPr sz="1400" baseline="0"/>
            </a:lvl1pPr>
            <a:lvl2pPr>
              <a:spcBef>
                <a:spcPts val="300"/>
              </a:spcBef>
              <a:defRPr sz="1200"/>
            </a:lvl2pPr>
          </a:lstStyle>
          <a:p>
            <a:pPr lvl="0"/>
            <a:r>
              <a:rPr lang="en-US"/>
              <a:t>According to the company, what are the key focus areas or strategies for the near and distant future?</a:t>
            </a:r>
          </a:p>
          <a:p>
            <a:pPr lvl="1"/>
            <a:r>
              <a:rPr lang="en-US"/>
              <a:t>Second level</a:t>
            </a:r>
          </a:p>
        </p:txBody>
      </p:sp>
    </p:spTree>
    <p:extLst>
      <p:ext uri="{BB962C8B-B14F-4D97-AF65-F5344CB8AC3E}">
        <p14:creationId xmlns:p14="http://schemas.microsoft.com/office/powerpoint/2010/main" val="258643847"/>
      </p:ext>
    </p:extLst>
  </p:cSld>
  <p:clrMapOvr>
    <a:masterClrMapping/>
  </p:clrMapOvr>
  <p:transition spd="slow" advClick="0">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pic>
        <p:nvPicPr>
          <p:cNvPr id="3" name="Picture 4" descr="j0188453[1]"/>
          <p:cNvPicPr>
            <a:picLocks noChangeAspect="1" noChangeArrowheads="1"/>
          </p:cNvPicPr>
          <p:nvPr userDrawn="1"/>
        </p:nvPicPr>
        <p:blipFill>
          <a:blip r:embed="rId2" cstate="print"/>
          <a:srcRect/>
          <a:stretch>
            <a:fillRect/>
          </a:stretch>
        </p:blipFill>
        <p:spPr bwMode="auto">
          <a:xfrm>
            <a:off x="4440562" y="3721101"/>
            <a:ext cx="3299149"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546601"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Situation – Current</a:t>
                      </a:r>
                      <a:r>
                        <a:rPr lang="en-US" sz="1400" baseline="0"/>
                        <a:t> State</a:t>
                      </a:r>
                      <a:endParaRPr lang="en-US" sz="1400"/>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3" y="2717800"/>
            <a:ext cx="3424236" cy="2933700"/>
          </a:xfrm>
        </p:spPr>
        <p:txBody>
          <a:bodyPr/>
          <a:lstStyle>
            <a:lvl1pPr>
              <a:spcBef>
                <a:spcPts val="600"/>
              </a:spcBef>
              <a:defRPr sz="1400" baseline="0"/>
            </a:lvl1pPr>
            <a:lvl2pPr>
              <a:lnSpc>
                <a:spcPct val="100000"/>
              </a:lnSpc>
              <a:spcBef>
                <a:spcPts val="300"/>
              </a:spcBef>
              <a:defRPr sz="1200"/>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userDrawn="1"/>
        </p:nvGraphicFramePr>
        <p:xfrm>
          <a:off x="8208139"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Desired Future State</a:t>
                      </a:r>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7" y="2717800"/>
            <a:ext cx="3424236" cy="2933700"/>
          </a:xfrm>
        </p:spPr>
        <p:txBody>
          <a:bodyPr/>
          <a:lstStyle>
            <a:lvl1pPr>
              <a:spcBef>
                <a:spcPts val="600"/>
              </a:spcBef>
              <a:defRPr sz="1400"/>
            </a:lvl1pPr>
            <a:lvl2pPr>
              <a:lnSpc>
                <a:spcPct val="100000"/>
              </a:lnSpc>
              <a:spcBef>
                <a:spcPts val="300"/>
              </a:spcBef>
              <a:defRPr sz="1200"/>
            </a:lvl2pPr>
          </a:lstStyle>
          <a:p>
            <a:pPr lvl="0"/>
            <a:r>
              <a:rPr lang="en-US"/>
              <a:t>Where would the client like to be?</a:t>
            </a:r>
          </a:p>
          <a:p>
            <a:pPr lvl="1"/>
            <a:r>
              <a:rPr lang="en-US"/>
              <a:t>Second level</a:t>
            </a:r>
          </a:p>
        </p:txBody>
      </p:sp>
      <p:sp>
        <p:nvSpPr>
          <p:cNvPr id="10" name="Right Arrow 9"/>
          <p:cNvSpPr/>
          <p:nvPr userDrawn="1"/>
        </p:nvSpPr>
        <p:spPr bwMode="auto">
          <a:xfrm>
            <a:off x="4052795"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Right Arrow 11"/>
          <p:cNvSpPr/>
          <p:nvPr userDrawn="1"/>
        </p:nvSpPr>
        <p:spPr bwMode="auto">
          <a:xfrm>
            <a:off x="7805382"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4159123" y="13045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Complications – The Gap / Trigger</a:t>
                      </a:r>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89100"/>
            <a:ext cx="3846403" cy="1562100"/>
          </a:xfrm>
        </p:spPr>
        <p:txBody>
          <a:bodyPr/>
          <a:lstStyle>
            <a:lvl1pPr>
              <a:spcBef>
                <a:spcPts val="600"/>
              </a:spcBef>
              <a:defRPr sz="1400" baseline="0"/>
            </a:lvl1pPr>
            <a:lvl2pPr>
              <a:lnSpc>
                <a:spcPct val="100000"/>
              </a:lnSpc>
              <a:spcBef>
                <a:spcPts val="300"/>
              </a:spcBef>
              <a:defRPr sz="1200"/>
            </a:lvl2pPr>
          </a:lstStyle>
          <a:p>
            <a:pPr lvl="0"/>
            <a:r>
              <a:rPr lang="en-US"/>
              <a:t>Explain the cause of the gap between the current state and desired future state</a:t>
            </a:r>
          </a:p>
          <a:p>
            <a:pPr lvl="1"/>
            <a:r>
              <a:rPr lang="en-US"/>
              <a:t>Second level</a:t>
            </a:r>
          </a:p>
        </p:txBody>
      </p:sp>
      <p:sp>
        <p:nvSpPr>
          <p:cNvPr id="15" name="Right Arrow 14"/>
          <p:cNvSpPr/>
          <p:nvPr userDrawn="1"/>
        </p:nvSpPr>
        <p:spPr bwMode="auto">
          <a:xfrm rot="5400000">
            <a:off x="5960795" y="2758205"/>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Right Arrow 15"/>
          <p:cNvSpPr/>
          <p:nvPr userDrawn="1"/>
        </p:nvSpPr>
        <p:spPr bwMode="auto">
          <a:xfrm rot="5400000">
            <a:off x="5960795" y="3774206"/>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4159123" y="47081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Questions – which</a:t>
                      </a:r>
                      <a:r>
                        <a:rPr lang="en-US" sz="1400" baseline="0"/>
                        <a:t> need answers</a:t>
                      </a:r>
                      <a:endParaRPr lang="en-US" sz="1400"/>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5092700"/>
            <a:ext cx="3846403" cy="1562100"/>
          </a:xfrm>
        </p:spPr>
        <p:txBody>
          <a:bodyPr/>
          <a:lstStyle>
            <a:lvl1pPr>
              <a:spcBef>
                <a:spcPts val="600"/>
              </a:spcBef>
              <a:defRPr sz="1400"/>
            </a:lvl1pPr>
            <a:lvl2pPr>
              <a:lnSpc>
                <a:spcPct val="100000"/>
              </a:lnSpc>
              <a:spcBef>
                <a:spcPts val="300"/>
              </a:spcBef>
              <a:defRPr sz="1200"/>
            </a:lvl2pPr>
          </a:lstStyle>
          <a:p>
            <a:pPr lvl="0"/>
            <a:r>
              <a:rPr lang="en-US"/>
              <a:t>What is the one key question that we should answer to get from current to desired future state?</a:t>
            </a:r>
          </a:p>
          <a:p>
            <a:pPr lvl="1"/>
            <a:r>
              <a:rPr lang="en-US"/>
              <a:t>What questions will help me answer the one key question?</a:t>
            </a:r>
          </a:p>
        </p:txBody>
      </p:sp>
    </p:spTree>
    <p:extLst>
      <p:ext uri="{BB962C8B-B14F-4D97-AF65-F5344CB8AC3E}">
        <p14:creationId xmlns:p14="http://schemas.microsoft.com/office/powerpoint/2010/main" val="932916404"/>
      </p:ext>
    </p:extLst>
  </p:cSld>
  <p:clrMapOvr>
    <a:masterClrMapping/>
  </p:clrMapOvr>
  <p:transition spd="slow" advClick="0">
    <p:push dir="u"/>
  </p:transition>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pic>
        <p:nvPicPr>
          <p:cNvPr id="3" name="Picture 4" descr="j0188453[1]"/>
          <p:cNvPicPr>
            <a:picLocks noChangeAspect="1" noChangeArrowheads="1"/>
          </p:cNvPicPr>
          <p:nvPr userDrawn="1"/>
        </p:nvPicPr>
        <p:blipFill>
          <a:blip r:embed="rId2" cstate="print"/>
          <a:srcRect/>
          <a:stretch>
            <a:fillRect/>
          </a:stretch>
        </p:blipFill>
        <p:spPr bwMode="auto">
          <a:xfrm>
            <a:off x="4440562" y="3721101"/>
            <a:ext cx="3299149"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546601"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Situation – Current</a:t>
                      </a:r>
                      <a:r>
                        <a:rPr lang="en-US" sz="1400" baseline="0"/>
                        <a:t> State</a:t>
                      </a:r>
                      <a:endParaRPr lang="en-US" sz="1400"/>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3" y="2717800"/>
            <a:ext cx="3424236" cy="2933700"/>
          </a:xfrm>
        </p:spPr>
        <p:txBody>
          <a:bodyPr/>
          <a:lstStyle>
            <a:lvl1pPr>
              <a:spcBef>
                <a:spcPts val="600"/>
              </a:spcBef>
              <a:defRPr sz="1400" baseline="0"/>
            </a:lvl1pPr>
            <a:lvl2pPr>
              <a:lnSpc>
                <a:spcPct val="100000"/>
              </a:lnSpc>
              <a:spcBef>
                <a:spcPts val="300"/>
              </a:spcBef>
              <a:defRPr sz="1200"/>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userDrawn="1"/>
        </p:nvGraphicFramePr>
        <p:xfrm>
          <a:off x="8208139"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Desired Future State</a:t>
                      </a:r>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7" y="2717800"/>
            <a:ext cx="3424236" cy="2933700"/>
          </a:xfrm>
        </p:spPr>
        <p:txBody>
          <a:bodyPr/>
          <a:lstStyle>
            <a:lvl1pPr>
              <a:spcBef>
                <a:spcPts val="600"/>
              </a:spcBef>
              <a:defRPr sz="1400"/>
            </a:lvl1pPr>
            <a:lvl2pPr>
              <a:lnSpc>
                <a:spcPct val="100000"/>
              </a:lnSpc>
              <a:spcBef>
                <a:spcPts val="300"/>
              </a:spcBef>
              <a:defRPr sz="1200"/>
            </a:lvl2pPr>
          </a:lstStyle>
          <a:p>
            <a:pPr lvl="0"/>
            <a:r>
              <a:rPr lang="en-US"/>
              <a:t>Where would the client like to be?</a:t>
            </a:r>
          </a:p>
          <a:p>
            <a:pPr lvl="1"/>
            <a:r>
              <a:rPr lang="en-US"/>
              <a:t>Second level</a:t>
            </a:r>
          </a:p>
        </p:txBody>
      </p:sp>
      <p:sp>
        <p:nvSpPr>
          <p:cNvPr id="10" name="Right Arrow 9"/>
          <p:cNvSpPr/>
          <p:nvPr userDrawn="1"/>
        </p:nvSpPr>
        <p:spPr bwMode="auto">
          <a:xfrm>
            <a:off x="4052795"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Right Arrow 11"/>
          <p:cNvSpPr/>
          <p:nvPr userDrawn="1"/>
        </p:nvSpPr>
        <p:spPr bwMode="auto">
          <a:xfrm>
            <a:off x="7805382"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4159123" y="13045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Complications – The Gap / Trigger</a:t>
                      </a:r>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89100"/>
            <a:ext cx="3846403" cy="1562100"/>
          </a:xfrm>
        </p:spPr>
        <p:txBody>
          <a:bodyPr/>
          <a:lstStyle>
            <a:lvl1pPr>
              <a:spcBef>
                <a:spcPts val="600"/>
              </a:spcBef>
              <a:defRPr sz="1400" baseline="0"/>
            </a:lvl1pPr>
            <a:lvl2pPr>
              <a:lnSpc>
                <a:spcPct val="100000"/>
              </a:lnSpc>
              <a:spcBef>
                <a:spcPts val="300"/>
              </a:spcBef>
              <a:defRPr sz="1200"/>
            </a:lvl2pPr>
          </a:lstStyle>
          <a:p>
            <a:pPr lvl="0"/>
            <a:r>
              <a:rPr lang="en-US"/>
              <a:t>Explain the cause of the gap between the current state and desired future state</a:t>
            </a:r>
          </a:p>
          <a:p>
            <a:pPr lvl="1"/>
            <a:r>
              <a:rPr lang="en-US"/>
              <a:t>Second level</a:t>
            </a:r>
          </a:p>
        </p:txBody>
      </p:sp>
      <p:sp>
        <p:nvSpPr>
          <p:cNvPr id="15" name="Right Arrow 14"/>
          <p:cNvSpPr/>
          <p:nvPr userDrawn="1"/>
        </p:nvSpPr>
        <p:spPr bwMode="auto">
          <a:xfrm rot="5400000">
            <a:off x="5960795" y="2758205"/>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Right Arrow 15"/>
          <p:cNvSpPr/>
          <p:nvPr userDrawn="1"/>
        </p:nvSpPr>
        <p:spPr bwMode="auto">
          <a:xfrm rot="5400000">
            <a:off x="5960795" y="3774206"/>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4159123" y="47081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Questions – which</a:t>
                      </a:r>
                      <a:r>
                        <a:rPr lang="en-US" sz="1400" baseline="0"/>
                        <a:t> need answers</a:t>
                      </a:r>
                      <a:endParaRPr lang="en-US" sz="1400"/>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5092700"/>
            <a:ext cx="3846403" cy="1562100"/>
          </a:xfrm>
        </p:spPr>
        <p:txBody>
          <a:bodyPr/>
          <a:lstStyle>
            <a:lvl1pPr>
              <a:spcBef>
                <a:spcPts val="600"/>
              </a:spcBef>
              <a:defRPr sz="1400"/>
            </a:lvl1pPr>
            <a:lvl2pPr>
              <a:lnSpc>
                <a:spcPct val="100000"/>
              </a:lnSpc>
              <a:spcBef>
                <a:spcPts val="300"/>
              </a:spcBef>
              <a:defRPr sz="1200"/>
            </a:lvl2pPr>
          </a:lstStyle>
          <a:p>
            <a:pPr lvl="0"/>
            <a:r>
              <a:rPr lang="en-US"/>
              <a:t>What is the one key question that we should answer to get from current to desired future state?</a:t>
            </a:r>
          </a:p>
          <a:p>
            <a:pPr lvl="1"/>
            <a:r>
              <a:rPr lang="en-US"/>
              <a:t>What questions will help me answer the one key question?</a:t>
            </a:r>
          </a:p>
        </p:txBody>
      </p:sp>
    </p:spTree>
    <p:extLst>
      <p:ext uri="{BB962C8B-B14F-4D97-AF65-F5344CB8AC3E}">
        <p14:creationId xmlns:p14="http://schemas.microsoft.com/office/powerpoint/2010/main" val="932916404"/>
      </p:ext>
    </p:extLst>
  </p:cSld>
  <p:clrMapOvr>
    <a:masterClrMapping/>
  </p:clrMapOvr>
  <p:transition spd="slow" advClick="0">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4" name="Rounded Rectangle 3"/>
          <p:cNvSpPr/>
          <p:nvPr userDrawn="1"/>
        </p:nvSpPr>
        <p:spPr bwMode="auto">
          <a:xfrm>
            <a:off x="3877674" y="4594436"/>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 name="Rounded Rectangle 4"/>
          <p:cNvSpPr/>
          <p:nvPr userDrawn="1"/>
        </p:nvSpPr>
        <p:spPr bwMode="auto">
          <a:xfrm>
            <a:off x="3877674" y="2935393"/>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Pentagon 5"/>
          <p:cNvSpPr/>
          <p:nvPr userDrawn="1"/>
        </p:nvSpPr>
        <p:spPr bwMode="auto">
          <a:xfrm rot="5400000">
            <a:off x="1403952" y="709869"/>
            <a:ext cx="1554480" cy="281444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Chevron 6"/>
          <p:cNvSpPr/>
          <p:nvPr userDrawn="1"/>
        </p:nvSpPr>
        <p:spPr bwMode="auto">
          <a:xfrm rot="5400000">
            <a:off x="1403952" y="2305413"/>
            <a:ext cx="1554480" cy="281444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8" name="Chevron 7"/>
          <p:cNvSpPr/>
          <p:nvPr userDrawn="1"/>
        </p:nvSpPr>
        <p:spPr bwMode="auto">
          <a:xfrm rot="5400000">
            <a:off x="1403952" y="3964456"/>
            <a:ext cx="1554480" cy="281444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3" y="1778000"/>
            <a:ext cx="2814440" cy="640080"/>
          </a:xfrm>
        </p:spPr>
        <p:txBody>
          <a:bodyPr anchor="ctr"/>
          <a:lstStyle>
            <a:lvl1pPr algn="ctr">
              <a:buNone/>
              <a:defRPr sz="1400" b="1">
                <a:solidFill>
                  <a:schemeClr val="bg1"/>
                </a:solidFill>
              </a:defRPr>
            </a:lvl1pPr>
          </a:lstStyle>
          <a:p>
            <a:pPr lvl="0"/>
            <a:r>
              <a:rPr lang="en-US"/>
              <a:t>Add step 1</a:t>
            </a:r>
          </a:p>
        </p:txBody>
      </p:sp>
      <p:sp>
        <p:nvSpPr>
          <p:cNvPr id="11" name="Text Placeholder 8"/>
          <p:cNvSpPr>
            <a:spLocks noGrp="1"/>
          </p:cNvSpPr>
          <p:nvPr>
            <p:ph type="body" sz="quarter" idx="11" hasCustomPrompt="1"/>
          </p:nvPr>
        </p:nvSpPr>
        <p:spPr>
          <a:xfrm>
            <a:off x="766153" y="3378199"/>
            <a:ext cx="2814440" cy="640080"/>
          </a:xfrm>
        </p:spPr>
        <p:txBody>
          <a:bodyPr anchor="ctr"/>
          <a:lstStyle>
            <a:lvl1pPr algn="ctr">
              <a:buNone/>
              <a:defRPr sz="1400" b="1">
                <a:solidFill>
                  <a:schemeClr val="bg1"/>
                </a:solidFill>
              </a:defRPr>
            </a:lvl1pPr>
          </a:lstStyle>
          <a:p>
            <a:pPr lvl="0"/>
            <a:r>
              <a:rPr lang="en-US"/>
              <a:t>Add step 2</a:t>
            </a:r>
          </a:p>
        </p:txBody>
      </p:sp>
      <p:sp>
        <p:nvSpPr>
          <p:cNvPr id="12" name="Text Placeholder 8"/>
          <p:cNvSpPr>
            <a:spLocks noGrp="1"/>
          </p:cNvSpPr>
          <p:nvPr>
            <p:ph type="body" sz="quarter" idx="12" hasCustomPrompt="1"/>
          </p:nvPr>
        </p:nvSpPr>
        <p:spPr>
          <a:xfrm>
            <a:off x="766153" y="5033434"/>
            <a:ext cx="2814440" cy="640080"/>
          </a:xfrm>
        </p:spPr>
        <p:txBody>
          <a:bodyPr anchor="ctr"/>
          <a:lstStyle>
            <a:lvl1pPr algn="ctr">
              <a:buNone/>
              <a:defRPr sz="1400" b="1">
                <a:solidFill>
                  <a:schemeClr val="bg1"/>
                </a:solidFill>
              </a:defRPr>
            </a:lvl1pPr>
          </a:lstStyle>
          <a:p>
            <a:pPr lvl="0"/>
            <a:r>
              <a:rPr lang="en-US"/>
              <a:t>Add step 3</a:t>
            </a:r>
          </a:p>
        </p:txBody>
      </p:sp>
      <p:sp>
        <p:nvSpPr>
          <p:cNvPr id="14" name="Rounded Rectangle 13"/>
          <p:cNvSpPr/>
          <p:nvPr userDrawn="1"/>
        </p:nvSpPr>
        <p:spPr bwMode="auto">
          <a:xfrm>
            <a:off x="3877674" y="1339849"/>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93" y="1339849"/>
            <a:ext cx="7270639" cy="1371600"/>
          </a:xfrm>
        </p:spPr>
        <p:txBody>
          <a:bodyPr/>
          <a:lstStyle>
            <a:lvl1pPr>
              <a:spcBef>
                <a:spcPts val="600"/>
              </a:spcBef>
              <a:defRPr sz="1400" baseline="0"/>
            </a:lvl1pPr>
            <a:lvl2pPr>
              <a:lnSpc>
                <a:spcPct val="100000"/>
              </a:lnSpc>
              <a:spcBef>
                <a:spcPts val="300"/>
              </a:spcBef>
              <a:defRPr sz="1200"/>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93" y="2942167"/>
            <a:ext cx="7270639" cy="1371600"/>
          </a:xfr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93" y="4601634"/>
            <a:ext cx="7270639" cy="1371600"/>
          </a:xfr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Tree>
    <p:extLst>
      <p:ext uri="{BB962C8B-B14F-4D97-AF65-F5344CB8AC3E}">
        <p14:creationId xmlns:p14="http://schemas.microsoft.com/office/powerpoint/2010/main" val="2147027566"/>
      </p:ext>
    </p:extLst>
  </p:cSld>
  <p:clrMapOvr>
    <a:masterClrMapping/>
  </p:clrMapOvr>
  <p:transition spd="slow" advClick="0">
    <p:push dir="u"/>
  </p:transition>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4" name="Rounded Rectangle 3"/>
          <p:cNvSpPr/>
          <p:nvPr userDrawn="1"/>
        </p:nvSpPr>
        <p:spPr bwMode="auto">
          <a:xfrm>
            <a:off x="3877674" y="4594436"/>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 name="Rounded Rectangle 4"/>
          <p:cNvSpPr/>
          <p:nvPr userDrawn="1"/>
        </p:nvSpPr>
        <p:spPr bwMode="auto">
          <a:xfrm>
            <a:off x="3877674" y="2935393"/>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Pentagon 5"/>
          <p:cNvSpPr/>
          <p:nvPr userDrawn="1"/>
        </p:nvSpPr>
        <p:spPr bwMode="auto">
          <a:xfrm rot="5400000">
            <a:off x="1403952" y="709869"/>
            <a:ext cx="1554480" cy="281444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Chevron 6"/>
          <p:cNvSpPr/>
          <p:nvPr userDrawn="1"/>
        </p:nvSpPr>
        <p:spPr bwMode="auto">
          <a:xfrm rot="5400000">
            <a:off x="1403952" y="2305413"/>
            <a:ext cx="1554480" cy="281444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8" name="Chevron 7"/>
          <p:cNvSpPr/>
          <p:nvPr userDrawn="1"/>
        </p:nvSpPr>
        <p:spPr bwMode="auto">
          <a:xfrm rot="5400000">
            <a:off x="1403952" y="3964456"/>
            <a:ext cx="1554480" cy="281444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3" y="1778000"/>
            <a:ext cx="2814440" cy="640080"/>
          </a:xfrm>
        </p:spPr>
        <p:txBody>
          <a:bodyPr anchor="ctr"/>
          <a:lstStyle>
            <a:lvl1pPr algn="ctr">
              <a:buNone/>
              <a:defRPr sz="1400" b="1">
                <a:solidFill>
                  <a:schemeClr val="bg1"/>
                </a:solidFill>
              </a:defRPr>
            </a:lvl1pPr>
          </a:lstStyle>
          <a:p>
            <a:pPr lvl="0"/>
            <a:r>
              <a:rPr lang="en-US"/>
              <a:t>Add step 1</a:t>
            </a:r>
          </a:p>
        </p:txBody>
      </p:sp>
      <p:sp>
        <p:nvSpPr>
          <p:cNvPr id="11" name="Text Placeholder 8"/>
          <p:cNvSpPr>
            <a:spLocks noGrp="1"/>
          </p:cNvSpPr>
          <p:nvPr>
            <p:ph type="body" sz="quarter" idx="11" hasCustomPrompt="1"/>
          </p:nvPr>
        </p:nvSpPr>
        <p:spPr>
          <a:xfrm>
            <a:off x="766153" y="3378199"/>
            <a:ext cx="2814440" cy="640080"/>
          </a:xfrm>
        </p:spPr>
        <p:txBody>
          <a:bodyPr anchor="ctr"/>
          <a:lstStyle>
            <a:lvl1pPr algn="ctr">
              <a:buNone/>
              <a:defRPr sz="1400" b="1">
                <a:solidFill>
                  <a:schemeClr val="bg1"/>
                </a:solidFill>
              </a:defRPr>
            </a:lvl1pPr>
          </a:lstStyle>
          <a:p>
            <a:pPr lvl="0"/>
            <a:r>
              <a:rPr lang="en-US"/>
              <a:t>Add step 2</a:t>
            </a:r>
          </a:p>
        </p:txBody>
      </p:sp>
      <p:sp>
        <p:nvSpPr>
          <p:cNvPr id="12" name="Text Placeholder 8"/>
          <p:cNvSpPr>
            <a:spLocks noGrp="1"/>
          </p:cNvSpPr>
          <p:nvPr>
            <p:ph type="body" sz="quarter" idx="12" hasCustomPrompt="1"/>
          </p:nvPr>
        </p:nvSpPr>
        <p:spPr>
          <a:xfrm>
            <a:off x="766153" y="5033434"/>
            <a:ext cx="2814440" cy="640080"/>
          </a:xfrm>
        </p:spPr>
        <p:txBody>
          <a:bodyPr anchor="ctr"/>
          <a:lstStyle>
            <a:lvl1pPr algn="ctr">
              <a:buNone/>
              <a:defRPr sz="1400" b="1">
                <a:solidFill>
                  <a:schemeClr val="bg1"/>
                </a:solidFill>
              </a:defRPr>
            </a:lvl1pPr>
          </a:lstStyle>
          <a:p>
            <a:pPr lvl="0"/>
            <a:r>
              <a:rPr lang="en-US"/>
              <a:t>Add step 3</a:t>
            </a:r>
          </a:p>
        </p:txBody>
      </p:sp>
      <p:sp>
        <p:nvSpPr>
          <p:cNvPr id="14" name="Rounded Rectangle 13"/>
          <p:cNvSpPr/>
          <p:nvPr userDrawn="1"/>
        </p:nvSpPr>
        <p:spPr bwMode="auto">
          <a:xfrm>
            <a:off x="3877674" y="1339849"/>
            <a:ext cx="7473903"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93" y="1339849"/>
            <a:ext cx="7270639" cy="1371600"/>
          </a:xfrm>
        </p:spPr>
        <p:txBody>
          <a:bodyPr/>
          <a:lstStyle>
            <a:lvl1pPr>
              <a:spcBef>
                <a:spcPts val="600"/>
              </a:spcBef>
              <a:defRPr sz="1400" baseline="0"/>
            </a:lvl1pPr>
            <a:lvl2pPr>
              <a:lnSpc>
                <a:spcPct val="100000"/>
              </a:lnSpc>
              <a:spcBef>
                <a:spcPts val="300"/>
              </a:spcBef>
              <a:defRPr sz="1200"/>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93" y="2942167"/>
            <a:ext cx="7270639" cy="1371600"/>
          </a:xfr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93" y="4601634"/>
            <a:ext cx="7270639" cy="1371600"/>
          </a:xfr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Tree>
    <p:extLst>
      <p:ext uri="{BB962C8B-B14F-4D97-AF65-F5344CB8AC3E}">
        <p14:creationId xmlns:p14="http://schemas.microsoft.com/office/powerpoint/2010/main" val="2147027566"/>
      </p:ext>
    </p:extLst>
  </p:cSld>
  <p:clrMapOvr>
    <a:masterClrMapping/>
  </p:clrMapOvr>
  <p:transition spd="slow" advClick="0">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877674" y="5173980"/>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3" name="Rounded Rectangle 22"/>
          <p:cNvSpPr/>
          <p:nvPr userDrawn="1"/>
        </p:nvSpPr>
        <p:spPr bwMode="auto">
          <a:xfrm>
            <a:off x="3877674" y="3895936"/>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2" name="Rounded Rectangle 21"/>
          <p:cNvSpPr/>
          <p:nvPr userDrawn="1"/>
        </p:nvSpPr>
        <p:spPr bwMode="auto">
          <a:xfrm>
            <a:off x="3877674" y="2617893"/>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a:t>What is the Key Takeaway from the Slide?</a:t>
            </a:r>
          </a:p>
        </p:txBody>
      </p:sp>
      <p:sp>
        <p:nvSpPr>
          <p:cNvPr id="3" name="Pentagon 2"/>
          <p:cNvSpPr/>
          <p:nvPr userDrawn="1"/>
        </p:nvSpPr>
        <p:spPr bwMode="auto">
          <a:xfrm rot="5400000">
            <a:off x="1598559" y="538717"/>
            <a:ext cx="1188720" cy="2790987"/>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 name="Chevron 3"/>
          <p:cNvSpPr/>
          <p:nvPr userDrawn="1"/>
        </p:nvSpPr>
        <p:spPr bwMode="auto">
          <a:xfrm rot="5400000">
            <a:off x="1598559" y="1816760"/>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Chevron 5"/>
          <p:cNvSpPr/>
          <p:nvPr userDrawn="1"/>
        </p:nvSpPr>
        <p:spPr bwMode="auto">
          <a:xfrm rot="5400000">
            <a:off x="1598559" y="3094803"/>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Chevron 6"/>
          <p:cNvSpPr/>
          <p:nvPr userDrawn="1"/>
        </p:nvSpPr>
        <p:spPr bwMode="auto">
          <a:xfrm rot="5400000">
            <a:off x="1598559" y="4372847"/>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766153" y="1689100"/>
            <a:ext cx="2814440" cy="520700"/>
          </a:xfrm>
        </p:spPr>
        <p:txBody>
          <a:bodyPr anchor="ctr"/>
          <a:lstStyle>
            <a:lvl1pPr algn="ctr">
              <a:buNone/>
              <a:defRPr sz="1400" b="1">
                <a:solidFill>
                  <a:schemeClr val="bg1"/>
                </a:solidFill>
              </a:defRPr>
            </a:lvl1pPr>
          </a:lstStyle>
          <a:p>
            <a:pPr lvl="0"/>
            <a:r>
              <a:rPr lang="en-US"/>
              <a:t>Add step 1</a:t>
            </a:r>
          </a:p>
        </p:txBody>
      </p:sp>
      <p:sp>
        <p:nvSpPr>
          <p:cNvPr id="10" name="Text Placeholder 8"/>
          <p:cNvSpPr>
            <a:spLocks noGrp="1"/>
          </p:cNvSpPr>
          <p:nvPr>
            <p:ph type="body" sz="quarter" idx="11" hasCustomPrompt="1"/>
          </p:nvPr>
        </p:nvSpPr>
        <p:spPr>
          <a:xfrm>
            <a:off x="766153" y="2967567"/>
            <a:ext cx="2814440" cy="520700"/>
          </a:xfrm>
        </p:spPr>
        <p:txBody>
          <a:bodyPr anchor="ctr"/>
          <a:lstStyle>
            <a:lvl1pPr algn="ctr">
              <a:buNone/>
              <a:defRPr sz="1400" b="1">
                <a:solidFill>
                  <a:schemeClr val="bg1"/>
                </a:solidFill>
              </a:defRPr>
            </a:lvl1pPr>
          </a:lstStyle>
          <a:p>
            <a:pPr lvl="0"/>
            <a:r>
              <a:rPr lang="en-US"/>
              <a:t>Add step 2</a:t>
            </a:r>
          </a:p>
        </p:txBody>
      </p:sp>
      <p:sp>
        <p:nvSpPr>
          <p:cNvPr id="11" name="Text Placeholder 8"/>
          <p:cNvSpPr>
            <a:spLocks noGrp="1"/>
          </p:cNvSpPr>
          <p:nvPr>
            <p:ph type="body" sz="quarter" idx="12" hasCustomPrompt="1"/>
          </p:nvPr>
        </p:nvSpPr>
        <p:spPr>
          <a:xfrm>
            <a:off x="766153" y="4258734"/>
            <a:ext cx="2814440" cy="520700"/>
          </a:xfrm>
        </p:spPr>
        <p:txBody>
          <a:bodyPr anchor="ctr"/>
          <a:lstStyle>
            <a:lvl1pPr algn="ctr">
              <a:buNone/>
              <a:defRPr sz="1400" b="1">
                <a:solidFill>
                  <a:schemeClr val="bg1"/>
                </a:solidFill>
              </a:defRPr>
            </a:lvl1pPr>
          </a:lstStyle>
          <a:p>
            <a:pPr lvl="0"/>
            <a:r>
              <a:rPr lang="en-US"/>
              <a:t>Add step 3</a:t>
            </a:r>
          </a:p>
        </p:txBody>
      </p:sp>
      <p:sp>
        <p:nvSpPr>
          <p:cNvPr id="12" name="Text Placeholder 8"/>
          <p:cNvSpPr>
            <a:spLocks noGrp="1"/>
          </p:cNvSpPr>
          <p:nvPr>
            <p:ph type="body" sz="quarter" idx="13" hasCustomPrompt="1"/>
          </p:nvPr>
        </p:nvSpPr>
        <p:spPr>
          <a:xfrm>
            <a:off x="766153" y="5524500"/>
            <a:ext cx="2814440" cy="520700"/>
          </a:xfrm>
        </p:spPr>
        <p:txBody>
          <a:bodyPr anchor="ctr"/>
          <a:lstStyle>
            <a:lvl1pPr algn="ctr">
              <a:buNone/>
              <a:defRPr sz="1400" b="1">
                <a:solidFill>
                  <a:schemeClr val="bg1"/>
                </a:solidFill>
              </a:defRPr>
            </a:lvl1pPr>
          </a:lstStyle>
          <a:p>
            <a:pPr lvl="0"/>
            <a:r>
              <a:rPr lang="en-US"/>
              <a:t>Add step 4</a:t>
            </a:r>
          </a:p>
        </p:txBody>
      </p:sp>
      <p:sp>
        <p:nvSpPr>
          <p:cNvPr id="13" name="Rounded Rectangle 12"/>
          <p:cNvSpPr/>
          <p:nvPr userDrawn="1"/>
        </p:nvSpPr>
        <p:spPr bwMode="auto">
          <a:xfrm>
            <a:off x="3877674" y="1339849"/>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93" y="1346200"/>
            <a:ext cx="7270639" cy="1097280"/>
          </a:xfrm>
        </p:spPr>
        <p:txBody>
          <a:bodyPr/>
          <a:lstStyle>
            <a:lvl1pPr>
              <a:spcBef>
                <a:spcPts val="600"/>
              </a:spcBef>
              <a:defRPr sz="1400" baseline="0"/>
            </a:lvl1pPr>
            <a:lvl2pPr>
              <a:lnSpc>
                <a:spcPct val="100000"/>
              </a:lnSpc>
              <a:spcBef>
                <a:spcPts val="300"/>
              </a:spcBef>
              <a:defRPr sz="1200"/>
            </a:lvl2pPr>
          </a:lstStyle>
          <a:p>
            <a:pPr lvl="0"/>
            <a:r>
              <a:rPr lang="en-US"/>
              <a:t>Describe step 1 and its sub-steps</a:t>
            </a:r>
          </a:p>
          <a:p>
            <a:pPr lvl="1"/>
            <a:r>
              <a:rPr lang="en-US"/>
              <a:t>Second level</a:t>
            </a:r>
          </a:p>
        </p:txBody>
      </p:sp>
      <p:sp>
        <p:nvSpPr>
          <p:cNvPr id="17" name="Text Placeholder 14"/>
          <p:cNvSpPr>
            <a:spLocks noGrp="1"/>
          </p:cNvSpPr>
          <p:nvPr>
            <p:ph type="body" sz="quarter" idx="15" hasCustomPrompt="1"/>
          </p:nvPr>
        </p:nvSpPr>
        <p:spPr>
          <a:xfrm>
            <a:off x="3971493" y="2617893"/>
            <a:ext cx="7270639" cy="1097280"/>
          </a:xfr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9" name="Text Placeholder 14"/>
          <p:cNvSpPr>
            <a:spLocks noGrp="1"/>
          </p:cNvSpPr>
          <p:nvPr>
            <p:ph type="body" sz="quarter" idx="16" hasCustomPrompt="1"/>
          </p:nvPr>
        </p:nvSpPr>
        <p:spPr>
          <a:xfrm>
            <a:off x="3971493" y="3903134"/>
            <a:ext cx="7270639" cy="1097280"/>
          </a:xfr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
        <p:nvSpPr>
          <p:cNvPr id="21" name="Text Placeholder 14"/>
          <p:cNvSpPr>
            <a:spLocks noGrp="1"/>
          </p:cNvSpPr>
          <p:nvPr>
            <p:ph type="body" sz="quarter" idx="17" hasCustomPrompt="1"/>
          </p:nvPr>
        </p:nvSpPr>
        <p:spPr>
          <a:xfrm>
            <a:off x="3971493" y="5181600"/>
            <a:ext cx="7270639" cy="1097280"/>
          </a:xfrm>
        </p:spPr>
        <p:txBody>
          <a:bodyPr/>
          <a:lstStyle>
            <a:lvl1pPr>
              <a:spcBef>
                <a:spcPts val="600"/>
              </a:spcBef>
              <a:defRPr sz="1400"/>
            </a:lvl1pPr>
            <a:lvl2pPr>
              <a:lnSpc>
                <a:spcPct val="100000"/>
              </a:lnSpc>
              <a:spcBef>
                <a:spcPts val="300"/>
              </a:spcBef>
              <a:defRPr sz="1200"/>
            </a:lvl2pPr>
          </a:lstStyle>
          <a:p>
            <a:pPr lvl="0"/>
            <a:r>
              <a:rPr lang="en-US"/>
              <a:t>Describe step 4 and its sub-steps</a:t>
            </a:r>
          </a:p>
          <a:p>
            <a:pPr lvl="1"/>
            <a:r>
              <a:rPr lang="en-US"/>
              <a:t>Second level</a:t>
            </a:r>
          </a:p>
        </p:txBody>
      </p:sp>
    </p:spTree>
    <p:extLst>
      <p:ext uri="{BB962C8B-B14F-4D97-AF65-F5344CB8AC3E}">
        <p14:creationId xmlns:p14="http://schemas.microsoft.com/office/powerpoint/2010/main" val="656605976"/>
      </p:ext>
    </p:extLst>
  </p:cSld>
  <p:clrMapOvr>
    <a:masterClrMapping/>
  </p:clrMapOvr>
  <p:transition spd="slow" advClick="0">
    <p:push dir="u"/>
  </p:transition>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877674" y="5173980"/>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3" name="Rounded Rectangle 22"/>
          <p:cNvSpPr/>
          <p:nvPr userDrawn="1"/>
        </p:nvSpPr>
        <p:spPr bwMode="auto">
          <a:xfrm>
            <a:off x="3877674" y="3895936"/>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2" name="Rounded Rectangle 21"/>
          <p:cNvSpPr/>
          <p:nvPr userDrawn="1"/>
        </p:nvSpPr>
        <p:spPr bwMode="auto">
          <a:xfrm>
            <a:off x="3877674" y="2617893"/>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 name="Title 1"/>
          <p:cNvSpPr>
            <a:spLocks noGrp="1"/>
          </p:cNvSpPr>
          <p:nvPr>
            <p:ph type="title" hasCustomPrompt="1"/>
          </p:nvPr>
        </p:nvSpPr>
        <p:spPr/>
        <p:txBody>
          <a:bodyPr/>
          <a:lstStyle/>
          <a:p>
            <a:r>
              <a:rPr lang="en-US"/>
              <a:t>What is the Key Takeaway from the Slide?</a:t>
            </a:r>
          </a:p>
        </p:txBody>
      </p:sp>
      <p:sp>
        <p:nvSpPr>
          <p:cNvPr id="3" name="Pentagon 2"/>
          <p:cNvSpPr/>
          <p:nvPr userDrawn="1"/>
        </p:nvSpPr>
        <p:spPr bwMode="auto">
          <a:xfrm rot="5400000">
            <a:off x="1598559" y="538717"/>
            <a:ext cx="1188720" cy="2790987"/>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 name="Chevron 3"/>
          <p:cNvSpPr/>
          <p:nvPr userDrawn="1"/>
        </p:nvSpPr>
        <p:spPr bwMode="auto">
          <a:xfrm rot="5400000">
            <a:off x="1598559" y="1816760"/>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Chevron 5"/>
          <p:cNvSpPr/>
          <p:nvPr userDrawn="1"/>
        </p:nvSpPr>
        <p:spPr bwMode="auto">
          <a:xfrm rot="5400000">
            <a:off x="1598559" y="3094803"/>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Chevron 6"/>
          <p:cNvSpPr/>
          <p:nvPr userDrawn="1"/>
        </p:nvSpPr>
        <p:spPr bwMode="auto">
          <a:xfrm rot="5400000">
            <a:off x="1598559" y="4372847"/>
            <a:ext cx="1188720" cy="2790987"/>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766153" y="1689100"/>
            <a:ext cx="2814440" cy="520700"/>
          </a:xfrm>
        </p:spPr>
        <p:txBody>
          <a:bodyPr anchor="ctr"/>
          <a:lstStyle>
            <a:lvl1pPr algn="ctr">
              <a:buNone/>
              <a:defRPr sz="1400" b="1">
                <a:solidFill>
                  <a:schemeClr val="bg1"/>
                </a:solidFill>
              </a:defRPr>
            </a:lvl1pPr>
          </a:lstStyle>
          <a:p>
            <a:pPr lvl="0"/>
            <a:r>
              <a:rPr lang="en-US"/>
              <a:t>Add step 1</a:t>
            </a:r>
          </a:p>
        </p:txBody>
      </p:sp>
      <p:sp>
        <p:nvSpPr>
          <p:cNvPr id="10" name="Text Placeholder 8"/>
          <p:cNvSpPr>
            <a:spLocks noGrp="1"/>
          </p:cNvSpPr>
          <p:nvPr>
            <p:ph type="body" sz="quarter" idx="11" hasCustomPrompt="1"/>
          </p:nvPr>
        </p:nvSpPr>
        <p:spPr>
          <a:xfrm>
            <a:off x="766153" y="2967567"/>
            <a:ext cx="2814440" cy="520700"/>
          </a:xfrm>
        </p:spPr>
        <p:txBody>
          <a:bodyPr anchor="ctr"/>
          <a:lstStyle>
            <a:lvl1pPr algn="ctr">
              <a:buNone/>
              <a:defRPr sz="1400" b="1">
                <a:solidFill>
                  <a:schemeClr val="bg1"/>
                </a:solidFill>
              </a:defRPr>
            </a:lvl1pPr>
          </a:lstStyle>
          <a:p>
            <a:pPr lvl="0"/>
            <a:r>
              <a:rPr lang="en-US"/>
              <a:t>Add step 2</a:t>
            </a:r>
          </a:p>
        </p:txBody>
      </p:sp>
      <p:sp>
        <p:nvSpPr>
          <p:cNvPr id="11" name="Text Placeholder 8"/>
          <p:cNvSpPr>
            <a:spLocks noGrp="1"/>
          </p:cNvSpPr>
          <p:nvPr>
            <p:ph type="body" sz="quarter" idx="12" hasCustomPrompt="1"/>
          </p:nvPr>
        </p:nvSpPr>
        <p:spPr>
          <a:xfrm>
            <a:off x="766153" y="4258734"/>
            <a:ext cx="2814440" cy="520700"/>
          </a:xfrm>
        </p:spPr>
        <p:txBody>
          <a:bodyPr anchor="ctr"/>
          <a:lstStyle>
            <a:lvl1pPr algn="ctr">
              <a:buNone/>
              <a:defRPr sz="1400" b="1">
                <a:solidFill>
                  <a:schemeClr val="bg1"/>
                </a:solidFill>
              </a:defRPr>
            </a:lvl1pPr>
          </a:lstStyle>
          <a:p>
            <a:pPr lvl="0"/>
            <a:r>
              <a:rPr lang="en-US"/>
              <a:t>Add step 3</a:t>
            </a:r>
          </a:p>
        </p:txBody>
      </p:sp>
      <p:sp>
        <p:nvSpPr>
          <p:cNvPr id="12" name="Text Placeholder 8"/>
          <p:cNvSpPr>
            <a:spLocks noGrp="1"/>
          </p:cNvSpPr>
          <p:nvPr>
            <p:ph type="body" sz="quarter" idx="13" hasCustomPrompt="1"/>
          </p:nvPr>
        </p:nvSpPr>
        <p:spPr>
          <a:xfrm>
            <a:off x="766153" y="5524500"/>
            <a:ext cx="2814440" cy="520700"/>
          </a:xfrm>
        </p:spPr>
        <p:txBody>
          <a:bodyPr anchor="ctr"/>
          <a:lstStyle>
            <a:lvl1pPr algn="ctr">
              <a:buNone/>
              <a:defRPr sz="1400" b="1">
                <a:solidFill>
                  <a:schemeClr val="bg1"/>
                </a:solidFill>
              </a:defRPr>
            </a:lvl1pPr>
          </a:lstStyle>
          <a:p>
            <a:pPr lvl="0"/>
            <a:r>
              <a:rPr lang="en-US"/>
              <a:t>Add step 4</a:t>
            </a:r>
          </a:p>
        </p:txBody>
      </p:sp>
      <p:sp>
        <p:nvSpPr>
          <p:cNvPr id="13" name="Rounded Rectangle 12"/>
          <p:cNvSpPr/>
          <p:nvPr userDrawn="1"/>
        </p:nvSpPr>
        <p:spPr bwMode="auto">
          <a:xfrm>
            <a:off x="3877674" y="1339849"/>
            <a:ext cx="7473903"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93" y="1346200"/>
            <a:ext cx="7270639" cy="1097280"/>
          </a:xfrm>
        </p:spPr>
        <p:txBody>
          <a:bodyPr/>
          <a:lstStyle>
            <a:lvl1pPr>
              <a:spcBef>
                <a:spcPts val="600"/>
              </a:spcBef>
              <a:defRPr sz="1400" baseline="0"/>
            </a:lvl1pPr>
            <a:lvl2pPr>
              <a:lnSpc>
                <a:spcPct val="100000"/>
              </a:lnSpc>
              <a:spcBef>
                <a:spcPts val="300"/>
              </a:spcBef>
              <a:defRPr sz="1200"/>
            </a:lvl2pPr>
          </a:lstStyle>
          <a:p>
            <a:pPr lvl="0"/>
            <a:r>
              <a:rPr lang="en-US"/>
              <a:t>Describe step 1 and its sub-steps</a:t>
            </a:r>
          </a:p>
          <a:p>
            <a:pPr lvl="1"/>
            <a:r>
              <a:rPr lang="en-US"/>
              <a:t>Second level</a:t>
            </a:r>
          </a:p>
        </p:txBody>
      </p:sp>
      <p:sp>
        <p:nvSpPr>
          <p:cNvPr id="17" name="Text Placeholder 14"/>
          <p:cNvSpPr>
            <a:spLocks noGrp="1"/>
          </p:cNvSpPr>
          <p:nvPr>
            <p:ph type="body" sz="quarter" idx="15" hasCustomPrompt="1"/>
          </p:nvPr>
        </p:nvSpPr>
        <p:spPr>
          <a:xfrm>
            <a:off x="3971493" y="2617893"/>
            <a:ext cx="7270639" cy="1097280"/>
          </a:xfr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9" name="Text Placeholder 14"/>
          <p:cNvSpPr>
            <a:spLocks noGrp="1"/>
          </p:cNvSpPr>
          <p:nvPr>
            <p:ph type="body" sz="quarter" idx="16" hasCustomPrompt="1"/>
          </p:nvPr>
        </p:nvSpPr>
        <p:spPr>
          <a:xfrm>
            <a:off x="3971493" y="3903134"/>
            <a:ext cx="7270639" cy="1097280"/>
          </a:xfr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
        <p:nvSpPr>
          <p:cNvPr id="21" name="Text Placeholder 14"/>
          <p:cNvSpPr>
            <a:spLocks noGrp="1"/>
          </p:cNvSpPr>
          <p:nvPr>
            <p:ph type="body" sz="quarter" idx="17" hasCustomPrompt="1"/>
          </p:nvPr>
        </p:nvSpPr>
        <p:spPr>
          <a:xfrm>
            <a:off x="3971493" y="5181600"/>
            <a:ext cx="7270639" cy="1097280"/>
          </a:xfrm>
        </p:spPr>
        <p:txBody>
          <a:bodyPr/>
          <a:lstStyle>
            <a:lvl1pPr>
              <a:spcBef>
                <a:spcPts val="600"/>
              </a:spcBef>
              <a:defRPr sz="1400"/>
            </a:lvl1pPr>
            <a:lvl2pPr>
              <a:lnSpc>
                <a:spcPct val="100000"/>
              </a:lnSpc>
              <a:spcBef>
                <a:spcPts val="300"/>
              </a:spcBef>
              <a:defRPr sz="1200"/>
            </a:lvl2pPr>
          </a:lstStyle>
          <a:p>
            <a:pPr lvl="0"/>
            <a:r>
              <a:rPr lang="en-US"/>
              <a:t>Describe step 4 and its sub-steps</a:t>
            </a:r>
          </a:p>
          <a:p>
            <a:pPr lvl="1"/>
            <a:r>
              <a:rPr lang="en-US"/>
              <a:t>Second level</a:t>
            </a:r>
          </a:p>
        </p:txBody>
      </p:sp>
    </p:spTree>
    <p:extLst>
      <p:ext uri="{BB962C8B-B14F-4D97-AF65-F5344CB8AC3E}">
        <p14:creationId xmlns:p14="http://schemas.microsoft.com/office/powerpoint/2010/main" val="656605976"/>
      </p:ext>
    </p:extLst>
  </p:cSld>
  <p:clrMapOvr>
    <a:masterClrMapping/>
  </p:clrMapOvr>
  <p:transition spd="slow" advClick="0">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Pentagon 2"/>
          <p:cNvSpPr/>
          <p:nvPr userDrawn="1"/>
        </p:nvSpPr>
        <p:spPr bwMode="auto">
          <a:xfrm>
            <a:off x="562889" y="1485900"/>
            <a:ext cx="2720625"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 name="Chevron 3"/>
          <p:cNvSpPr/>
          <p:nvPr userDrawn="1"/>
        </p:nvSpPr>
        <p:spPr bwMode="auto">
          <a:xfrm>
            <a:off x="3320002"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 name="Chevron 4"/>
          <p:cNvSpPr/>
          <p:nvPr userDrawn="1"/>
        </p:nvSpPr>
        <p:spPr bwMode="auto">
          <a:xfrm>
            <a:off x="6077109"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Chevron 5"/>
          <p:cNvSpPr/>
          <p:nvPr userDrawn="1"/>
        </p:nvSpPr>
        <p:spPr bwMode="auto">
          <a:xfrm>
            <a:off x="8834217"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Rounded Rectangle 6"/>
          <p:cNvSpPr/>
          <p:nvPr userDrawn="1"/>
        </p:nvSpPr>
        <p:spPr bwMode="auto">
          <a:xfrm>
            <a:off x="531617"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2" y="2565407"/>
            <a:ext cx="2658083" cy="3771901"/>
          </a:xfrm>
        </p:spPr>
        <p:txBody>
          <a:bodyPr/>
          <a:lstStyle>
            <a:lvl1pPr>
              <a:spcBef>
                <a:spcPts val="600"/>
              </a:spcBef>
              <a:defRPr sz="1400"/>
            </a:lvl1pPr>
            <a:lvl2pPr>
              <a:lnSpc>
                <a:spcPct val="100000"/>
              </a:lnSpc>
              <a:spcBef>
                <a:spcPts val="300"/>
              </a:spcBef>
              <a:defRPr sz="1200"/>
            </a:lvl2pPr>
          </a:lstStyle>
          <a:p>
            <a:pPr lvl="0"/>
            <a:r>
              <a:rPr lang="en-US"/>
              <a:t>Describe step 1 and its sub-steps</a:t>
            </a:r>
          </a:p>
          <a:p>
            <a:pPr lvl="1"/>
            <a:r>
              <a:rPr lang="en-US"/>
              <a:t>Second level</a:t>
            </a:r>
          </a:p>
        </p:txBody>
      </p:sp>
      <p:sp>
        <p:nvSpPr>
          <p:cNvPr id="11" name="Rounded Rectangle 10"/>
          <p:cNvSpPr/>
          <p:nvPr userDrawn="1"/>
        </p:nvSpPr>
        <p:spPr bwMode="auto">
          <a:xfrm>
            <a:off x="3304366"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7" y="2565407"/>
            <a:ext cx="2658083" cy="3771901"/>
          </a:xfr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3" name="Rounded Rectangle 12"/>
          <p:cNvSpPr/>
          <p:nvPr userDrawn="1"/>
        </p:nvSpPr>
        <p:spPr bwMode="auto">
          <a:xfrm>
            <a:off x="6077106"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1" y="2565407"/>
            <a:ext cx="2658083" cy="3771901"/>
          </a:xfr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
        <p:nvSpPr>
          <p:cNvPr id="15" name="Rounded Rectangle 14"/>
          <p:cNvSpPr/>
          <p:nvPr userDrawn="1"/>
        </p:nvSpPr>
        <p:spPr bwMode="auto">
          <a:xfrm>
            <a:off x="8849857"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88" y="2565407"/>
            <a:ext cx="2658083" cy="3771901"/>
          </a:xfrm>
        </p:spPr>
        <p:txBody>
          <a:bodyPr/>
          <a:lstStyle>
            <a:lvl1pPr>
              <a:spcBef>
                <a:spcPts val="600"/>
              </a:spcBef>
              <a:defRPr sz="1400"/>
            </a:lvl1pPr>
            <a:lvl2pPr>
              <a:lnSpc>
                <a:spcPct val="100000"/>
              </a:lnSpc>
              <a:spcBef>
                <a:spcPts val="300"/>
              </a:spcBef>
              <a:defRPr sz="1200"/>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747376" y="1524000"/>
            <a:ext cx="1907565" cy="800100"/>
          </a:xfrm>
        </p:spPr>
        <p:txBody>
          <a:bodyPr anchor="ctr"/>
          <a:lstStyle>
            <a:lvl1pPr algn="ctr">
              <a:buNone/>
              <a:defRPr sz="1400" b="1">
                <a:solidFill>
                  <a:schemeClr val="bg1"/>
                </a:solidFill>
              </a:defRPr>
            </a:lvl1pPr>
          </a:lstStyle>
          <a:p>
            <a:pPr lvl="0"/>
            <a:r>
              <a:rPr lang="en-US"/>
              <a:t>Add step 2</a:t>
            </a:r>
          </a:p>
        </p:txBody>
      </p:sp>
      <p:sp>
        <p:nvSpPr>
          <p:cNvPr id="18" name="Text Placeholder 8"/>
          <p:cNvSpPr>
            <a:spLocks noGrp="1"/>
          </p:cNvSpPr>
          <p:nvPr>
            <p:ph type="body" sz="quarter" idx="15" hasCustomPrompt="1"/>
          </p:nvPr>
        </p:nvSpPr>
        <p:spPr>
          <a:xfrm>
            <a:off x="985055" y="1524000"/>
            <a:ext cx="1907565" cy="800100"/>
          </a:xfrm>
        </p:spPr>
        <p:txBody>
          <a:bodyPr anchor="ctr"/>
          <a:lstStyle>
            <a:lvl1pPr algn="ctr">
              <a:buNone/>
              <a:defRPr sz="1400" b="1">
                <a:solidFill>
                  <a:schemeClr val="bg1"/>
                </a:solidFill>
              </a:defRPr>
            </a:lvl1pPr>
          </a:lstStyle>
          <a:p>
            <a:pPr lvl="0"/>
            <a:r>
              <a:rPr lang="en-US"/>
              <a:t>Add step 1</a:t>
            </a:r>
          </a:p>
        </p:txBody>
      </p:sp>
      <p:sp>
        <p:nvSpPr>
          <p:cNvPr id="19" name="Text Placeholder 8"/>
          <p:cNvSpPr>
            <a:spLocks noGrp="1"/>
          </p:cNvSpPr>
          <p:nvPr>
            <p:ph type="body" sz="quarter" idx="16" hasCustomPrompt="1"/>
          </p:nvPr>
        </p:nvSpPr>
        <p:spPr>
          <a:xfrm>
            <a:off x="9272018" y="1524000"/>
            <a:ext cx="1907565" cy="800100"/>
          </a:xfrm>
        </p:spPr>
        <p:txBody>
          <a:bodyPr anchor="ctr"/>
          <a:lstStyle>
            <a:lvl1pPr algn="ctr">
              <a:buNone/>
              <a:defRPr sz="1400" b="1">
                <a:solidFill>
                  <a:schemeClr val="bg1"/>
                </a:solidFill>
              </a:defRPr>
            </a:lvl1pPr>
          </a:lstStyle>
          <a:p>
            <a:pPr lvl="0"/>
            <a:r>
              <a:rPr lang="en-US"/>
              <a:t>Add step 4</a:t>
            </a:r>
          </a:p>
        </p:txBody>
      </p:sp>
      <p:sp>
        <p:nvSpPr>
          <p:cNvPr id="20" name="Text Placeholder 8"/>
          <p:cNvSpPr>
            <a:spLocks noGrp="1"/>
          </p:cNvSpPr>
          <p:nvPr>
            <p:ph type="body" sz="quarter" idx="17" hasCustomPrompt="1"/>
          </p:nvPr>
        </p:nvSpPr>
        <p:spPr>
          <a:xfrm>
            <a:off x="6509698" y="1524000"/>
            <a:ext cx="1907565" cy="800100"/>
          </a:xfrm>
        </p:spPr>
        <p:txBody>
          <a:bodyPr anchor="ctr"/>
          <a:lstStyle>
            <a:lvl1pPr algn="ctr">
              <a:buNone/>
              <a:defRPr sz="1400" b="1">
                <a:solidFill>
                  <a:schemeClr val="bg1"/>
                </a:solidFill>
              </a:defRPr>
            </a:lvl1pPr>
          </a:lstStyle>
          <a:p>
            <a:pPr lvl="0"/>
            <a:r>
              <a:rPr lang="en-US"/>
              <a:t>Add step 3</a:t>
            </a:r>
          </a:p>
        </p:txBody>
      </p:sp>
    </p:spTree>
    <p:extLst>
      <p:ext uri="{BB962C8B-B14F-4D97-AF65-F5344CB8AC3E}">
        <p14:creationId xmlns:p14="http://schemas.microsoft.com/office/powerpoint/2010/main" val="694266737"/>
      </p:ext>
    </p:extLst>
  </p:cSld>
  <p:clrMapOvr>
    <a:masterClrMapping/>
  </p:clrMapOvr>
  <p:transition spd="slow" advClick="0">
    <p:push dir="u"/>
  </p:transition>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Pentagon 2"/>
          <p:cNvSpPr/>
          <p:nvPr userDrawn="1"/>
        </p:nvSpPr>
        <p:spPr bwMode="auto">
          <a:xfrm>
            <a:off x="562889" y="1485900"/>
            <a:ext cx="2720625"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 name="Chevron 3"/>
          <p:cNvSpPr/>
          <p:nvPr userDrawn="1"/>
        </p:nvSpPr>
        <p:spPr bwMode="auto">
          <a:xfrm>
            <a:off x="3320002"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 name="Chevron 4"/>
          <p:cNvSpPr/>
          <p:nvPr userDrawn="1"/>
        </p:nvSpPr>
        <p:spPr bwMode="auto">
          <a:xfrm>
            <a:off x="6077109"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6" name="Chevron 5"/>
          <p:cNvSpPr/>
          <p:nvPr userDrawn="1"/>
        </p:nvSpPr>
        <p:spPr bwMode="auto">
          <a:xfrm>
            <a:off x="8834217" y="1485900"/>
            <a:ext cx="2720625"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 name="Rounded Rectangle 6"/>
          <p:cNvSpPr/>
          <p:nvPr userDrawn="1"/>
        </p:nvSpPr>
        <p:spPr bwMode="auto">
          <a:xfrm>
            <a:off x="531617"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2" y="2565407"/>
            <a:ext cx="2658083" cy="3771901"/>
          </a:xfrm>
        </p:spPr>
        <p:txBody>
          <a:bodyPr/>
          <a:lstStyle>
            <a:lvl1pPr>
              <a:spcBef>
                <a:spcPts val="600"/>
              </a:spcBef>
              <a:defRPr sz="1400"/>
            </a:lvl1pPr>
            <a:lvl2pPr>
              <a:lnSpc>
                <a:spcPct val="100000"/>
              </a:lnSpc>
              <a:spcBef>
                <a:spcPts val="300"/>
              </a:spcBef>
              <a:defRPr sz="1200"/>
            </a:lvl2pPr>
          </a:lstStyle>
          <a:p>
            <a:pPr lvl="0"/>
            <a:r>
              <a:rPr lang="en-US"/>
              <a:t>Describe step 1 and its sub-steps</a:t>
            </a:r>
          </a:p>
          <a:p>
            <a:pPr lvl="1"/>
            <a:r>
              <a:rPr lang="en-US"/>
              <a:t>Second level</a:t>
            </a:r>
          </a:p>
        </p:txBody>
      </p:sp>
      <p:sp>
        <p:nvSpPr>
          <p:cNvPr id="11" name="Rounded Rectangle 10"/>
          <p:cNvSpPr/>
          <p:nvPr userDrawn="1"/>
        </p:nvSpPr>
        <p:spPr bwMode="auto">
          <a:xfrm>
            <a:off x="3304366"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7" y="2565407"/>
            <a:ext cx="2658083" cy="3771901"/>
          </a:xfrm>
        </p:spPr>
        <p:txBody>
          <a:bodyPr/>
          <a:lstStyle>
            <a:lvl1pPr>
              <a:spcBef>
                <a:spcPts val="600"/>
              </a:spcBef>
              <a:defRPr sz="1400"/>
            </a:lvl1pPr>
            <a:lvl2pPr>
              <a:lnSpc>
                <a:spcPct val="100000"/>
              </a:lnSpc>
              <a:spcBef>
                <a:spcPts val="300"/>
              </a:spcBef>
              <a:defRPr sz="1200"/>
            </a:lvl2pPr>
          </a:lstStyle>
          <a:p>
            <a:pPr lvl="0"/>
            <a:r>
              <a:rPr lang="en-US"/>
              <a:t>Describe step 2 and its sub-steps</a:t>
            </a:r>
          </a:p>
          <a:p>
            <a:pPr lvl="1"/>
            <a:r>
              <a:rPr lang="en-US"/>
              <a:t>Second level</a:t>
            </a:r>
          </a:p>
        </p:txBody>
      </p:sp>
      <p:sp>
        <p:nvSpPr>
          <p:cNvPr id="13" name="Rounded Rectangle 12"/>
          <p:cNvSpPr/>
          <p:nvPr userDrawn="1"/>
        </p:nvSpPr>
        <p:spPr bwMode="auto">
          <a:xfrm>
            <a:off x="6077106"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1" y="2565407"/>
            <a:ext cx="2658083" cy="3771901"/>
          </a:xfrm>
        </p:spPr>
        <p:txBody>
          <a:bodyPr/>
          <a:lstStyle>
            <a:lvl1pPr>
              <a:spcBef>
                <a:spcPts val="600"/>
              </a:spcBef>
              <a:defRPr sz="1400"/>
            </a:lvl1pPr>
            <a:lvl2pPr>
              <a:lnSpc>
                <a:spcPct val="100000"/>
              </a:lnSpc>
              <a:spcBef>
                <a:spcPts val="300"/>
              </a:spcBef>
              <a:defRPr sz="1200"/>
            </a:lvl2pPr>
          </a:lstStyle>
          <a:p>
            <a:pPr lvl="0"/>
            <a:r>
              <a:rPr lang="en-US"/>
              <a:t>Describe step 3 and its sub-steps</a:t>
            </a:r>
          </a:p>
          <a:p>
            <a:pPr lvl="1"/>
            <a:r>
              <a:rPr lang="en-US"/>
              <a:t>Second level</a:t>
            </a:r>
          </a:p>
        </p:txBody>
      </p:sp>
      <p:sp>
        <p:nvSpPr>
          <p:cNvPr id="15" name="Rounded Rectangle 14"/>
          <p:cNvSpPr/>
          <p:nvPr userDrawn="1"/>
        </p:nvSpPr>
        <p:spPr bwMode="auto">
          <a:xfrm>
            <a:off x="8849857" y="2476500"/>
            <a:ext cx="2673719"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88" y="2565407"/>
            <a:ext cx="2658083" cy="3771901"/>
          </a:xfrm>
        </p:spPr>
        <p:txBody>
          <a:bodyPr/>
          <a:lstStyle>
            <a:lvl1pPr>
              <a:spcBef>
                <a:spcPts val="600"/>
              </a:spcBef>
              <a:defRPr sz="1400"/>
            </a:lvl1pPr>
            <a:lvl2pPr>
              <a:lnSpc>
                <a:spcPct val="100000"/>
              </a:lnSpc>
              <a:spcBef>
                <a:spcPts val="300"/>
              </a:spcBef>
              <a:defRPr sz="1200"/>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747376" y="1524000"/>
            <a:ext cx="1907565" cy="800100"/>
          </a:xfrm>
        </p:spPr>
        <p:txBody>
          <a:bodyPr anchor="ctr"/>
          <a:lstStyle>
            <a:lvl1pPr algn="ctr">
              <a:buNone/>
              <a:defRPr sz="1400" b="1">
                <a:solidFill>
                  <a:schemeClr val="bg1"/>
                </a:solidFill>
              </a:defRPr>
            </a:lvl1pPr>
          </a:lstStyle>
          <a:p>
            <a:pPr lvl="0"/>
            <a:r>
              <a:rPr lang="en-US"/>
              <a:t>Add step 2</a:t>
            </a:r>
          </a:p>
        </p:txBody>
      </p:sp>
      <p:sp>
        <p:nvSpPr>
          <p:cNvPr id="18" name="Text Placeholder 8"/>
          <p:cNvSpPr>
            <a:spLocks noGrp="1"/>
          </p:cNvSpPr>
          <p:nvPr>
            <p:ph type="body" sz="quarter" idx="15" hasCustomPrompt="1"/>
          </p:nvPr>
        </p:nvSpPr>
        <p:spPr>
          <a:xfrm>
            <a:off x="985055" y="1524000"/>
            <a:ext cx="1907565" cy="800100"/>
          </a:xfrm>
        </p:spPr>
        <p:txBody>
          <a:bodyPr anchor="ctr"/>
          <a:lstStyle>
            <a:lvl1pPr algn="ctr">
              <a:buNone/>
              <a:defRPr sz="1400" b="1">
                <a:solidFill>
                  <a:schemeClr val="bg1"/>
                </a:solidFill>
              </a:defRPr>
            </a:lvl1pPr>
          </a:lstStyle>
          <a:p>
            <a:pPr lvl="0"/>
            <a:r>
              <a:rPr lang="en-US"/>
              <a:t>Add step 1</a:t>
            </a:r>
          </a:p>
        </p:txBody>
      </p:sp>
      <p:sp>
        <p:nvSpPr>
          <p:cNvPr id="19" name="Text Placeholder 8"/>
          <p:cNvSpPr>
            <a:spLocks noGrp="1"/>
          </p:cNvSpPr>
          <p:nvPr>
            <p:ph type="body" sz="quarter" idx="16" hasCustomPrompt="1"/>
          </p:nvPr>
        </p:nvSpPr>
        <p:spPr>
          <a:xfrm>
            <a:off x="9272018" y="1524000"/>
            <a:ext cx="1907565" cy="800100"/>
          </a:xfrm>
        </p:spPr>
        <p:txBody>
          <a:bodyPr anchor="ctr"/>
          <a:lstStyle>
            <a:lvl1pPr algn="ctr">
              <a:buNone/>
              <a:defRPr sz="1400" b="1">
                <a:solidFill>
                  <a:schemeClr val="bg1"/>
                </a:solidFill>
              </a:defRPr>
            </a:lvl1pPr>
          </a:lstStyle>
          <a:p>
            <a:pPr lvl="0"/>
            <a:r>
              <a:rPr lang="en-US"/>
              <a:t>Add step 4</a:t>
            </a:r>
          </a:p>
        </p:txBody>
      </p:sp>
      <p:sp>
        <p:nvSpPr>
          <p:cNvPr id="20" name="Text Placeholder 8"/>
          <p:cNvSpPr>
            <a:spLocks noGrp="1"/>
          </p:cNvSpPr>
          <p:nvPr>
            <p:ph type="body" sz="quarter" idx="17" hasCustomPrompt="1"/>
          </p:nvPr>
        </p:nvSpPr>
        <p:spPr>
          <a:xfrm>
            <a:off x="6509698" y="1524000"/>
            <a:ext cx="1907565" cy="800100"/>
          </a:xfrm>
        </p:spPr>
        <p:txBody>
          <a:bodyPr anchor="ctr"/>
          <a:lstStyle>
            <a:lvl1pPr algn="ctr">
              <a:buNone/>
              <a:defRPr sz="1400" b="1">
                <a:solidFill>
                  <a:schemeClr val="bg1"/>
                </a:solidFill>
              </a:defRPr>
            </a:lvl1pPr>
          </a:lstStyle>
          <a:p>
            <a:pPr lvl="0"/>
            <a:r>
              <a:rPr lang="en-US"/>
              <a:t>Add step 3</a:t>
            </a:r>
          </a:p>
        </p:txBody>
      </p:sp>
    </p:spTree>
    <p:extLst>
      <p:ext uri="{BB962C8B-B14F-4D97-AF65-F5344CB8AC3E}">
        <p14:creationId xmlns:p14="http://schemas.microsoft.com/office/powerpoint/2010/main" val="694266737"/>
      </p:ext>
    </p:extLst>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nchor="b"/>
          <a:lstStyle/>
          <a:p>
            <a:r>
              <a:rPr lang="en-US"/>
              <a:t>What is the Key Takeaway from the Slide?</a:t>
            </a:r>
          </a:p>
        </p:txBody>
      </p:sp>
      <p:graphicFrame>
        <p:nvGraphicFramePr>
          <p:cNvPr id="112025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0258"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a:extLst>
              <a:ext uri="{FF2B5EF4-FFF2-40B4-BE49-F238E27FC236}">
                <a16:creationId xmlns:a16="http://schemas.microsoft.com/office/drawing/2014/main" id="{C041BAE3-0BE6-636A-1763-526D42D714A4}"/>
              </a:ext>
            </a:extLst>
          </p:cNvPr>
          <p:cNvSpPr>
            <a:spLocks noGrp="1"/>
          </p:cNvSpPr>
          <p:nvPr>
            <p:ph type="sldNum" sz="quarter" idx="11"/>
          </p:nvPr>
        </p:nvSpPr>
        <p:spPr/>
        <p:txBody>
          <a:bodyPr/>
          <a:lstStyle/>
          <a:p>
            <a:fld id="{56121F88-8EBB-447F-B7E7-039A06F6D31E}" type="slidenum">
              <a:rPr lang="en-US" smtClean="0"/>
              <a:pPr/>
              <a:t>‹#›</a:t>
            </a:fld>
            <a:endParaRPr lang="en-US"/>
          </a:p>
        </p:txBody>
      </p:sp>
      <p:pic>
        <p:nvPicPr>
          <p:cNvPr id="5" name="Picture 4">
            <a:extLst>
              <a:ext uri="{FF2B5EF4-FFF2-40B4-BE49-F238E27FC236}">
                <a16:creationId xmlns:a16="http://schemas.microsoft.com/office/drawing/2014/main" id="{082F1E82-EB51-F9BA-02EA-22D5503BCE3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6122"/>
          <a:stretch/>
        </p:blipFill>
        <p:spPr>
          <a:xfrm>
            <a:off x="11426758" y="120234"/>
            <a:ext cx="557204" cy="551969"/>
          </a:xfrm>
          <a:prstGeom prst="rect">
            <a:avLst/>
          </a:prstGeom>
        </p:spPr>
      </p:pic>
    </p:spTree>
    <p:extLst>
      <p:ext uri="{BB962C8B-B14F-4D97-AF65-F5344CB8AC3E}">
        <p14:creationId xmlns:p14="http://schemas.microsoft.com/office/powerpoint/2010/main" val="1192532498"/>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A62A-8FE4-0310-EAB3-FFD08CE38590}"/>
              </a:ext>
            </a:extLst>
          </p:cNvPr>
          <p:cNvSpPr>
            <a:spLocks noGrp="1"/>
          </p:cNvSpPr>
          <p:nvPr>
            <p:ph type="ctrTitle"/>
          </p:nvPr>
        </p:nvSpPr>
        <p:spPr>
          <a:xfrm>
            <a:off x="1524490" y="1122363"/>
            <a:ext cx="9143023"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A8FF86-B45E-7D5E-9AC9-FDF600671110}"/>
              </a:ext>
            </a:extLst>
          </p:cNvPr>
          <p:cNvSpPr>
            <a:spLocks noGrp="1"/>
          </p:cNvSpPr>
          <p:nvPr>
            <p:ph type="subTitle" idx="1"/>
          </p:nvPr>
        </p:nvSpPr>
        <p:spPr>
          <a:xfrm>
            <a:off x="1524490" y="3602038"/>
            <a:ext cx="914302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9606BD4F-4882-B28E-8F8D-48CD7A91FF18}"/>
              </a:ext>
            </a:extLst>
          </p:cNvPr>
          <p:cNvSpPr>
            <a:spLocks noGrp="1"/>
          </p:cNvSpPr>
          <p:nvPr>
            <p:ph type="sldNum" sz="quarter" idx="12"/>
          </p:nvPr>
        </p:nvSpPr>
        <p:spPr/>
        <p:txBody>
          <a:bodyPr/>
          <a:lstStyle/>
          <a:p>
            <a:fld id="{84064C1B-6D5F-48B9-A272-6ED202C01E5F}" type="slidenum">
              <a:rPr lang="en-US" smtClean="0"/>
              <a:t>‹#›</a:t>
            </a:fld>
            <a:endParaRPr lang="en-US"/>
          </a:p>
        </p:txBody>
      </p:sp>
    </p:spTree>
    <p:extLst>
      <p:ext uri="{BB962C8B-B14F-4D97-AF65-F5344CB8AC3E}">
        <p14:creationId xmlns:p14="http://schemas.microsoft.com/office/powerpoint/2010/main" val="4265419880"/>
      </p:ext>
    </p:extLst>
  </p:cSld>
  <p:clrMapOvr>
    <a:masterClrMapping/>
  </p:clrMapOvr>
  <p:transition spd="slow" advClick="0">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3F04-4B3A-8A56-902E-9DFDDB6AC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71C23-6D06-070C-74B0-B5B305736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7767B78-ABEF-63A0-1C3D-F09117EA394B}"/>
              </a:ext>
            </a:extLst>
          </p:cNvPr>
          <p:cNvSpPr>
            <a:spLocks noGrp="1"/>
          </p:cNvSpPr>
          <p:nvPr>
            <p:ph type="sldNum" sz="quarter" idx="12"/>
          </p:nvPr>
        </p:nvSpPr>
        <p:spPr/>
        <p:txBody>
          <a:bodyPr/>
          <a:lstStyle/>
          <a:p>
            <a:fld id="{84064C1B-6D5F-48B9-A272-6ED202C01E5F}" type="slidenum">
              <a:rPr lang="en-US" smtClean="0"/>
              <a:t>‹#›</a:t>
            </a:fld>
            <a:endParaRPr lang="en-US"/>
          </a:p>
        </p:txBody>
      </p:sp>
    </p:spTree>
    <p:extLst>
      <p:ext uri="{BB962C8B-B14F-4D97-AF65-F5344CB8AC3E}">
        <p14:creationId xmlns:p14="http://schemas.microsoft.com/office/powerpoint/2010/main" val="641542016"/>
      </p:ext>
    </p:extLst>
  </p:cSld>
  <p:clrMapOvr>
    <a:masterClrMapping/>
  </p:clrMapOvr>
  <p:transition spd="slow" advClick="0">
    <p:push dir="u"/>
  </p:transition>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nchor="b"/>
          <a:lstStyle/>
          <a:p>
            <a:r>
              <a:rPr lang="en-US"/>
              <a:t>What is the Key Takeaway from the Slide?</a:t>
            </a:r>
          </a:p>
        </p:txBody>
      </p:sp>
      <p:graphicFrame>
        <p:nvGraphicFramePr>
          <p:cNvPr id="112025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0258"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a:extLst>
              <a:ext uri="{FF2B5EF4-FFF2-40B4-BE49-F238E27FC236}">
                <a16:creationId xmlns:a16="http://schemas.microsoft.com/office/drawing/2014/main" id="{C041BAE3-0BE6-636A-1763-526D42D714A4}"/>
              </a:ext>
            </a:extLst>
          </p:cNvPr>
          <p:cNvSpPr>
            <a:spLocks noGrp="1"/>
          </p:cNvSpPr>
          <p:nvPr>
            <p:ph type="sldNum" sz="quarter" idx="11"/>
          </p:nvPr>
        </p:nvSpPr>
        <p:spPr/>
        <p:txBody>
          <a:bodyPr/>
          <a:lstStyle/>
          <a:p>
            <a:fld id="{56121F88-8EBB-447F-B7E7-039A06F6D31E}" type="slidenum">
              <a:rPr lang="en-US" smtClean="0"/>
              <a:pPr/>
              <a:t>‹#›</a:t>
            </a:fld>
            <a:endParaRPr lang="en-US"/>
          </a:p>
        </p:txBody>
      </p:sp>
      <p:pic>
        <p:nvPicPr>
          <p:cNvPr id="5" name="Picture 4">
            <a:extLst>
              <a:ext uri="{FF2B5EF4-FFF2-40B4-BE49-F238E27FC236}">
                <a16:creationId xmlns:a16="http://schemas.microsoft.com/office/drawing/2014/main" id="{082F1E82-EB51-F9BA-02EA-22D5503BCE3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6122"/>
          <a:stretch/>
        </p:blipFill>
        <p:spPr>
          <a:xfrm>
            <a:off x="11426758" y="120234"/>
            <a:ext cx="557204" cy="551969"/>
          </a:xfrm>
          <a:prstGeom prst="rect">
            <a:avLst/>
          </a:prstGeom>
        </p:spPr>
      </p:pic>
    </p:spTree>
    <p:extLst>
      <p:ext uri="{BB962C8B-B14F-4D97-AF65-F5344CB8AC3E}">
        <p14:creationId xmlns:p14="http://schemas.microsoft.com/office/powerpoint/2010/main" val="1192532498"/>
      </p:ext>
    </p:extLst>
  </p:cSld>
  <p:clrMapOvr>
    <a:masterClrMapping/>
  </p:clrMapOvr>
  <mc:AlternateContent xmlns:mc="http://schemas.openxmlformats.org/markup-compatibility/2006">
    <mc:Choice xmlns:p14="http://schemas.microsoft.com/office/powerpoint/2010/main" Requires="p14">
      <p:transition p14:dur="100" advClick="0">
        <p:cut/>
      </p:transition>
    </mc:Choice>
    <mc:Fallback>
      <p:transition advClick="0">
        <p:cut/>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68C9-CF4C-5500-098E-E083A9C41739}"/>
              </a:ext>
            </a:extLst>
          </p:cNvPr>
          <p:cNvSpPr>
            <a:spLocks noGrp="1"/>
          </p:cNvSpPr>
          <p:nvPr>
            <p:ph type="title"/>
          </p:nvPr>
        </p:nvSpPr>
        <p:spPr>
          <a:xfrm>
            <a:off x="832606" y="1709740"/>
            <a:ext cx="10515063"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AC7FC2-F38C-F6CD-879B-1CAEB7336300}"/>
              </a:ext>
            </a:extLst>
          </p:cNvPr>
          <p:cNvSpPr>
            <a:spLocks noGrp="1"/>
          </p:cNvSpPr>
          <p:nvPr>
            <p:ph type="body" idx="1"/>
          </p:nvPr>
        </p:nvSpPr>
        <p:spPr>
          <a:xfrm>
            <a:off x="832606" y="4589465"/>
            <a:ext cx="1051506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87C6242A-CF09-3DE3-378C-71E4034E27DE}"/>
              </a:ext>
            </a:extLst>
          </p:cNvPr>
          <p:cNvSpPr>
            <a:spLocks noGrp="1"/>
          </p:cNvSpPr>
          <p:nvPr>
            <p:ph type="sldNum" sz="quarter" idx="12"/>
          </p:nvPr>
        </p:nvSpPr>
        <p:spPr/>
        <p:txBody>
          <a:bodyPr/>
          <a:lstStyle/>
          <a:p>
            <a:fld id="{84064C1B-6D5F-48B9-A272-6ED202C01E5F}" type="slidenum">
              <a:rPr lang="en-US" smtClean="0"/>
              <a:t>‹#›</a:t>
            </a:fld>
            <a:endParaRPr lang="en-US"/>
          </a:p>
        </p:txBody>
      </p:sp>
    </p:spTree>
    <p:extLst>
      <p:ext uri="{BB962C8B-B14F-4D97-AF65-F5344CB8AC3E}">
        <p14:creationId xmlns:p14="http://schemas.microsoft.com/office/powerpoint/2010/main" val="602855782"/>
      </p:ext>
    </p:extLst>
  </p:cSld>
  <p:clrMapOvr>
    <a:masterClrMapping/>
  </p:clrMapOvr>
  <p:transition spd="slow" advClick="0">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CFCD-7665-C7FF-DCDA-5B7411719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40CB3F-255E-34A3-6E54-FF0448053024}"/>
              </a:ext>
            </a:extLst>
          </p:cNvPr>
          <p:cNvSpPr>
            <a:spLocks noGrp="1"/>
          </p:cNvSpPr>
          <p:nvPr>
            <p:ph sz="half" idx="1"/>
          </p:nvPr>
        </p:nvSpPr>
        <p:spPr>
          <a:xfrm>
            <a:off x="838471" y="1825625"/>
            <a:ext cx="51637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04785B-31A4-D247-C3B0-B47AB9CACC94}"/>
              </a:ext>
            </a:extLst>
          </p:cNvPr>
          <p:cNvSpPr>
            <a:spLocks noGrp="1"/>
          </p:cNvSpPr>
          <p:nvPr>
            <p:ph sz="half" idx="2"/>
          </p:nvPr>
        </p:nvSpPr>
        <p:spPr>
          <a:xfrm>
            <a:off x="6189817" y="1825625"/>
            <a:ext cx="51637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84BD8973-E680-9304-0EC8-11038DEE37DB}"/>
              </a:ext>
            </a:extLst>
          </p:cNvPr>
          <p:cNvSpPr>
            <a:spLocks noGrp="1"/>
          </p:cNvSpPr>
          <p:nvPr>
            <p:ph type="sldNum" sz="quarter" idx="11"/>
          </p:nvPr>
        </p:nvSpPr>
        <p:spPr/>
        <p:txBody>
          <a:bodyPr/>
          <a:lstStyle/>
          <a:p>
            <a:fld id="{84064C1B-6D5F-48B9-A272-6ED202C01E5F}" type="slidenum">
              <a:rPr lang="en-US" smtClean="0"/>
              <a:pPr/>
              <a:t>‹#›</a:t>
            </a:fld>
            <a:endParaRPr lang="en-US"/>
          </a:p>
        </p:txBody>
      </p:sp>
    </p:spTree>
    <p:extLst>
      <p:ext uri="{BB962C8B-B14F-4D97-AF65-F5344CB8AC3E}">
        <p14:creationId xmlns:p14="http://schemas.microsoft.com/office/powerpoint/2010/main" val="2278102702"/>
      </p:ext>
    </p:extLst>
  </p:cSld>
  <p:clrMapOvr>
    <a:masterClrMapping/>
  </p:clrMapOvr>
  <p:transition spd="slow" advClick="0">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EC07-26DC-F107-CAF9-0554CDB4CAF1}"/>
              </a:ext>
            </a:extLst>
          </p:cNvPr>
          <p:cNvSpPr>
            <a:spLocks noGrp="1"/>
          </p:cNvSpPr>
          <p:nvPr>
            <p:ph type="title"/>
          </p:nvPr>
        </p:nvSpPr>
        <p:spPr>
          <a:xfrm>
            <a:off x="840423" y="365127"/>
            <a:ext cx="10515063"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75E6B-FC75-8430-D2DC-C8372BEE89EB}"/>
              </a:ext>
            </a:extLst>
          </p:cNvPr>
          <p:cNvSpPr>
            <a:spLocks noGrp="1"/>
          </p:cNvSpPr>
          <p:nvPr>
            <p:ph type="body" idx="1"/>
          </p:nvPr>
        </p:nvSpPr>
        <p:spPr>
          <a:xfrm>
            <a:off x="840424" y="1681163"/>
            <a:ext cx="51578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61973A-8B4C-40A6-5E2B-849DE4472ADF}"/>
              </a:ext>
            </a:extLst>
          </p:cNvPr>
          <p:cNvSpPr>
            <a:spLocks noGrp="1"/>
          </p:cNvSpPr>
          <p:nvPr>
            <p:ph sz="half" idx="2"/>
          </p:nvPr>
        </p:nvSpPr>
        <p:spPr>
          <a:xfrm>
            <a:off x="840424" y="2505075"/>
            <a:ext cx="515785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2DC1ED-C4EF-7BB0-1746-C925E7C3E776}"/>
              </a:ext>
            </a:extLst>
          </p:cNvPr>
          <p:cNvSpPr>
            <a:spLocks noGrp="1"/>
          </p:cNvSpPr>
          <p:nvPr>
            <p:ph type="body" sz="quarter" idx="3"/>
          </p:nvPr>
        </p:nvSpPr>
        <p:spPr>
          <a:xfrm>
            <a:off x="6172224" y="1681163"/>
            <a:ext cx="5183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D62E75-D5D7-64C6-7C08-4F11A03A70B9}"/>
              </a:ext>
            </a:extLst>
          </p:cNvPr>
          <p:cNvSpPr>
            <a:spLocks noGrp="1"/>
          </p:cNvSpPr>
          <p:nvPr>
            <p:ph sz="quarter" idx="4"/>
          </p:nvPr>
        </p:nvSpPr>
        <p:spPr>
          <a:xfrm>
            <a:off x="6172224" y="2505075"/>
            <a:ext cx="51832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BA444B50-973F-937E-42C8-0783B5940088}"/>
              </a:ext>
            </a:extLst>
          </p:cNvPr>
          <p:cNvSpPr>
            <a:spLocks noGrp="1"/>
          </p:cNvSpPr>
          <p:nvPr>
            <p:ph type="sldNum" sz="quarter" idx="11"/>
          </p:nvPr>
        </p:nvSpPr>
        <p:spPr/>
        <p:txBody>
          <a:bodyPr/>
          <a:lstStyle/>
          <a:p>
            <a:fld id="{84064C1B-6D5F-48B9-A272-6ED202C01E5F}" type="slidenum">
              <a:rPr lang="en-US" smtClean="0"/>
              <a:pPr/>
              <a:t>‹#›</a:t>
            </a:fld>
            <a:endParaRPr lang="en-US"/>
          </a:p>
        </p:txBody>
      </p:sp>
    </p:spTree>
    <p:extLst>
      <p:ext uri="{BB962C8B-B14F-4D97-AF65-F5344CB8AC3E}">
        <p14:creationId xmlns:p14="http://schemas.microsoft.com/office/powerpoint/2010/main" val="888629666"/>
      </p:ext>
    </p:extLst>
  </p:cSld>
  <p:clrMapOvr>
    <a:masterClrMapping/>
  </p:clrMapOvr>
  <p:transition spd="slow" advClick="0">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C770-9D0D-F8F0-CAE7-E8500BBA704D}"/>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03E3A7F9-E8D2-00BE-6937-8B789A0A42EF}"/>
              </a:ext>
            </a:extLst>
          </p:cNvPr>
          <p:cNvSpPr>
            <a:spLocks noGrp="1"/>
          </p:cNvSpPr>
          <p:nvPr>
            <p:ph type="sldNum" sz="quarter" idx="11"/>
          </p:nvPr>
        </p:nvSpPr>
        <p:spPr/>
        <p:txBody>
          <a:bodyPr/>
          <a:lstStyle/>
          <a:p>
            <a:fld id="{84064C1B-6D5F-48B9-A272-6ED202C01E5F}" type="slidenum">
              <a:rPr lang="en-US" smtClean="0"/>
              <a:pPr/>
              <a:t>‹#›</a:t>
            </a:fld>
            <a:endParaRPr lang="en-US"/>
          </a:p>
        </p:txBody>
      </p:sp>
    </p:spTree>
    <p:extLst>
      <p:ext uri="{BB962C8B-B14F-4D97-AF65-F5344CB8AC3E}">
        <p14:creationId xmlns:p14="http://schemas.microsoft.com/office/powerpoint/2010/main" val="1370291147"/>
      </p:ext>
    </p:extLst>
  </p:cSld>
  <p:clrMapOvr>
    <a:masterClrMapping/>
  </p:clrMapOvr>
  <p:transition spd="slow" advClick="0">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D2661CB-EC13-7610-E4AF-2517159FCE39}"/>
              </a:ext>
            </a:extLst>
          </p:cNvPr>
          <p:cNvSpPr>
            <a:spLocks noGrp="1"/>
          </p:cNvSpPr>
          <p:nvPr>
            <p:ph type="sldNum" sz="quarter" idx="11"/>
          </p:nvPr>
        </p:nvSpPr>
        <p:spPr/>
        <p:txBody>
          <a:bodyPr/>
          <a:lstStyle/>
          <a:p>
            <a:fld id="{84064C1B-6D5F-48B9-A272-6ED202C01E5F}" type="slidenum">
              <a:rPr lang="en-US" smtClean="0"/>
              <a:pPr/>
              <a:t>‹#›</a:t>
            </a:fld>
            <a:endParaRPr lang="en-US"/>
          </a:p>
        </p:txBody>
      </p:sp>
    </p:spTree>
    <p:extLst>
      <p:ext uri="{BB962C8B-B14F-4D97-AF65-F5344CB8AC3E}">
        <p14:creationId xmlns:p14="http://schemas.microsoft.com/office/powerpoint/2010/main" val="3213409152"/>
      </p:ext>
    </p:extLst>
  </p:cSld>
  <p:clrMapOvr>
    <a:masterClrMapping/>
  </p:clrMapOvr>
  <p:transition spd="slow" advClick="0">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D604-D027-D2C5-2EE9-4FF9B6AC9FAE}"/>
              </a:ext>
            </a:extLst>
          </p:cNvPr>
          <p:cNvSpPr>
            <a:spLocks noGrp="1"/>
          </p:cNvSpPr>
          <p:nvPr>
            <p:ph type="title"/>
          </p:nvPr>
        </p:nvSpPr>
        <p:spPr>
          <a:xfrm>
            <a:off x="840423" y="457200"/>
            <a:ext cx="3932399"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082A6B-6C84-01B0-D479-D33EE9880A7E}"/>
              </a:ext>
            </a:extLst>
          </p:cNvPr>
          <p:cNvSpPr>
            <a:spLocks noGrp="1"/>
          </p:cNvSpPr>
          <p:nvPr>
            <p:ph idx="1"/>
          </p:nvPr>
        </p:nvSpPr>
        <p:spPr>
          <a:xfrm>
            <a:off x="5183263" y="987427"/>
            <a:ext cx="617222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4CDF4B-F680-BD16-3084-E6B73CEA07E7}"/>
              </a:ext>
            </a:extLst>
          </p:cNvPr>
          <p:cNvSpPr>
            <a:spLocks noGrp="1"/>
          </p:cNvSpPr>
          <p:nvPr>
            <p:ph type="body" sz="half" idx="2"/>
          </p:nvPr>
        </p:nvSpPr>
        <p:spPr>
          <a:xfrm>
            <a:off x="840423" y="2057400"/>
            <a:ext cx="393239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8">
            <a:extLst>
              <a:ext uri="{FF2B5EF4-FFF2-40B4-BE49-F238E27FC236}">
                <a16:creationId xmlns:a16="http://schemas.microsoft.com/office/drawing/2014/main" id="{37FAD995-0AC5-E67C-A1B2-797B170B7882}"/>
              </a:ext>
            </a:extLst>
          </p:cNvPr>
          <p:cNvSpPr>
            <a:spLocks noGrp="1"/>
          </p:cNvSpPr>
          <p:nvPr>
            <p:ph type="sldNum" sz="quarter" idx="11"/>
          </p:nvPr>
        </p:nvSpPr>
        <p:spPr/>
        <p:txBody>
          <a:bodyPr/>
          <a:lstStyle/>
          <a:p>
            <a:fld id="{84064C1B-6D5F-48B9-A272-6ED202C01E5F}" type="slidenum">
              <a:rPr lang="en-US" smtClean="0"/>
              <a:pPr/>
              <a:t>‹#›</a:t>
            </a:fld>
            <a:endParaRPr lang="en-US"/>
          </a:p>
        </p:txBody>
      </p:sp>
    </p:spTree>
    <p:extLst>
      <p:ext uri="{BB962C8B-B14F-4D97-AF65-F5344CB8AC3E}">
        <p14:creationId xmlns:p14="http://schemas.microsoft.com/office/powerpoint/2010/main" val="1804592207"/>
      </p:ext>
    </p:extLst>
  </p:cSld>
  <p:clrMapOvr>
    <a:masterClrMapping/>
  </p:clrMapOvr>
  <p:transition spd="slow" advClick="0">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BCF5-4985-C8D2-093F-50B91BD96A0F}"/>
              </a:ext>
            </a:extLst>
          </p:cNvPr>
          <p:cNvSpPr>
            <a:spLocks noGrp="1"/>
          </p:cNvSpPr>
          <p:nvPr>
            <p:ph type="title"/>
          </p:nvPr>
        </p:nvSpPr>
        <p:spPr>
          <a:xfrm>
            <a:off x="840423" y="457200"/>
            <a:ext cx="3932399"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2DDC15-84E6-1D97-8FE4-E98A231436DA}"/>
              </a:ext>
            </a:extLst>
          </p:cNvPr>
          <p:cNvSpPr>
            <a:spLocks noGrp="1"/>
          </p:cNvSpPr>
          <p:nvPr>
            <p:ph type="pic" idx="1"/>
          </p:nvPr>
        </p:nvSpPr>
        <p:spPr>
          <a:xfrm>
            <a:off x="5183263" y="987427"/>
            <a:ext cx="61722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A67EB6-ADC3-4A9F-43ED-CAFBFF2CE0D2}"/>
              </a:ext>
            </a:extLst>
          </p:cNvPr>
          <p:cNvSpPr>
            <a:spLocks noGrp="1"/>
          </p:cNvSpPr>
          <p:nvPr>
            <p:ph type="body" sz="half" idx="2"/>
          </p:nvPr>
        </p:nvSpPr>
        <p:spPr>
          <a:xfrm>
            <a:off x="840423" y="2057400"/>
            <a:ext cx="393239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8">
            <a:extLst>
              <a:ext uri="{FF2B5EF4-FFF2-40B4-BE49-F238E27FC236}">
                <a16:creationId xmlns:a16="http://schemas.microsoft.com/office/drawing/2014/main" id="{3F8E52E2-5137-0C4A-4E99-7CE72F8D10AF}"/>
              </a:ext>
            </a:extLst>
          </p:cNvPr>
          <p:cNvSpPr>
            <a:spLocks noGrp="1"/>
          </p:cNvSpPr>
          <p:nvPr>
            <p:ph type="sldNum" sz="quarter" idx="11"/>
          </p:nvPr>
        </p:nvSpPr>
        <p:spPr/>
        <p:txBody>
          <a:bodyPr/>
          <a:lstStyle/>
          <a:p>
            <a:fld id="{84064C1B-6D5F-48B9-A272-6ED202C01E5F}" type="slidenum">
              <a:rPr lang="en-US" smtClean="0"/>
              <a:pPr/>
              <a:t>‹#›</a:t>
            </a:fld>
            <a:endParaRPr lang="en-US"/>
          </a:p>
        </p:txBody>
      </p:sp>
    </p:spTree>
    <p:extLst>
      <p:ext uri="{BB962C8B-B14F-4D97-AF65-F5344CB8AC3E}">
        <p14:creationId xmlns:p14="http://schemas.microsoft.com/office/powerpoint/2010/main" val="422661979"/>
      </p:ext>
    </p:extLst>
  </p:cSld>
  <p:clrMapOvr>
    <a:masterClrMapping/>
  </p:clrMapOvr>
  <p:transition spd="slow" advClick="0">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0E08-DAEC-B24F-C014-B2AC061E7A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DF5273-D29D-381F-C50D-08A5B170BE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1F244BBB-8D6F-8CAB-34A5-7394BD14F8CD}"/>
              </a:ext>
            </a:extLst>
          </p:cNvPr>
          <p:cNvSpPr>
            <a:spLocks noGrp="1"/>
          </p:cNvSpPr>
          <p:nvPr>
            <p:ph type="sldNum" sz="quarter" idx="11"/>
          </p:nvPr>
        </p:nvSpPr>
        <p:spPr/>
        <p:txBody>
          <a:bodyPr/>
          <a:lstStyle/>
          <a:p>
            <a:fld id="{84064C1B-6D5F-48B9-A272-6ED202C01E5F}" type="slidenum">
              <a:rPr lang="en-US" smtClean="0"/>
              <a:pPr/>
              <a:t>‹#›</a:t>
            </a:fld>
            <a:endParaRPr lang="en-US"/>
          </a:p>
        </p:txBody>
      </p:sp>
    </p:spTree>
    <p:extLst>
      <p:ext uri="{BB962C8B-B14F-4D97-AF65-F5344CB8AC3E}">
        <p14:creationId xmlns:p14="http://schemas.microsoft.com/office/powerpoint/2010/main" val="2109492987"/>
      </p:ext>
    </p:extLst>
  </p:cSld>
  <p:clrMapOvr>
    <a:masterClrMapping/>
  </p:clrMapOvr>
  <p:transition spd="slow" advClick="0">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sp>
        <p:nvSpPr>
          <p:cNvPr id="3" name="Content Placeholder 2"/>
          <p:cNvSpPr>
            <a:spLocks noGrp="1"/>
          </p:cNvSpPr>
          <p:nvPr>
            <p:ph sz="half" idx="1"/>
          </p:nvPr>
        </p:nvSpPr>
        <p:spPr>
          <a:xfrm>
            <a:off x="795472" y="1381125"/>
            <a:ext cx="5300529" cy="4191000"/>
          </a:xfrm>
          <a:prstGeom prst="rect">
            <a:avLst/>
          </a:prstGeo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32" y="1381125"/>
            <a:ext cx="5300529" cy="4191000"/>
          </a:xfrm>
          <a:prstGeom prst="rect">
            <a:avLst/>
          </a:prstGeo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Fourth level</a:t>
            </a:r>
          </a:p>
        </p:txBody>
      </p:sp>
      <p:graphicFrame>
        <p:nvGraphicFramePr>
          <p:cNvPr id="112128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1282"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a:extLst>
              <a:ext uri="{FF2B5EF4-FFF2-40B4-BE49-F238E27FC236}">
                <a16:creationId xmlns:a16="http://schemas.microsoft.com/office/drawing/2014/main" id="{B6BF3A5C-ACCC-D020-986A-16FC77458BC5}"/>
              </a:ext>
            </a:extLst>
          </p:cNvPr>
          <p:cNvSpPr>
            <a:spLocks noGrp="1"/>
          </p:cNvSpPr>
          <p:nvPr>
            <p:ph type="sldNum" sz="quarter" idx="11"/>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3274344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83478-5040-788C-2524-D9461BF63FAC}"/>
              </a:ext>
            </a:extLst>
          </p:cNvPr>
          <p:cNvSpPr>
            <a:spLocks noGrp="1"/>
          </p:cNvSpPr>
          <p:nvPr>
            <p:ph type="title" orient="vert"/>
          </p:nvPr>
        </p:nvSpPr>
        <p:spPr>
          <a:xfrm>
            <a:off x="8724766" y="365125"/>
            <a:ext cx="2628767"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61D26-A76D-B46C-1F54-BB013298D6CA}"/>
              </a:ext>
            </a:extLst>
          </p:cNvPr>
          <p:cNvSpPr>
            <a:spLocks noGrp="1"/>
          </p:cNvSpPr>
          <p:nvPr>
            <p:ph type="body" orient="vert" idx="1"/>
          </p:nvPr>
        </p:nvSpPr>
        <p:spPr>
          <a:xfrm>
            <a:off x="838469" y="365125"/>
            <a:ext cx="769866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3B2FDFC4-E6C3-F47E-950D-90AF4EB2906E}"/>
              </a:ext>
            </a:extLst>
          </p:cNvPr>
          <p:cNvSpPr>
            <a:spLocks noGrp="1"/>
          </p:cNvSpPr>
          <p:nvPr>
            <p:ph type="sldNum" sz="quarter" idx="11"/>
          </p:nvPr>
        </p:nvSpPr>
        <p:spPr/>
        <p:txBody>
          <a:bodyPr/>
          <a:lstStyle/>
          <a:p>
            <a:fld id="{84064C1B-6D5F-48B9-A272-6ED202C01E5F}" type="slidenum">
              <a:rPr lang="en-US" smtClean="0"/>
              <a:pPr/>
              <a:t>‹#›</a:t>
            </a:fld>
            <a:endParaRPr lang="en-US"/>
          </a:p>
        </p:txBody>
      </p:sp>
    </p:spTree>
    <p:extLst>
      <p:ext uri="{BB962C8B-B14F-4D97-AF65-F5344CB8AC3E}">
        <p14:creationId xmlns:p14="http://schemas.microsoft.com/office/powerpoint/2010/main" val="2266481025"/>
      </p:ext>
    </p:extLst>
  </p:cSld>
  <p:clrMapOvr>
    <a:masterClrMapping/>
  </p:clrMapOvr>
  <p:transition spd="slow" advClick="0">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nchor="b"/>
          <a:lstStyle/>
          <a:p>
            <a:r>
              <a:rPr lang="en-US"/>
              <a:t>What is the Key Takeaway from the Slide?</a:t>
            </a:r>
          </a:p>
        </p:txBody>
      </p:sp>
      <p:sp>
        <p:nvSpPr>
          <p:cNvPr id="4" name="Slide Number Placeholder 3">
            <a:extLst>
              <a:ext uri="{FF2B5EF4-FFF2-40B4-BE49-F238E27FC236}">
                <a16:creationId xmlns:a16="http://schemas.microsoft.com/office/drawing/2014/main" id="{C041BAE3-0BE6-636A-1763-526D42D714A4}"/>
              </a:ext>
            </a:extLst>
          </p:cNvPr>
          <p:cNvSpPr>
            <a:spLocks noGrp="1"/>
          </p:cNvSpPr>
          <p:nvPr>
            <p:ph type="sldNum" sz="quarter" idx="11"/>
          </p:nvPr>
        </p:nvSpPr>
        <p:spPr/>
        <p:txBody>
          <a:bodyPr/>
          <a:lstStyle/>
          <a:p>
            <a:fld id="{56121F88-8EBB-447F-B7E7-039A06F6D31E}" type="slidenum">
              <a:rPr lang="en-US" smtClean="0"/>
              <a:pPr/>
              <a:t>‹#›</a:t>
            </a:fld>
            <a:endParaRPr lang="en-US"/>
          </a:p>
        </p:txBody>
      </p:sp>
      <p:pic>
        <p:nvPicPr>
          <p:cNvPr id="5" name="Picture 4">
            <a:extLst>
              <a:ext uri="{FF2B5EF4-FFF2-40B4-BE49-F238E27FC236}">
                <a16:creationId xmlns:a16="http://schemas.microsoft.com/office/drawing/2014/main" id="{082F1E82-EB51-F9BA-02EA-22D5503BCE3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6122"/>
          <a:stretch/>
        </p:blipFill>
        <p:spPr>
          <a:xfrm>
            <a:off x="11426758" y="120234"/>
            <a:ext cx="557204" cy="551969"/>
          </a:xfrm>
          <a:prstGeom prst="rect">
            <a:avLst/>
          </a:prstGeom>
        </p:spPr>
      </p:pic>
    </p:spTree>
    <p:extLst>
      <p:ext uri="{BB962C8B-B14F-4D97-AF65-F5344CB8AC3E}">
        <p14:creationId xmlns:p14="http://schemas.microsoft.com/office/powerpoint/2010/main" val="1000801240"/>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sp>
        <p:nvSpPr>
          <p:cNvPr id="3" name="Content Placeholder 2"/>
          <p:cNvSpPr>
            <a:spLocks noGrp="1"/>
          </p:cNvSpPr>
          <p:nvPr>
            <p:ph sz="half" idx="1"/>
          </p:nvPr>
        </p:nvSpPr>
        <p:spPr>
          <a:xfrm>
            <a:off x="795472" y="1381125"/>
            <a:ext cx="5300529" cy="4191000"/>
          </a:xfrm>
          <a:prstGeom prst="rect">
            <a:avLst/>
          </a:prstGeo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32" y="1381125"/>
            <a:ext cx="5300529" cy="4191000"/>
          </a:xfrm>
          <a:prstGeom prst="rect">
            <a:avLst/>
          </a:prstGeo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a:t>Fourth level</a:t>
            </a:r>
          </a:p>
        </p:txBody>
      </p:sp>
      <p:graphicFrame>
        <p:nvGraphicFramePr>
          <p:cNvPr id="1121282"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1282"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a:extLst>
              <a:ext uri="{FF2B5EF4-FFF2-40B4-BE49-F238E27FC236}">
                <a16:creationId xmlns:a16="http://schemas.microsoft.com/office/drawing/2014/main" id="{B6BF3A5C-ACCC-D020-986A-16FC77458BC5}"/>
              </a:ext>
            </a:extLst>
          </p:cNvPr>
          <p:cNvSpPr>
            <a:spLocks noGrp="1"/>
          </p:cNvSpPr>
          <p:nvPr>
            <p:ph type="sldNum" sz="quarter" idx="11"/>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3274344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1970280" y="1219320"/>
            <a:ext cx="8255160" cy="1142640"/>
          </a:xfrm>
          <a:prstGeom prst="rect">
            <a:avLst/>
          </a:prstGeom>
          <a:noFill/>
          <a:ln w="0">
            <a:noFill/>
          </a:ln>
        </p:spPr>
        <p:txBody>
          <a:bodyPr lIns="0" tIns="0" rIns="0" bIns="0" anchor="ctr">
            <a:noAutofit/>
          </a:bodyPr>
          <a:lstStyle/>
          <a:p>
            <a:pPr algn="ctr">
              <a:buNone/>
            </a:pPr>
            <a:endParaRPr lang="en-US" sz="1100" b="0" strike="noStrike" spc="-1">
              <a:solidFill>
                <a:srgbClr val="800000"/>
              </a:solidFill>
              <a:latin typeface="Arial"/>
            </a:endParaRPr>
          </a:p>
        </p:txBody>
      </p:sp>
      <p:sp>
        <p:nvSpPr>
          <p:cNvPr id="10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extLst>
      <p:ext uri="{BB962C8B-B14F-4D97-AF65-F5344CB8AC3E}">
        <p14:creationId xmlns:p14="http://schemas.microsoft.com/office/powerpoint/2010/main" val="38326352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extLst>
              <p:ext uri="{D42A27DB-BD31-4B8C-83A1-F6EECF244321}">
                <p14:modId xmlns:p14="http://schemas.microsoft.com/office/powerpoint/2010/main" val="3305434101"/>
              </p:ext>
            </p:extLst>
          </p:nvPr>
        </p:nvGraphicFramePr>
        <p:xfrm>
          <a:off x="11374752" y="202324"/>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333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4752" y="202324"/>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a:extLst>
              <a:ext uri="{FF2B5EF4-FFF2-40B4-BE49-F238E27FC236}">
                <a16:creationId xmlns:a16="http://schemas.microsoft.com/office/drawing/2014/main" id="{B8FE7FFA-BE3C-1973-AE6A-FF80017A6FC1}"/>
              </a:ext>
            </a:extLst>
          </p:cNvPr>
          <p:cNvSpPr>
            <a:spLocks noGrp="1"/>
          </p:cNvSpPr>
          <p:nvPr>
            <p:ph type="sldNum" sz="quarter" idx="11"/>
          </p:nvPr>
        </p:nvSpPr>
        <p:spPr/>
        <p:txBody>
          <a:bodyPr/>
          <a:lstStyle/>
          <a:p>
            <a:fld id="{56121F88-8EBB-447F-B7E7-039A06F6D31E}" type="slidenum">
              <a:rPr lang="en-US" smtClean="0"/>
              <a:pPr/>
              <a:t>‹#›</a:t>
            </a:fld>
            <a:endParaRPr lang="en-US"/>
          </a:p>
        </p:txBody>
      </p:sp>
      <p:sp>
        <p:nvSpPr>
          <p:cNvPr id="2" name="Rectangle 1">
            <a:extLst>
              <a:ext uri="{FF2B5EF4-FFF2-40B4-BE49-F238E27FC236}">
                <a16:creationId xmlns:a16="http://schemas.microsoft.com/office/drawing/2014/main" id="{3B8711F1-6CC5-9285-56FD-4AA619DD397D}"/>
              </a:ext>
            </a:extLst>
          </p:cNvPr>
          <p:cNvSpPr/>
          <p:nvPr userDrawn="1"/>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A907B9D0-7F6B-5505-ACD6-8F64B3BB5EF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854B2C51-DEDC-D6D6-CBC8-97A924FFD8C2}"/>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19133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extLst>
              <p:ext uri="{D42A27DB-BD31-4B8C-83A1-F6EECF244321}">
                <p14:modId xmlns:p14="http://schemas.microsoft.com/office/powerpoint/2010/main" val="3305434101"/>
              </p:ext>
            </p:extLst>
          </p:nvPr>
        </p:nvGraphicFramePr>
        <p:xfrm>
          <a:off x="11374752" y="202324"/>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333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4752" y="202324"/>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a:extLst>
              <a:ext uri="{FF2B5EF4-FFF2-40B4-BE49-F238E27FC236}">
                <a16:creationId xmlns:a16="http://schemas.microsoft.com/office/drawing/2014/main" id="{B8FE7FFA-BE3C-1973-AE6A-FF80017A6FC1}"/>
              </a:ext>
            </a:extLst>
          </p:cNvPr>
          <p:cNvSpPr>
            <a:spLocks noGrp="1"/>
          </p:cNvSpPr>
          <p:nvPr>
            <p:ph type="sldNum" sz="quarter" idx="11"/>
          </p:nvPr>
        </p:nvSpPr>
        <p:spPr/>
        <p:txBody>
          <a:bodyPr/>
          <a:lstStyle/>
          <a:p>
            <a:fld id="{56121F88-8EBB-447F-B7E7-039A06F6D31E}" type="slidenum">
              <a:rPr lang="en-US" smtClean="0"/>
              <a:pPr/>
              <a:t>‹#›</a:t>
            </a:fld>
            <a:endParaRPr lang="en-US"/>
          </a:p>
        </p:txBody>
      </p:sp>
      <p:sp>
        <p:nvSpPr>
          <p:cNvPr id="2" name="Rectangle 1">
            <a:extLst>
              <a:ext uri="{FF2B5EF4-FFF2-40B4-BE49-F238E27FC236}">
                <a16:creationId xmlns:a16="http://schemas.microsoft.com/office/drawing/2014/main" id="{3B8711F1-6CC5-9285-56FD-4AA619DD397D}"/>
              </a:ext>
            </a:extLst>
          </p:cNvPr>
          <p:cNvSpPr/>
          <p:nvPr userDrawn="1"/>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A907B9D0-7F6B-5505-ACD6-8F64B3BB5EF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854B2C51-DEDC-D6D6-CBC8-97A924FFD8C2}"/>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19133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crush"/>
      </p:transition>
    </mc:Choice>
    <mc:Fallback>
      <p:transition spd="slow" advClick="0">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9" y="2743200"/>
            <a:ext cx="8255692" cy="2971800"/>
          </a:xfrm>
          <a:prstGeom prst="rect">
            <a:avLst/>
          </a:prstGeo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968154" y="1234664"/>
            <a:ext cx="8255692" cy="1143000"/>
          </a:xfrm>
          <a:prstGeom prst="rect">
            <a:avLst/>
          </a:prstGeom>
        </p:spPr>
        <p:txBody>
          <a:bodyPr tIns="45720" bIns="45720"/>
          <a:lstStyle>
            <a:lvl1pPr>
              <a:defRPr/>
            </a:lvl1pPr>
          </a:lstStyle>
          <a:p>
            <a:r>
              <a:rPr lang="en-US"/>
              <a:t>Click to edit Master title style</a:t>
            </a:r>
          </a:p>
        </p:txBody>
      </p:sp>
      <p:sp>
        <p:nvSpPr>
          <p:cNvPr id="8" name="Text Box 5"/>
          <p:cNvSpPr txBox="1">
            <a:spLocks noChangeArrowheads="1"/>
          </p:cNvSpPr>
          <p:nvPr userDrawn="1"/>
        </p:nvSpPr>
        <p:spPr bwMode="auto">
          <a:xfrm>
            <a:off x="11770627" y="6538406"/>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latin typeface="+mn-lt"/>
              </a:rPr>
              <a:pPr algn="r">
                <a:spcBef>
                  <a:spcPct val="0"/>
                </a:spcBef>
                <a:buClrTx/>
                <a:buFontTx/>
                <a:buNone/>
              </a:pPr>
              <a:t>‹#›</a:t>
            </a:fld>
            <a:endParaRPr lang="en-US" sz="1200">
              <a:latin typeface="+mn-lt"/>
            </a:endParaRPr>
          </a:p>
        </p:txBody>
      </p:sp>
      <p:sp>
        <p:nvSpPr>
          <p:cNvPr id="2" name="Rectangle 1">
            <a:extLst>
              <a:ext uri="{FF2B5EF4-FFF2-40B4-BE49-F238E27FC236}">
                <a16:creationId xmlns:a16="http://schemas.microsoft.com/office/drawing/2014/main" id="{D6D45250-4304-0460-A33E-5531EFB65067}"/>
              </a:ext>
            </a:extLst>
          </p:cNvPr>
          <p:cNvSpPr/>
          <p:nvPr userDrawn="1"/>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BE3FB081-4461-1A70-290A-CF97C6DF1E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884B4329-974F-55E4-4718-C68B361868B9}"/>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20352153"/>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540.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9" y="2743200"/>
            <a:ext cx="8255692" cy="2971800"/>
          </a:xfrm>
          <a:prstGeom prst="rect">
            <a:avLst/>
          </a:prstGeo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968154" y="1234664"/>
            <a:ext cx="8255692" cy="1143000"/>
          </a:xfrm>
          <a:prstGeom prst="rect">
            <a:avLst/>
          </a:prstGeom>
        </p:spPr>
        <p:txBody>
          <a:bodyPr tIns="45720" bIns="45720"/>
          <a:lstStyle>
            <a:lvl1pPr>
              <a:defRPr/>
            </a:lvl1pPr>
          </a:lstStyle>
          <a:p>
            <a:r>
              <a:rPr lang="en-US"/>
              <a:t>Click to edit Master title style</a:t>
            </a:r>
          </a:p>
        </p:txBody>
      </p:sp>
      <p:sp>
        <p:nvSpPr>
          <p:cNvPr id="8" name="Text Box 5"/>
          <p:cNvSpPr txBox="1">
            <a:spLocks noChangeArrowheads="1"/>
          </p:cNvSpPr>
          <p:nvPr userDrawn="1"/>
        </p:nvSpPr>
        <p:spPr bwMode="auto">
          <a:xfrm>
            <a:off x="11770627" y="6538406"/>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latin typeface="+mn-lt"/>
              </a:rPr>
              <a:pPr algn="r">
                <a:spcBef>
                  <a:spcPct val="0"/>
                </a:spcBef>
                <a:buClrTx/>
                <a:buFontTx/>
                <a:buNone/>
              </a:pPr>
              <a:t>‹#›</a:t>
            </a:fld>
            <a:endParaRPr lang="en-US" sz="1200">
              <a:latin typeface="+mn-lt"/>
            </a:endParaRPr>
          </a:p>
        </p:txBody>
      </p:sp>
      <p:sp>
        <p:nvSpPr>
          <p:cNvPr id="2" name="Rectangle 1">
            <a:extLst>
              <a:ext uri="{FF2B5EF4-FFF2-40B4-BE49-F238E27FC236}">
                <a16:creationId xmlns:a16="http://schemas.microsoft.com/office/drawing/2014/main" id="{D6D45250-4304-0460-A33E-5531EFB65067}"/>
              </a:ext>
            </a:extLst>
          </p:cNvPr>
          <p:cNvSpPr/>
          <p:nvPr userDrawn="1"/>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BE3FB081-4461-1A70-290A-CF97C6DF1E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884B4329-974F-55E4-4718-C68B361868B9}"/>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20352153"/>
      </p:ext>
    </p:extLst>
  </p:cSld>
  <p:clrMapOvr>
    <a:masterClrMapping/>
  </p:clrMapOvr>
  <mc:AlternateContent xmlns:mc="http://schemas.openxmlformats.org/markup-compatibility/2006">
    <mc:Choice xmlns:p14="http://schemas.microsoft.com/office/powerpoint/2010/main" Requires="p14">
      <p:transition spd="slow" p14:dur="3400" advClick="0">
        <p14:reveal/>
      </p:transition>
    </mc:Choice>
    <mc:Fallback>
      <p:transition spd="slow" advClick="0">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nchor="b"/>
          <a:lstStyle/>
          <a:p>
            <a:r>
              <a:rPr lang="en-US"/>
              <a:t>What is the Key Takeaway from the Slide?</a:t>
            </a:r>
          </a:p>
        </p:txBody>
      </p:sp>
      <p:sp>
        <p:nvSpPr>
          <p:cNvPr id="4" name="Slide Number Placeholder 3">
            <a:extLst>
              <a:ext uri="{FF2B5EF4-FFF2-40B4-BE49-F238E27FC236}">
                <a16:creationId xmlns:a16="http://schemas.microsoft.com/office/drawing/2014/main" id="{C041BAE3-0BE6-636A-1763-526D42D714A4}"/>
              </a:ext>
            </a:extLst>
          </p:cNvPr>
          <p:cNvSpPr>
            <a:spLocks noGrp="1"/>
          </p:cNvSpPr>
          <p:nvPr>
            <p:ph type="sldNum" sz="quarter" idx="11"/>
          </p:nvPr>
        </p:nvSpPr>
        <p:spPr/>
        <p:txBody>
          <a:bodyPr/>
          <a:lstStyle/>
          <a:p>
            <a:fld id="{56121F88-8EBB-447F-B7E7-039A06F6D31E}" type="slidenum">
              <a:rPr lang="en-US" smtClean="0"/>
              <a:pPr/>
              <a:t>‹#›</a:t>
            </a:fld>
            <a:endParaRPr lang="en-US"/>
          </a:p>
        </p:txBody>
      </p:sp>
      <p:pic>
        <p:nvPicPr>
          <p:cNvPr id="5" name="Picture 4">
            <a:extLst>
              <a:ext uri="{FF2B5EF4-FFF2-40B4-BE49-F238E27FC236}">
                <a16:creationId xmlns:a16="http://schemas.microsoft.com/office/drawing/2014/main" id="{082F1E82-EB51-F9BA-02EA-22D5503BCE3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6122"/>
          <a:stretch/>
        </p:blipFill>
        <p:spPr>
          <a:xfrm>
            <a:off x="11426758" y="120234"/>
            <a:ext cx="557204" cy="551969"/>
          </a:xfrm>
          <a:prstGeom prst="rect">
            <a:avLst/>
          </a:prstGeom>
        </p:spPr>
      </p:pic>
    </p:spTree>
    <p:extLst>
      <p:ext uri="{BB962C8B-B14F-4D97-AF65-F5344CB8AC3E}">
        <p14:creationId xmlns:p14="http://schemas.microsoft.com/office/powerpoint/2010/main" val="1791210150"/>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0.xml><?xml version="1.0" encoding="utf-8"?>
<p:sldLayout xmlns:a="http://schemas.openxmlformats.org/drawingml/2006/main" xmlns:r="http://schemas.openxmlformats.org/officeDocument/2006/relationships" xmlns:p="http://schemas.openxmlformats.org/presentationml/2006/main">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nchor="b"/>
          <a:lstStyle/>
          <a:p>
            <a:r>
              <a:rPr lang="en-US"/>
              <a:t>What is the Key Takeaway from the Slide?</a:t>
            </a:r>
          </a:p>
        </p:txBody>
      </p:sp>
      <p:sp>
        <p:nvSpPr>
          <p:cNvPr id="4" name="Slide Number Placeholder 3">
            <a:extLst>
              <a:ext uri="{FF2B5EF4-FFF2-40B4-BE49-F238E27FC236}">
                <a16:creationId xmlns:a16="http://schemas.microsoft.com/office/drawing/2014/main" id="{C041BAE3-0BE6-636A-1763-526D42D714A4}"/>
              </a:ext>
            </a:extLst>
          </p:cNvPr>
          <p:cNvSpPr>
            <a:spLocks noGrp="1"/>
          </p:cNvSpPr>
          <p:nvPr>
            <p:ph type="sldNum" sz="quarter" idx="11"/>
          </p:nvPr>
        </p:nvSpPr>
        <p:spPr/>
        <p:txBody>
          <a:bodyPr/>
          <a:lstStyle/>
          <a:p>
            <a:fld id="{56121F88-8EBB-447F-B7E7-039A06F6D31E}" type="slidenum">
              <a:rPr lang="en-US" smtClean="0"/>
              <a:pPr/>
              <a:t>‹#›</a:t>
            </a:fld>
            <a:endParaRPr lang="en-US"/>
          </a:p>
        </p:txBody>
      </p:sp>
      <p:pic>
        <p:nvPicPr>
          <p:cNvPr id="5" name="Picture 4">
            <a:extLst>
              <a:ext uri="{FF2B5EF4-FFF2-40B4-BE49-F238E27FC236}">
                <a16:creationId xmlns:a16="http://schemas.microsoft.com/office/drawing/2014/main" id="{082F1E82-EB51-F9BA-02EA-22D5503BCE3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6122"/>
          <a:stretch/>
        </p:blipFill>
        <p:spPr>
          <a:xfrm>
            <a:off x="11426758" y="120234"/>
            <a:ext cx="557204" cy="551969"/>
          </a:xfrm>
          <a:prstGeom prst="rect">
            <a:avLst/>
          </a:prstGeom>
        </p:spPr>
      </p:pic>
    </p:spTree>
    <p:extLst>
      <p:ext uri="{BB962C8B-B14F-4D97-AF65-F5344CB8AC3E}">
        <p14:creationId xmlns:p14="http://schemas.microsoft.com/office/powerpoint/2010/main" val="1791210150"/>
      </p:ext>
    </p:extLst>
  </p:cSld>
  <p:clrMapOvr>
    <a:masterClrMapping/>
  </p:clrMapOvr>
  <mc:AlternateContent xmlns:mc="http://schemas.openxmlformats.org/markup-compatibility/2006">
    <mc:Choice xmlns:p14="http://schemas.microsoft.com/office/powerpoint/2010/main" Requires="p14">
      <p:transition p14:dur="100" advClick="0">
        <p:cut/>
      </p:transition>
    </mc:Choice>
    <mc:Fallback>
      <p:transition advClick="0">
        <p:cut/>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8607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6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8607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1970280" y="1219320"/>
            <a:ext cx="8255160" cy="1142640"/>
          </a:xfrm>
          <a:prstGeom prst="rect">
            <a:avLst/>
          </a:prstGeom>
          <a:noFill/>
          <a:ln w="0">
            <a:noFill/>
          </a:ln>
        </p:spPr>
        <p:txBody>
          <a:bodyPr lIns="0" tIns="0" rIns="0" bIns="0" anchor="ctr">
            <a:noAutofit/>
          </a:bodyPr>
          <a:lstStyle/>
          <a:p>
            <a:pPr algn="ctr">
              <a:buNone/>
            </a:pPr>
            <a:endParaRPr lang="en-US" sz="1100" b="0" strike="noStrike" spc="-1">
              <a:solidFill>
                <a:srgbClr val="800000"/>
              </a:solidFill>
              <a:latin typeface="Arial"/>
            </a:endParaRPr>
          </a:p>
        </p:txBody>
      </p:sp>
      <p:sp>
        <p:nvSpPr>
          <p:cNvPr id="10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extLst>
      <p:ext uri="{BB962C8B-B14F-4D97-AF65-F5344CB8AC3E}">
        <p14:creationId xmlns:p14="http://schemas.microsoft.com/office/powerpoint/2010/main" val="19119087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7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1970280" y="1219320"/>
            <a:ext cx="8255160" cy="1142640"/>
          </a:xfrm>
          <a:prstGeom prst="rect">
            <a:avLst/>
          </a:prstGeom>
          <a:noFill/>
          <a:ln w="0">
            <a:noFill/>
          </a:ln>
        </p:spPr>
        <p:txBody>
          <a:bodyPr lIns="0" tIns="0" rIns="0" bIns="0" anchor="ctr">
            <a:noAutofit/>
          </a:bodyPr>
          <a:lstStyle/>
          <a:p>
            <a:pPr algn="ctr">
              <a:buNone/>
            </a:pPr>
            <a:endParaRPr lang="en-US" sz="1100" b="0" strike="noStrike" spc="-1">
              <a:solidFill>
                <a:srgbClr val="800000"/>
              </a:solidFill>
              <a:latin typeface="Arial"/>
            </a:endParaRPr>
          </a:p>
        </p:txBody>
      </p:sp>
      <p:sp>
        <p:nvSpPr>
          <p:cNvPr id="10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extLst>
      <p:ext uri="{BB962C8B-B14F-4D97-AF65-F5344CB8AC3E}">
        <p14:creationId xmlns:p14="http://schemas.microsoft.com/office/powerpoint/2010/main" val="19119087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A460BD-E3EF-72D7-F30F-F7265B761E2C}"/>
              </a:ext>
            </a:extLst>
          </p:cNvPr>
          <p:cNvSpPr/>
          <p:nvPr userDrawn="1"/>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37596625"/>
      </p:ext>
    </p:extLst>
  </p:cSld>
  <p:clrMapOvr>
    <a:masterClrMapping/>
  </p:clrMapOvr>
  <p:transition spd="slow" advClick="0">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D7F8-3E2A-47A1-8DB5-399D91CEBE20}"/>
              </a:ext>
            </a:extLst>
          </p:cNvPr>
          <p:cNvSpPr>
            <a:spLocks noGrp="1"/>
          </p:cNvSpPr>
          <p:nvPr>
            <p:ph type="ctrTitle"/>
          </p:nvPr>
        </p:nvSpPr>
        <p:spPr>
          <a:xfrm>
            <a:off x="1524000" y="1122363"/>
            <a:ext cx="9144000" cy="2387600"/>
          </a:xfrm>
        </p:spPr>
        <p:txBody>
          <a:bodyPr anchor="b"/>
          <a:lstStyle>
            <a:lvl1pPr algn="ctr">
              <a:defRPr sz="4873"/>
            </a:lvl1pPr>
          </a:lstStyle>
          <a:p>
            <a:r>
              <a:rPr lang="en-US"/>
              <a:t>Click to edit Master title style</a:t>
            </a:r>
            <a:endParaRPr lang="en-IN"/>
          </a:p>
        </p:txBody>
      </p:sp>
      <p:sp>
        <p:nvSpPr>
          <p:cNvPr id="3" name="Subtitle 2">
            <a:extLst>
              <a:ext uri="{FF2B5EF4-FFF2-40B4-BE49-F238E27FC236}">
                <a16:creationId xmlns:a16="http://schemas.microsoft.com/office/drawing/2014/main" id="{74BD29EF-F0AD-4AB5-ABE8-A994DE6AC275}"/>
              </a:ext>
            </a:extLst>
          </p:cNvPr>
          <p:cNvSpPr>
            <a:spLocks noGrp="1"/>
          </p:cNvSpPr>
          <p:nvPr>
            <p:ph type="subTitle" idx="1"/>
          </p:nvPr>
        </p:nvSpPr>
        <p:spPr>
          <a:xfrm>
            <a:off x="1524000" y="3602038"/>
            <a:ext cx="9144000" cy="1655762"/>
          </a:xfrm>
        </p:spPr>
        <p:txBody>
          <a:bodyPr/>
          <a:lstStyle>
            <a:lvl1pPr marL="0" indent="0" algn="ctr">
              <a:buNone/>
              <a:defRPr sz="1949"/>
            </a:lvl1pPr>
            <a:lvl2pPr marL="371338" indent="0" algn="ctr">
              <a:buNone/>
              <a:defRPr sz="1624"/>
            </a:lvl2pPr>
            <a:lvl3pPr marL="742676" indent="0" algn="ctr">
              <a:buNone/>
              <a:defRPr sz="1462"/>
            </a:lvl3pPr>
            <a:lvl4pPr marL="1114014" indent="0" algn="ctr">
              <a:buNone/>
              <a:defRPr sz="1300"/>
            </a:lvl4pPr>
            <a:lvl5pPr marL="1485351" indent="0" algn="ctr">
              <a:buNone/>
              <a:defRPr sz="1300"/>
            </a:lvl5pPr>
            <a:lvl6pPr marL="1856689" indent="0" algn="ctr">
              <a:buNone/>
              <a:defRPr sz="1300"/>
            </a:lvl6pPr>
            <a:lvl7pPr marL="2228027" indent="0" algn="ctr">
              <a:buNone/>
              <a:defRPr sz="1300"/>
            </a:lvl7pPr>
            <a:lvl8pPr marL="2599365" indent="0" algn="ctr">
              <a:buNone/>
              <a:defRPr sz="1300"/>
            </a:lvl8pPr>
            <a:lvl9pPr marL="2970703" indent="0" algn="ctr">
              <a:buNone/>
              <a:defRPr sz="1300"/>
            </a:lvl9pPr>
          </a:lstStyle>
          <a:p>
            <a:r>
              <a:rPr lang="en-US"/>
              <a:t>Click to edit Master subtitle style</a:t>
            </a:r>
            <a:endParaRPr lang="en-IN"/>
          </a:p>
        </p:txBody>
      </p:sp>
      <p:sp>
        <p:nvSpPr>
          <p:cNvPr id="4" name="Slide Number Placeholder 3">
            <a:extLst>
              <a:ext uri="{FF2B5EF4-FFF2-40B4-BE49-F238E27FC236}">
                <a16:creationId xmlns:a16="http://schemas.microsoft.com/office/drawing/2014/main" id="{D6C48A9D-66D3-E183-70B5-2C1C7AC00468}"/>
              </a:ext>
            </a:extLst>
          </p:cNvPr>
          <p:cNvSpPr>
            <a:spLocks noGrp="1"/>
          </p:cNvSpPr>
          <p:nvPr>
            <p:ph type="sldNum" sz="quarter" idx="12"/>
          </p:nvPr>
        </p:nvSpPr>
        <p:spPr/>
        <p:txBody>
          <a:bodyPr/>
          <a:lstStyle/>
          <a:p>
            <a:fld id="{96187C23-8D4C-47E6-80DB-89BF451B8880}" type="slidenum">
              <a:rPr lang="en-IN" smtClean="0"/>
              <a:pPr/>
              <a:t>‹#›</a:t>
            </a:fld>
            <a:endParaRPr lang="en-IN"/>
          </a:p>
        </p:txBody>
      </p:sp>
      <p:sp>
        <p:nvSpPr>
          <p:cNvPr id="5" name="Rectangle 4">
            <a:extLst>
              <a:ext uri="{FF2B5EF4-FFF2-40B4-BE49-F238E27FC236}">
                <a16:creationId xmlns:a16="http://schemas.microsoft.com/office/drawing/2014/main" id="{E15547D3-C4CA-B094-E039-47CC2CFD7533}"/>
              </a:ext>
            </a:extLst>
          </p:cNvPr>
          <p:cNvSpPr/>
          <p:nvPr userDrawn="1"/>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3E9576B3-A648-D5A9-9423-36DC5264028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7" name="TextBox 6">
            <a:extLst>
              <a:ext uri="{FF2B5EF4-FFF2-40B4-BE49-F238E27FC236}">
                <a16:creationId xmlns:a16="http://schemas.microsoft.com/office/drawing/2014/main" id="{82BF3DD2-655A-E6D6-984A-04EE23A4C100}"/>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3642390"/>
      </p:ext>
    </p:extLst>
  </p:cSld>
  <p:clrMapOvr>
    <a:masterClrMapping/>
  </p:clrMapOvr>
  <p:transition spd="slow" advClick="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7" y="1371337"/>
            <a:ext cx="5386527" cy="639762"/>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97" y="2174875"/>
            <a:ext cx="5386527" cy="3951288"/>
          </a:xfrm>
          <a:prstGeom prst="rect">
            <a:avLst/>
          </a:prstGeo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a:prstGeom prst="rect">
            <a:avLst/>
          </a:prstGeo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8" y="381000"/>
            <a:ext cx="11062315" cy="838200"/>
          </a:xfrm>
          <a:prstGeom prst="rect">
            <a:avLst/>
          </a:prstGeom>
        </p:spPr>
        <p:txBody>
          <a:bodyPr/>
          <a:lstStyle>
            <a:lvl1pPr>
              <a:defRPr sz="3200"/>
            </a:lvl1pPr>
          </a:lstStyle>
          <a:p>
            <a:r>
              <a:rPr lang="en-US"/>
              <a:t>What is the Key Takeaway from the Slide?</a:t>
            </a:r>
          </a:p>
        </p:txBody>
      </p:sp>
      <p:graphicFrame>
        <p:nvGraphicFramePr>
          <p:cNvPr id="1122306"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2306"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a:extLst>
              <a:ext uri="{FF2B5EF4-FFF2-40B4-BE49-F238E27FC236}">
                <a16:creationId xmlns:a16="http://schemas.microsoft.com/office/drawing/2014/main" id="{56CAAB1C-E69A-8A17-CA09-70D8E95AB55F}"/>
              </a:ext>
            </a:extLst>
          </p:cNvPr>
          <p:cNvSpPr>
            <a:spLocks noGrp="1"/>
          </p:cNvSpPr>
          <p:nvPr>
            <p:ph type="sldNum" sz="quarter" idx="11"/>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13344312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FAD166-043A-4F85-AE25-397E683754D0}"/>
              </a:ext>
            </a:extLst>
          </p:cNvPr>
          <p:cNvPicPr>
            <a:picLocks noChangeAspect="1"/>
          </p:cNvPicPr>
          <p:nvPr/>
        </p:nvPicPr>
        <p:blipFill rotWithShape="1">
          <a:blip r:embed="rId2">
            <a:extLst>
              <a:ext uri="{28A0092B-C50C-407E-A947-70E740481C1C}">
                <a14:useLocalDpi xmlns:a14="http://schemas.microsoft.com/office/drawing/2010/main" val="0"/>
              </a:ext>
            </a:extLst>
          </a:blip>
          <a:srcRect l="115" t="22407" r="827" b="28982"/>
          <a:stretch/>
        </p:blipFill>
        <p:spPr>
          <a:xfrm>
            <a:off x="0" y="3429000"/>
            <a:ext cx="12192004" cy="3365485"/>
          </a:xfrm>
          <a:prstGeom prst="rect">
            <a:avLst/>
          </a:prstGeom>
        </p:spPr>
      </p:pic>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a:p>
        </p:txBody>
      </p:sp>
      <p:sp>
        <p:nvSpPr>
          <p:cNvPr id="10" name="Rectangle 12"/>
          <p:cNvSpPr>
            <a:spLocks noChangeArrowheads="1"/>
          </p:cNvSpPr>
          <p:nvPr/>
        </p:nvSpPr>
        <p:spPr bwMode="auto">
          <a:xfrm>
            <a:off x="4485535" y="4094163"/>
            <a:ext cx="3090021" cy="673100"/>
          </a:xfrm>
          <a:prstGeom prst="rect">
            <a:avLst/>
          </a:prstGeom>
          <a:noFill/>
          <a:ln w="9525">
            <a:noFill/>
            <a:miter lim="800000"/>
            <a:headEnd/>
            <a:tailEnd/>
          </a:ln>
          <a:effectLst/>
        </p:spPr>
        <p:txBody>
          <a:bodyPr lIns="0" tIns="0" rIns="0" bIns="0"/>
          <a:lstStyle/>
          <a:p>
            <a:pPr algn="ctr">
              <a:spcBef>
                <a:spcPct val="0"/>
              </a:spcBef>
              <a:buClrTx/>
              <a:buFontTx/>
              <a:buNone/>
            </a:pPr>
            <a:r>
              <a:rPr lang="en-US" sz="2000" b="1">
                <a:solidFill>
                  <a:schemeClr val="bg1"/>
                </a:solidFill>
                <a:latin typeface="+mj-lt"/>
              </a:rPr>
              <a:t>Chicago, IL</a:t>
            </a:r>
          </a:p>
          <a:p>
            <a:pPr algn="ctr">
              <a:spcBef>
                <a:spcPct val="0"/>
              </a:spcBef>
              <a:buClrTx/>
              <a:buFontTx/>
              <a:buNone/>
            </a:pPr>
            <a:r>
              <a:rPr lang="en-US" sz="2000" b="1">
                <a:solidFill>
                  <a:schemeClr val="bg1"/>
                </a:solidFill>
                <a:latin typeface="+mj-lt"/>
              </a:rPr>
              <a:t>Bangalore, India</a:t>
            </a:r>
          </a:p>
          <a:p>
            <a:pPr algn="ctr">
              <a:spcBef>
                <a:spcPct val="0"/>
              </a:spcBef>
              <a:buClrTx/>
              <a:buFontTx/>
              <a:buNone/>
            </a:pPr>
            <a:r>
              <a:rPr lang="en-US" sz="2000" b="1">
                <a:solidFill>
                  <a:schemeClr val="bg1"/>
                </a:solidFill>
                <a:latin typeface="+mj-lt"/>
              </a:rPr>
              <a:t>www.mu-sigma.com</a:t>
            </a:r>
          </a:p>
          <a:p>
            <a:pPr>
              <a:spcBef>
                <a:spcPct val="0"/>
              </a:spcBef>
              <a:buClrTx/>
              <a:buFontTx/>
              <a:buNone/>
            </a:pPr>
            <a:endParaRPr lang="en-US" sz="2000" b="1">
              <a:solidFill>
                <a:schemeClr val="bg1"/>
              </a:solidFill>
              <a:latin typeface="+mj-lt"/>
            </a:endParaRPr>
          </a:p>
        </p:txBody>
      </p:sp>
      <p:sp>
        <p:nvSpPr>
          <p:cNvPr id="5" name="Title Placeholder 13"/>
          <p:cNvSpPr>
            <a:spLocks noGrp="1"/>
          </p:cNvSpPr>
          <p:nvPr>
            <p:ph type="title" hasCustomPrompt="1"/>
          </p:nvPr>
        </p:nvSpPr>
        <p:spPr>
          <a:xfrm>
            <a:off x="2305171" y="2467429"/>
            <a:ext cx="8443323" cy="457200"/>
          </a:xfrm>
          <a:prstGeom prst="rect">
            <a:avLst/>
          </a:prstGeom>
        </p:spPr>
        <p:txBody>
          <a:bodyPr vert="horz" lIns="91440" tIns="45720" rIns="91440" bIns="45720" rtlCol="0" anchor="ctr">
            <a:normAutofit/>
          </a:bodyPr>
          <a:lstStyle>
            <a:lvl1pPr>
              <a:defRPr>
                <a:solidFill>
                  <a:schemeClr val="bg2">
                    <a:lumMod val="25000"/>
                  </a:schemeClr>
                </a:solidFill>
              </a:defRPr>
            </a:lvl1pPr>
          </a:lstStyle>
          <a:p>
            <a:r>
              <a:rPr lang="en-US"/>
              <a:t>Solution deck</a:t>
            </a:r>
          </a:p>
        </p:txBody>
      </p:sp>
      <p:sp>
        <p:nvSpPr>
          <p:cNvPr id="11" name="Text Placeholder 10"/>
          <p:cNvSpPr>
            <a:spLocks noGrp="1"/>
          </p:cNvSpPr>
          <p:nvPr>
            <p:ph type="body" sz="quarter" idx="11" hasCustomPrompt="1"/>
          </p:nvPr>
        </p:nvSpPr>
        <p:spPr>
          <a:xfrm>
            <a:off x="4430796" y="5108573"/>
            <a:ext cx="3289377" cy="522288"/>
          </a:xfrm>
        </p:spPr>
        <p:txBody>
          <a:bodyPr anchor="ctr">
            <a:normAutofit/>
          </a:bodyPr>
          <a:lstStyle>
            <a:lvl1pPr algn="ctr">
              <a:buNone/>
              <a:defRPr sz="2216" b="1" i="0" baseline="30000">
                <a:solidFill>
                  <a:schemeClr val="bg1"/>
                </a:solidFill>
              </a:defRPr>
            </a:lvl1pPr>
          </a:lstStyle>
          <a:p>
            <a:pPr lvl="0"/>
            <a:r>
              <a:rPr lang="en-US"/>
              <a:t>11TH OCT 2024</a:t>
            </a:r>
          </a:p>
        </p:txBody>
      </p:sp>
      <p:sp>
        <p:nvSpPr>
          <p:cNvPr id="13" name="Rectangle 14"/>
          <p:cNvSpPr>
            <a:spLocks noChangeArrowheads="1"/>
          </p:cNvSpPr>
          <p:nvPr/>
        </p:nvSpPr>
        <p:spPr bwMode="auto">
          <a:xfrm>
            <a:off x="211275" y="6472269"/>
            <a:ext cx="11769451" cy="430887"/>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b="0" u="none" kern="1200">
                <a:solidFill>
                  <a:schemeClr val="bg1"/>
                </a:solidFill>
                <a:latin typeface="+mn-lt"/>
                <a:ea typeface="+mn-ea"/>
                <a:cs typeface="Times New Roman" pitchFamily="18" charset="0"/>
              </a:rPr>
              <a:t>Proprietary Information</a:t>
            </a:r>
            <a:r>
              <a:rPr lang="en-GB" sz="1100" b="0" u="none">
                <a:solidFill>
                  <a:schemeClr val="bg1"/>
                </a:solidFill>
                <a:latin typeface="+mn-lt"/>
                <a:ea typeface="Arial Unicode MS" pitchFamily="34" charset="-128"/>
                <a:cs typeface="Arial Unicode MS" pitchFamily="34" charset="-128"/>
              </a:rPr>
              <a:t> | </a:t>
            </a:r>
            <a:r>
              <a:rPr lang="en-GB" sz="1100">
                <a:solidFill>
                  <a:schemeClr val="bg1"/>
                </a:solidFill>
                <a:latin typeface="+mn-lt"/>
                <a:ea typeface="Arial Unicode MS" pitchFamily="34" charset="-128"/>
                <a:cs typeface="Arial Unicode MS" pitchFamily="34" charset="-128"/>
              </a:rPr>
              <a:t>This document and its attachments are confidential.  Any</a:t>
            </a:r>
            <a:r>
              <a:rPr lang="en-US" sz="110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100" b="1">
                <a:solidFill>
                  <a:schemeClr val="bg1"/>
                </a:solidFill>
                <a:latin typeface="+mn-lt"/>
              </a:rPr>
              <a:t>	</a:t>
            </a:r>
            <a:r>
              <a:rPr lang="en-US" sz="1100">
                <a:solidFill>
                  <a:schemeClr val="bg1"/>
                </a:solidFill>
                <a:latin typeface="+mn-lt"/>
              </a:rPr>
              <a:t> </a:t>
            </a:r>
          </a:p>
        </p:txBody>
      </p:sp>
      <p:sp>
        <p:nvSpPr>
          <p:cNvPr id="15" name="Text Placeholder 14"/>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a:t>Meeting Title</a:t>
            </a:r>
          </a:p>
        </p:txBody>
      </p:sp>
      <p:sp>
        <p:nvSpPr>
          <p:cNvPr id="16" name="Line 6"/>
          <p:cNvSpPr>
            <a:spLocks noChangeShapeType="1"/>
          </p:cNvSpPr>
          <p:nvPr/>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a:p>
        </p:txBody>
      </p:sp>
      <p:sp>
        <p:nvSpPr>
          <p:cNvPr id="21" name="TextBox 23"/>
          <p:cNvSpPr txBox="1">
            <a:spLocks noChangeArrowheads="1"/>
          </p:cNvSpPr>
          <p:nvPr/>
        </p:nvSpPr>
        <p:spPr bwMode="auto">
          <a:xfrm>
            <a:off x="4899555" y="3556002"/>
            <a:ext cx="4190389" cy="471219"/>
          </a:xfrm>
          <a:prstGeom prst="rect">
            <a:avLst/>
          </a:prstGeom>
          <a:noFill/>
          <a:ln w="9525">
            <a:noFill/>
            <a:miter lim="800000"/>
            <a:headEnd/>
            <a:tailEnd/>
          </a:ln>
        </p:spPr>
        <p:txBody>
          <a:bodyPr>
            <a:spAutoFit/>
          </a:bodyPr>
          <a:lstStyle/>
          <a:p>
            <a:r>
              <a:rPr lang="en-US" sz="2462" b="1" i="0">
                <a:solidFill>
                  <a:schemeClr val="bg1"/>
                </a:solidFill>
                <a:latin typeface="+mj-lt"/>
              </a:rPr>
              <a:t>Do The Math</a:t>
            </a:r>
          </a:p>
        </p:txBody>
      </p:sp>
      <p:cxnSp>
        <p:nvCxnSpPr>
          <p:cNvPr id="22" name="Straight Connector 25"/>
          <p:cNvCxnSpPr>
            <a:cxnSpLocks noChangeShapeType="1"/>
          </p:cNvCxnSpPr>
          <p:nvPr/>
        </p:nvCxnSpPr>
        <p:spPr bwMode="auto">
          <a:xfrm flipV="1">
            <a:off x="4988597" y="4027221"/>
            <a:ext cx="1913428" cy="0"/>
          </a:xfrm>
          <a:prstGeom prst="line">
            <a:avLst/>
          </a:prstGeom>
          <a:noFill/>
          <a:ln w="38100">
            <a:solidFill>
              <a:schemeClr val="bg1"/>
            </a:solidFill>
            <a:round/>
            <a:headEnd/>
            <a:tailEnd/>
          </a:ln>
        </p:spPr>
      </p:cxnSp>
      <p:pic>
        <p:nvPicPr>
          <p:cNvPr id="3" name="Picture 2">
            <a:extLst>
              <a:ext uri="{FF2B5EF4-FFF2-40B4-BE49-F238E27FC236}">
                <a16:creationId xmlns:a16="http://schemas.microsoft.com/office/drawing/2014/main" id="{D8B3C165-3EF8-4B10-80DB-496DAED1E6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
        <p:nvSpPr>
          <p:cNvPr id="23" name="Rectangle 22">
            <a:extLst>
              <a:ext uri="{FF2B5EF4-FFF2-40B4-BE49-F238E27FC236}">
                <a16:creationId xmlns:a16="http://schemas.microsoft.com/office/drawing/2014/main" id="{E43DE086-3358-42D5-A8F7-B47F54C5DAD0}"/>
              </a:ext>
            </a:extLst>
          </p:cNvPr>
          <p:cNvSpPr/>
          <p:nvPr/>
        </p:nvSpPr>
        <p:spPr bwMode="auto">
          <a:xfrm>
            <a:off x="11201400" y="0"/>
            <a:ext cx="990601" cy="8382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err="1">
              <a:solidFill>
                <a:schemeClr val="tx1"/>
              </a:solidFill>
              <a:latin typeface="+mn-lt"/>
              <a:ea typeface="+mn-ea"/>
              <a:cs typeface="+mn-cs"/>
            </a:endParaRPr>
          </a:p>
        </p:txBody>
      </p:sp>
    </p:spTree>
    <p:extLst>
      <p:ext uri="{BB962C8B-B14F-4D97-AF65-F5344CB8AC3E}">
        <p14:creationId xmlns:p14="http://schemas.microsoft.com/office/powerpoint/2010/main" val="38987050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a:t>Supporting Points</a:t>
            </a:r>
          </a:p>
          <a:p>
            <a:pPr lvl="1"/>
            <a:r>
              <a:rPr lang="en-US"/>
              <a:t>Second level</a:t>
            </a:r>
          </a:p>
          <a:p>
            <a:pPr lvl="2"/>
            <a:r>
              <a:rPr lang="en-US"/>
              <a:t>Third level</a:t>
            </a:r>
          </a:p>
          <a:p>
            <a:pPr lvl="3"/>
            <a:r>
              <a:rPr lang="en-US"/>
              <a:t>Fourth level</a:t>
            </a:r>
          </a:p>
        </p:txBody>
      </p:sp>
      <p:pic>
        <p:nvPicPr>
          <p:cNvPr id="7" name="Picture 6">
            <a:extLst>
              <a:ext uri="{FF2B5EF4-FFF2-40B4-BE49-F238E27FC236}">
                <a16:creationId xmlns:a16="http://schemas.microsoft.com/office/drawing/2014/main" id="{6E214A89-1C5D-4921-973D-0286508428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209219570"/>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7" y="1371337"/>
            <a:ext cx="5386527" cy="639762"/>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97" y="2174875"/>
            <a:ext cx="5386527" cy="3951288"/>
          </a:xfrm>
          <a:prstGeom prst="rect">
            <a:avLst/>
          </a:prstGeo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a:prstGeom prst="rect">
            <a:avLst/>
          </a:prstGeo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8" y="381000"/>
            <a:ext cx="11062315" cy="838200"/>
          </a:xfrm>
          <a:prstGeom prst="rect">
            <a:avLst/>
          </a:prstGeom>
        </p:spPr>
        <p:txBody>
          <a:bodyPr/>
          <a:lstStyle>
            <a:lvl1pPr>
              <a:defRPr sz="3200"/>
            </a:lvl1pPr>
          </a:lstStyle>
          <a:p>
            <a:r>
              <a:rPr lang="en-US"/>
              <a:t>What is the Key Takeaway from the Slide?</a:t>
            </a:r>
          </a:p>
        </p:txBody>
      </p:sp>
      <p:graphicFrame>
        <p:nvGraphicFramePr>
          <p:cNvPr id="1122306"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2306"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a:extLst>
              <a:ext uri="{FF2B5EF4-FFF2-40B4-BE49-F238E27FC236}">
                <a16:creationId xmlns:a16="http://schemas.microsoft.com/office/drawing/2014/main" id="{56CAAB1C-E69A-8A17-CA09-70D8E95AB55F}"/>
              </a:ext>
            </a:extLst>
          </p:cNvPr>
          <p:cNvSpPr>
            <a:spLocks noGrp="1"/>
          </p:cNvSpPr>
          <p:nvPr>
            <p:ph type="sldNum" sz="quarter" idx="11"/>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1334431252"/>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557028" lvl="1" indent="-26581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354"/>
          </a:p>
        </p:txBody>
      </p:sp>
      <p:sp>
        <p:nvSpPr>
          <p:cNvPr id="10"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sp>
        <p:nvSpPr>
          <p:cNvPr id="8"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pic>
        <p:nvPicPr>
          <p:cNvPr id="12" name="Picture 11">
            <a:extLst>
              <a:ext uri="{FF2B5EF4-FFF2-40B4-BE49-F238E27FC236}">
                <a16:creationId xmlns:a16="http://schemas.microsoft.com/office/drawing/2014/main" id="{BB0A7ED1-60BB-44D0-9DF1-BD39D2FAB2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pic>
        <p:nvPicPr>
          <p:cNvPr id="2" name="Picture 1">
            <a:extLst>
              <a:ext uri="{FF2B5EF4-FFF2-40B4-BE49-F238E27FC236}">
                <a16:creationId xmlns:a16="http://schemas.microsoft.com/office/drawing/2014/main" id="{52458009-6057-37C2-DE51-E716505E440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3" name="TextBox 2">
            <a:extLst>
              <a:ext uri="{FF2B5EF4-FFF2-40B4-BE49-F238E27FC236}">
                <a16:creationId xmlns:a16="http://schemas.microsoft.com/office/drawing/2014/main" id="{2C408408-D6F2-5319-77F5-9D91CED130BE}"/>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543861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705186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Content Placeholder 2"/>
          <p:cNvSpPr>
            <a:spLocks noGrp="1"/>
          </p:cNvSpPr>
          <p:nvPr>
            <p:ph sz="half" idx="1"/>
          </p:nvPr>
        </p:nvSpPr>
        <p:spPr>
          <a:xfrm>
            <a:off x="795481" y="1381125"/>
            <a:ext cx="5300531" cy="4191000"/>
          </a:xfrm>
        </p:spPr>
        <p:txBody>
          <a:bodyPr/>
          <a:lstStyle>
            <a:lvl1pPr>
              <a:defRPr sz="1970"/>
            </a:lvl1pPr>
            <a:lvl2pPr>
              <a:defRPr sz="1724"/>
            </a:lvl2pPr>
            <a:lvl3pPr>
              <a:defRPr sz="1601"/>
            </a:lvl3pPr>
            <a:lvl4pPr>
              <a:defRPr sz="1477"/>
            </a:lvl4pPr>
            <a:lvl5pPr>
              <a:defRPr sz="1970"/>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40" y="1381125"/>
            <a:ext cx="5300531" cy="4191000"/>
          </a:xfrm>
        </p:spPr>
        <p:txBody>
          <a:bodyPr/>
          <a:lstStyle>
            <a:lvl1pPr>
              <a:defRPr sz="1970"/>
            </a:lvl1pPr>
            <a:lvl2pPr>
              <a:defRPr lang="en-US" sz="1724" dirty="0" smtClean="0">
                <a:solidFill>
                  <a:schemeClr val="tx1"/>
                </a:solidFill>
                <a:latin typeface="+mn-lt"/>
              </a:defRPr>
            </a:lvl2pPr>
            <a:lvl3pPr>
              <a:defRPr lang="en-US" sz="1601" baseline="0" dirty="0" smtClean="0">
                <a:solidFill>
                  <a:schemeClr val="tx1"/>
                </a:solidFill>
                <a:latin typeface="+mn-lt"/>
              </a:defRPr>
            </a:lvl3pPr>
            <a:lvl4pPr>
              <a:defRPr lang="en-US" sz="1477" dirty="0" smtClean="0">
                <a:solidFill>
                  <a:schemeClr val="tx1"/>
                </a:solidFill>
                <a:latin typeface="+mn-lt"/>
              </a:defRPr>
            </a:lvl4pPr>
            <a:lvl5pPr>
              <a:defRPr sz="2216"/>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a:extLst>
              <a:ext uri="{FF2B5EF4-FFF2-40B4-BE49-F238E27FC236}">
                <a16:creationId xmlns:a16="http://schemas.microsoft.com/office/drawing/2014/main" id="{74398F70-272B-4B46-83F9-2B5E53315A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5742279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8" y="1371337"/>
            <a:ext cx="5386526"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4" name="Content Placeholder 3"/>
          <p:cNvSpPr>
            <a:spLocks noGrp="1"/>
          </p:cNvSpPr>
          <p:nvPr>
            <p:ph sz="half" idx="2"/>
          </p:nvPr>
        </p:nvSpPr>
        <p:spPr>
          <a:xfrm>
            <a:off x="609798" y="2174875"/>
            <a:ext cx="5386526"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9" y="381000"/>
            <a:ext cx="11062315" cy="838200"/>
          </a:xfrm>
        </p:spPr>
        <p:txBody>
          <a:bodyPr/>
          <a:lstStyle/>
          <a:p>
            <a:r>
              <a:rPr lang="en-US"/>
              <a:t>What is the Key Takeaway from the Slide?</a:t>
            </a:r>
          </a:p>
        </p:txBody>
      </p:sp>
      <p:pic>
        <p:nvPicPr>
          <p:cNvPr id="9" name="Picture 8">
            <a:extLst>
              <a:ext uri="{FF2B5EF4-FFF2-40B4-BE49-F238E27FC236}">
                <a16:creationId xmlns:a16="http://schemas.microsoft.com/office/drawing/2014/main" id="{072A782B-DBFA-4739-8260-C3280DD9E8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8186972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8FFA3-9C0C-4F8F-91A0-5E35C0DE7F7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40049110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p:extLst>
              <p:ext uri="{D42A27DB-BD31-4B8C-83A1-F6EECF244321}">
                <p14:modId xmlns:p14="http://schemas.microsoft.com/office/powerpoint/2010/main" val="1746906337"/>
              </p:ext>
            </p:extLst>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8670123"/>
              </p:ext>
            </p:extLst>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724"/>
            </a:lvl1pPr>
            <a:lvl2pPr>
              <a:spcBef>
                <a:spcPts val="369"/>
              </a:spcBef>
              <a:defRPr sz="1477"/>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p:extLst>
              <p:ext uri="{D42A27DB-BD31-4B8C-83A1-F6EECF244321}">
                <p14:modId xmlns:p14="http://schemas.microsoft.com/office/powerpoint/2010/main" val="3848126195"/>
              </p:ext>
            </p:extLst>
          </p:nvPr>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30470636"/>
              </p:ext>
            </p:extLst>
          </p:nvPr>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724"/>
            </a:lvl1pPr>
            <a:lvl2pPr>
              <a:lnSpc>
                <a:spcPct val="100000"/>
              </a:lnSpc>
              <a:spcBef>
                <a:spcPts val="369"/>
              </a:spcBef>
              <a:defRPr sz="1477"/>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724" baseline="0"/>
            </a:lvl1pPr>
            <a:lvl2pPr>
              <a:spcBef>
                <a:spcPts val="369"/>
              </a:spcBef>
              <a:defRPr sz="1477"/>
            </a:lvl2pPr>
          </a:lstStyle>
          <a:p>
            <a:pPr lvl="0"/>
            <a:r>
              <a:rPr lang="en-US"/>
              <a:t>According to the company, what are the key focus areas or strategies for the near and distant future?</a:t>
            </a:r>
          </a:p>
          <a:p>
            <a:pPr lvl="1"/>
            <a:r>
              <a:rPr lang="en-US"/>
              <a:t>Second level</a:t>
            </a:r>
          </a:p>
        </p:txBody>
      </p:sp>
      <p:pic>
        <p:nvPicPr>
          <p:cNvPr id="16" name="Picture 15">
            <a:extLst>
              <a:ext uri="{FF2B5EF4-FFF2-40B4-BE49-F238E27FC236}">
                <a16:creationId xmlns:a16="http://schemas.microsoft.com/office/drawing/2014/main" id="{9359F37B-EBBE-4271-BE5C-26592BFD88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1080642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MPDNA – What is the Key Takeaway from the Slide?</a:t>
            </a:r>
          </a:p>
        </p:txBody>
      </p:sp>
      <p:pic>
        <p:nvPicPr>
          <p:cNvPr id="3" name="Picture 4" descr="j0188453[1]"/>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p:extLst>
              <p:ext uri="{D42A27DB-BD31-4B8C-83A1-F6EECF244321}">
                <p14:modId xmlns:p14="http://schemas.microsoft.com/office/powerpoint/2010/main" val="379784949"/>
              </p:ext>
            </p:extLst>
          </p:nvPr>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Situation – Current</a:t>
                      </a:r>
                      <a:r>
                        <a:rPr lang="en-US" sz="1400" baseline="0">
                          <a:latin typeface="+mj-lt"/>
                        </a:rPr>
                        <a:t> State</a:t>
                      </a:r>
                      <a:endParaRPr lang="en-US" sz="140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p:extLst>
              <p:ext uri="{D42A27DB-BD31-4B8C-83A1-F6EECF244321}">
                <p14:modId xmlns:p14="http://schemas.microsoft.com/office/powerpoint/2010/main" val="1763972693"/>
              </p:ext>
            </p:extLst>
          </p:nvPr>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724"/>
            </a:lvl1pPr>
            <a:lvl2pPr>
              <a:lnSpc>
                <a:spcPct val="100000"/>
              </a:lnSpc>
              <a:spcBef>
                <a:spcPts val="369"/>
              </a:spcBef>
              <a:defRPr sz="1477"/>
            </a:lvl2pPr>
          </a:lstStyle>
          <a:p>
            <a:pPr lvl="0"/>
            <a:r>
              <a:rPr lang="en-US"/>
              <a:t>Where would the client like to be?</a:t>
            </a:r>
          </a:p>
          <a:p>
            <a:pPr lvl="1"/>
            <a:r>
              <a:rPr lang="en-US"/>
              <a:t>Second level</a:t>
            </a:r>
          </a:p>
        </p:txBody>
      </p:sp>
      <p:sp>
        <p:nvSpPr>
          <p:cNvPr id="10" name="Right Arrow 9"/>
          <p:cNvSpPr/>
          <p:nvPr/>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Right Arrow 11"/>
          <p:cNvSpPr/>
          <p:nvPr/>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84630624"/>
              </p:ext>
            </p:extLst>
          </p:nvPr>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724" baseline="0"/>
            </a:lvl1pPr>
            <a:lvl2pPr>
              <a:lnSpc>
                <a:spcPct val="100000"/>
              </a:lnSpc>
              <a:spcBef>
                <a:spcPts val="369"/>
              </a:spcBef>
              <a:defRPr sz="1477"/>
            </a:lvl2pPr>
          </a:lstStyle>
          <a:p>
            <a:pPr lvl="0"/>
            <a:r>
              <a:rPr lang="en-US"/>
              <a:t>Explain the cause of the gap between the current state and desired future state</a:t>
            </a:r>
          </a:p>
          <a:p>
            <a:pPr lvl="1"/>
            <a:r>
              <a:rPr lang="en-US"/>
              <a:t>Second level</a:t>
            </a:r>
          </a:p>
        </p:txBody>
      </p:sp>
      <p:sp>
        <p:nvSpPr>
          <p:cNvPr id="15" name="Right Arrow 14"/>
          <p:cNvSpPr/>
          <p:nvPr/>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Right Arrow 15"/>
          <p:cNvSpPr/>
          <p:nvPr/>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8" name="Table 17"/>
          <p:cNvGraphicFramePr>
            <a:graphicFrameLocks noGrp="1"/>
          </p:cNvGraphicFramePr>
          <p:nvPr>
            <p:extLst>
              <p:ext uri="{D42A27DB-BD31-4B8C-83A1-F6EECF244321}">
                <p14:modId xmlns:p14="http://schemas.microsoft.com/office/powerpoint/2010/main" val="3818280449"/>
              </p:ext>
            </p:extLst>
          </p:nvPr>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Questions – which</a:t>
                      </a:r>
                      <a:r>
                        <a:rPr lang="en-US" sz="1400" baseline="0">
                          <a:latin typeface="+mj-lt"/>
                        </a:rPr>
                        <a:t> need answers</a:t>
                      </a:r>
                      <a:endParaRPr lang="en-US" sz="140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724"/>
            </a:lvl1pPr>
            <a:lvl2pPr>
              <a:lnSpc>
                <a:spcPct val="100000"/>
              </a:lnSpc>
              <a:spcBef>
                <a:spcPts val="369"/>
              </a:spcBef>
              <a:defRPr sz="1477"/>
            </a:lvl2pPr>
          </a:lstStyle>
          <a:p>
            <a:pPr lvl="0"/>
            <a:r>
              <a:rPr lang="en-US"/>
              <a:t>What is the one key question that we should answer to get from current to desired future state?</a:t>
            </a:r>
          </a:p>
          <a:p>
            <a:pPr lvl="1"/>
            <a:r>
              <a:rPr lang="en-US"/>
              <a:t>What questions will help me answer the one key question?</a:t>
            </a:r>
          </a:p>
        </p:txBody>
      </p:sp>
      <p:pic>
        <p:nvPicPr>
          <p:cNvPr id="17" name="Picture 16">
            <a:extLst>
              <a:ext uri="{FF2B5EF4-FFF2-40B4-BE49-F238E27FC236}">
                <a16:creationId xmlns:a16="http://schemas.microsoft.com/office/drawing/2014/main" id="{8E13B5D2-D22D-426E-8157-847F099588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1132983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MuKyun</a:t>
            </a:r>
            <a:r>
              <a:rPr lang="en-US"/>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Who is the end consumer?</a:t>
            </a:r>
            <a:endParaRPr lang="en-US" sz="1600" b="1">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is the business question?</a:t>
            </a:r>
            <a:endParaRPr lang="en-US" sz="1600" b="1">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intend to do with the output?</a:t>
            </a:r>
            <a:endParaRPr lang="en-US" sz="1600" b="1">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‘expect’ as the outcomes?</a:t>
            </a:r>
            <a:endParaRPr lang="en-US" sz="1600" b="1">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who the end consumer of the request would be – in several cases, this may not be the requestor himself/herself</a:t>
            </a:r>
          </a:p>
          <a:p>
            <a:pPr lvl="1"/>
            <a:endParaRPr lang="en-US"/>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expected ‘takeaways’ from this request – this can be used to validate the output and also define the sniff checks that need to be defined</a:t>
            </a:r>
          </a:p>
        </p:txBody>
      </p:sp>
      <p:pic>
        <p:nvPicPr>
          <p:cNvPr id="28" name="Picture 27">
            <a:extLst>
              <a:ext uri="{FF2B5EF4-FFF2-40B4-BE49-F238E27FC236}">
                <a16:creationId xmlns:a16="http://schemas.microsoft.com/office/drawing/2014/main" id="{36AB4D1E-0E7A-4A92-A4EA-A5F4C4C620B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424426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333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a:extLst>
              <a:ext uri="{FF2B5EF4-FFF2-40B4-BE49-F238E27FC236}">
                <a16:creationId xmlns:a16="http://schemas.microsoft.com/office/drawing/2014/main" id="{B8FE7FFA-BE3C-1973-AE6A-FF80017A6FC1}"/>
              </a:ext>
            </a:extLst>
          </p:cNvPr>
          <p:cNvSpPr>
            <a:spLocks noGrp="1"/>
          </p:cNvSpPr>
          <p:nvPr>
            <p:ph type="sldNum" sz="quarter" idx="11"/>
          </p:nvPr>
        </p:nvSpPr>
        <p:spPr/>
        <p:txBody>
          <a:bodyPr/>
          <a:lstStyle/>
          <a:p>
            <a:fld id="{56121F88-8EBB-447F-B7E7-039A06F6D31E}" type="slidenum">
              <a:rPr lang="en-US" smtClean="0"/>
              <a:pPr/>
              <a:t>‹#›</a:t>
            </a:fld>
            <a:endParaRPr lang="en-US"/>
          </a:p>
        </p:txBody>
      </p:sp>
      <p:sp>
        <p:nvSpPr>
          <p:cNvPr id="2" name="Rectangle 1">
            <a:extLst>
              <a:ext uri="{FF2B5EF4-FFF2-40B4-BE49-F238E27FC236}">
                <a16:creationId xmlns:a16="http://schemas.microsoft.com/office/drawing/2014/main" id="{3B8711F1-6CC5-9285-56FD-4AA619DD397D}"/>
              </a:ext>
            </a:extLst>
          </p:cNvPr>
          <p:cNvSpPr/>
          <p:nvPr/>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2CDDB718-D982-DA12-15A8-AEE2E6575774}"/>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23DFE6E0-CF55-69EC-2FA7-FE7967A968B9}"/>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13560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QFIRe</a:t>
            </a:r>
            <a:r>
              <a:rPr lang="en-US"/>
              <a:t> – What is the Key Takeaway from the Slide?</a:t>
            </a:r>
          </a:p>
        </p:txBody>
      </p:sp>
      <p:sp>
        <p:nvSpPr>
          <p:cNvPr id="32" name="TextBox 31"/>
          <p:cNvSpPr txBox="1"/>
          <p:nvPr/>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a:p>
        </p:txBody>
      </p:sp>
      <p:sp>
        <p:nvSpPr>
          <p:cNvPr id="33" name="TextBox 32"/>
          <p:cNvSpPr txBox="1"/>
          <p:nvPr/>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4" name="TextBox 33"/>
          <p:cNvSpPr txBox="1"/>
          <p:nvPr/>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5" name="Text Placeholder 14"/>
          <p:cNvSpPr>
            <a:spLocks noGrp="1"/>
          </p:cNvSpPr>
          <p:nvPr>
            <p:ph type="body" sz="quarter" idx="17" hasCustomPrompt="1"/>
          </p:nvPr>
        </p:nvSpPr>
        <p:spPr>
          <a:xfrm>
            <a:off x="609806" y="5524500"/>
            <a:ext cx="10616071" cy="9525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Question</a:t>
            </a:r>
          </a:p>
          <a:p>
            <a:pPr lvl="1"/>
            <a:r>
              <a:rPr lang="en-US"/>
              <a:t>Sub Question</a:t>
            </a:r>
          </a:p>
        </p:txBody>
      </p:sp>
      <p:sp>
        <p:nvSpPr>
          <p:cNvPr id="38" name="Rounded Rectangle 37"/>
          <p:cNvSpPr/>
          <p:nvPr/>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Questions</a:t>
            </a:r>
          </a:p>
        </p:txBody>
      </p:sp>
      <p:sp>
        <p:nvSpPr>
          <p:cNvPr id="39" name="Rounded Rectangle 38"/>
          <p:cNvSpPr/>
          <p:nvPr/>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40" name="Rounded Rectangle 39"/>
          <p:cNvSpPr/>
          <p:nvPr/>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41" name="TextBox 40"/>
          <p:cNvSpPr txBox="1"/>
          <p:nvPr/>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42" name="Text Placeholder 14"/>
          <p:cNvSpPr>
            <a:spLocks noGrp="1"/>
          </p:cNvSpPr>
          <p:nvPr>
            <p:ph type="body" sz="quarter" idx="18" hasCustomPrompt="1"/>
          </p:nvPr>
        </p:nvSpPr>
        <p:spPr>
          <a:xfrm>
            <a:off x="6026031" y="2662766"/>
            <a:ext cx="5216096" cy="252306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43" name="Rounded Rectangle 42"/>
          <p:cNvSpPr/>
          <p:nvPr/>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6" name="Picture 15">
            <a:extLst>
              <a:ext uri="{FF2B5EF4-FFF2-40B4-BE49-F238E27FC236}">
                <a16:creationId xmlns:a16="http://schemas.microsoft.com/office/drawing/2014/main" id="{723BFCFF-0317-4CA7-B55F-9A174E6865E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8296925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FIRe</a:t>
            </a:r>
            <a:r>
              <a:rPr lang="en-US"/>
              <a:t> – What is the Key Takeaway from the Slide?</a:t>
            </a:r>
          </a:p>
        </p:txBody>
      </p:sp>
      <p:sp>
        <p:nvSpPr>
          <p:cNvPr id="16" name="TextBox 15"/>
          <p:cNvSpPr txBox="1"/>
          <p:nvPr/>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7" name="TextBox 16"/>
          <p:cNvSpPr txBox="1"/>
          <p:nvPr/>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8" name="Text Placeholder 14"/>
          <p:cNvSpPr>
            <a:spLocks noGrp="1"/>
          </p:cNvSpPr>
          <p:nvPr>
            <p:ph type="body" sz="quarter" idx="17" hasCustomPrompt="1"/>
          </p:nvPr>
        </p:nvSpPr>
        <p:spPr>
          <a:xfrm>
            <a:off x="609806" y="5067300"/>
            <a:ext cx="10616071" cy="13843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20" name="Rounded Rectangle 19"/>
          <p:cNvSpPr/>
          <p:nvPr/>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21" name="Rounded Rectangle 20"/>
          <p:cNvSpPr/>
          <p:nvPr/>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22" name="TextBox 21"/>
          <p:cNvSpPr txBox="1"/>
          <p:nvPr/>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23" name="Text Placeholder 14"/>
          <p:cNvSpPr>
            <a:spLocks noGrp="1"/>
          </p:cNvSpPr>
          <p:nvPr>
            <p:ph type="body" sz="quarter" idx="18" hasCustomPrompt="1"/>
          </p:nvPr>
        </p:nvSpPr>
        <p:spPr>
          <a:xfrm>
            <a:off x="6026031" y="1646777"/>
            <a:ext cx="5216096" cy="300143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24" name="Rounded Rectangle 23"/>
          <p:cNvSpPr/>
          <p:nvPr/>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3" name="Picture 12">
            <a:extLst>
              <a:ext uri="{FF2B5EF4-FFF2-40B4-BE49-F238E27FC236}">
                <a16:creationId xmlns:a16="http://schemas.microsoft.com/office/drawing/2014/main" id="{8C2416FC-CF4A-43F9-A3F4-3E20DBF1A7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813144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p:extLst>
              <p:ext uri="{D42A27DB-BD31-4B8C-83A1-F6EECF244321}">
                <p14:modId xmlns:p14="http://schemas.microsoft.com/office/powerpoint/2010/main" val="2585289678"/>
              </p:ext>
            </p:extLst>
          </p:nvPr>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30639085"/>
              </p:ext>
            </p:extLst>
          </p:nvPr>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relevant facts that serve as the background for this project?</a:t>
            </a:r>
          </a:p>
          <a:p>
            <a:pPr lvl="1"/>
            <a:r>
              <a:rPr lang="en-US"/>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724"/>
            </a:lvl1pPr>
            <a:lvl2pPr>
              <a:spcBef>
                <a:spcPts val="369"/>
              </a:spcBef>
              <a:defRPr sz="1477"/>
            </a:lvl2pPr>
          </a:lstStyle>
          <a:p>
            <a:pPr lvl="0"/>
            <a:r>
              <a:rPr lang="en-US"/>
              <a:t>Describe the key project objectives</a:t>
            </a:r>
          </a:p>
          <a:p>
            <a:pPr lvl="1"/>
            <a:r>
              <a:rPr lang="en-US"/>
              <a:t>Second level</a:t>
            </a:r>
          </a:p>
        </p:txBody>
      </p:sp>
      <p:graphicFrame>
        <p:nvGraphicFramePr>
          <p:cNvPr id="11" name="Table 10"/>
          <p:cNvGraphicFramePr>
            <a:graphicFrameLocks noGrp="1"/>
          </p:cNvGraphicFramePr>
          <p:nvPr>
            <p:extLst>
              <p:ext uri="{D42A27DB-BD31-4B8C-83A1-F6EECF244321}">
                <p14:modId xmlns:p14="http://schemas.microsoft.com/office/powerpoint/2010/main" val="3715339969"/>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approach used by Mu Sigma in this project.  You can insert text or paste graphics in this box</a:t>
            </a:r>
          </a:p>
          <a:p>
            <a:pPr lvl="1"/>
            <a:r>
              <a:rPr lang="en-US"/>
              <a:t>Second level</a:t>
            </a:r>
          </a:p>
        </p:txBody>
      </p:sp>
      <p:sp>
        <p:nvSpPr>
          <p:cNvPr id="2" name="Right Arrow 1"/>
          <p:cNvSpPr/>
          <p:nvPr/>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EE8F496E-8AF1-42D8-82D6-ACCBC9BC43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0737727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11" name="Table 10"/>
          <p:cNvGraphicFramePr>
            <a:graphicFrameLocks noGrp="1"/>
          </p:cNvGraphicFramePr>
          <p:nvPr>
            <p:extLst>
              <p:ext uri="{D42A27DB-BD31-4B8C-83A1-F6EECF244321}">
                <p14:modId xmlns:p14="http://schemas.microsoft.com/office/powerpoint/2010/main" val="405327512"/>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Analysis</a:t>
                      </a:r>
                      <a:r>
                        <a:rPr lang="en-US" sz="1400" baseline="0">
                          <a:latin typeface="+mj-lt"/>
                        </a:rPr>
                        <a:t> Illustrations</a:t>
                      </a:r>
                      <a:endParaRPr lang="en-US" sz="140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Paste charts/graphics that illustrate key analysis outputs and support the key findings</a:t>
            </a:r>
          </a:p>
          <a:p>
            <a:pPr lvl="1"/>
            <a:r>
              <a:rPr lang="en-US"/>
              <a:t>Second level</a:t>
            </a:r>
          </a:p>
        </p:txBody>
      </p:sp>
      <p:sp>
        <p:nvSpPr>
          <p:cNvPr id="2" name="Right Arrow 1"/>
          <p:cNvSpPr/>
          <p:nvPr/>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2" name="Table 11"/>
          <p:cNvGraphicFramePr>
            <a:graphicFrameLocks noGrp="1"/>
          </p:cNvGraphicFramePr>
          <p:nvPr>
            <p:extLst>
              <p:ext uri="{D42A27DB-BD31-4B8C-83A1-F6EECF244321}">
                <p14:modId xmlns:p14="http://schemas.microsoft.com/office/powerpoint/2010/main" val="1654360805"/>
              </p:ext>
            </p:extLst>
          </p:nvPr>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18950502"/>
              </p:ext>
            </p:extLst>
          </p:nvPr>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findings/insights obtained from the analysis</a:t>
            </a:r>
          </a:p>
          <a:p>
            <a:pPr lvl="1"/>
            <a:r>
              <a:rPr lang="en-US"/>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724" baseline="0"/>
            </a:lvl1pPr>
            <a:lvl2pPr>
              <a:spcBef>
                <a:spcPts val="369"/>
              </a:spcBef>
              <a:defRPr sz="1477"/>
            </a:lvl2pPr>
          </a:lstStyle>
          <a:p>
            <a:pPr lvl="0"/>
            <a:r>
              <a:rPr lang="en-US"/>
              <a:t>What was the real/projected impact of the project on the business?</a:t>
            </a:r>
          </a:p>
          <a:p>
            <a:pPr lvl="1"/>
            <a:r>
              <a:rPr lang="en-US"/>
              <a:t>Second level</a:t>
            </a:r>
          </a:p>
        </p:txBody>
      </p:sp>
      <p:sp>
        <p:nvSpPr>
          <p:cNvPr id="18" name="Right Arrow 17"/>
          <p:cNvSpPr/>
          <p:nvPr/>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C5FB0F34-84FC-4241-9B90-65E67030CA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9521608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20" name="Rounded Rectangle 19"/>
          <p:cNvSpPr/>
          <p:nvPr/>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5" name="Rounded Rectangle 24"/>
          <p:cNvSpPr/>
          <p:nvPr/>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6" name="Pentagon 25"/>
          <p:cNvSpPr/>
          <p:nvPr/>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7" name="Chevron 26"/>
          <p:cNvSpPr/>
          <p:nvPr/>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a:t>Add step 2</a:t>
            </a:r>
          </a:p>
        </p:txBody>
      </p:sp>
      <p:sp>
        <p:nvSpPr>
          <p:cNvPr id="30" name="Rounded Rectangle 29"/>
          <p:cNvSpPr/>
          <p:nvPr/>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34" name="Chevron 33"/>
          <p:cNvSpPr/>
          <p:nvPr/>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a:t>Add step 3</a:t>
            </a:r>
          </a:p>
        </p:txBody>
      </p:sp>
      <p:sp>
        <p:nvSpPr>
          <p:cNvPr id="38" name="Chevron 37"/>
          <p:cNvSpPr/>
          <p:nvPr/>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a:t>Add step 4</a:t>
            </a:r>
          </a:p>
        </p:txBody>
      </p:sp>
      <p:sp>
        <p:nvSpPr>
          <p:cNvPr id="42" name="Rounded Rectangle 41"/>
          <p:cNvSpPr/>
          <p:nvPr/>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pic>
        <p:nvPicPr>
          <p:cNvPr id="21" name="Picture 20">
            <a:extLst>
              <a:ext uri="{FF2B5EF4-FFF2-40B4-BE49-F238E27FC236}">
                <a16:creationId xmlns:a16="http://schemas.microsoft.com/office/drawing/2014/main" id="{0410D66D-6658-4925-9B31-16EE5DFA21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3757886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4" name="Rounded Rectangle 3"/>
          <p:cNvSpPr/>
          <p:nvPr/>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Rounded Rectangle 4"/>
          <p:cNvSpPr/>
          <p:nvPr/>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Pentagon 5"/>
          <p:cNvSpPr/>
          <p:nvPr/>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hevron 6"/>
          <p:cNvSpPr/>
          <p:nvPr/>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724" b="1">
                <a:solidFill>
                  <a:schemeClr val="bg1"/>
                </a:solidFill>
              </a:defRPr>
            </a:lvl1pPr>
          </a:lstStyle>
          <a:p>
            <a:pPr lvl="0"/>
            <a:r>
              <a:rPr lang="en-US"/>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724" b="1">
                <a:solidFill>
                  <a:schemeClr val="bg1"/>
                </a:solidFill>
              </a:defRPr>
            </a:lvl1pPr>
          </a:lstStyle>
          <a:p>
            <a:pPr lvl="0"/>
            <a:r>
              <a:rPr lang="en-US"/>
              <a:t>Add step 2</a:t>
            </a:r>
          </a:p>
        </p:txBody>
      </p:sp>
      <p:sp>
        <p:nvSpPr>
          <p:cNvPr id="14" name="Rounded Rectangle 13"/>
          <p:cNvSpPr/>
          <p:nvPr/>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9" name="Chevron 18"/>
          <p:cNvSpPr/>
          <p:nvPr/>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724" b="1">
                <a:solidFill>
                  <a:schemeClr val="bg1"/>
                </a:solidFill>
              </a:defRPr>
            </a:lvl1pPr>
          </a:lstStyle>
          <a:p>
            <a:pPr lvl="0"/>
            <a:r>
              <a:rPr lang="en-US"/>
              <a:t>Add step 3</a:t>
            </a:r>
          </a:p>
        </p:txBody>
      </p:sp>
      <p:pic>
        <p:nvPicPr>
          <p:cNvPr id="18" name="Picture 17">
            <a:extLst>
              <a:ext uri="{FF2B5EF4-FFF2-40B4-BE49-F238E27FC236}">
                <a16:creationId xmlns:a16="http://schemas.microsoft.com/office/drawing/2014/main" id="{06D5DA4A-F911-4567-9291-BA349AE1D9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9809833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Pentagon 2"/>
          <p:cNvSpPr/>
          <p:nvPr/>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 name="Chevron 3"/>
          <p:cNvSpPr/>
          <p:nvPr/>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Chevron 4"/>
          <p:cNvSpPr/>
          <p:nvPr/>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hevron 5"/>
          <p:cNvSpPr/>
          <p:nvPr/>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Rounded Rectangle 6"/>
          <p:cNvSpPr/>
          <p:nvPr/>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1" name="Rounded Rectangle 10"/>
          <p:cNvSpPr/>
          <p:nvPr/>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3" name="Rounded Rectangle 12"/>
          <p:cNvSpPr/>
          <p:nvPr/>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5" name="Rounded Rectangle 14"/>
          <p:cNvSpPr/>
          <p:nvPr/>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defRPr>
            </a:lvl1pPr>
          </a:lstStyle>
          <a:p>
            <a:pPr lvl="0"/>
            <a:r>
              <a:rPr lang="en-US"/>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defRPr>
            </a:lvl1pPr>
          </a:lstStyle>
          <a:p>
            <a:pPr lvl="0"/>
            <a:r>
              <a:rPr lang="en-US"/>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defRPr>
            </a:lvl1pPr>
          </a:lstStyle>
          <a:p>
            <a:pPr lvl="0"/>
            <a:r>
              <a:rPr lang="en-US"/>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defRPr>
            </a:lvl1pPr>
          </a:lstStyle>
          <a:p>
            <a:pPr lvl="0"/>
            <a:r>
              <a:rPr lang="en-US"/>
              <a:t>Add step 3</a:t>
            </a:r>
          </a:p>
        </p:txBody>
      </p:sp>
      <p:pic>
        <p:nvPicPr>
          <p:cNvPr id="21" name="Picture 20">
            <a:extLst>
              <a:ext uri="{FF2B5EF4-FFF2-40B4-BE49-F238E27FC236}">
                <a16:creationId xmlns:a16="http://schemas.microsoft.com/office/drawing/2014/main" id="{82101A95-2696-49AC-8C05-A64F07E168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3142255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5" name="Circular Arrow 4"/>
          <p:cNvSpPr/>
          <p:nvPr/>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ircular Arrow 5"/>
          <p:cNvSpPr/>
          <p:nvPr/>
        </p:nvSpPr>
        <p:spPr bwMode="auto">
          <a:xfrm rot="5400000">
            <a:off x="4190999"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ircular Arrow 6"/>
          <p:cNvSpPr/>
          <p:nvPr/>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8" name="Circular Arrow 7"/>
          <p:cNvSpPr/>
          <p:nvPr/>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4" name="Rounded Rectangle 13"/>
          <p:cNvSpPr/>
          <p:nvPr/>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6" name="Rounded Rectangle 15"/>
          <p:cNvSpPr/>
          <p:nvPr/>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8" name="Rounded Rectangle 17"/>
          <p:cNvSpPr/>
          <p:nvPr/>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20" name="Rounded Rectangle 19"/>
          <p:cNvSpPr/>
          <p:nvPr/>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graphicFrame>
        <p:nvGraphicFramePr>
          <p:cNvPr id="1133570" name="Object 113"/>
          <p:cNvGraphicFramePr>
            <a:graphicFrameLocks noChangeAspect="1"/>
          </p:cNvGraphicFramePr>
          <p:nvPr/>
        </p:nvGraphicFramePr>
        <p:xfrm>
          <a:off x="11384817"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357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17"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57462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a:t>Click icon to add chart</a:t>
            </a:r>
          </a:p>
        </p:txBody>
      </p:sp>
      <p:pic>
        <p:nvPicPr>
          <p:cNvPr id="5" name="Picture 4">
            <a:extLst>
              <a:ext uri="{FF2B5EF4-FFF2-40B4-BE49-F238E27FC236}">
                <a16:creationId xmlns:a16="http://schemas.microsoft.com/office/drawing/2014/main" id="{D3FA4551-1E91-4B41-8E0E-ABCB951BEA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5922603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333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a:extLst>
              <a:ext uri="{FF2B5EF4-FFF2-40B4-BE49-F238E27FC236}">
                <a16:creationId xmlns:a16="http://schemas.microsoft.com/office/drawing/2014/main" id="{B8FE7FFA-BE3C-1973-AE6A-FF80017A6FC1}"/>
              </a:ext>
            </a:extLst>
          </p:cNvPr>
          <p:cNvSpPr>
            <a:spLocks noGrp="1"/>
          </p:cNvSpPr>
          <p:nvPr>
            <p:ph type="sldNum" sz="quarter" idx="11"/>
          </p:nvPr>
        </p:nvSpPr>
        <p:spPr/>
        <p:txBody>
          <a:bodyPr/>
          <a:lstStyle/>
          <a:p>
            <a:fld id="{56121F88-8EBB-447F-B7E7-039A06F6D31E}" type="slidenum">
              <a:rPr lang="en-US" smtClean="0"/>
              <a:pPr/>
              <a:t>‹#›</a:t>
            </a:fld>
            <a:endParaRPr lang="en-US"/>
          </a:p>
        </p:txBody>
      </p:sp>
      <p:sp>
        <p:nvSpPr>
          <p:cNvPr id="2" name="Rectangle 1">
            <a:extLst>
              <a:ext uri="{FF2B5EF4-FFF2-40B4-BE49-F238E27FC236}">
                <a16:creationId xmlns:a16="http://schemas.microsoft.com/office/drawing/2014/main" id="{3B8711F1-6CC5-9285-56FD-4AA619DD397D}"/>
              </a:ext>
            </a:extLst>
          </p:cNvPr>
          <p:cNvSpPr/>
          <p:nvPr/>
        </p:nvSpPr>
        <p:spPr bwMode="auto">
          <a:xfrm>
            <a:off x="0" y="953171"/>
            <a:ext cx="12192000" cy="69566"/>
          </a:xfrm>
          <a:prstGeom prst="rect">
            <a:avLst/>
          </a:prstGeom>
          <a:solidFill>
            <a:srgbClr val="7E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37136" tIns="37136" rIns="37136" bIns="37136" numCol="1" rtlCol="0" anchor="ctr" anchorCtr="0" compatLnSpc="1">
            <a:prstTxWarp prst="textNoShape">
              <a:avLst/>
            </a:prstTxWarp>
          </a:bodyPr>
          <a:lstStyle/>
          <a:p>
            <a:pPr marL="190826" marR="0" lvl="0" indent="-190826" algn="l" defTabSz="742676"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300" b="0" i="0" u="none" strike="noStrike" kern="1200" cap="none" spc="0" normalizeH="0" baseline="0" noProof="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2CDDB718-D982-DA12-15A8-AEE2E6575774}"/>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23DFE6E0-CF55-69EC-2FA7-FE7967A968B9}"/>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13560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p15:prstTrans prst="crush"/>
      </p:transition>
    </mc:Choice>
    <mc:Fallback>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5378"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graphicFrame>
        <p:nvGraphicFramePr>
          <p:cNvPr id="7" name="Table 6"/>
          <p:cNvGraphicFramePr>
            <a:graphicFrameLocks noGrp="1"/>
          </p:cNvGraphicFramePr>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Facts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Performance</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3" y="1816100"/>
            <a:ext cx="5291148" cy="1816100"/>
          </a:xfrm>
          <a:prstGeom prst="rect">
            <a:avLst/>
          </a:prstGeom>
        </p:spPr>
        <p:txBody>
          <a:bodyPr>
            <a:normAutofit/>
          </a:bodyPr>
          <a:lstStyle>
            <a:lvl1pPr>
              <a:spcBef>
                <a:spcPts val="600"/>
              </a:spcBef>
              <a:defRPr sz="1400" baseline="0"/>
            </a:lvl1pPr>
            <a:lvl2pPr>
              <a:lnSpc>
                <a:spcPct val="100000"/>
              </a:lnSpc>
              <a:spcBef>
                <a:spcPts val="300"/>
              </a:spcBef>
              <a:defRPr sz="1200"/>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3" y="4318000"/>
            <a:ext cx="5291148" cy="1816100"/>
          </a:xfrm>
          <a:prstGeom prst="rect">
            <a:avLst/>
          </a:prstGeom>
        </p:spPr>
        <p:txBody>
          <a:bodyPr>
            <a:normAutofit/>
          </a:bodyPr>
          <a:lstStyle>
            <a:lvl1pPr>
              <a:spcBef>
                <a:spcPts val="600"/>
              </a:spcBef>
              <a:defRPr sz="1400"/>
            </a:lvl1pPr>
            <a:lvl2pPr>
              <a:spcBef>
                <a:spcPts val="300"/>
              </a:spcBef>
              <a:defRPr sz="1200"/>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p:nvGraphicFramePr>
        <p:xfrm>
          <a:off x="6378743"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Market Situation</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6378743"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Key Imperatives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a:prstGeom prst="rect">
            <a:avLst/>
          </a:prstGeom>
        </p:spPr>
        <p:txBody>
          <a:bodyPr>
            <a:normAutofit/>
          </a:bodyPr>
          <a:lstStyle>
            <a:lvl1pPr>
              <a:spcBef>
                <a:spcPts val="600"/>
              </a:spcBef>
              <a:defRPr sz="1400"/>
            </a:lvl1pPr>
            <a:lvl2pPr>
              <a:lnSpc>
                <a:spcPct val="100000"/>
              </a:lnSpc>
              <a:spcBef>
                <a:spcPts val="300"/>
              </a:spcBef>
              <a:defRPr sz="1200"/>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a:prstGeom prst="rect">
            <a:avLst/>
          </a:prstGeom>
        </p:spPr>
        <p:txBody>
          <a:bodyPr>
            <a:normAutofit/>
          </a:bodyPr>
          <a:lstStyle>
            <a:lvl1pPr>
              <a:spcBef>
                <a:spcPts val="600"/>
              </a:spcBef>
              <a:defRPr sz="1400" baseline="0"/>
            </a:lvl1pPr>
            <a:lvl2pPr>
              <a:spcBef>
                <a:spcPts val="300"/>
              </a:spcBef>
              <a:defRPr sz="1200"/>
            </a:lvl2pPr>
          </a:lstStyle>
          <a:p>
            <a:pPr lvl="0"/>
            <a:r>
              <a:rPr lang="en-US"/>
              <a:t>According to the company, what are the key focus areas or strategies for the near and distant future?</a:t>
            </a:r>
          </a:p>
          <a:p>
            <a:pPr lvl="1"/>
            <a:r>
              <a:rPr lang="en-US"/>
              <a:t>Second level</a:t>
            </a:r>
          </a:p>
        </p:txBody>
      </p:sp>
      <p:sp>
        <p:nvSpPr>
          <p:cNvPr id="3" name="Slide Number Placeholder 2">
            <a:extLst>
              <a:ext uri="{FF2B5EF4-FFF2-40B4-BE49-F238E27FC236}">
                <a16:creationId xmlns:a16="http://schemas.microsoft.com/office/drawing/2014/main" id="{A8BD4688-BEAD-8AF0-1F26-990129DAD327}"/>
              </a:ext>
            </a:extLst>
          </p:cNvPr>
          <p:cNvSpPr>
            <a:spLocks noGrp="1"/>
          </p:cNvSpPr>
          <p:nvPr>
            <p:ph type="sldNum" sz="quarter" idx="17"/>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3076087396"/>
      </p:ext>
    </p:extLst>
  </p:cSld>
  <p:clrMapOvr>
    <a:masterClrMapping/>
  </p:clrMapOvr>
  <p:transition spd="slow" advClick="0">
    <p:comb/>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25378"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graphicFrame>
        <p:nvGraphicFramePr>
          <p:cNvPr id="7" name="Table 6"/>
          <p:cNvGraphicFramePr>
            <a:graphicFrameLocks noGrp="1"/>
          </p:cNvGraphicFramePr>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Facts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Company Performance</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3" y="1816100"/>
            <a:ext cx="5291148" cy="1816100"/>
          </a:xfrm>
          <a:prstGeom prst="rect">
            <a:avLst/>
          </a:prstGeom>
        </p:spPr>
        <p:txBody>
          <a:bodyPr>
            <a:normAutofit/>
          </a:bodyPr>
          <a:lstStyle>
            <a:lvl1pPr>
              <a:spcBef>
                <a:spcPts val="600"/>
              </a:spcBef>
              <a:defRPr sz="1400" baseline="0"/>
            </a:lvl1pPr>
            <a:lvl2pPr>
              <a:lnSpc>
                <a:spcPct val="100000"/>
              </a:lnSpc>
              <a:spcBef>
                <a:spcPts val="300"/>
              </a:spcBef>
              <a:defRPr sz="1200"/>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3" y="4318000"/>
            <a:ext cx="5291148" cy="1816100"/>
          </a:xfrm>
          <a:prstGeom prst="rect">
            <a:avLst/>
          </a:prstGeom>
        </p:spPr>
        <p:txBody>
          <a:bodyPr>
            <a:normAutofit/>
          </a:bodyPr>
          <a:lstStyle>
            <a:lvl1pPr>
              <a:spcBef>
                <a:spcPts val="600"/>
              </a:spcBef>
              <a:defRPr sz="1400"/>
            </a:lvl1pPr>
            <a:lvl2pPr>
              <a:spcBef>
                <a:spcPts val="300"/>
              </a:spcBef>
              <a:defRPr sz="1200"/>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p:nvGraphicFramePr>
        <p:xfrm>
          <a:off x="6378743"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Market Situation</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nvGraphicFramePr>
        <p:xfrm>
          <a:off x="6378743"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t>Key Imperatives</a:t>
                      </a:r>
                    </a:p>
                  </a:txBody>
                  <a:tcPr marL="112577" marR="112577"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a:prstGeom prst="rect">
            <a:avLst/>
          </a:prstGeom>
        </p:spPr>
        <p:txBody>
          <a:bodyPr>
            <a:normAutofit/>
          </a:bodyPr>
          <a:lstStyle>
            <a:lvl1pPr>
              <a:spcBef>
                <a:spcPts val="600"/>
              </a:spcBef>
              <a:defRPr sz="1400"/>
            </a:lvl1pPr>
            <a:lvl2pPr>
              <a:lnSpc>
                <a:spcPct val="100000"/>
              </a:lnSpc>
              <a:spcBef>
                <a:spcPts val="300"/>
              </a:spcBef>
              <a:defRPr sz="1200"/>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a:prstGeom prst="rect">
            <a:avLst/>
          </a:prstGeom>
        </p:spPr>
        <p:txBody>
          <a:bodyPr>
            <a:normAutofit/>
          </a:bodyPr>
          <a:lstStyle>
            <a:lvl1pPr>
              <a:spcBef>
                <a:spcPts val="600"/>
              </a:spcBef>
              <a:defRPr sz="1400" baseline="0"/>
            </a:lvl1pPr>
            <a:lvl2pPr>
              <a:spcBef>
                <a:spcPts val="300"/>
              </a:spcBef>
              <a:defRPr sz="1200"/>
            </a:lvl2pPr>
          </a:lstStyle>
          <a:p>
            <a:pPr lvl="0"/>
            <a:r>
              <a:rPr lang="en-US"/>
              <a:t>According to the company, what are the key focus areas or strategies for the near and distant future?</a:t>
            </a:r>
          </a:p>
          <a:p>
            <a:pPr lvl="1"/>
            <a:r>
              <a:rPr lang="en-US"/>
              <a:t>Second level</a:t>
            </a:r>
          </a:p>
        </p:txBody>
      </p:sp>
      <p:sp>
        <p:nvSpPr>
          <p:cNvPr id="3" name="Slide Number Placeholder 2">
            <a:extLst>
              <a:ext uri="{FF2B5EF4-FFF2-40B4-BE49-F238E27FC236}">
                <a16:creationId xmlns:a16="http://schemas.microsoft.com/office/drawing/2014/main" id="{A8BD4688-BEAD-8AF0-1F26-990129DAD327}"/>
              </a:ext>
            </a:extLst>
          </p:cNvPr>
          <p:cNvSpPr>
            <a:spLocks noGrp="1"/>
          </p:cNvSpPr>
          <p:nvPr>
            <p:ph type="sldNum" sz="quarter" idx="17"/>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3076087396"/>
      </p:ext>
    </p:extLst>
  </p:cSld>
  <p:clrMapOvr>
    <a:masterClrMapping/>
  </p:clrMapOvr>
  <p:transition spd="slow" advClick="0">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pic>
        <p:nvPicPr>
          <p:cNvPr id="3" name="Picture 4" descr="j0188453[1]"/>
          <p:cNvPicPr>
            <a:picLocks noChangeAspect="1" noChangeArrowheads="1"/>
          </p:cNvPicPr>
          <p:nvPr/>
        </p:nvPicPr>
        <p:blipFill>
          <a:blip r:embed="rId2" cstate="print"/>
          <a:srcRect/>
          <a:stretch>
            <a:fillRect/>
          </a:stretch>
        </p:blipFill>
        <p:spPr bwMode="auto">
          <a:xfrm>
            <a:off x="4440562" y="3721101"/>
            <a:ext cx="3299149" cy="573392"/>
          </a:xfrm>
          <a:prstGeom prst="rect">
            <a:avLst/>
          </a:prstGeom>
          <a:noFill/>
          <a:ln w="9525">
            <a:noFill/>
            <a:miter lim="800000"/>
            <a:headEnd/>
            <a:tailEnd/>
          </a:ln>
        </p:spPr>
      </p:pic>
      <p:graphicFrame>
        <p:nvGraphicFramePr>
          <p:cNvPr id="4" name="Table 3"/>
          <p:cNvGraphicFramePr>
            <a:graphicFrameLocks noGrp="1"/>
          </p:cNvGraphicFramePr>
          <p:nvPr/>
        </p:nvGraphicFramePr>
        <p:xfrm>
          <a:off x="546601"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Situation – Current</a:t>
                      </a:r>
                      <a:r>
                        <a:rPr lang="en-US" sz="1400" baseline="0"/>
                        <a:t> State</a:t>
                      </a:r>
                      <a:endParaRPr lang="en-US" sz="1400"/>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3" y="2717800"/>
            <a:ext cx="3424236" cy="2933700"/>
          </a:xfrm>
          <a:prstGeom prst="rect">
            <a:avLst/>
          </a:prstGeom>
        </p:spPr>
        <p:txBody>
          <a:bodyPr/>
          <a:lstStyle>
            <a:lvl1pPr>
              <a:spcBef>
                <a:spcPts val="600"/>
              </a:spcBef>
              <a:defRPr sz="1400" baseline="0">
                <a:solidFill>
                  <a:schemeClr val="tx1"/>
                </a:solidFill>
              </a:defRPr>
            </a:lvl1pPr>
            <a:lvl2pPr>
              <a:lnSpc>
                <a:spcPct val="100000"/>
              </a:lnSpc>
              <a:spcBef>
                <a:spcPts val="300"/>
              </a:spcBef>
              <a:defRPr sz="1200">
                <a:solidFill>
                  <a:schemeClr val="tx1"/>
                </a:solidFill>
              </a:defRPr>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p:nvGraphicFramePr>
        <p:xfrm>
          <a:off x="8208135"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Desired Future State</a:t>
                      </a:r>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717800"/>
            <a:ext cx="3424236" cy="2933700"/>
          </a:xfrm>
          <a:prstGeom prst="rect">
            <a:avLst/>
          </a:prstGeom>
        </p:spPr>
        <p:txBody>
          <a:bodyPr/>
          <a:lstStyle>
            <a:lvl1pPr>
              <a:spcBef>
                <a:spcPts val="600"/>
              </a:spcBef>
              <a:defRPr sz="1400">
                <a:solidFill>
                  <a:schemeClr val="tx1"/>
                </a:solidFill>
              </a:defRPr>
            </a:lvl1pPr>
            <a:lvl2pPr>
              <a:lnSpc>
                <a:spcPct val="100000"/>
              </a:lnSpc>
              <a:spcBef>
                <a:spcPts val="300"/>
              </a:spcBef>
              <a:defRPr sz="1200">
                <a:solidFill>
                  <a:schemeClr val="tx1"/>
                </a:solidFill>
              </a:defRPr>
            </a:lvl2pPr>
          </a:lstStyle>
          <a:p>
            <a:pPr lvl="0"/>
            <a:r>
              <a:rPr lang="en-US"/>
              <a:t>Where would the client like to be?</a:t>
            </a:r>
          </a:p>
          <a:p>
            <a:pPr lvl="1"/>
            <a:r>
              <a:rPr lang="en-US"/>
              <a:t>Second level</a:t>
            </a:r>
          </a:p>
        </p:txBody>
      </p:sp>
      <p:sp>
        <p:nvSpPr>
          <p:cNvPr id="10" name="Right Arrow 9"/>
          <p:cNvSpPr/>
          <p:nvPr/>
        </p:nvSpPr>
        <p:spPr bwMode="auto">
          <a:xfrm>
            <a:off x="4052795"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Right Arrow 11"/>
          <p:cNvSpPr/>
          <p:nvPr/>
        </p:nvSpPr>
        <p:spPr bwMode="auto">
          <a:xfrm>
            <a:off x="7805382"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3" name="Table 12"/>
          <p:cNvGraphicFramePr>
            <a:graphicFrameLocks noGrp="1"/>
          </p:cNvGraphicFramePr>
          <p:nvPr/>
        </p:nvGraphicFramePr>
        <p:xfrm>
          <a:off x="4159119" y="13045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Complications – The Gap / Trigger</a:t>
                      </a:r>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89100"/>
            <a:ext cx="3846403" cy="1562100"/>
          </a:xfrm>
          <a:prstGeom prst="rect">
            <a:avLst/>
          </a:prstGeom>
        </p:spPr>
        <p:txBody>
          <a:bodyPr/>
          <a:lstStyle>
            <a:lvl1pPr>
              <a:spcBef>
                <a:spcPts val="600"/>
              </a:spcBef>
              <a:defRPr sz="1400" baseline="0">
                <a:solidFill>
                  <a:schemeClr val="tx1"/>
                </a:solidFill>
              </a:defRPr>
            </a:lvl1pPr>
            <a:lvl2pPr>
              <a:lnSpc>
                <a:spcPct val="100000"/>
              </a:lnSpc>
              <a:spcBef>
                <a:spcPts val="300"/>
              </a:spcBef>
              <a:defRPr sz="1200">
                <a:solidFill>
                  <a:schemeClr val="tx1"/>
                </a:solidFill>
              </a:defRPr>
            </a:lvl2pPr>
          </a:lstStyle>
          <a:p>
            <a:pPr lvl="0"/>
            <a:r>
              <a:rPr lang="en-US"/>
              <a:t>Explain the cause of the gap between the current state and desired future state</a:t>
            </a:r>
          </a:p>
          <a:p>
            <a:pPr lvl="1"/>
            <a:r>
              <a:rPr lang="en-US"/>
              <a:t>Second level</a:t>
            </a:r>
          </a:p>
        </p:txBody>
      </p:sp>
      <p:sp>
        <p:nvSpPr>
          <p:cNvPr id="15" name="Right Arrow 14"/>
          <p:cNvSpPr/>
          <p:nvPr/>
        </p:nvSpPr>
        <p:spPr bwMode="auto">
          <a:xfrm rot="5400000">
            <a:off x="5960795" y="2758205"/>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Right Arrow 15"/>
          <p:cNvSpPr/>
          <p:nvPr/>
        </p:nvSpPr>
        <p:spPr bwMode="auto">
          <a:xfrm rot="5400000">
            <a:off x="5960795" y="3774206"/>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8" name="Table 17"/>
          <p:cNvGraphicFramePr>
            <a:graphicFrameLocks noGrp="1"/>
          </p:cNvGraphicFramePr>
          <p:nvPr/>
        </p:nvGraphicFramePr>
        <p:xfrm>
          <a:off x="4159119" y="47081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Questions – which</a:t>
                      </a:r>
                      <a:r>
                        <a:rPr lang="en-US" sz="1400" baseline="0"/>
                        <a:t> need answers</a:t>
                      </a:r>
                      <a:endParaRPr lang="en-US" sz="1400"/>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5092700"/>
            <a:ext cx="3846403" cy="1562100"/>
          </a:xfrm>
          <a:prstGeom prst="rect">
            <a:avLst/>
          </a:prstGeom>
        </p:spPr>
        <p:txBody>
          <a:bodyPr/>
          <a:lstStyle>
            <a:lvl1pPr>
              <a:spcBef>
                <a:spcPts val="600"/>
              </a:spcBef>
              <a:defRPr sz="1400">
                <a:solidFill>
                  <a:schemeClr val="tx1"/>
                </a:solidFill>
              </a:defRPr>
            </a:lvl1pPr>
            <a:lvl2pPr>
              <a:lnSpc>
                <a:spcPct val="100000"/>
              </a:lnSpc>
              <a:spcBef>
                <a:spcPts val="300"/>
              </a:spcBef>
              <a:defRPr sz="1200">
                <a:solidFill>
                  <a:schemeClr val="tx1"/>
                </a:solidFill>
              </a:defRPr>
            </a:lvl2pPr>
          </a:lstStyle>
          <a:p>
            <a:pPr lvl="0"/>
            <a:r>
              <a:rPr lang="en-US"/>
              <a:t>What is the one key question that we should answer to get from current to desired future state?</a:t>
            </a:r>
          </a:p>
          <a:p>
            <a:pPr lvl="1"/>
            <a:r>
              <a:rPr lang="en-US"/>
              <a:t>What questions will help me answer the one key question?</a:t>
            </a:r>
          </a:p>
        </p:txBody>
      </p:sp>
      <p:graphicFrame>
        <p:nvGraphicFramePr>
          <p:cNvPr id="112845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3" imgW="971686" imgH="895238" progId="PBrush">
                  <p:embed/>
                </p:oleObj>
              </mc:Choice>
              <mc:Fallback>
                <p:oleObj r:id="rId3" imgW="971686" imgH="895238" progId="PBrush">
                  <p:embed/>
                  <p:pic>
                    <p:nvPicPr>
                      <p:cNvPr id="112845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Slide Number Placeholder 16">
            <a:extLst>
              <a:ext uri="{FF2B5EF4-FFF2-40B4-BE49-F238E27FC236}">
                <a16:creationId xmlns:a16="http://schemas.microsoft.com/office/drawing/2014/main" id="{D4454851-D9CB-EE1A-05A9-E95BC8138AFA}"/>
              </a:ext>
            </a:extLst>
          </p:cNvPr>
          <p:cNvSpPr>
            <a:spLocks noGrp="1"/>
          </p:cNvSpPr>
          <p:nvPr>
            <p:ph type="sldNum" sz="quarter" idx="15"/>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2471475766"/>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2888" y="348343"/>
            <a:ext cx="11062315" cy="838200"/>
          </a:xfrm>
          <a:prstGeom prst="rect">
            <a:avLst/>
          </a:prstGeom>
        </p:spPr>
        <p:txBody>
          <a:bodyPr/>
          <a:lstStyle>
            <a:lvl1pPr>
              <a:defRPr sz="3200"/>
            </a:lvl1pPr>
          </a:lstStyle>
          <a:p>
            <a:r>
              <a:rPr lang="en-US"/>
              <a:t>What is the Key Takeaway from the Slide?</a:t>
            </a:r>
          </a:p>
        </p:txBody>
      </p:sp>
      <p:pic>
        <p:nvPicPr>
          <p:cNvPr id="3" name="Picture 4" descr="j0188453[1]"/>
          <p:cNvPicPr>
            <a:picLocks noChangeAspect="1" noChangeArrowheads="1"/>
          </p:cNvPicPr>
          <p:nvPr/>
        </p:nvPicPr>
        <p:blipFill>
          <a:blip r:embed="rId2" cstate="print"/>
          <a:srcRect/>
          <a:stretch>
            <a:fillRect/>
          </a:stretch>
        </p:blipFill>
        <p:spPr bwMode="auto">
          <a:xfrm>
            <a:off x="4440562" y="3721101"/>
            <a:ext cx="3299149" cy="573392"/>
          </a:xfrm>
          <a:prstGeom prst="rect">
            <a:avLst/>
          </a:prstGeom>
          <a:noFill/>
          <a:ln w="9525">
            <a:noFill/>
            <a:miter lim="800000"/>
            <a:headEnd/>
            <a:tailEnd/>
          </a:ln>
        </p:spPr>
      </p:pic>
      <p:graphicFrame>
        <p:nvGraphicFramePr>
          <p:cNvPr id="4" name="Table 3"/>
          <p:cNvGraphicFramePr>
            <a:graphicFrameLocks noGrp="1"/>
          </p:cNvGraphicFramePr>
          <p:nvPr/>
        </p:nvGraphicFramePr>
        <p:xfrm>
          <a:off x="546601"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Situation – Current</a:t>
                      </a:r>
                      <a:r>
                        <a:rPr lang="en-US" sz="1400" baseline="0"/>
                        <a:t> State</a:t>
                      </a:r>
                      <a:endParaRPr lang="en-US" sz="1400"/>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3" y="2717800"/>
            <a:ext cx="3424236" cy="2933700"/>
          </a:xfrm>
          <a:prstGeom prst="rect">
            <a:avLst/>
          </a:prstGeom>
        </p:spPr>
        <p:txBody>
          <a:bodyPr/>
          <a:lstStyle>
            <a:lvl1pPr>
              <a:spcBef>
                <a:spcPts val="600"/>
              </a:spcBef>
              <a:defRPr sz="1400" baseline="0">
                <a:solidFill>
                  <a:schemeClr val="tx1"/>
                </a:solidFill>
              </a:defRPr>
            </a:lvl1pPr>
            <a:lvl2pPr>
              <a:lnSpc>
                <a:spcPct val="100000"/>
              </a:lnSpc>
              <a:spcBef>
                <a:spcPts val="300"/>
              </a:spcBef>
              <a:defRPr sz="1200">
                <a:solidFill>
                  <a:schemeClr val="tx1"/>
                </a:solidFill>
              </a:defRPr>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p:nvGraphicFramePr>
        <p:xfrm>
          <a:off x="8208135" y="23332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t>Desired Future State</a:t>
                      </a:r>
                    </a:p>
                  </a:txBody>
                  <a:tcPr marL="112577" marR="112577"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717800"/>
            <a:ext cx="3424236" cy="2933700"/>
          </a:xfrm>
          <a:prstGeom prst="rect">
            <a:avLst/>
          </a:prstGeom>
        </p:spPr>
        <p:txBody>
          <a:bodyPr/>
          <a:lstStyle>
            <a:lvl1pPr>
              <a:spcBef>
                <a:spcPts val="600"/>
              </a:spcBef>
              <a:defRPr sz="1400">
                <a:solidFill>
                  <a:schemeClr val="tx1"/>
                </a:solidFill>
              </a:defRPr>
            </a:lvl1pPr>
            <a:lvl2pPr>
              <a:lnSpc>
                <a:spcPct val="100000"/>
              </a:lnSpc>
              <a:spcBef>
                <a:spcPts val="300"/>
              </a:spcBef>
              <a:defRPr sz="1200">
                <a:solidFill>
                  <a:schemeClr val="tx1"/>
                </a:solidFill>
              </a:defRPr>
            </a:lvl2pPr>
          </a:lstStyle>
          <a:p>
            <a:pPr lvl="0"/>
            <a:r>
              <a:rPr lang="en-US"/>
              <a:t>Where would the client like to be?</a:t>
            </a:r>
          </a:p>
          <a:p>
            <a:pPr lvl="1"/>
            <a:r>
              <a:rPr lang="en-US"/>
              <a:t>Second level</a:t>
            </a:r>
          </a:p>
        </p:txBody>
      </p:sp>
      <p:sp>
        <p:nvSpPr>
          <p:cNvPr id="10" name="Right Arrow 9"/>
          <p:cNvSpPr/>
          <p:nvPr/>
        </p:nvSpPr>
        <p:spPr bwMode="auto">
          <a:xfrm>
            <a:off x="4052795"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2" name="Right Arrow 11"/>
          <p:cNvSpPr/>
          <p:nvPr/>
        </p:nvSpPr>
        <p:spPr bwMode="auto">
          <a:xfrm>
            <a:off x="7805382" y="34163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3" name="Table 12"/>
          <p:cNvGraphicFramePr>
            <a:graphicFrameLocks noGrp="1"/>
          </p:cNvGraphicFramePr>
          <p:nvPr/>
        </p:nvGraphicFramePr>
        <p:xfrm>
          <a:off x="4159119" y="13045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Complications – The Gap / Trigger</a:t>
                      </a:r>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53" y="1689100"/>
            <a:ext cx="3846403" cy="1562100"/>
          </a:xfrm>
          <a:prstGeom prst="rect">
            <a:avLst/>
          </a:prstGeom>
        </p:spPr>
        <p:txBody>
          <a:bodyPr/>
          <a:lstStyle>
            <a:lvl1pPr>
              <a:spcBef>
                <a:spcPts val="600"/>
              </a:spcBef>
              <a:defRPr sz="1400" baseline="0">
                <a:solidFill>
                  <a:schemeClr val="tx1"/>
                </a:solidFill>
              </a:defRPr>
            </a:lvl1pPr>
            <a:lvl2pPr>
              <a:lnSpc>
                <a:spcPct val="100000"/>
              </a:lnSpc>
              <a:spcBef>
                <a:spcPts val="300"/>
              </a:spcBef>
              <a:defRPr sz="1200">
                <a:solidFill>
                  <a:schemeClr val="tx1"/>
                </a:solidFill>
              </a:defRPr>
            </a:lvl2pPr>
          </a:lstStyle>
          <a:p>
            <a:pPr lvl="0"/>
            <a:r>
              <a:rPr lang="en-US"/>
              <a:t>Explain the cause of the gap between the current state and desired future state</a:t>
            </a:r>
          </a:p>
          <a:p>
            <a:pPr lvl="1"/>
            <a:r>
              <a:rPr lang="en-US"/>
              <a:t>Second level</a:t>
            </a:r>
          </a:p>
        </p:txBody>
      </p:sp>
      <p:sp>
        <p:nvSpPr>
          <p:cNvPr id="15" name="Right Arrow 14"/>
          <p:cNvSpPr/>
          <p:nvPr/>
        </p:nvSpPr>
        <p:spPr bwMode="auto">
          <a:xfrm rot="5400000">
            <a:off x="5960795" y="2758205"/>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6" name="Right Arrow 15"/>
          <p:cNvSpPr/>
          <p:nvPr/>
        </p:nvSpPr>
        <p:spPr bwMode="auto">
          <a:xfrm rot="5400000">
            <a:off x="5960795" y="3774206"/>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aphicFrame>
        <p:nvGraphicFramePr>
          <p:cNvPr id="18" name="Table 17"/>
          <p:cNvGraphicFramePr>
            <a:graphicFrameLocks noGrp="1"/>
          </p:cNvGraphicFramePr>
          <p:nvPr/>
        </p:nvGraphicFramePr>
        <p:xfrm>
          <a:off x="4159119" y="4708172"/>
          <a:ext cx="3877672" cy="195984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65760">
                <a:tc>
                  <a:txBody>
                    <a:bodyPr/>
                    <a:lstStyle/>
                    <a:p>
                      <a:pPr algn="ctr"/>
                      <a:r>
                        <a:rPr lang="en-US" sz="1400"/>
                        <a:t>Questions – which</a:t>
                      </a:r>
                      <a:r>
                        <a:rPr lang="en-US" sz="1400" baseline="0"/>
                        <a:t> need answers</a:t>
                      </a:r>
                      <a:endParaRPr lang="en-US" sz="1400"/>
                    </a:p>
                  </a:txBody>
                  <a:tcPr marL="112577" marR="112577" anchor="ctr"/>
                </a:tc>
                <a:extLst>
                  <a:ext uri="{0D108BD9-81ED-4DB2-BD59-A6C34878D82A}">
                    <a16:rowId xmlns:a16="http://schemas.microsoft.com/office/drawing/2014/main" val="10000"/>
                  </a:ext>
                </a:extLst>
              </a:tr>
              <a:tr h="1594088">
                <a:tc>
                  <a:txBody>
                    <a:bodyPr/>
                    <a:lstStyle/>
                    <a:p>
                      <a:pPr marL="228600" indent="-228600">
                        <a:spcAft>
                          <a:spcPts val="600"/>
                        </a:spcAft>
                        <a:buFont typeface="Webdings" pitchFamily="18" charset="2"/>
                        <a:buChar char="4"/>
                      </a:pPr>
                      <a:endParaRPr lang="en-US" sz="1200" u="none"/>
                    </a:p>
                  </a:txBody>
                  <a:tcPr marL="112577" marR="112577"/>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53" y="5092700"/>
            <a:ext cx="3846403" cy="1562100"/>
          </a:xfrm>
          <a:prstGeom prst="rect">
            <a:avLst/>
          </a:prstGeom>
        </p:spPr>
        <p:txBody>
          <a:bodyPr/>
          <a:lstStyle>
            <a:lvl1pPr>
              <a:spcBef>
                <a:spcPts val="600"/>
              </a:spcBef>
              <a:defRPr sz="1400">
                <a:solidFill>
                  <a:schemeClr val="tx1"/>
                </a:solidFill>
              </a:defRPr>
            </a:lvl1pPr>
            <a:lvl2pPr>
              <a:lnSpc>
                <a:spcPct val="100000"/>
              </a:lnSpc>
              <a:spcBef>
                <a:spcPts val="300"/>
              </a:spcBef>
              <a:defRPr sz="1200">
                <a:solidFill>
                  <a:schemeClr val="tx1"/>
                </a:solidFill>
              </a:defRPr>
            </a:lvl2pPr>
          </a:lstStyle>
          <a:p>
            <a:pPr lvl="0"/>
            <a:r>
              <a:rPr lang="en-US"/>
              <a:t>What is the one key question that we should answer to get from current to desired future state?</a:t>
            </a:r>
          </a:p>
          <a:p>
            <a:pPr lvl="1"/>
            <a:r>
              <a:rPr lang="en-US"/>
              <a:t>What questions will help me answer the one key question?</a:t>
            </a:r>
          </a:p>
        </p:txBody>
      </p:sp>
      <p:graphicFrame>
        <p:nvGraphicFramePr>
          <p:cNvPr id="1128450" name="Object 113"/>
          <p:cNvGraphicFramePr>
            <a:graphicFrameLocks noChangeAspect="1"/>
          </p:cNvGraphicFramePr>
          <p:nvPr/>
        </p:nvGraphicFramePr>
        <p:xfrm>
          <a:off x="11384804" y="76200"/>
          <a:ext cx="730973" cy="547688"/>
        </p:xfrm>
        <a:graphic>
          <a:graphicData uri="http://schemas.openxmlformats.org/presentationml/2006/ole">
            <mc:AlternateContent xmlns:mc="http://schemas.openxmlformats.org/markup-compatibility/2006">
              <mc:Choice xmlns:v="urn:schemas-microsoft-com:vml" Requires="v">
                <p:oleObj r:id="rId3" imgW="971686" imgH="895238" progId="PBrush">
                  <p:embed/>
                </p:oleObj>
              </mc:Choice>
              <mc:Fallback>
                <p:oleObj r:id="rId3" imgW="971686" imgH="895238" progId="PBrush">
                  <p:embed/>
                  <p:pic>
                    <p:nvPicPr>
                      <p:cNvPr id="112845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804"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Slide Number Placeholder 16">
            <a:extLst>
              <a:ext uri="{FF2B5EF4-FFF2-40B4-BE49-F238E27FC236}">
                <a16:creationId xmlns:a16="http://schemas.microsoft.com/office/drawing/2014/main" id="{D4454851-D9CB-EE1A-05A9-E95BC8138AFA}"/>
              </a:ext>
            </a:extLst>
          </p:cNvPr>
          <p:cNvSpPr>
            <a:spLocks noGrp="1"/>
          </p:cNvSpPr>
          <p:nvPr>
            <p:ph type="sldNum" sz="quarter" idx="15"/>
          </p:nvPr>
        </p:nvSpPr>
        <p:spPr/>
        <p:txBody>
          <a:bodyPr/>
          <a:lstStyle/>
          <a:p>
            <a:fld id="{56121F88-8EBB-447F-B7E7-039A06F6D31E}" type="slidenum">
              <a:rPr lang="en-US" smtClean="0"/>
              <a:pPr/>
              <a:t>‹#›</a:t>
            </a:fld>
            <a:endParaRPr lang="en-US"/>
          </a:p>
        </p:txBody>
      </p:sp>
    </p:spTree>
    <p:extLst>
      <p:ext uri="{BB962C8B-B14F-4D97-AF65-F5344CB8AC3E}">
        <p14:creationId xmlns:p14="http://schemas.microsoft.com/office/powerpoint/2010/main" val="2471475766"/>
      </p:ext>
    </p:extLst>
  </p:cSld>
  <p:clrMapOvr>
    <a:masterClrMapping/>
  </p:clrMapOvr>
  <mc:AlternateContent xmlns:mc="http://schemas.openxmlformats.org/markup-compatibility/2006">
    <mc:Choice xmlns:p14="http://schemas.microsoft.com/office/powerpoint/2010/main" Requires="p14">
      <p:transition spd="slow" p14:dur="3000" advClick="0">
        <p14:shred/>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130.xml"/><Relationship Id="rId18" Type="http://schemas.openxmlformats.org/officeDocument/2006/relationships/image" Target="../media/image1.png"/><Relationship Id="rId3" Type="http://schemas.openxmlformats.org/officeDocument/2006/relationships/slideLayout" Target="../slideLayouts/slideLayout311.xml"/><Relationship Id="rId7" Type="http://schemas.openxmlformats.org/officeDocument/2006/relationships/slideLayout" Target="../slideLayouts/slideLayout79.xml"/><Relationship Id="rId12" Type="http://schemas.openxmlformats.org/officeDocument/2006/relationships/slideLayout" Target="../slideLayouts/slideLayout120.xml"/><Relationship Id="rId17" Type="http://schemas.openxmlformats.org/officeDocument/2006/relationships/theme" Target="../theme/theme11.xml"/><Relationship Id="rId2" Type="http://schemas.openxmlformats.org/officeDocument/2006/relationships/slideLayout" Target="../slideLayouts/slideLayout210.xml"/><Relationship Id="rId16" Type="http://schemas.openxmlformats.org/officeDocument/2006/relationships/slideLayout" Target="../slideLayouts/slideLayout160.xml"/><Relationship Id="rId1" Type="http://schemas.openxmlformats.org/officeDocument/2006/relationships/slideLayout" Target="../slideLayouts/slideLayout110.xml"/><Relationship Id="rId6" Type="http://schemas.openxmlformats.org/officeDocument/2006/relationships/slideLayout" Target="../slideLayouts/slideLayout610.xml"/><Relationship Id="rId11" Type="http://schemas.openxmlformats.org/officeDocument/2006/relationships/slideLayout" Target="../slideLayouts/slideLayout111.xml"/><Relationship Id="rId5" Type="http://schemas.openxmlformats.org/officeDocument/2006/relationships/slideLayout" Target="../slideLayouts/slideLayout510.xml"/><Relationship Id="rId15" Type="http://schemas.openxmlformats.org/officeDocument/2006/relationships/slideLayout" Target="../slideLayouts/slideLayout150.xml"/><Relationship Id="rId10" Type="http://schemas.openxmlformats.org/officeDocument/2006/relationships/slideLayout" Target="../slideLayouts/slideLayout100.xml"/><Relationship Id="rId4" Type="http://schemas.openxmlformats.org/officeDocument/2006/relationships/slideLayout" Target="../slideLayouts/slideLayout410.xml"/><Relationship Id="rId9" Type="http://schemas.openxmlformats.org/officeDocument/2006/relationships/slideLayout" Target="../slideLayouts/slideLayout90.xml"/><Relationship Id="rId14" Type="http://schemas.openxmlformats.org/officeDocument/2006/relationships/slideLayout" Target="../slideLayouts/slideLayout14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3.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oleObject" Target="../embeddings/oleObject13.bin"/></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0.xml"/><Relationship Id="rId13" Type="http://schemas.openxmlformats.org/officeDocument/2006/relationships/theme" Target="../theme/theme30.xml"/><Relationship Id="rId3" Type="http://schemas.openxmlformats.org/officeDocument/2006/relationships/slideLayout" Target="../slideLayouts/slideLayout300.xml"/><Relationship Id="rId7" Type="http://schemas.openxmlformats.org/officeDocument/2006/relationships/slideLayout" Target="../slideLayouts/slideLayout340.xml"/><Relationship Id="rId12" Type="http://schemas.openxmlformats.org/officeDocument/2006/relationships/slideLayout" Target="../slideLayouts/slideLayout390.xml"/><Relationship Id="rId2" Type="http://schemas.openxmlformats.org/officeDocument/2006/relationships/slideLayout" Target="../slideLayouts/slideLayout290.xml"/><Relationship Id="rId16" Type="http://schemas.openxmlformats.org/officeDocument/2006/relationships/image" Target="../media/image1.png"/><Relationship Id="rId1" Type="http://schemas.openxmlformats.org/officeDocument/2006/relationships/slideLayout" Target="../slideLayouts/slideLayout280.xml"/><Relationship Id="rId6" Type="http://schemas.openxmlformats.org/officeDocument/2006/relationships/slideLayout" Target="../slideLayouts/slideLayout330.xml"/><Relationship Id="rId11" Type="http://schemas.openxmlformats.org/officeDocument/2006/relationships/slideLayout" Target="../slideLayouts/slideLayout380.xml"/><Relationship Id="rId5" Type="http://schemas.openxmlformats.org/officeDocument/2006/relationships/slideLayout" Target="../slideLayouts/slideLayout320.xml"/><Relationship Id="rId15" Type="http://schemas.openxmlformats.org/officeDocument/2006/relationships/image" Target="../media/image3.png"/><Relationship Id="rId10" Type="http://schemas.openxmlformats.org/officeDocument/2006/relationships/slideLayout" Target="../slideLayouts/slideLayout370.xml"/><Relationship Id="rId4" Type="http://schemas.openxmlformats.org/officeDocument/2006/relationships/slideLayout" Target="../slideLayouts/slideLayout310.xml"/><Relationship Id="rId9" Type="http://schemas.openxmlformats.org/officeDocument/2006/relationships/slideLayout" Target="../slideLayouts/slideLayout360.xml"/><Relationship Id="rId14" Type="http://schemas.openxmlformats.org/officeDocument/2006/relationships/oleObject" Target="../embeddings/oleObject130.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1.png"/><Relationship Id="rId2" Type="http://schemas.openxmlformats.org/officeDocument/2006/relationships/slideLayout" Target="../slideLayouts/slideLayout41.xml"/><Relationship Id="rId16" Type="http://schemas.openxmlformats.org/officeDocument/2006/relationships/image" Target="../media/image3.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oleObject" Target="../embeddings/oleObject17.bin"/><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pn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5.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50.xml.rels><?xml version="1.0" encoding="UTF-8" standalone="yes"?>
<Relationships xmlns="http://schemas.openxmlformats.org/package/2006/relationships"><Relationship Id="rId3" Type="http://schemas.openxmlformats.org/officeDocument/2006/relationships/slideLayout" Target="../slideLayouts/slideLayout550.xml"/><Relationship Id="rId7" Type="http://schemas.openxmlformats.org/officeDocument/2006/relationships/image" Target="../media/image1.png"/><Relationship Id="rId2" Type="http://schemas.openxmlformats.org/officeDocument/2006/relationships/slideLayout" Target="../slideLayouts/slideLayout540.xml"/><Relationship Id="rId1" Type="http://schemas.openxmlformats.org/officeDocument/2006/relationships/slideLayout" Target="../slideLayouts/slideLayout530.xml"/><Relationship Id="rId6" Type="http://schemas.openxmlformats.org/officeDocument/2006/relationships/theme" Target="../theme/theme50.xml"/><Relationship Id="rId5" Type="http://schemas.openxmlformats.org/officeDocument/2006/relationships/slideLayout" Target="../slideLayouts/slideLayout570.xml"/><Relationship Id="rId4" Type="http://schemas.openxmlformats.org/officeDocument/2006/relationships/slideLayout" Target="../slideLayouts/slideLayout560.xml"/></Relationships>
</file>

<file path=ppt/slideMasters/_rels/slideMaster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theme" Target="../theme/theme6.xml"/><Relationship Id="rId1" Type="http://schemas.openxmlformats.org/officeDocument/2006/relationships/slideLayout" Target="../slideLayouts/slideLayout58.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theme" Target="../theme/theme7.xml"/><Relationship Id="rId1" Type="http://schemas.openxmlformats.org/officeDocument/2006/relationships/slideLayout" Target="../slideLayouts/slideLayout59.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image" Target="../media/image1.png"/><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theme" Target="../theme/theme8.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2"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8" y="242207"/>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3"/>
            <a:ext cx="12192000" cy="261610"/>
          </a:xfrm>
          <a:prstGeom prst="rect">
            <a:avLst/>
          </a:prstGeom>
          <a:noFill/>
          <a:ln w="9525">
            <a:noFill/>
            <a:miter lim="800000"/>
            <a:headEnd/>
            <a:tailEnd/>
          </a:ln>
          <a:effectLst/>
        </p:spPr>
        <p:txBody>
          <a:bodyPr lIns="45720" rIns="45720">
            <a:spAutoFit/>
          </a:bodyPr>
          <a:lstStyle/>
          <a:p>
            <a:endParaRPr lang="en-US" sz="1100"/>
          </a:p>
        </p:txBody>
      </p:sp>
      <p:sp>
        <p:nvSpPr>
          <p:cNvPr id="8" name="Slide Number Placeholder 7">
            <a:extLst>
              <a:ext uri="{FF2B5EF4-FFF2-40B4-BE49-F238E27FC236}">
                <a16:creationId xmlns:a16="http://schemas.microsoft.com/office/drawing/2014/main" id="{9AEE5B2C-06ED-1CF5-B016-B1A2A25E19F9}"/>
              </a:ext>
            </a:extLst>
          </p:cNvPr>
          <p:cNvSpPr>
            <a:spLocks noGrp="1"/>
          </p:cNvSpPr>
          <p:nvPr>
            <p:ph type="sldNum" sz="quarter" idx="4"/>
          </p:nvPr>
        </p:nvSpPr>
        <p:spPr>
          <a:xfrm>
            <a:off x="9363600" y="6442831"/>
            <a:ext cx="2742125" cy="365125"/>
          </a:xfrm>
          <a:prstGeom prst="rect">
            <a:avLst/>
          </a:prstGeom>
        </p:spPr>
        <p:txBody>
          <a:bodyPr vert="horz" lIns="91440" tIns="45720" rIns="91440" bIns="45720" rtlCol="0" anchor="ctr"/>
          <a:lstStyle>
            <a:lvl1pPr algn="r">
              <a:defRPr sz="1200" b="1">
                <a:solidFill>
                  <a:schemeClr val="bg2">
                    <a:lumMod val="10000"/>
                  </a:schemeClr>
                </a:solidFill>
                <a:latin typeface="Calibiri"/>
              </a:defRPr>
            </a:lvl1pPr>
          </a:lstStyle>
          <a:p>
            <a:fld id="{56121F88-8EBB-447F-B7E7-039A06F6D31E}" type="slidenum">
              <a:rPr lang="en-US" smtClean="0"/>
              <a:pPr/>
              <a:t>‹#›</a:t>
            </a:fld>
            <a:endParaRPr lang="en-US"/>
          </a:p>
        </p:txBody>
      </p:sp>
      <p:pic>
        <p:nvPicPr>
          <p:cNvPr id="2" name="Picture 1">
            <a:extLst>
              <a:ext uri="{FF2B5EF4-FFF2-40B4-BE49-F238E27FC236}">
                <a16:creationId xmlns:a16="http://schemas.microsoft.com/office/drawing/2014/main" id="{B2450C55-8B5A-8BFB-D605-0BE332C33F97}"/>
              </a:ext>
            </a:extLst>
          </p:cNvPr>
          <p:cNvPicPr>
            <a:picLocks noChangeAspect="1"/>
          </p:cNvPicPr>
          <p:nvPr userDrawn="1"/>
        </p:nvPicPr>
        <p:blipFill rotWithShape="1">
          <a:blip r:embed="rId18"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3" name="TextBox 2">
            <a:extLst>
              <a:ext uri="{FF2B5EF4-FFF2-40B4-BE49-F238E27FC236}">
                <a16:creationId xmlns:a16="http://schemas.microsoft.com/office/drawing/2014/main" id="{AC540F49-39A9-9722-CA62-6C78C9C41FEF}"/>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5271748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8" r:id="rId15"/>
    <p:sldLayoutId id="2147483687" r:id="rId16"/>
  </p:sldLayoutIdLst>
  <p:transition spd="slow" advClick="0">
    <p:push dir="u"/>
  </p:transition>
  <p:hf hdr="0" dt="0"/>
  <p:txStyles>
    <p:titleStyle>
      <a:lvl1pPr algn="l" rtl="0" eaLnBrk="1" fontAlgn="base" hangingPunct="1">
        <a:lnSpc>
          <a:spcPct val="90000"/>
        </a:lnSpc>
        <a:spcBef>
          <a:spcPct val="0"/>
        </a:spcBef>
        <a:spcAft>
          <a:spcPct val="0"/>
        </a:spcAft>
        <a:defRPr sz="2200" b="1">
          <a:solidFill>
            <a:schemeClr val="tx2">
              <a:lumMod val="50000"/>
            </a:schemeClr>
          </a:solidFill>
          <a:latin typeface="Calibiri"/>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2"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8" y="242207"/>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3"/>
            <a:ext cx="12192000" cy="261610"/>
          </a:xfrm>
          <a:prstGeom prst="rect">
            <a:avLst/>
          </a:prstGeom>
          <a:noFill/>
          <a:ln w="9525">
            <a:noFill/>
            <a:miter lim="800000"/>
            <a:headEnd/>
            <a:tailEnd/>
          </a:ln>
          <a:effectLst/>
        </p:spPr>
        <p:txBody>
          <a:bodyPr lIns="45720" rIns="45720">
            <a:spAutoFit/>
          </a:bodyPr>
          <a:lstStyle/>
          <a:p>
            <a:endParaRPr lang="en-US" sz="1100"/>
          </a:p>
        </p:txBody>
      </p:sp>
      <p:sp>
        <p:nvSpPr>
          <p:cNvPr id="8" name="Slide Number Placeholder 7">
            <a:extLst>
              <a:ext uri="{FF2B5EF4-FFF2-40B4-BE49-F238E27FC236}">
                <a16:creationId xmlns:a16="http://schemas.microsoft.com/office/drawing/2014/main" id="{9AEE5B2C-06ED-1CF5-B016-B1A2A25E19F9}"/>
              </a:ext>
            </a:extLst>
          </p:cNvPr>
          <p:cNvSpPr>
            <a:spLocks noGrp="1"/>
          </p:cNvSpPr>
          <p:nvPr>
            <p:ph type="sldNum" sz="quarter" idx="4"/>
          </p:nvPr>
        </p:nvSpPr>
        <p:spPr>
          <a:xfrm>
            <a:off x="9363600" y="6442831"/>
            <a:ext cx="2742125" cy="365125"/>
          </a:xfrm>
          <a:prstGeom prst="rect">
            <a:avLst/>
          </a:prstGeom>
        </p:spPr>
        <p:txBody>
          <a:bodyPr vert="horz" lIns="91440" tIns="45720" rIns="91440" bIns="45720" rtlCol="0" anchor="ctr"/>
          <a:lstStyle>
            <a:lvl1pPr algn="r">
              <a:defRPr sz="1200" b="1">
                <a:solidFill>
                  <a:schemeClr val="bg2">
                    <a:lumMod val="10000"/>
                  </a:schemeClr>
                </a:solidFill>
                <a:latin typeface="Calibiri"/>
              </a:defRPr>
            </a:lvl1pPr>
          </a:lstStyle>
          <a:p>
            <a:fld id="{56121F88-8EBB-447F-B7E7-039A06F6D31E}" type="slidenum">
              <a:rPr lang="en-US" smtClean="0"/>
              <a:pPr/>
              <a:t>‹#›</a:t>
            </a:fld>
            <a:endParaRPr lang="en-US"/>
          </a:p>
        </p:txBody>
      </p:sp>
      <p:pic>
        <p:nvPicPr>
          <p:cNvPr id="2" name="Picture 1">
            <a:extLst>
              <a:ext uri="{FF2B5EF4-FFF2-40B4-BE49-F238E27FC236}">
                <a16:creationId xmlns:a16="http://schemas.microsoft.com/office/drawing/2014/main" id="{B2450C55-8B5A-8BFB-D605-0BE332C33F97}"/>
              </a:ext>
            </a:extLst>
          </p:cNvPr>
          <p:cNvPicPr>
            <a:picLocks noChangeAspect="1"/>
          </p:cNvPicPr>
          <p:nvPr userDrawn="1"/>
        </p:nvPicPr>
        <p:blipFill rotWithShape="1">
          <a:blip r:embed="rId18"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3" name="TextBox 2">
            <a:extLst>
              <a:ext uri="{FF2B5EF4-FFF2-40B4-BE49-F238E27FC236}">
                <a16:creationId xmlns:a16="http://schemas.microsoft.com/office/drawing/2014/main" id="{AC540F49-39A9-9722-CA62-6C78C9C41FEF}"/>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5271748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8" r:id="rId15"/>
    <p:sldLayoutId id="2147483687" r:id="rId16"/>
  </p:sldLayoutIdLst>
  <p:transition spd="slow" advClick="0">
    <p:push dir="u"/>
  </p:transition>
  <p:hf hdr="0" dt="0"/>
  <p:txStyles>
    <p:titleStyle>
      <a:lvl1pPr algn="l" rtl="0" eaLnBrk="1" fontAlgn="base" hangingPunct="1">
        <a:lnSpc>
          <a:spcPct val="90000"/>
        </a:lnSpc>
        <a:spcBef>
          <a:spcPct val="0"/>
        </a:spcBef>
        <a:spcAft>
          <a:spcPct val="0"/>
        </a:spcAft>
        <a:defRPr sz="2200" b="1">
          <a:solidFill>
            <a:schemeClr val="tx2">
              <a:lumMod val="50000"/>
            </a:schemeClr>
          </a:solidFill>
          <a:latin typeface="Calibiri"/>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649169-5747-3C1A-4AB6-2F1B3C29B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260593-1E7B-9F3B-B627-7346C6791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B746B-8C00-382B-A470-34EF7A9B9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0D8DCE64-1604-0D15-A4F6-6690ED682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086C68-DA80-8602-68C7-1F1ECD770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57F3EA-D0FE-4D2F-880D-A428B33F9841}" type="slidenum">
              <a:rPr lang="en-US" smtClean="0"/>
              <a:t>‹#›</a:t>
            </a:fld>
            <a:endParaRPr lang="en-US"/>
          </a:p>
        </p:txBody>
      </p:sp>
    </p:spTree>
    <p:extLst>
      <p:ext uri="{BB962C8B-B14F-4D97-AF65-F5344CB8AC3E}">
        <p14:creationId xmlns:p14="http://schemas.microsoft.com/office/powerpoint/2010/main" val="374871485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6"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8"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3"/>
            <a:ext cx="12192000" cy="261610"/>
          </a:xfrm>
          <a:prstGeom prst="rect">
            <a:avLst/>
          </a:prstGeom>
          <a:noFill/>
          <a:ln w="9525">
            <a:noFill/>
            <a:miter lim="800000"/>
            <a:headEnd/>
            <a:tailEnd/>
          </a:ln>
          <a:effectLst/>
        </p:spPr>
        <p:txBody>
          <a:bodyPr lIns="45720" rIns="45720">
            <a:spAutoFit/>
          </a:bodyPr>
          <a:lstStyle/>
          <a:p>
            <a:endParaRPr lang="en-US" sz="1100"/>
          </a:p>
        </p:txBody>
      </p:sp>
      <p:sp>
        <p:nvSpPr>
          <p:cNvPr id="6" name="Text Box 5"/>
          <p:cNvSpPr txBox="1">
            <a:spLocks noChangeArrowheads="1"/>
          </p:cNvSpPr>
          <p:nvPr/>
        </p:nvSpPr>
        <p:spPr bwMode="auto">
          <a:xfrm>
            <a:off x="11831543" y="6462129"/>
            <a:ext cx="187552" cy="184666"/>
          </a:xfrm>
          <a:prstGeom prst="rect">
            <a:avLst/>
          </a:prstGeom>
          <a:noFill/>
          <a:ln w="9525">
            <a:noFill/>
            <a:miter lim="800000"/>
            <a:headEnd/>
            <a:tailEnd/>
          </a:ln>
          <a:effectLst/>
        </p:spPr>
        <p:txBody>
          <a:bodyPr wrap="square" lIns="0" tIns="0" rIns="0" bIns="0">
            <a:spAutoFit/>
          </a:bodyPr>
          <a:lstStyle/>
          <a:p>
            <a:pPr algn="l">
              <a:spcBef>
                <a:spcPct val="0"/>
              </a:spcBef>
              <a:buClrTx/>
              <a:buFontTx/>
              <a:buNone/>
            </a:pPr>
            <a:fld id="{2B114154-8EFE-4493-ABC9-427AC67F52E5}" type="slidenum">
              <a:rPr lang="en-US" sz="1200">
                <a:latin typeface="Calibiri"/>
                <a:cs typeface="Arial" panose="020B0604020202020204" pitchFamily="34" charset="0"/>
              </a:rPr>
              <a:pPr algn="l">
                <a:spcBef>
                  <a:spcPct val="0"/>
                </a:spcBef>
                <a:buClrTx/>
                <a:buFontTx/>
                <a:buNone/>
              </a:pPr>
              <a:t>‹#›</a:t>
            </a:fld>
            <a:endParaRPr lang="en-US" sz="1200">
              <a:latin typeface="Calibiri"/>
              <a:cs typeface="Arial" panose="020B0604020202020204" pitchFamily="34" charset="0"/>
            </a:endParaRPr>
          </a:p>
        </p:txBody>
      </p:sp>
      <p:graphicFrame>
        <p:nvGraphicFramePr>
          <p:cNvPr id="2" name="Object 113">
            <a:extLst>
              <a:ext uri="{FF2B5EF4-FFF2-40B4-BE49-F238E27FC236}">
                <a16:creationId xmlns:a16="http://schemas.microsoft.com/office/drawing/2014/main" id="{57BFE9F6-D199-7B57-2CEA-303C1986B049}"/>
              </a:ext>
            </a:extLst>
          </p:cNvPr>
          <p:cNvGraphicFramePr>
            <a:graphicFrameLocks noChangeAspect="1"/>
          </p:cNvGraphicFramePr>
          <p:nvPr>
            <p:extLst>
              <p:ext uri="{D42A27DB-BD31-4B8C-83A1-F6EECF244321}">
                <p14:modId xmlns:p14="http://schemas.microsoft.com/office/powerpoint/2010/main" val="1902088219"/>
              </p:ext>
            </p:extLst>
          </p:nvPr>
        </p:nvGraphicFramePr>
        <p:xfrm>
          <a:off x="11383157" y="173355"/>
          <a:ext cx="730973" cy="547688"/>
        </p:xfrm>
        <a:graphic>
          <a:graphicData uri="http://schemas.openxmlformats.org/presentationml/2006/ole">
            <mc:AlternateContent xmlns:mc="http://schemas.openxmlformats.org/markup-compatibility/2006">
              <mc:Choice xmlns:v="urn:schemas-microsoft-com:vml" Requires="v">
                <p:oleObj r:id="rId14" imgW="971686" imgH="895238" progId="PBrush">
                  <p:embed/>
                </p:oleObj>
              </mc:Choice>
              <mc:Fallback>
                <p:oleObj r:id="rId14" imgW="971686" imgH="895238" progId="PBrush">
                  <p:embed/>
                  <p:pic>
                    <p:nvPicPr>
                      <p:cNvPr id="2" name="Object 113">
                        <a:extLst>
                          <a:ext uri="{FF2B5EF4-FFF2-40B4-BE49-F238E27FC236}">
                            <a16:creationId xmlns:a16="http://schemas.microsoft.com/office/drawing/2014/main" id="{57BFE9F6-D199-7B57-2CEA-303C1986B04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83157" y="173355"/>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a:extLst>
              <a:ext uri="{FF2B5EF4-FFF2-40B4-BE49-F238E27FC236}">
                <a16:creationId xmlns:a16="http://schemas.microsoft.com/office/drawing/2014/main" id="{BC36CEF6-4A69-9C1A-8447-D25DC22651B4}"/>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7BFD1D67-0CE7-9F03-3CE4-A3B3BE79ED9F}"/>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891461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ransition spd="slow" advClick="0">
    <p:push dir="u"/>
  </p:transition>
  <p:hf hdr="0" dt="0"/>
  <p:txStyles>
    <p:titleStyle>
      <a:lvl1pPr algn="l" rtl="0" eaLnBrk="1" fontAlgn="base" hangingPunct="1">
        <a:lnSpc>
          <a:spcPct val="90000"/>
        </a:lnSpc>
        <a:spcBef>
          <a:spcPct val="0"/>
        </a:spcBef>
        <a:spcAft>
          <a:spcPct val="0"/>
        </a:spcAft>
        <a:defRPr sz="3200" b="1">
          <a:solidFill>
            <a:schemeClr val="tx2">
              <a:lumMod val="50000"/>
            </a:schemeClr>
          </a:solidFill>
          <a:latin typeface="Calibri" panose="020F0502020204030204" pitchFamily="34" charset="0"/>
          <a:ea typeface="+mj-ea"/>
          <a:cs typeface="Calibri" panose="020F0502020204030204" pitchFamily="34" charset="0"/>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200" b="0">
          <a:solidFill>
            <a:schemeClr val="bg2">
              <a:lumMod val="10000"/>
            </a:schemeClr>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200" baseline="0">
          <a:solidFill>
            <a:schemeClr val="bg2">
              <a:lumMod val="10000"/>
            </a:schemeClr>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6"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8"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3"/>
            <a:ext cx="12192000" cy="261610"/>
          </a:xfrm>
          <a:prstGeom prst="rect">
            <a:avLst/>
          </a:prstGeom>
          <a:noFill/>
          <a:ln w="9525">
            <a:noFill/>
            <a:miter lim="800000"/>
            <a:headEnd/>
            <a:tailEnd/>
          </a:ln>
          <a:effectLst/>
        </p:spPr>
        <p:txBody>
          <a:bodyPr lIns="45720" rIns="45720">
            <a:spAutoFit/>
          </a:bodyPr>
          <a:lstStyle/>
          <a:p>
            <a:endParaRPr lang="en-US" sz="1100"/>
          </a:p>
        </p:txBody>
      </p:sp>
      <p:sp>
        <p:nvSpPr>
          <p:cNvPr id="6" name="Text Box 5"/>
          <p:cNvSpPr txBox="1">
            <a:spLocks noChangeArrowheads="1"/>
          </p:cNvSpPr>
          <p:nvPr/>
        </p:nvSpPr>
        <p:spPr bwMode="auto">
          <a:xfrm>
            <a:off x="11831543" y="6462129"/>
            <a:ext cx="187552" cy="184666"/>
          </a:xfrm>
          <a:prstGeom prst="rect">
            <a:avLst/>
          </a:prstGeom>
          <a:noFill/>
          <a:ln w="9525">
            <a:noFill/>
            <a:miter lim="800000"/>
            <a:headEnd/>
            <a:tailEnd/>
          </a:ln>
          <a:effectLst/>
        </p:spPr>
        <p:txBody>
          <a:bodyPr wrap="square" lIns="0" tIns="0" rIns="0" bIns="0">
            <a:spAutoFit/>
          </a:bodyPr>
          <a:lstStyle/>
          <a:p>
            <a:pPr algn="l">
              <a:spcBef>
                <a:spcPct val="0"/>
              </a:spcBef>
              <a:buClrTx/>
              <a:buFontTx/>
              <a:buNone/>
            </a:pPr>
            <a:fld id="{2B114154-8EFE-4493-ABC9-427AC67F52E5}" type="slidenum">
              <a:rPr lang="en-US" sz="1200">
                <a:latin typeface="Calibiri"/>
                <a:cs typeface="Arial" panose="020B0604020202020204" pitchFamily="34" charset="0"/>
              </a:rPr>
              <a:pPr algn="l">
                <a:spcBef>
                  <a:spcPct val="0"/>
                </a:spcBef>
                <a:buClrTx/>
                <a:buFontTx/>
                <a:buNone/>
              </a:pPr>
              <a:t>‹#›</a:t>
            </a:fld>
            <a:endParaRPr lang="en-US" sz="1200">
              <a:latin typeface="Calibiri"/>
              <a:cs typeface="Arial" panose="020B0604020202020204" pitchFamily="34" charset="0"/>
            </a:endParaRPr>
          </a:p>
        </p:txBody>
      </p:sp>
      <p:graphicFrame>
        <p:nvGraphicFramePr>
          <p:cNvPr id="2" name="Object 113">
            <a:extLst>
              <a:ext uri="{FF2B5EF4-FFF2-40B4-BE49-F238E27FC236}">
                <a16:creationId xmlns:a16="http://schemas.microsoft.com/office/drawing/2014/main" id="{57BFE9F6-D199-7B57-2CEA-303C1986B049}"/>
              </a:ext>
            </a:extLst>
          </p:cNvPr>
          <p:cNvGraphicFramePr>
            <a:graphicFrameLocks noChangeAspect="1"/>
          </p:cNvGraphicFramePr>
          <p:nvPr>
            <p:extLst>
              <p:ext uri="{D42A27DB-BD31-4B8C-83A1-F6EECF244321}">
                <p14:modId xmlns:p14="http://schemas.microsoft.com/office/powerpoint/2010/main" val="1902088219"/>
              </p:ext>
            </p:extLst>
          </p:nvPr>
        </p:nvGraphicFramePr>
        <p:xfrm>
          <a:off x="11383157" y="173355"/>
          <a:ext cx="730973" cy="547688"/>
        </p:xfrm>
        <a:graphic>
          <a:graphicData uri="http://schemas.openxmlformats.org/presentationml/2006/ole">
            <mc:AlternateContent xmlns:mc="http://schemas.openxmlformats.org/markup-compatibility/2006">
              <mc:Choice xmlns:v="urn:schemas-microsoft-com:vml" Requires="v">
                <p:oleObj r:id="rId14" imgW="971686" imgH="895238" progId="PBrush">
                  <p:embed/>
                </p:oleObj>
              </mc:Choice>
              <mc:Fallback>
                <p:oleObj r:id="rId14" imgW="971686" imgH="895238" progId="PBrush">
                  <p:embed/>
                  <p:pic>
                    <p:nvPicPr>
                      <p:cNvPr id="2" name="Object 113">
                        <a:extLst>
                          <a:ext uri="{FF2B5EF4-FFF2-40B4-BE49-F238E27FC236}">
                            <a16:creationId xmlns:a16="http://schemas.microsoft.com/office/drawing/2014/main" id="{57BFE9F6-D199-7B57-2CEA-303C1986B04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83157" y="173355"/>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a:extLst>
              <a:ext uri="{FF2B5EF4-FFF2-40B4-BE49-F238E27FC236}">
                <a16:creationId xmlns:a16="http://schemas.microsoft.com/office/drawing/2014/main" id="{BC36CEF6-4A69-9C1A-8447-D25DC22651B4}"/>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7BFD1D67-0CE7-9F03-3CE4-A3B3BE79ED9F}"/>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891461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ransition spd="slow" advClick="0">
    <p:push dir="u"/>
  </p:transition>
  <p:hf hdr="0" dt="0"/>
  <p:txStyles>
    <p:titleStyle>
      <a:lvl1pPr algn="l" rtl="0" eaLnBrk="1" fontAlgn="base" hangingPunct="1">
        <a:lnSpc>
          <a:spcPct val="90000"/>
        </a:lnSpc>
        <a:spcBef>
          <a:spcPct val="0"/>
        </a:spcBef>
        <a:spcAft>
          <a:spcPct val="0"/>
        </a:spcAft>
        <a:defRPr sz="3200" b="1">
          <a:solidFill>
            <a:schemeClr val="tx2">
              <a:lumMod val="50000"/>
            </a:schemeClr>
          </a:solidFill>
          <a:latin typeface="Calibri" panose="020F0502020204030204" pitchFamily="34" charset="0"/>
          <a:ea typeface="+mj-ea"/>
          <a:cs typeface="Calibri" panose="020F0502020204030204" pitchFamily="34" charset="0"/>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200" b="0">
          <a:solidFill>
            <a:schemeClr val="bg2">
              <a:lumMod val="10000"/>
            </a:schemeClr>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200" baseline="0">
          <a:solidFill>
            <a:schemeClr val="bg2">
              <a:lumMod val="10000"/>
            </a:schemeClr>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D4764-1FFE-AB77-5C9D-B37F3B4111A4}"/>
              </a:ext>
            </a:extLst>
          </p:cNvPr>
          <p:cNvSpPr>
            <a:spLocks noGrp="1"/>
          </p:cNvSpPr>
          <p:nvPr>
            <p:ph type="title"/>
          </p:nvPr>
        </p:nvSpPr>
        <p:spPr>
          <a:xfrm>
            <a:off x="838470" y="365127"/>
            <a:ext cx="105150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C6A63A-0745-B326-4744-556C2EE4D569}"/>
              </a:ext>
            </a:extLst>
          </p:cNvPr>
          <p:cNvSpPr>
            <a:spLocks noGrp="1"/>
          </p:cNvSpPr>
          <p:nvPr>
            <p:ph type="body" idx="1"/>
          </p:nvPr>
        </p:nvSpPr>
        <p:spPr>
          <a:xfrm>
            <a:off x="838470" y="1825625"/>
            <a:ext cx="10515063"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9AFE507-B4EC-1C17-269A-0F03681CF84E}"/>
              </a:ext>
            </a:extLst>
          </p:cNvPr>
          <p:cNvSpPr>
            <a:spLocks noGrp="1"/>
          </p:cNvSpPr>
          <p:nvPr>
            <p:ph type="sldNum" sz="quarter" idx="4"/>
          </p:nvPr>
        </p:nvSpPr>
        <p:spPr>
          <a:xfrm>
            <a:off x="9382800" y="6311898"/>
            <a:ext cx="2742125" cy="365125"/>
          </a:xfrm>
          <a:prstGeom prst="rect">
            <a:avLst/>
          </a:prstGeom>
        </p:spPr>
        <p:txBody>
          <a:bodyPr vert="horz" lIns="91440" tIns="45720" rIns="91440" bIns="45720" rtlCol="0" anchor="ctr"/>
          <a:lstStyle>
            <a:lvl1pPr algn="r">
              <a:defRPr sz="1200" b="1">
                <a:solidFill>
                  <a:schemeClr val="bg2">
                    <a:lumMod val="10000"/>
                  </a:schemeClr>
                </a:solidFill>
                <a:latin typeface="+mj-lt"/>
              </a:defRPr>
            </a:lvl1pPr>
          </a:lstStyle>
          <a:p>
            <a:fld id="{84064C1B-6D5F-48B9-A272-6ED202C01E5F}" type="slidenum">
              <a:rPr lang="en-US" smtClean="0"/>
              <a:pPr/>
              <a:t>‹#›</a:t>
            </a:fld>
            <a:endParaRPr lang="en-US"/>
          </a:p>
        </p:txBody>
      </p:sp>
      <p:graphicFrame>
        <p:nvGraphicFramePr>
          <p:cNvPr id="7" name="Object 113">
            <a:extLst>
              <a:ext uri="{FF2B5EF4-FFF2-40B4-BE49-F238E27FC236}">
                <a16:creationId xmlns:a16="http://schemas.microsoft.com/office/drawing/2014/main" id="{5AED152A-F6AB-576D-0D61-F549A01BE7E0}"/>
              </a:ext>
            </a:extLst>
          </p:cNvPr>
          <p:cNvGraphicFramePr>
            <a:graphicFrameLocks noChangeAspect="1"/>
          </p:cNvGraphicFramePr>
          <p:nvPr>
            <p:extLst>
              <p:ext uri="{D42A27DB-BD31-4B8C-83A1-F6EECF244321}">
                <p14:modId xmlns:p14="http://schemas.microsoft.com/office/powerpoint/2010/main" val="421034159"/>
              </p:ext>
            </p:extLst>
          </p:nvPr>
        </p:nvGraphicFramePr>
        <p:xfrm>
          <a:off x="11353530" y="133349"/>
          <a:ext cx="730973" cy="547688"/>
        </p:xfrm>
        <a:graphic>
          <a:graphicData uri="http://schemas.openxmlformats.org/presentationml/2006/ole">
            <mc:AlternateContent xmlns:mc="http://schemas.openxmlformats.org/markup-compatibility/2006">
              <mc:Choice xmlns:v="urn:schemas-microsoft-com:vml" Requires="v">
                <p:oleObj r:id="rId15" imgW="971686" imgH="895238" progId="PBrush">
                  <p:embed/>
                </p:oleObj>
              </mc:Choice>
              <mc:Fallback>
                <p:oleObj r:id="rId15" imgW="971686" imgH="895238" progId="PBrush">
                  <p:embed/>
                  <p:pic>
                    <p:nvPicPr>
                      <p:cNvPr id="7" name="Object 113">
                        <a:extLst>
                          <a:ext uri="{FF2B5EF4-FFF2-40B4-BE49-F238E27FC236}">
                            <a16:creationId xmlns:a16="http://schemas.microsoft.com/office/drawing/2014/main" id="{5AED152A-F6AB-576D-0D61-F549A01BE7E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53530" y="133349"/>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a:extLst>
              <a:ext uri="{FF2B5EF4-FFF2-40B4-BE49-F238E27FC236}">
                <a16:creationId xmlns:a16="http://schemas.microsoft.com/office/drawing/2014/main" id="{6ACF8B88-E9BE-0372-0CA4-30B37C819A2E}"/>
              </a:ext>
            </a:extLst>
          </p:cNvPr>
          <p:cNvPicPr>
            <a:picLocks noChangeAspect="1"/>
          </p:cNvPicPr>
          <p:nvPr userDrawn="1"/>
        </p:nvPicPr>
        <p:blipFill rotWithShape="1">
          <a:blip r:embed="rId17"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8" name="TextBox 7">
            <a:extLst>
              <a:ext uri="{FF2B5EF4-FFF2-40B4-BE49-F238E27FC236}">
                <a16:creationId xmlns:a16="http://schemas.microsoft.com/office/drawing/2014/main" id="{7D3E929F-E79D-71CB-65E6-012C813B81E8}"/>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274538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43" r:id="rId12"/>
    <p:sldLayoutId id="2147483744" r:id="rId13"/>
  </p:sldLayoutIdLst>
  <p:transition spd="slow" advClick="0">
    <p:push dir="u"/>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2"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8" y="242207"/>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3"/>
            <a:ext cx="12192000" cy="261610"/>
          </a:xfrm>
          <a:prstGeom prst="rect">
            <a:avLst/>
          </a:prstGeom>
          <a:noFill/>
          <a:ln w="9525">
            <a:noFill/>
            <a:miter lim="800000"/>
            <a:headEnd/>
            <a:tailEnd/>
          </a:ln>
          <a:effectLst/>
        </p:spPr>
        <p:txBody>
          <a:bodyPr lIns="45720" rIns="45720">
            <a:spAutoFit/>
          </a:bodyPr>
          <a:lstStyle/>
          <a:p>
            <a:endParaRPr lang="en-US" sz="1100"/>
          </a:p>
        </p:txBody>
      </p:sp>
      <p:sp>
        <p:nvSpPr>
          <p:cNvPr id="8" name="Slide Number Placeholder 7">
            <a:extLst>
              <a:ext uri="{FF2B5EF4-FFF2-40B4-BE49-F238E27FC236}">
                <a16:creationId xmlns:a16="http://schemas.microsoft.com/office/drawing/2014/main" id="{9AEE5B2C-06ED-1CF5-B016-B1A2A25E19F9}"/>
              </a:ext>
            </a:extLst>
          </p:cNvPr>
          <p:cNvSpPr>
            <a:spLocks noGrp="1"/>
          </p:cNvSpPr>
          <p:nvPr>
            <p:ph type="sldNum" sz="quarter" idx="4"/>
          </p:nvPr>
        </p:nvSpPr>
        <p:spPr>
          <a:xfrm>
            <a:off x="9363600" y="6442831"/>
            <a:ext cx="2742125" cy="365125"/>
          </a:xfrm>
          <a:prstGeom prst="rect">
            <a:avLst/>
          </a:prstGeom>
        </p:spPr>
        <p:txBody>
          <a:bodyPr vert="horz" lIns="91440" tIns="45720" rIns="91440" bIns="45720" rtlCol="0" anchor="ctr"/>
          <a:lstStyle>
            <a:lvl1pPr algn="r">
              <a:defRPr sz="1200" b="1">
                <a:solidFill>
                  <a:schemeClr val="bg2">
                    <a:lumMod val="10000"/>
                  </a:schemeClr>
                </a:solidFill>
                <a:latin typeface="Calibiri"/>
              </a:defRPr>
            </a:lvl1pPr>
          </a:lstStyle>
          <a:p>
            <a:fld id="{56121F88-8EBB-447F-B7E7-039A06F6D31E}" type="slidenum">
              <a:rPr lang="en-US" smtClean="0"/>
              <a:pPr/>
              <a:t>‹#›</a:t>
            </a:fld>
            <a:endParaRPr lang="en-US"/>
          </a:p>
        </p:txBody>
      </p:sp>
      <p:pic>
        <p:nvPicPr>
          <p:cNvPr id="2" name="Picture 1">
            <a:extLst>
              <a:ext uri="{FF2B5EF4-FFF2-40B4-BE49-F238E27FC236}">
                <a16:creationId xmlns:a16="http://schemas.microsoft.com/office/drawing/2014/main" id="{B1A25059-3B5A-6EF6-39A9-6F4423BC9168}"/>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3" name="TextBox 2">
            <a:extLst>
              <a:ext uri="{FF2B5EF4-FFF2-40B4-BE49-F238E27FC236}">
                <a16:creationId xmlns:a16="http://schemas.microsoft.com/office/drawing/2014/main" id="{9D86418F-8864-3718-1173-DEC766902A53}"/>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120649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41" r:id="rId3"/>
    <p:sldLayoutId id="2147483742" r:id="rId4"/>
    <p:sldLayoutId id="2147483745" r:id="rId5"/>
  </p:sldLayoutIdLst>
  <p:transition spd="slow" advClick="0">
    <p:push dir="u"/>
  </p:transition>
  <p:hf hdr="0" dt="0"/>
  <p:txStyles>
    <p:titleStyle>
      <a:lvl1pPr algn="l" rtl="0" eaLnBrk="1" fontAlgn="base" hangingPunct="1">
        <a:lnSpc>
          <a:spcPct val="90000"/>
        </a:lnSpc>
        <a:spcBef>
          <a:spcPct val="0"/>
        </a:spcBef>
        <a:spcAft>
          <a:spcPct val="0"/>
        </a:spcAft>
        <a:defRPr sz="2200" b="1">
          <a:solidFill>
            <a:schemeClr val="tx2">
              <a:lumMod val="50000"/>
            </a:schemeClr>
          </a:solidFill>
          <a:latin typeface="Calibiri"/>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2"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8" y="242207"/>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3"/>
            <a:ext cx="12192000" cy="261610"/>
          </a:xfrm>
          <a:prstGeom prst="rect">
            <a:avLst/>
          </a:prstGeom>
          <a:noFill/>
          <a:ln w="9525">
            <a:noFill/>
            <a:miter lim="800000"/>
            <a:headEnd/>
            <a:tailEnd/>
          </a:ln>
          <a:effectLst/>
        </p:spPr>
        <p:txBody>
          <a:bodyPr lIns="45720" rIns="45720">
            <a:spAutoFit/>
          </a:bodyPr>
          <a:lstStyle/>
          <a:p>
            <a:endParaRPr lang="en-US" sz="1100"/>
          </a:p>
        </p:txBody>
      </p:sp>
      <p:sp>
        <p:nvSpPr>
          <p:cNvPr id="8" name="Slide Number Placeholder 7">
            <a:extLst>
              <a:ext uri="{FF2B5EF4-FFF2-40B4-BE49-F238E27FC236}">
                <a16:creationId xmlns:a16="http://schemas.microsoft.com/office/drawing/2014/main" id="{9AEE5B2C-06ED-1CF5-B016-B1A2A25E19F9}"/>
              </a:ext>
            </a:extLst>
          </p:cNvPr>
          <p:cNvSpPr>
            <a:spLocks noGrp="1"/>
          </p:cNvSpPr>
          <p:nvPr>
            <p:ph type="sldNum" sz="quarter" idx="4"/>
          </p:nvPr>
        </p:nvSpPr>
        <p:spPr>
          <a:xfrm>
            <a:off x="9363600" y="6442831"/>
            <a:ext cx="2742125" cy="365125"/>
          </a:xfrm>
          <a:prstGeom prst="rect">
            <a:avLst/>
          </a:prstGeom>
        </p:spPr>
        <p:txBody>
          <a:bodyPr vert="horz" lIns="91440" tIns="45720" rIns="91440" bIns="45720" rtlCol="0" anchor="ctr"/>
          <a:lstStyle>
            <a:lvl1pPr algn="r">
              <a:defRPr sz="1200" b="1">
                <a:solidFill>
                  <a:schemeClr val="bg2">
                    <a:lumMod val="10000"/>
                  </a:schemeClr>
                </a:solidFill>
                <a:latin typeface="Calibiri"/>
              </a:defRPr>
            </a:lvl1pPr>
          </a:lstStyle>
          <a:p>
            <a:fld id="{56121F88-8EBB-447F-B7E7-039A06F6D31E}" type="slidenum">
              <a:rPr lang="en-US" smtClean="0"/>
              <a:pPr/>
              <a:t>‹#›</a:t>
            </a:fld>
            <a:endParaRPr lang="en-US"/>
          </a:p>
        </p:txBody>
      </p:sp>
      <p:pic>
        <p:nvPicPr>
          <p:cNvPr id="2" name="Picture 1">
            <a:extLst>
              <a:ext uri="{FF2B5EF4-FFF2-40B4-BE49-F238E27FC236}">
                <a16:creationId xmlns:a16="http://schemas.microsoft.com/office/drawing/2014/main" id="{B1A25059-3B5A-6EF6-39A9-6F4423BC9168}"/>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3" name="TextBox 2">
            <a:extLst>
              <a:ext uri="{FF2B5EF4-FFF2-40B4-BE49-F238E27FC236}">
                <a16:creationId xmlns:a16="http://schemas.microsoft.com/office/drawing/2014/main" id="{9D86418F-8864-3718-1173-DEC766902A53}"/>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120649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41" r:id="rId3"/>
    <p:sldLayoutId id="2147483742" r:id="rId4"/>
    <p:sldLayoutId id="2147483745" r:id="rId5"/>
  </p:sldLayoutIdLst>
  <p:transition spd="slow" advClick="0">
    <p:push dir="u"/>
  </p:transition>
  <p:hf hdr="0" dt="0"/>
  <p:txStyles>
    <p:titleStyle>
      <a:lvl1pPr algn="l" rtl="0" eaLnBrk="1" fontAlgn="base" hangingPunct="1">
        <a:lnSpc>
          <a:spcPct val="90000"/>
        </a:lnSpc>
        <a:spcBef>
          <a:spcPct val="0"/>
        </a:spcBef>
        <a:spcAft>
          <a:spcPct val="0"/>
        </a:spcAft>
        <a:defRPr sz="2200" b="1">
          <a:solidFill>
            <a:schemeClr val="tx2">
              <a:lumMod val="50000"/>
            </a:schemeClr>
          </a:solidFill>
          <a:latin typeface="Calibiri"/>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6"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8"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3"/>
            <a:ext cx="12192000" cy="261610"/>
          </a:xfrm>
          <a:prstGeom prst="rect">
            <a:avLst/>
          </a:prstGeom>
          <a:noFill/>
          <a:ln w="9525">
            <a:noFill/>
            <a:miter lim="800000"/>
            <a:headEnd/>
            <a:tailEnd/>
          </a:ln>
          <a:effectLst/>
        </p:spPr>
        <p:txBody>
          <a:bodyPr lIns="45720" rIns="45720">
            <a:spAutoFit/>
          </a:bodyPr>
          <a:lstStyle/>
          <a:p>
            <a:endParaRPr lang="en-US" sz="1100"/>
          </a:p>
        </p:txBody>
      </p:sp>
      <p:sp>
        <p:nvSpPr>
          <p:cNvPr id="6" name="Text Box 5"/>
          <p:cNvSpPr txBox="1">
            <a:spLocks noChangeArrowheads="1"/>
          </p:cNvSpPr>
          <p:nvPr/>
        </p:nvSpPr>
        <p:spPr bwMode="auto">
          <a:xfrm>
            <a:off x="11831543" y="6462129"/>
            <a:ext cx="187552" cy="184666"/>
          </a:xfrm>
          <a:prstGeom prst="rect">
            <a:avLst/>
          </a:prstGeom>
          <a:noFill/>
          <a:ln w="9525">
            <a:noFill/>
            <a:miter lim="800000"/>
            <a:headEnd/>
            <a:tailEnd/>
          </a:ln>
          <a:effectLst/>
        </p:spPr>
        <p:txBody>
          <a:bodyPr wrap="square" lIns="0" tIns="0" rIns="0" bIns="0">
            <a:spAutoFit/>
          </a:bodyPr>
          <a:lstStyle/>
          <a:p>
            <a:pPr algn="l">
              <a:spcBef>
                <a:spcPct val="0"/>
              </a:spcBef>
              <a:buClrTx/>
              <a:buFontTx/>
              <a:buNone/>
            </a:pPr>
            <a:fld id="{2B114154-8EFE-4493-ABC9-427AC67F52E5}" type="slidenum">
              <a:rPr lang="en-US" sz="1200">
                <a:latin typeface="Calibiri"/>
                <a:cs typeface="Arial" panose="020B0604020202020204" pitchFamily="34" charset="0"/>
              </a:rPr>
              <a:pPr algn="l">
                <a:spcBef>
                  <a:spcPct val="0"/>
                </a:spcBef>
                <a:buClrTx/>
                <a:buFontTx/>
                <a:buNone/>
              </a:pPr>
              <a:t>‹#›</a:t>
            </a:fld>
            <a:endParaRPr lang="en-US" sz="1200">
              <a:latin typeface="Calibiri"/>
              <a:cs typeface="Arial" panose="020B0604020202020204" pitchFamily="34" charset="0"/>
            </a:endParaRPr>
          </a:p>
        </p:txBody>
      </p:sp>
      <p:graphicFrame>
        <p:nvGraphicFramePr>
          <p:cNvPr id="2" name="Object 113">
            <a:extLst>
              <a:ext uri="{FF2B5EF4-FFF2-40B4-BE49-F238E27FC236}">
                <a16:creationId xmlns:a16="http://schemas.microsoft.com/office/drawing/2014/main" id="{57BFE9F6-D199-7B57-2CEA-303C1986B049}"/>
              </a:ext>
            </a:extLst>
          </p:cNvPr>
          <p:cNvGraphicFramePr>
            <a:graphicFrameLocks noChangeAspect="1"/>
          </p:cNvGraphicFramePr>
          <p:nvPr/>
        </p:nvGraphicFramePr>
        <p:xfrm>
          <a:off x="11383157" y="173355"/>
          <a:ext cx="730973" cy="547688"/>
        </p:xfrm>
        <a:graphic>
          <a:graphicData uri="http://schemas.openxmlformats.org/presentationml/2006/ole">
            <mc:AlternateContent xmlns:mc="http://schemas.openxmlformats.org/markup-compatibility/2006">
              <mc:Choice xmlns:v="urn:schemas-microsoft-com:vml" Requires="v">
                <p:oleObj r:id="rId3" imgW="971686" imgH="895238" progId="PBrush">
                  <p:embed/>
                </p:oleObj>
              </mc:Choice>
              <mc:Fallback>
                <p:oleObj r:id="rId3" imgW="971686" imgH="895238" progId="PBrush">
                  <p:embed/>
                  <p:pic>
                    <p:nvPicPr>
                      <p:cNvPr id="2" name="Object 113">
                        <a:extLst>
                          <a:ext uri="{FF2B5EF4-FFF2-40B4-BE49-F238E27FC236}">
                            <a16:creationId xmlns:a16="http://schemas.microsoft.com/office/drawing/2014/main" id="{57BFE9F6-D199-7B57-2CEA-303C1986B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3157" y="173355"/>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a:extLst>
              <a:ext uri="{FF2B5EF4-FFF2-40B4-BE49-F238E27FC236}">
                <a16:creationId xmlns:a16="http://schemas.microsoft.com/office/drawing/2014/main" id="{8B94BA77-40F4-0FB0-83CE-EEEFB430A634}"/>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4" name="TextBox 3">
            <a:extLst>
              <a:ext uri="{FF2B5EF4-FFF2-40B4-BE49-F238E27FC236}">
                <a16:creationId xmlns:a16="http://schemas.microsoft.com/office/drawing/2014/main" id="{B8AD69D8-D75E-8B00-E0C1-772374BE9837}"/>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17162516"/>
      </p:ext>
    </p:extLst>
  </p:cSld>
  <p:clrMap bg1="lt1" tx1="dk1" bg2="lt2" tx2="dk2" accent1="accent1" accent2="accent2" accent3="accent3" accent4="accent4" accent5="accent5" accent6="accent6" hlink="hlink" folHlink="folHlink"/>
  <p:sldLayoutIdLst>
    <p:sldLayoutId id="2147483738" r:id="rId1"/>
  </p:sldLayoutIdLst>
  <p:transition spd="slow" advClick="0">
    <p:push dir="u"/>
  </p:transition>
  <p:hf hdr="0" dt="0"/>
  <p:txStyles>
    <p:titleStyle>
      <a:lvl1pPr algn="l" rtl="0" eaLnBrk="1" fontAlgn="base" hangingPunct="1">
        <a:lnSpc>
          <a:spcPct val="90000"/>
        </a:lnSpc>
        <a:spcBef>
          <a:spcPct val="0"/>
        </a:spcBef>
        <a:spcAft>
          <a:spcPct val="0"/>
        </a:spcAft>
        <a:defRPr sz="3200" b="1">
          <a:solidFill>
            <a:schemeClr val="tx2">
              <a:lumMod val="50000"/>
            </a:schemeClr>
          </a:solidFill>
          <a:latin typeface="Calibri" panose="020F0502020204030204" pitchFamily="34" charset="0"/>
          <a:ea typeface="+mj-ea"/>
          <a:cs typeface="Calibri" panose="020F0502020204030204" pitchFamily="34" charset="0"/>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200" b="0">
          <a:solidFill>
            <a:schemeClr val="bg2">
              <a:lumMod val="10000"/>
            </a:schemeClr>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200" baseline="0">
          <a:solidFill>
            <a:schemeClr val="bg2">
              <a:lumMod val="10000"/>
            </a:schemeClr>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E46BE-3A47-4594-BED4-39018E7DEC92}"/>
              </a:ext>
            </a:extLst>
          </p:cNvPr>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647F44-00E0-4A66-A98E-5B2FCD5C7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FC153621-210D-40C2-A335-01FB705954FE}"/>
              </a:ext>
            </a:extLst>
          </p:cNvPr>
          <p:cNvSpPr>
            <a:spLocks noGrp="1"/>
          </p:cNvSpPr>
          <p:nvPr>
            <p:ph type="sldNum" sz="quarter" idx="4"/>
          </p:nvPr>
        </p:nvSpPr>
        <p:spPr>
          <a:xfrm>
            <a:off x="9355666" y="6369724"/>
            <a:ext cx="2836334" cy="365125"/>
          </a:xfrm>
          <a:prstGeom prst="rect">
            <a:avLst/>
          </a:prstGeom>
        </p:spPr>
        <p:txBody>
          <a:bodyPr vert="horz" lIns="91440" tIns="45720" rIns="91440" bIns="45720" rtlCol="0" anchor="ctr"/>
          <a:lstStyle>
            <a:lvl1pPr algn="r">
              <a:defRPr sz="1200" b="0">
                <a:solidFill>
                  <a:schemeClr val="bg2">
                    <a:lumMod val="10000"/>
                  </a:schemeClr>
                </a:solidFill>
                <a:latin typeface="Calibiri"/>
              </a:defRPr>
            </a:lvl1pPr>
          </a:lstStyle>
          <a:p>
            <a:fld id="{96187C23-8D4C-47E6-80DB-89BF451B8880}" type="slidenum">
              <a:rPr lang="en-IN" smtClean="0"/>
              <a:pPr/>
              <a:t>‹#›</a:t>
            </a:fld>
            <a:endParaRPr lang="en-IN"/>
          </a:p>
        </p:txBody>
      </p:sp>
      <p:graphicFrame>
        <p:nvGraphicFramePr>
          <p:cNvPr id="11" name="Object 113">
            <a:extLst>
              <a:ext uri="{FF2B5EF4-FFF2-40B4-BE49-F238E27FC236}">
                <a16:creationId xmlns:a16="http://schemas.microsoft.com/office/drawing/2014/main" id="{F3A09171-820D-1AD9-6C7E-C6358DB3413B}"/>
              </a:ext>
            </a:extLst>
          </p:cNvPr>
          <p:cNvGraphicFramePr>
            <a:graphicFrameLocks noChangeAspect="1"/>
          </p:cNvGraphicFramePr>
          <p:nvPr/>
        </p:nvGraphicFramePr>
        <p:xfrm>
          <a:off x="11367893" y="177800"/>
          <a:ext cx="730973" cy="547688"/>
        </p:xfrm>
        <a:graphic>
          <a:graphicData uri="http://schemas.openxmlformats.org/presentationml/2006/ole">
            <mc:AlternateContent xmlns:mc="http://schemas.openxmlformats.org/markup-compatibility/2006">
              <mc:Choice xmlns:v="urn:schemas-microsoft-com:vml" Requires="v">
                <p:oleObj r:id="rId3" imgW="971686" imgH="895238" progId="PBrush">
                  <p:embed/>
                </p:oleObj>
              </mc:Choice>
              <mc:Fallback>
                <p:oleObj r:id="rId3" imgW="971686" imgH="895238" progId="PBrush">
                  <p:embed/>
                  <p:pic>
                    <p:nvPicPr>
                      <p:cNvPr id="11" name="Object 113">
                        <a:extLst>
                          <a:ext uri="{FF2B5EF4-FFF2-40B4-BE49-F238E27FC236}">
                            <a16:creationId xmlns:a16="http://schemas.microsoft.com/office/drawing/2014/main" id="{F3A09171-820D-1AD9-6C7E-C6358DB34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7893" y="1778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a:extLst>
              <a:ext uri="{FF2B5EF4-FFF2-40B4-BE49-F238E27FC236}">
                <a16:creationId xmlns:a16="http://schemas.microsoft.com/office/drawing/2014/main" id="{44966A2A-0159-79D2-1115-DBDCE45046EC}"/>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b="34966"/>
          <a:stretch/>
        </p:blipFill>
        <p:spPr>
          <a:xfrm>
            <a:off x="159876" y="6572252"/>
            <a:ext cx="209106" cy="186779"/>
          </a:xfrm>
          <a:prstGeom prst="rect">
            <a:avLst/>
          </a:prstGeom>
        </p:spPr>
      </p:pic>
      <p:sp>
        <p:nvSpPr>
          <p:cNvPr id="7" name="TextBox 6">
            <a:extLst>
              <a:ext uri="{FF2B5EF4-FFF2-40B4-BE49-F238E27FC236}">
                <a16:creationId xmlns:a16="http://schemas.microsoft.com/office/drawing/2014/main" id="{F6814894-2EF4-0FAE-1D27-4E659CC9D68D}"/>
              </a:ext>
            </a:extLst>
          </p:cNvPr>
          <p:cNvSpPr txBox="1"/>
          <p:nvPr userDrawn="1"/>
        </p:nvSpPr>
        <p:spPr>
          <a:xfrm>
            <a:off x="341124" y="6557919"/>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63743901"/>
      </p:ext>
    </p:extLst>
  </p:cSld>
  <p:clrMap bg1="lt1" tx1="dk1" bg2="lt2" tx2="dk2" accent1="accent1" accent2="accent2" accent3="accent3" accent4="accent4" accent5="accent5" accent6="accent6" hlink="hlink" folHlink="folHlink"/>
  <p:sldLayoutIdLst>
    <p:sldLayoutId id="2147483740" r:id="rId1"/>
  </p:sldLayoutIdLst>
  <p:transition spd="slow" advClick="0">
    <p:push dir="u"/>
  </p:transition>
  <p:hf hdr="0" dt="0"/>
  <p:txStyles>
    <p:titleStyle>
      <a:lvl1pPr algn="l" defTabSz="914400" rtl="0" eaLnBrk="1" latinLnBrk="0" hangingPunct="1">
        <a:lnSpc>
          <a:spcPct val="90000"/>
        </a:lnSpc>
        <a:spcBef>
          <a:spcPct val="0"/>
        </a:spcBef>
        <a:buNone/>
        <a:defRPr sz="2400" kern="1200">
          <a:solidFill>
            <a:schemeClr val="tx1"/>
          </a:solidFill>
          <a:latin typeface="Calibiri"/>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2">
              <a:lumMod val="10000"/>
            </a:schemeClr>
          </a:solidFill>
          <a:latin typeface="Calibiri"/>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10000"/>
            </a:schemeClr>
          </a:solidFill>
          <a:latin typeface="Calibiri"/>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10000"/>
            </a:schemeClr>
          </a:solidFill>
          <a:latin typeface="Calibiri"/>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10000"/>
            </a:schemeClr>
          </a:solidFill>
          <a:latin typeface="Calibiri"/>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10000"/>
            </a:schemeClr>
          </a:solidFill>
          <a:latin typeface="Calibiri"/>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3"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9"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5"/>
            <a:ext cx="12192000" cy="300723"/>
          </a:xfrm>
          <a:prstGeom prst="rect">
            <a:avLst/>
          </a:prstGeom>
          <a:noFill/>
          <a:ln w="9525">
            <a:noFill/>
            <a:miter lim="800000"/>
            <a:headEnd/>
            <a:tailEnd/>
          </a:ln>
          <a:effectLst/>
        </p:spPr>
        <p:txBody>
          <a:bodyPr lIns="56289" rIns="56289">
            <a:spAutoFit/>
          </a:bodyPr>
          <a:lstStyle/>
          <a:p>
            <a:endParaRPr lang="en-US" sz="1354"/>
          </a:p>
        </p:txBody>
      </p:sp>
      <p:sp>
        <p:nvSpPr>
          <p:cNvPr id="6" name="Text Box 5"/>
          <p:cNvSpPr txBox="1">
            <a:spLocks noChangeArrowheads="1"/>
          </p:cNvSpPr>
          <p:nvPr/>
        </p:nvSpPr>
        <p:spPr bwMode="auto">
          <a:xfrm>
            <a:off x="11705360"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grpSp>
        <p:nvGrpSpPr>
          <p:cNvPr id="10" name="Group 9">
            <a:extLst>
              <a:ext uri="{FF2B5EF4-FFF2-40B4-BE49-F238E27FC236}">
                <a16:creationId xmlns:a16="http://schemas.microsoft.com/office/drawing/2014/main" id="{B484764C-71C8-4D40-AD57-52EA7A77298F}"/>
              </a:ext>
            </a:extLst>
          </p:cNvPr>
          <p:cNvGrpSpPr/>
          <p:nvPr/>
        </p:nvGrpSpPr>
        <p:grpSpPr>
          <a:xfrm>
            <a:off x="159876" y="6557919"/>
            <a:ext cx="2316769" cy="215444"/>
            <a:chOff x="9876632" y="5921190"/>
            <a:chExt cx="2316769" cy="215444"/>
          </a:xfrm>
        </p:grpSpPr>
        <p:pic>
          <p:nvPicPr>
            <p:cNvPr id="11" name="Picture 10">
              <a:extLst>
                <a:ext uri="{FF2B5EF4-FFF2-40B4-BE49-F238E27FC236}">
                  <a16:creationId xmlns:a16="http://schemas.microsoft.com/office/drawing/2014/main" id="{67426A33-D673-4B70-B1FF-23C12530C8E1}"/>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12" name="TextBox 11">
              <a:extLst>
                <a:ext uri="{FF2B5EF4-FFF2-40B4-BE49-F238E27FC236}">
                  <a16:creationId xmlns:a16="http://schemas.microsoft.com/office/drawing/2014/main" id="{C9A77873-3FC8-420D-8E97-F626E50CAD01}"/>
                </a:ext>
              </a:extLst>
            </p:cNvPr>
            <p:cNvSpPr txBox="1"/>
            <p:nvPr/>
          </p:nvSpPr>
          <p:spPr>
            <a:xfrm>
              <a:off x="10057880" y="5921190"/>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2024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48377805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Lst>
  <p:hf hdr="0" dt="0"/>
  <p:txStyles>
    <p:title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p:titleStyle>
    <p:body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p:bodyStyle>
    <p:otherStyle>
      <a:defPPr>
        <a:defRPr lang="en-US"/>
      </a:defPPr>
      <a:lvl1pPr marL="0" algn="l" defTabSz="1125781" rtl="0" eaLnBrk="1" latinLnBrk="0" hangingPunct="1">
        <a:defRPr sz="2216" kern="1200">
          <a:solidFill>
            <a:schemeClr val="tx1"/>
          </a:solidFill>
          <a:latin typeface="+mn-lt"/>
          <a:ea typeface="+mn-ea"/>
          <a:cs typeface="+mn-cs"/>
        </a:defRPr>
      </a:lvl1pPr>
      <a:lvl2pPr marL="562891" algn="l" defTabSz="1125781" rtl="0" eaLnBrk="1" latinLnBrk="0" hangingPunct="1">
        <a:defRPr sz="2216" kern="1200">
          <a:solidFill>
            <a:schemeClr val="tx1"/>
          </a:solidFill>
          <a:latin typeface="+mn-lt"/>
          <a:ea typeface="+mn-ea"/>
          <a:cs typeface="+mn-cs"/>
        </a:defRPr>
      </a:lvl2pPr>
      <a:lvl3pPr marL="1125781" algn="l" defTabSz="1125781" rtl="0" eaLnBrk="1" latinLnBrk="0" hangingPunct="1">
        <a:defRPr sz="2216" kern="1200">
          <a:solidFill>
            <a:schemeClr val="tx1"/>
          </a:solidFill>
          <a:latin typeface="+mn-lt"/>
          <a:ea typeface="+mn-ea"/>
          <a:cs typeface="+mn-cs"/>
        </a:defRPr>
      </a:lvl3pPr>
      <a:lvl4pPr marL="1688672" algn="l" defTabSz="1125781" rtl="0" eaLnBrk="1" latinLnBrk="0" hangingPunct="1">
        <a:defRPr sz="2216" kern="1200">
          <a:solidFill>
            <a:schemeClr val="tx1"/>
          </a:solidFill>
          <a:latin typeface="+mn-lt"/>
          <a:ea typeface="+mn-ea"/>
          <a:cs typeface="+mn-cs"/>
        </a:defRPr>
      </a:lvl4pPr>
      <a:lvl5pPr marL="2251562" algn="l" defTabSz="1125781" rtl="0" eaLnBrk="1" latinLnBrk="0" hangingPunct="1">
        <a:defRPr sz="2216" kern="1200">
          <a:solidFill>
            <a:schemeClr val="tx1"/>
          </a:solidFill>
          <a:latin typeface="+mn-lt"/>
          <a:ea typeface="+mn-ea"/>
          <a:cs typeface="+mn-cs"/>
        </a:defRPr>
      </a:lvl5pPr>
      <a:lvl6pPr marL="2814453" algn="l" defTabSz="1125781" rtl="0" eaLnBrk="1" latinLnBrk="0" hangingPunct="1">
        <a:defRPr sz="2216" kern="1200">
          <a:solidFill>
            <a:schemeClr val="tx1"/>
          </a:solidFill>
          <a:latin typeface="+mn-lt"/>
          <a:ea typeface="+mn-ea"/>
          <a:cs typeface="+mn-cs"/>
        </a:defRPr>
      </a:lvl6pPr>
      <a:lvl7pPr marL="3377343" algn="l" defTabSz="1125781" rtl="0" eaLnBrk="1" latinLnBrk="0" hangingPunct="1">
        <a:defRPr sz="2216" kern="1200">
          <a:solidFill>
            <a:schemeClr val="tx1"/>
          </a:solidFill>
          <a:latin typeface="+mn-lt"/>
          <a:ea typeface="+mn-ea"/>
          <a:cs typeface="+mn-cs"/>
        </a:defRPr>
      </a:lvl7pPr>
      <a:lvl8pPr marL="3940234" algn="l" defTabSz="1125781" rtl="0" eaLnBrk="1" latinLnBrk="0" hangingPunct="1">
        <a:defRPr sz="2216" kern="1200">
          <a:solidFill>
            <a:schemeClr val="tx1"/>
          </a:solidFill>
          <a:latin typeface="+mn-lt"/>
          <a:ea typeface="+mn-ea"/>
          <a:cs typeface="+mn-cs"/>
        </a:defRPr>
      </a:lvl8pPr>
      <a:lvl9pPr marL="4503125" algn="l" defTabSz="1125781" rtl="0" eaLnBrk="1" latinLnBrk="0" hangingPunct="1">
        <a:defRPr sz="221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53.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27.png"/><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350.png"/><Relationship Id="rId1" Type="http://schemas.openxmlformats.org/officeDocument/2006/relationships/slideLayout" Target="../slideLayouts/slideLayout79.xml"/><Relationship Id="rId5" Type="http://schemas.openxmlformats.org/officeDocument/2006/relationships/image" Target="../media/image270.png"/><Relationship Id="rId4" Type="http://schemas.microsoft.com/office/2007/relationships/hdphoto" Target="../media/hdphoto10.wdp"/></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3.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28.png"/></Relationships>
</file>

<file path=ppt/slides/_rels/slide12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530.xml"/><Relationship Id="rId6" Type="http://schemas.openxmlformats.org/officeDocument/2006/relationships/image" Target="../media/image270.png"/><Relationship Id="rId5" Type="http://schemas.microsoft.com/office/2007/relationships/hdphoto" Target="../media/hdphoto10.wdp"/><Relationship Id="rId4" Type="http://schemas.openxmlformats.org/officeDocument/2006/relationships/image" Target="../media/image28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27.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hyperlink" Target="https://devopedia.org/logistic-regression" TargetMode="External"/><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sv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40.png"/><Relationship Id="rId3" Type="http://schemas.openxmlformats.org/officeDocument/2006/relationships/slide" Target="slide90.xml"/><Relationship Id="rId7" Type="http://schemas.openxmlformats.org/officeDocument/2006/relationships/image" Target="../media/image220.png"/><Relationship Id="rId12" Type="http://schemas.openxmlformats.org/officeDocument/2006/relationships/slide" Target="slide110.xml"/><Relationship Id="rId2" Type="http://schemas.openxmlformats.org/officeDocument/2006/relationships/image" Target="../media/image21.png"/><Relationship Id="rId1" Type="http://schemas.openxmlformats.org/officeDocument/2006/relationships/slideLayout" Target="../slideLayouts/slideLayout53.xml"/><Relationship Id="rId6" Type="http://schemas.openxmlformats.org/officeDocument/2006/relationships/slide" Target="slide120.xml"/><Relationship Id="rId11" Type="http://schemas.openxmlformats.org/officeDocument/2006/relationships/image" Target="../media/image24.png"/><Relationship Id="rId5" Type="http://schemas.openxmlformats.org/officeDocument/2006/relationships/image" Target="../media/image22.png"/><Relationship Id="rId10" Type="http://schemas.openxmlformats.org/officeDocument/2006/relationships/image" Target="../media/image230.png"/><Relationship Id="rId4" Type="http://schemas.openxmlformats.org/officeDocument/2006/relationships/image" Target="../media/image210.png"/><Relationship Id="rId9" Type="http://schemas.openxmlformats.org/officeDocument/2006/relationships/slide" Target="slide80.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3.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27.png"/></Relationships>
</file>

<file path=ppt/slides/_rels/slide8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530.xml"/><Relationship Id="rId6" Type="http://schemas.microsoft.com/office/2007/relationships/hdphoto" Target="../media/hdphoto10.wdp"/><Relationship Id="rId5" Type="http://schemas.openxmlformats.org/officeDocument/2006/relationships/image" Target="../media/image280.png"/><Relationship Id="rId4" Type="http://schemas.openxmlformats.org/officeDocument/2006/relationships/image" Target="../media/image270.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34.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31.png"/></Relationships>
</file>

<file path=ppt/slides/_rels/slide90.xml.rels><?xml version="1.0" encoding="UTF-8" standalone="yes"?>
<Relationships xmlns="http://schemas.openxmlformats.org/package/2006/relationships"><Relationship Id="rId3" Type="http://schemas.openxmlformats.org/officeDocument/2006/relationships/image" Target="../media/image300.png"/><Relationship Id="rId7" Type="http://schemas.openxmlformats.org/officeDocument/2006/relationships/image" Target="../media/image270.png"/><Relationship Id="rId2" Type="http://schemas.openxmlformats.org/officeDocument/2006/relationships/image" Target="../media/image290.png"/><Relationship Id="rId1" Type="http://schemas.openxmlformats.org/officeDocument/2006/relationships/slideLayout" Target="../slideLayouts/slideLayout340.xml"/><Relationship Id="rId6" Type="http://schemas.microsoft.com/office/2007/relationships/hdphoto" Target="../media/hdphoto10.wdp"/><Relationship Id="rId5" Type="http://schemas.openxmlformats.org/officeDocument/2006/relationships/image" Target="../media/image280.png"/><Relationship Id="rId4" Type="http://schemas.openxmlformats.org/officeDocument/2006/relationships/image" Target="../media/image3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625097-DCF5-3186-8F3F-31618EBD9319}"/>
              </a:ext>
            </a:extLst>
          </p:cNvPr>
          <p:cNvSpPr>
            <a:spLocks noGrp="1"/>
          </p:cNvSpPr>
          <p:nvPr>
            <p:ph type="title"/>
          </p:nvPr>
        </p:nvSpPr>
        <p:spPr>
          <a:xfrm>
            <a:off x="2305171" y="2467429"/>
            <a:ext cx="8443323" cy="457200"/>
          </a:xfrm>
        </p:spPr>
        <p:txBody>
          <a:bodyPr vert="horz" wrap="square" lIns="91440" tIns="45720" rIns="91440" bIns="45720" numCol="1" rtlCol="0" anchor="ctr" anchorCtr="0" compatLnSpc="1">
            <a:prstTxWarp prst="textNoShape">
              <a:avLst/>
            </a:prstTxWarp>
            <a:noAutofit/>
          </a:bodyPr>
          <a:lstStyle/>
          <a:p>
            <a:r>
              <a:rPr lang="en-US" sz="2700"/>
              <a:t>Solution Deck </a:t>
            </a:r>
          </a:p>
        </p:txBody>
      </p:sp>
      <p:sp>
        <p:nvSpPr>
          <p:cNvPr id="5" name="Text Placeholder 4">
            <a:extLst>
              <a:ext uri="{FF2B5EF4-FFF2-40B4-BE49-F238E27FC236}">
                <a16:creationId xmlns:a16="http://schemas.microsoft.com/office/drawing/2014/main" id="{3DEDDF86-6BBD-2EB2-0C3F-6DA5A31F8EE7}"/>
              </a:ext>
            </a:extLst>
          </p:cNvPr>
          <p:cNvSpPr>
            <a:spLocks noGrp="1"/>
          </p:cNvSpPr>
          <p:nvPr>
            <p:ph type="body" sz="quarter" idx="11"/>
          </p:nvPr>
        </p:nvSpPr>
        <p:spPr>
          <a:xfrm>
            <a:off x="4430796" y="5108573"/>
            <a:ext cx="3289377" cy="522288"/>
          </a:xfrm>
        </p:spPr>
        <p:txBody>
          <a:bodyPr>
            <a:normAutofit/>
          </a:bodyPr>
          <a:lstStyle/>
          <a:p>
            <a:fld id="{49BB5E44-5215-4A0E-A50E-23864C302EE8}" type="datetime3">
              <a:rPr lang="en-US" sz="3000" smtClean="0">
                <a:latin typeface="Calibiri"/>
              </a:rPr>
              <a:t>16 October 2024</a:t>
            </a:fld>
            <a:endParaRPr lang="en-US" sz="3000">
              <a:latin typeface="Calibi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5148-C79B-BBBB-5F93-E60BEC325F2B}"/>
              </a:ext>
            </a:extLst>
          </p:cNvPr>
          <p:cNvSpPr txBox="1">
            <a:spLocks/>
          </p:cNvSpPr>
          <p:nvPr/>
        </p:nvSpPr>
        <p:spPr>
          <a:xfrm>
            <a:off x="65777" y="435943"/>
            <a:ext cx="10614520" cy="725224"/>
          </a:xfrm>
          <a:prstGeom prst="rect">
            <a:avLst/>
          </a:prstGeom>
        </p:spPr>
        <p:txBody>
          <a:bodyPr vert="horz" lIns="74271" tIns="37136" rIns="74271" bIns="37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solidFill>
                  <a:srgbClr val="800000"/>
                </a:solidFill>
                <a:latin typeface="Calibri" panose="020F0502020204030204" pitchFamily="34" charset="0"/>
                <a:cs typeface="Calibri" panose="020F0502020204030204" pitchFamily="34" charset="0"/>
              </a:rPr>
              <a:t>Low Awareness of Unused Technology and Payment Features Drives Customer Churn</a:t>
            </a:r>
          </a:p>
          <a:p>
            <a:pPr algn="l" eaLnBrk="1" hangingPunct="1">
              <a:lnSpc>
                <a:spcPct val="90000"/>
              </a:lnSpc>
              <a:spcBef>
                <a:spcPct val="0"/>
              </a:spcBef>
            </a:pPr>
            <a:endParaRPr lang="en-US" sz="3000" b="1">
              <a:solidFill>
                <a:srgbClr val="8000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9F0E35-4250-4CD7-0C6C-BD8A01ED794D}"/>
              </a:ext>
            </a:extLst>
          </p:cNvPr>
          <p:cNvSpPr txBox="1"/>
          <p:nvPr/>
        </p:nvSpPr>
        <p:spPr>
          <a:xfrm>
            <a:off x="1386950" y="4111279"/>
            <a:ext cx="3325528" cy="2179058"/>
          </a:xfrm>
          <a:prstGeom prst="rect">
            <a:avLst/>
          </a:prstGeom>
          <a:noFill/>
        </p:spPr>
        <p:txBody>
          <a:bodyPr wrap="square" rtlCol="0">
            <a:spAutoFit/>
          </a:bodyPr>
          <a:lstStyle/>
          <a:p>
            <a:pPr algn="l"/>
            <a:endParaRPr lang="en-US" sz="1200">
              <a:latin typeface="Calibiri"/>
            </a:endParaRPr>
          </a:p>
          <a:p>
            <a:pPr marL="171450" indent="-171450" algn="l">
              <a:buFont typeface="Arial" panose="020B0604020202020204" pitchFamily="34" charset="0"/>
              <a:buChar char="•"/>
            </a:pPr>
            <a:r>
              <a:rPr lang="en-US" sz="1200">
                <a:latin typeface="Calibiri"/>
              </a:rPr>
              <a:t>Out of 78.3% of internet service customers, a significant portion uses fiber optics and DSL, with fiber optics being the more popular choice</a:t>
            </a:r>
          </a:p>
          <a:p>
            <a:pPr marL="171450" indent="-171450" algn="l">
              <a:buFont typeface="Arial" panose="020B0604020202020204" pitchFamily="34" charset="0"/>
              <a:buChar char="•"/>
            </a:pPr>
            <a:r>
              <a:rPr lang="en-US" sz="1200">
                <a:latin typeface="Calibiri"/>
              </a:rPr>
              <a:t>The contract type has a major impact on churn, with month-to-month plans showing the highest churn rates.</a:t>
            </a:r>
          </a:p>
          <a:p>
            <a:pPr marL="171450" indent="-171450" algn="l">
              <a:buFont typeface="Arial" panose="020B0604020202020204" pitchFamily="34" charset="0"/>
              <a:buChar char="•"/>
            </a:pPr>
            <a:r>
              <a:rPr lang="en-US" sz="1200">
                <a:latin typeface="Calibiri"/>
              </a:rPr>
              <a:t>Payment methods also influence churn, with customers using electronic mail for payments being more likely to churn</a:t>
            </a:r>
          </a:p>
          <a:p>
            <a:pPr marL="171450" indent="-171450" algn="l">
              <a:buFont typeface="Arial" panose="020B0604020202020204" pitchFamily="34" charset="0"/>
              <a:buChar char="•"/>
            </a:pPr>
            <a:endParaRPr lang="en-US" sz="1200">
              <a:latin typeface="Calibiri"/>
            </a:endParaRPr>
          </a:p>
        </p:txBody>
      </p:sp>
      <p:sp>
        <p:nvSpPr>
          <p:cNvPr id="10" name="TextBox 9">
            <a:extLst>
              <a:ext uri="{FF2B5EF4-FFF2-40B4-BE49-F238E27FC236}">
                <a16:creationId xmlns:a16="http://schemas.microsoft.com/office/drawing/2014/main" id="{0B35FC15-341B-5778-2F4C-95055CBB8D57}"/>
              </a:ext>
            </a:extLst>
          </p:cNvPr>
          <p:cNvSpPr txBox="1"/>
          <p:nvPr/>
        </p:nvSpPr>
        <p:spPr>
          <a:xfrm>
            <a:off x="7674494" y="4264718"/>
            <a:ext cx="3381893" cy="1754326"/>
          </a:xfrm>
          <a:prstGeom prst="rect">
            <a:avLst/>
          </a:prstGeom>
          <a:noFill/>
        </p:spPr>
        <p:txBody>
          <a:bodyPr wrap="square" rtlCol="0">
            <a:spAutoFit/>
          </a:bodyPr>
          <a:lstStyle/>
          <a:p>
            <a:pPr marL="171450" indent="-171450" algn="l">
              <a:buFont typeface="Arial" panose="020B0604020202020204" pitchFamily="34" charset="0"/>
              <a:buChar char="•"/>
            </a:pPr>
            <a:r>
              <a:rPr lang="en-US" sz="1200"/>
              <a:t>Fiber optic installation and maintenance are more complex, causing longer downtimes and frustration for users, leading to higher churn</a:t>
            </a:r>
          </a:p>
          <a:p>
            <a:pPr marL="171450" indent="-171450" algn="l">
              <a:buFont typeface="Arial" panose="020B0604020202020204" pitchFamily="34" charset="0"/>
              <a:buChar char="•"/>
            </a:pPr>
            <a:r>
              <a:rPr lang="en-US" sz="1200">
                <a:latin typeface="Calibiri"/>
              </a:rPr>
              <a:t>High churn in month-to-month contracts is driven by low loyalty and higher costs, prompting customers to seek cheaper, flexible options. Additionally, difficulties with electronic check payments due to technology or interface issues may also increase churn</a:t>
            </a:r>
            <a:endParaRPr lang="en-US" sz="1200">
              <a:solidFill>
                <a:srgbClr val="000000"/>
              </a:solidFill>
              <a:latin typeface="Calibiri"/>
              <a:ea typeface="Segoe UI Emoji" panose="020B0502040204020203" pitchFamily="34" charset="0"/>
            </a:endParaRPr>
          </a:p>
        </p:txBody>
      </p:sp>
      <p:sp>
        <p:nvSpPr>
          <p:cNvPr id="15" name="TextBox 14">
            <a:extLst>
              <a:ext uri="{FF2B5EF4-FFF2-40B4-BE49-F238E27FC236}">
                <a16:creationId xmlns:a16="http://schemas.microsoft.com/office/drawing/2014/main" id="{DCAA6BA3-67A6-B557-6E04-DC6885D2DBB0}"/>
              </a:ext>
            </a:extLst>
          </p:cNvPr>
          <p:cNvSpPr txBox="1"/>
          <p:nvPr/>
        </p:nvSpPr>
        <p:spPr>
          <a:xfrm flipH="1">
            <a:off x="10365423" y="3557509"/>
            <a:ext cx="1381928" cy="553998"/>
          </a:xfrm>
          <a:prstGeom prst="rect">
            <a:avLst/>
          </a:prstGeom>
          <a:noFill/>
        </p:spPr>
        <p:txBody>
          <a:bodyPr wrap="square" rtlCol="0">
            <a:spAutoFit/>
          </a:bodyPr>
          <a:lstStyle/>
          <a:p>
            <a:pPr algn="l"/>
            <a:r>
              <a:rPr lang="en-US" sz="1000">
                <a:solidFill>
                  <a:srgbClr val="A03333"/>
                </a:solidFill>
                <a:latin typeface="Calibri" panose="020F0502020204030204" pitchFamily="34" charset="0"/>
                <a:cs typeface="Calibri" panose="020F0502020204030204" pitchFamily="34" charset="0"/>
              </a:rPr>
              <a:t>0 </a:t>
            </a:r>
            <a:r>
              <a:rPr lang="en-US" sz="1000">
                <a:latin typeface="Calibri" panose="020F0502020204030204" pitchFamily="34" charset="0"/>
                <a:cs typeface="Calibri" panose="020F0502020204030204" pitchFamily="34" charset="0"/>
              </a:rPr>
              <a:t>- </a:t>
            </a:r>
            <a:r>
              <a:rPr lang="en-US" sz="1000" err="1">
                <a:solidFill>
                  <a:srgbClr val="006666"/>
                </a:solidFill>
                <a:latin typeface="Calibri" panose="020F0502020204030204" pitchFamily="34" charset="0"/>
                <a:cs typeface="Calibri" panose="020F0502020204030204" pitchFamily="34" charset="0"/>
              </a:rPr>
              <a:t>Unchurned</a:t>
            </a:r>
            <a:endPar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endParaRPr>
          </a:p>
          <a:p>
            <a:pPr algn="l"/>
            <a:r>
              <a:rPr lang="en-US" sz="1000">
                <a:solidFill>
                  <a:srgbClr val="A03333"/>
                </a:solidFill>
                <a:latin typeface="Calibri" panose="020F0502020204030204" pitchFamily="34" charset="0"/>
                <a:ea typeface="Segoe UI Emoji" panose="020B0502040204020203" pitchFamily="34" charset="0"/>
                <a:cs typeface="Calibri" panose="020F0502020204030204" pitchFamily="34" charset="0"/>
              </a:rPr>
              <a:t>1</a:t>
            </a:r>
            <a:r>
              <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rPr>
              <a:t> - Churned</a:t>
            </a:r>
          </a:p>
          <a:p>
            <a:pPr algn="l"/>
            <a:endParaRPr lang="en-US" sz="100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C588C0D2-E4B2-B5F0-2D67-D5F7ED98E743}"/>
              </a:ext>
            </a:extLst>
          </p:cNvPr>
          <p:cNvPicPr>
            <a:picLocks noChangeAspect="1"/>
          </p:cNvPicPr>
          <p:nvPr/>
        </p:nvPicPr>
        <p:blipFill>
          <a:blip r:embed="rId2"/>
          <a:stretch>
            <a:fillRect/>
          </a:stretch>
        </p:blipFill>
        <p:spPr>
          <a:xfrm>
            <a:off x="7770737" y="1202971"/>
            <a:ext cx="3930702" cy="2258090"/>
          </a:xfrm>
          <a:prstGeom prst="rect">
            <a:avLst/>
          </a:prstGeom>
          <a:ln w="25400">
            <a:solidFill>
              <a:srgbClr val="C00000"/>
            </a:solidFill>
          </a:ln>
        </p:spPr>
      </p:pic>
      <p:pic>
        <p:nvPicPr>
          <p:cNvPr id="14" name="Picture 13">
            <a:extLst>
              <a:ext uri="{FF2B5EF4-FFF2-40B4-BE49-F238E27FC236}">
                <a16:creationId xmlns:a16="http://schemas.microsoft.com/office/drawing/2014/main" id="{728BA127-18C3-CD54-CF82-1BE27026D3C6}"/>
              </a:ext>
            </a:extLst>
          </p:cNvPr>
          <p:cNvPicPr>
            <a:picLocks noChangeAspect="1"/>
          </p:cNvPicPr>
          <p:nvPr/>
        </p:nvPicPr>
        <p:blipFill>
          <a:blip r:embed="rId3"/>
          <a:stretch>
            <a:fillRect/>
          </a:stretch>
        </p:blipFill>
        <p:spPr>
          <a:xfrm>
            <a:off x="395398" y="1178774"/>
            <a:ext cx="3110376" cy="2260748"/>
          </a:xfrm>
          <a:prstGeom prst="rect">
            <a:avLst/>
          </a:prstGeom>
          <a:ln w="25400">
            <a:solidFill>
              <a:srgbClr val="C00000"/>
            </a:solidFill>
          </a:ln>
        </p:spPr>
      </p:pic>
      <p:pic>
        <p:nvPicPr>
          <p:cNvPr id="17" name="Picture 16">
            <a:extLst>
              <a:ext uri="{FF2B5EF4-FFF2-40B4-BE49-F238E27FC236}">
                <a16:creationId xmlns:a16="http://schemas.microsoft.com/office/drawing/2014/main" id="{70FFA51A-83F4-D0BA-7EE8-D8E2A4AA71B1}"/>
              </a:ext>
            </a:extLst>
          </p:cNvPr>
          <p:cNvPicPr>
            <a:picLocks noChangeAspect="1"/>
          </p:cNvPicPr>
          <p:nvPr/>
        </p:nvPicPr>
        <p:blipFill>
          <a:blip r:embed="rId4"/>
          <a:stretch>
            <a:fillRect/>
          </a:stretch>
        </p:blipFill>
        <p:spPr>
          <a:xfrm>
            <a:off x="3956337" y="1202971"/>
            <a:ext cx="3392339" cy="2258090"/>
          </a:xfrm>
          <a:prstGeom prst="rect">
            <a:avLst/>
          </a:prstGeom>
          <a:ln w="25400">
            <a:solidFill>
              <a:srgbClr val="C00000"/>
            </a:solidFill>
          </a:ln>
        </p:spPr>
      </p:pic>
      <p:sp>
        <p:nvSpPr>
          <p:cNvPr id="11" name="TextBox 10">
            <a:extLst>
              <a:ext uri="{FF2B5EF4-FFF2-40B4-BE49-F238E27FC236}">
                <a16:creationId xmlns:a16="http://schemas.microsoft.com/office/drawing/2014/main" id="{BEF78A63-798F-8E80-191B-F449651726E4}"/>
              </a:ext>
            </a:extLst>
          </p:cNvPr>
          <p:cNvSpPr txBox="1"/>
          <p:nvPr/>
        </p:nvSpPr>
        <p:spPr>
          <a:xfrm>
            <a:off x="1765196" y="3926841"/>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pic>
        <p:nvPicPr>
          <p:cNvPr id="13" name="Picture 12">
            <a:extLst>
              <a:ext uri="{FF2B5EF4-FFF2-40B4-BE49-F238E27FC236}">
                <a16:creationId xmlns:a16="http://schemas.microsoft.com/office/drawing/2014/main" id="{0259A00A-7F83-E3C4-5FE1-FC9A9C5619F5}"/>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475799" y="4018457"/>
            <a:ext cx="270933" cy="270933"/>
          </a:xfrm>
          <a:prstGeom prst="rect">
            <a:avLst/>
          </a:prstGeom>
        </p:spPr>
      </p:pic>
      <p:sp>
        <p:nvSpPr>
          <p:cNvPr id="7" name="TextBox 6">
            <a:extLst>
              <a:ext uri="{FF2B5EF4-FFF2-40B4-BE49-F238E27FC236}">
                <a16:creationId xmlns:a16="http://schemas.microsoft.com/office/drawing/2014/main" id="{6484AD29-CC94-CA25-F0EB-F4675B88F9C3}"/>
              </a:ext>
            </a:extLst>
          </p:cNvPr>
          <p:cNvSpPr txBox="1"/>
          <p:nvPr/>
        </p:nvSpPr>
        <p:spPr>
          <a:xfrm>
            <a:off x="8021271" y="3894979"/>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pic>
        <p:nvPicPr>
          <p:cNvPr id="18" name="Picture 17">
            <a:extLst>
              <a:ext uri="{FF2B5EF4-FFF2-40B4-BE49-F238E27FC236}">
                <a16:creationId xmlns:a16="http://schemas.microsoft.com/office/drawing/2014/main" id="{9D082660-EAA7-5699-6500-8A496BF9D657}"/>
              </a:ext>
            </a:extLst>
          </p:cNvPr>
          <p:cNvPicPr>
            <a:picLocks noChangeAspect="1"/>
          </p:cNvPicPr>
          <p:nvPr/>
        </p:nvPicPr>
        <p:blipFill>
          <a:blip r:embed="rId7">
            <a:duotone>
              <a:schemeClr val="accent1">
                <a:shade val="45000"/>
                <a:satMod val="135000"/>
              </a:schemeClr>
              <a:prstClr val="white"/>
            </a:duotone>
          </a:blip>
          <a:stretch>
            <a:fillRect/>
          </a:stretch>
        </p:blipFill>
        <p:spPr>
          <a:xfrm>
            <a:off x="7679798" y="3915121"/>
            <a:ext cx="318881" cy="318881"/>
          </a:xfrm>
          <a:prstGeom prst="rect">
            <a:avLst/>
          </a:prstGeom>
          <a:noFill/>
          <a:ln>
            <a:noFill/>
          </a:ln>
        </p:spPr>
      </p:pic>
      <p:sp>
        <p:nvSpPr>
          <p:cNvPr id="3" name="Slide Number Placeholder 2">
            <a:extLst>
              <a:ext uri="{FF2B5EF4-FFF2-40B4-BE49-F238E27FC236}">
                <a16:creationId xmlns:a16="http://schemas.microsoft.com/office/drawing/2014/main" id="{7BB26468-AF25-D51A-1584-1AF3A9131A2A}"/>
              </a:ext>
            </a:extLst>
          </p:cNvPr>
          <p:cNvSpPr>
            <a:spLocks noGrp="1"/>
          </p:cNvSpPr>
          <p:nvPr>
            <p:ph type="sldNum" sz="quarter" idx="11"/>
          </p:nvPr>
        </p:nvSpPr>
        <p:spPr/>
        <p:txBody>
          <a:bodyPr/>
          <a:lstStyle/>
          <a:p>
            <a:fld id="{56121F88-8EBB-447F-B7E7-039A06F6D31E}" type="slidenum">
              <a:rPr lang="en-US" smtClean="0"/>
              <a:pPr/>
              <a:t>10</a:t>
            </a:fld>
            <a:endParaRPr lang="en-US"/>
          </a:p>
        </p:txBody>
      </p:sp>
    </p:spTree>
    <p:extLst>
      <p:ext uri="{BB962C8B-B14F-4D97-AF65-F5344CB8AC3E}">
        <p14:creationId xmlns:p14="http://schemas.microsoft.com/office/powerpoint/2010/main" val="14768023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CB73-4CE5-82C7-2B33-60072A8D0703}"/>
              </a:ext>
            </a:extLst>
          </p:cNvPr>
          <p:cNvSpPr txBox="1">
            <a:spLocks/>
          </p:cNvSpPr>
          <p:nvPr/>
        </p:nvSpPr>
        <p:spPr>
          <a:xfrm>
            <a:off x="167758" y="287064"/>
            <a:ext cx="11336669" cy="583818"/>
          </a:xfrm>
          <a:prstGeom prst="rect">
            <a:avLst/>
          </a:prstGeom>
        </p:spPr>
        <p:txBody>
          <a:bodyPr vert="horz" lIns="74271" tIns="37136" rIns="74271" bIns="37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solidFill>
                  <a:srgbClr val="800000"/>
                </a:solidFill>
                <a:latin typeface="Calibri"/>
                <a:cs typeface="Calibri"/>
              </a:rPr>
              <a:t>Understanding How Monthly Engagement Patterns Influence Customer Churn Rates</a:t>
            </a:r>
            <a:endParaRPr lang="en-US" sz="3000" b="1">
              <a:solidFill>
                <a:srgbClr val="8000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F83E6B9-88A6-9FB9-A435-0EB8180654EB}"/>
              </a:ext>
            </a:extLst>
          </p:cNvPr>
          <p:cNvSpPr txBox="1"/>
          <p:nvPr/>
        </p:nvSpPr>
        <p:spPr>
          <a:xfrm>
            <a:off x="1196563" y="4864355"/>
            <a:ext cx="3449290" cy="1569660"/>
          </a:xfrm>
          <a:prstGeom prst="rect">
            <a:avLst/>
          </a:prstGeom>
          <a:noFill/>
        </p:spPr>
        <p:txBody>
          <a:bodyPr wrap="square" rtlCol="0">
            <a:spAutoFit/>
          </a:bodyPr>
          <a:lstStyle/>
          <a:p>
            <a:pPr marL="171450" indent="-171450">
              <a:buFont typeface="Arial" panose="020B0604020202020204" pitchFamily="34" charset="0"/>
              <a:buChar char="•"/>
            </a:pPr>
            <a:r>
              <a:rPr lang="en-US" sz="1200" b="0" i="0">
                <a:solidFill>
                  <a:srgbClr val="000000"/>
                </a:solidFill>
                <a:effectLst/>
                <a:latin typeface="Calibiri"/>
              </a:rPr>
              <a:t>The median monthly charge for churned </a:t>
            </a:r>
            <a:r>
              <a:rPr lang="en-US" sz="1200">
                <a:solidFill>
                  <a:srgbClr val="000000"/>
                </a:solidFill>
                <a:latin typeface="Calibiri"/>
              </a:rPr>
              <a:t>       </a:t>
            </a:r>
            <a:r>
              <a:rPr lang="en-US" sz="1200" b="0" i="0">
                <a:solidFill>
                  <a:srgbClr val="000000"/>
                </a:solidFill>
                <a:effectLst/>
                <a:latin typeface="Calibiri"/>
              </a:rPr>
              <a:t>customers($79.65) is higher compared to non-churned customers($64.43), indicating that customers who leave tend to have higher monthly charges.</a:t>
            </a:r>
          </a:p>
          <a:p>
            <a:pPr marL="171450" indent="-171450">
              <a:buFont typeface="Arial" panose="020B0604020202020204" pitchFamily="34" charset="0"/>
              <a:buChar char="•"/>
            </a:pPr>
            <a:r>
              <a:rPr lang="en-US" sz="1200" b="0" i="0">
                <a:solidFill>
                  <a:srgbClr val="000000"/>
                </a:solidFill>
                <a:effectLst/>
                <a:latin typeface="Calibiri"/>
              </a:rPr>
              <a:t>The absence of outliers suggests that the monthly charge distributions are relatively stable without extreme values.</a:t>
            </a:r>
          </a:p>
        </p:txBody>
      </p:sp>
      <p:sp>
        <p:nvSpPr>
          <p:cNvPr id="12" name="TextBox 11">
            <a:extLst>
              <a:ext uri="{FF2B5EF4-FFF2-40B4-BE49-F238E27FC236}">
                <a16:creationId xmlns:a16="http://schemas.microsoft.com/office/drawing/2014/main" id="{AE0C6C44-0C6D-54D5-1456-4C0C32DA5A68}"/>
              </a:ext>
            </a:extLst>
          </p:cNvPr>
          <p:cNvSpPr txBox="1"/>
          <p:nvPr/>
        </p:nvSpPr>
        <p:spPr>
          <a:xfrm>
            <a:off x="7472375" y="4943440"/>
            <a:ext cx="3857571" cy="1015663"/>
          </a:xfrm>
          <a:prstGeom prst="rect">
            <a:avLst/>
          </a:prstGeom>
          <a:noFill/>
        </p:spPr>
        <p:txBody>
          <a:bodyPr wrap="square" rtlCol="0">
            <a:spAutoFit/>
          </a:bodyPr>
          <a:lstStyle/>
          <a:p>
            <a:r>
              <a:rPr lang="en-US" sz="1200"/>
              <a:t>The higher median monthly charge for churned customers suggests that cost could be a key factor in customer churn. This is an important consideration when developing retention strategies.</a:t>
            </a:r>
          </a:p>
          <a:p>
            <a:pPr algn="l"/>
            <a:endParaRPr lang="en-US" sz="1200" b="0" i="0">
              <a:solidFill>
                <a:srgbClr val="000000"/>
              </a:solidFill>
              <a:effectLst/>
              <a:latin typeface="Calibiri"/>
            </a:endParaRPr>
          </a:p>
        </p:txBody>
      </p:sp>
      <p:sp>
        <p:nvSpPr>
          <p:cNvPr id="13" name="TextBox 12">
            <a:extLst>
              <a:ext uri="{FF2B5EF4-FFF2-40B4-BE49-F238E27FC236}">
                <a16:creationId xmlns:a16="http://schemas.microsoft.com/office/drawing/2014/main" id="{12F01EFA-7A4C-26E5-EE66-367EB7BA1C85}"/>
              </a:ext>
            </a:extLst>
          </p:cNvPr>
          <p:cNvSpPr txBox="1"/>
          <p:nvPr/>
        </p:nvSpPr>
        <p:spPr>
          <a:xfrm flipH="1">
            <a:off x="7792552" y="3848993"/>
            <a:ext cx="1381928" cy="553998"/>
          </a:xfrm>
          <a:prstGeom prst="rect">
            <a:avLst/>
          </a:prstGeom>
          <a:noFill/>
        </p:spPr>
        <p:txBody>
          <a:bodyPr wrap="square" rtlCol="0">
            <a:spAutoFit/>
          </a:bodyPr>
          <a:lstStyle/>
          <a:p>
            <a:pPr algn="l"/>
            <a:r>
              <a:rPr lang="en-US" sz="1000">
                <a:solidFill>
                  <a:srgbClr val="A03333"/>
                </a:solidFill>
                <a:latin typeface="Calibri" panose="020F0502020204030204" pitchFamily="34" charset="0"/>
                <a:cs typeface="Calibri" panose="020F0502020204030204" pitchFamily="34" charset="0"/>
              </a:rPr>
              <a:t>0 </a:t>
            </a:r>
            <a:r>
              <a:rPr lang="en-US" sz="1000">
                <a:latin typeface="Calibri" panose="020F0502020204030204" pitchFamily="34" charset="0"/>
                <a:cs typeface="Calibri" panose="020F0502020204030204" pitchFamily="34" charset="0"/>
              </a:rPr>
              <a:t>- </a:t>
            </a:r>
            <a:r>
              <a:rPr lang="en-US" sz="1000" err="1">
                <a:solidFill>
                  <a:srgbClr val="006666"/>
                </a:solidFill>
                <a:latin typeface="Calibri" panose="020F0502020204030204" pitchFamily="34" charset="0"/>
                <a:cs typeface="Calibri" panose="020F0502020204030204" pitchFamily="34" charset="0"/>
              </a:rPr>
              <a:t>Unchurned</a:t>
            </a:r>
            <a:endPar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endParaRPr>
          </a:p>
          <a:p>
            <a:pPr algn="l"/>
            <a:r>
              <a:rPr lang="en-US" sz="1000">
                <a:solidFill>
                  <a:srgbClr val="A03333"/>
                </a:solidFill>
                <a:latin typeface="Calibri" panose="020F0502020204030204" pitchFamily="34" charset="0"/>
                <a:ea typeface="Segoe UI Emoji" panose="020B0502040204020203" pitchFamily="34" charset="0"/>
                <a:cs typeface="Calibri" panose="020F0502020204030204" pitchFamily="34" charset="0"/>
              </a:rPr>
              <a:t>1</a:t>
            </a:r>
            <a:r>
              <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rPr>
              <a:t> - Churned</a:t>
            </a:r>
          </a:p>
          <a:p>
            <a:pPr algn="l"/>
            <a:endParaRPr lang="en-US" sz="100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FBE23E2E-4B0F-54C8-B714-A06668095B5B}"/>
              </a:ext>
            </a:extLst>
          </p:cNvPr>
          <p:cNvPicPr>
            <a:picLocks noChangeAspect="1"/>
          </p:cNvPicPr>
          <p:nvPr/>
        </p:nvPicPr>
        <p:blipFill>
          <a:blip r:embed="rId2"/>
          <a:stretch>
            <a:fillRect/>
          </a:stretch>
        </p:blipFill>
        <p:spPr>
          <a:xfrm>
            <a:off x="3358005" y="1112653"/>
            <a:ext cx="4339967" cy="3152914"/>
          </a:xfrm>
          <a:prstGeom prst="rect">
            <a:avLst/>
          </a:prstGeom>
          <a:ln w="25400">
            <a:solidFill>
              <a:schemeClr val="accent1"/>
            </a:solidFill>
          </a:ln>
        </p:spPr>
      </p:pic>
      <p:sp>
        <p:nvSpPr>
          <p:cNvPr id="10" name="TextBox 9">
            <a:extLst>
              <a:ext uri="{FF2B5EF4-FFF2-40B4-BE49-F238E27FC236}">
                <a16:creationId xmlns:a16="http://schemas.microsoft.com/office/drawing/2014/main" id="{02B5C567-3A57-C1FC-B87E-DC7479B6CF94}"/>
              </a:ext>
            </a:extLst>
          </p:cNvPr>
          <p:cNvSpPr txBox="1"/>
          <p:nvPr/>
        </p:nvSpPr>
        <p:spPr>
          <a:xfrm>
            <a:off x="1585511" y="4499433"/>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pic>
        <p:nvPicPr>
          <p:cNvPr id="11" name="Picture 10">
            <a:extLst>
              <a:ext uri="{FF2B5EF4-FFF2-40B4-BE49-F238E27FC236}">
                <a16:creationId xmlns:a16="http://schemas.microsoft.com/office/drawing/2014/main" id="{4B440090-6535-D81C-EE0C-550B7761915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86933" y="4591049"/>
            <a:ext cx="270933" cy="259905"/>
          </a:xfrm>
          <a:prstGeom prst="rect">
            <a:avLst/>
          </a:prstGeom>
        </p:spPr>
      </p:pic>
      <p:sp>
        <p:nvSpPr>
          <p:cNvPr id="7" name="TextBox 6">
            <a:extLst>
              <a:ext uri="{FF2B5EF4-FFF2-40B4-BE49-F238E27FC236}">
                <a16:creationId xmlns:a16="http://schemas.microsoft.com/office/drawing/2014/main" id="{22EA301C-CB4E-3979-3163-6D73EC0BBEE7}"/>
              </a:ext>
            </a:extLst>
          </p:cNvPr>
          <p:cNvSpPr txBox="1"/>
          <p:nvPr/>
        </p:nvSpPr>
        <p:spPr>
          <a:xfrm>
            <a:off x="7846837" y="4555991"/>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pic>
        <p:nvPicPr>
          <p:cNvPr id="16" name="Picture 15">
            <a:extLst>
              <a:ext uri="{FF2B5EF4-FFF2-40B4-BE49-F238E27FC236}">
                <a16:creationId xmlns:a16="http://schemas.microsoft.com/office/drawing/2014/main" id="{B16701DB-9B05-B434-3319-06A69D482190}"/>
              </a:ext>
            </a:extLst>
          </p:cNvPr>
          <p:cNvPicPr>
            <a:picLocks noChangeAspect="1"/>
          </p:cNvPicPr>
          <p:nvPr/>
        </p:nvPicPr>
        <p:blipFill>
          <a:blip r:embed="rId5">
            <a:duotone>
              <a:schemeClr val="accent1">
                <a:shade val="45000"/>
                <a:satMod val="135000"/>
              </a:schemeClr>
              <a:prstClr val="white"/>
            </a:duotone>
          </a:blip>
          <a:stretch>
            <a:fillRect/>
          </a:stretch>
        </p:blipFill>
        <p:spPr>
          <a:xfrm>
            <a:off x="7537263" y="4576133"/>
            <a:ext cx="318881" cy="318881"/>
          </a:xfrm>
          <a:prstGeom prst="rect">
            <a:avLst/>
          </a:prstGeom>
          <a:noFill/>
          <a:ln>
            <a:noFill/>
          </a:ln>
        </p:spPr>
      </p:pic>
      <p:sp>
        <p:nvSpPr>
          <p:cNvPr id="3" name="Slide Number Placeholder 2">
            <a:extLst>
              <a:ext uri="{FF2B5EF4-FFF2-40B4-BE49-F238E27FC236}">
                <a16:creationId xmlns:a16="http://schemas.microsoft.com/office/drawing/2014/main" id="{8BA1331E-3900-6A41-660A-62FCD2332363}"/>
              </a:ext>
            </a:extLst>
          </p:cNvPr>
          <p:cNvSpPr>
            <a:spLocks noGrp="1"/>
          </p:cNvSpPr>
          <p:nvPr>
            <p:ph type="sldNum" sz="quarter" idx="11"/>
          </p:nvPr>
        </p:nvSpPr>
        <p:spPr/>
        <p:txBody>
          <a:bodyPr/>
          <a:lstStyle/>
          <a:p>
            <a:fld id="{56121F88-8EBB-447F-B7E7-039A06F6D31E}" type="slidenum">
              <a:rPr lang="en-US" smtClean="0"/>
              <a:pPr/>
              <a:t>11</a:t>
            </a:fld>
            <a:endParaRPr lang="en-US"/>
          </a:p>
        </p:txBody>
      </p:sp>
    </p:spTree>
    <p:extLst>
      <p:ext uri="{BB962C8B-B14F-4D97-AF65-F5344CB8AC3E}">
        <p14:creationId xmlns:p14="http://schemas.microsoft.com/office/powerpoint/2010/main" val="449578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0" grpId="0"/>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CB73-4CE5-82C7-2B33-60072A8D0703}"/>
              </a:ext>
            </a:extLst>
          </p:cNvPr>
          <p:cNvSpPr txBox="1">
            <a:spLocks/>
          </p:cNvSpPr>
          <p:nvPr/>
        </p:nvSpPr>
        <p:spPr>
          <a:xfrm>
            <a:off x="167758" y="287064"/>
            <a:ext cx="11336669" cy="583818"/>
          </a:xfrm>
          <a:prstGeom prst="rect">
            <a:avLst/>
          </a:prstGeom>
        </p:spPr>
        <p:txBody>
          <a:bodyPr vert="horz" lIns="74271" tIns="37136" rIns="74271" bIns="37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solidFill>
                  <a:srgbClr val="800000"/>
                </a:solidFill>
                <a:latin typeface="Calibri"/>
                <a:cs typeface="Calibri"/>
              </a:rPr>
              <a:t>Understanding How Monthly Engagement Patterns Influence Customer Churn Rates</a:t>
            </a:r>
            <a:endParaRPr lang="en-US" sz="3000" b="1">
              <a:solidFill>
                <a:srgbClr val="8000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F83E6B9-88A6-9FB9-A435-0EB8180654EB}"/>
              </a:ext>
            </a:extLst>
          </p:cNvPr>
          <p:cNvSpPr txBox="1"/>
          <p:nvPr/>
        </p:nvSpPr>
        <p:spPr>
          <a:xfrm>
            <a:off x="1196563" y="4864355"/>
            <a:ext cx="3449290" cy="1569660"/>
          </a:xfrm>
          <a:prstGeom prst="rect">
            <a:avLst/>
          </a:prstGeom>
          <a:noFill/>
        </p:spPr>
        <p:txBody>
          <a:bodyPr wrap="square" rtlCol="0">
            <a:spAutoFit/>
          </a:bodyPr>
          <a:lstStyle/>
          <a:p>
            <a:pPr marL="171450" indent="-171450">
              <a:buFont typeface="Arial" panose="020B0604020202020204" pitchFamily="34" charset="0"/>
              <a:buChar char="•"/>
            </a:pPr>
            <a:r>
              <a:rPr lang="en-US" sz="1200" b="0" i="0">
                <a:solidFill>
                  <a:srgbClr val="000000"/>
                </a:solidFill>
                <a:effectLst/>
                <a:latin typeface="Calibiri"/>
              </a:rPr>
              <a:t>The median monthly charge for churned </a:t>
            </a:r>
            <a:r>
              <a:rPr lang="en-US" sz="1200">
                <a:solidFill>
                  <a:srgbClr val="000000"/>
                </a:solidFill>
                <a:latin typeface="Calibiri"/>
              </a:rPr>
              <a:t>       </a:t>
            </a:r>
            <a:r>
              <a:rPr lang="en-US" sz="1200" b="0" i="0">
                <a:solidFill>
                  <a:srgbClr val="000000"/>
                </a:solidFill>
                <a:effectLst/>
                <a:latin typeface="Calibiri"/>
              </a:rPr>
              <a:t>customers($79.65) is higher compared to non-churned customers($64.43), indicating that customers who leave tend to have higher monthly charges.</a:t>
            </a:r>
          </a:p>
          <a:p>
            <a:pPr marL="171450" indent="-171450">
              <a:buFont typeface="Arial" panose="020B0604020202020204" pitchFamily="34" charset="0"/>
              <a:buChar char="•"/>
            </a:pPr>
            <a:r>
              <a:rPr lang="en-US" sz="1200" b="0" i="0">
                <a:solidFill>
                  <a:srgbClr val="000000"/>
                </a:solidFill>
                <a:effectLst/>
                <a:latin typeface="Calibiri"/>
              </a:rPr>
              <a:t>The absence of outliers suggests that the monthly charge distributions are relatively stable without extreme values.</a:t>
            </a:r>
          </a:p>
        </p:txBody>
      </p:sp>
      <p:sp>
        <p:nvSpPr>
          <p:cNvPr id="12" name="TextBox 11">
            <a:extLst>
              <a:ext uri="{FF2B5EF4-FFF2-40B4-BE49-F238E27FC236}">
                <a16:creationId xmlns:a16="http://schemas.microsoft.com/office/drawing/2014/main" id="{AE0C6C44-0C6D-54D5-1456-4C0C32DA5A68}"/>
              </a:ext>
            </a:extLst>
          </p:cNvPr>
          <p:cNvSpPr txBox="1"/>
          <p:nvPr/>
        </p:nvSpPr>
        <p:spPr>
          <a:xfrm>
            <a:off x="7472375" y="4943440"/>
            <a:ext cx="3857571" cy="1015663"/>
          </a:xfrm>
          <a:prstGeom prst="rect">
            <a:avLst/>
          </a:prstGeom>
          <a:noFill/>
        </p:spPr>
        <p:txBody>
          <a:bodyPr wrap="square" rtlCol="0">
            <a:spAutoFit/>
          </a:bodyPr>
          <a:lstStyle/>
          <a:p>
            <a:r>
              <a:rPr lang="en-US" sz="1200"/>
              <a:t>The higher median monthly charge for churned customers suggests that cost could be a key factor in customer churn. This is an important consideration when developing retention strategies.</a:t>
            </a:r>
          </a:p>
          <a:p>
            <a:pPr algn="l"/>
            <a:endParaRPr lang="en-US" sz="1200" b="0" i="0">
              <a:solidFill>
                <a:srgbClr val="000000"/>
              </a:solidFill>
              <a:effectLst/>
              <a:latin typeface="Calibiri"/>
            </a:endParaRPr>
          </a:p>
        </p:txBody>
      </p:sp>
      <p:sp>
        <p:nvSpPr>
          <p:cNvPr id="13" name="TextBox 12">
            <a:extLst>
              <a:ext uri="{FF2B5EF4-FFF2-40B4-BE49-F238E27FC236}">
                <a16:creationId xmlns:a16="http://schemas.microsoft.com/office/drawing/2014/main" id="{12F01EFA-7A4C-26E5-EE66-367EB7BA1C85}"/>
              </a:ext>
            </a:extLst>
          </p:cNvPr>
          <p:cNvSpPr txBox="1"/>
          <p:nvPr/>
        </p:nvSpPr>
        <p:spPr>
          <a:xfrm flipH="1">
            <a:off x="7792552" y="3848993"/>
            <a:ext cx="1381928" cy="553998"/>
          </a:xfrm>
          <a:prstGeom prst="rect">
            <a:avLst/>
          </a:prstGeom>
          <a:noFill/>
        </p:spPr>
        <p:txBody>
          <a:bodyPr wrap="square" rtlCol="0">
            <a:spAutoFit/>
          </a:bodyPr>
          <a:lstStyle/>
          <a:p>
            <a:pPr algn="l"/>
            <a:r>
              <a:rPr lang="en-US" sz="1000">
                <a:solidFill>
                  <a:srgbClr val="A03333"/>
                </a:solidFill>
                <a:latin typeface="Calibri" panose="020F0502020204030204" pitchFamily="34" charset="0"/>
                <a:cs typeface="Calibri" panose="020F0502020204030204" pitchFamily="34" charset="0"/>
              </a:rPr>
              <a:t>0 </a:t>
            </a:r>
            <a:r>
              <a:rPr lang="en-US" sz="1000">
                <a:latin typeface="Calibri" panose="020F0502020204030204" pitchFamily="34" charset="0"/>
                <a:cs typeface="Calibri" panose="020F0502020204030204" pitchFamily="34" charset="0"/>
              </a:rPr>
              <a:t>- </a:t>
            </a:r>
            <a:r>
              <a:rPr lang="en-US" sz="1000" err="1">
                <a:solidFill>
                  <a:srgbClr val="006666"/>
                </a:solidFill>
                <a:latin typeface="Calibri" panose="020F0502020204030204" pitchFamily="34" charset="0"/>
                <a:cs typeface="Calibri" panose="020F0502020204030204" pitchFamily="34" charset="0"/>
              </a:rPr>
              <a:t>Unchurned</a:t>
            </a:r>
            <a:endPar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endParaRPr>
          </a:p>
          <a:p>
            <a:pPr algn="l"/>
            <a:r>
              <a:rPr lang="en-US" sz="1000">
                <a:solidFill>
                  <a:srgbClr val="A03333"/>
                </a:solidFill>
                <a:latin typeface="Calibri" panose="020F0502020204030204" pitchFamily="34" charset="0"/>
                <a:ea typeface="Segoe UI Emoji" panose="020B0502040204020203" pitchFamily="34" charset="0"/>
                <a:cs typeface="Calibri" panose="020F0502020204030204" pitchFamily="34" charset="0"/>
              </a:rPr>
              <a:t>1</a:t>
            </a:r>
            <a:r>
              <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rPr>
              <a:t> - Churned</a:t>
            </a:r>
          </a:p>
          <a:p>
            <a:pPr algn="l"/>
            <a:endParaRPr lang="en-US" sz="100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FBE23E2E-4B0F-54C8-B714-A06668095B5B}"/>
              </a:ext>
            </a:extLst>
          </p:cNvPr>
          <p:cNvPicPr>
            <a:picLocks noChangeAspect="1"/>
          </p:cNvPicPr>
          <p:nvPr/>
        </p:nvPicPr>
        <p:blipFill>
          <a:blip r:embed="rId2"/>
          <a:stretch>
            <a:fillRect/>
          </a:stretch>
        </p:blipFill>
        <p:spPr>
          <a:xfrm>
            <a:off x="3358005" y="1112653"/>
            <a:ext cx="4339967" cy="3152914"/>
          </a:xfrm>
          <a:prstGeom prst="rect">
            <a:avLst/>
          </a:prstGeom>
          <a:ln w="25400">
            <a:solidFill>
              <a:schemeClr val="accent1"/>
            </a:solidFill>
          </a:ln>
        </p:spPr>
      </p:pic>
      <p:sp>
        <p:nvSpPr>
          <p:cNvPr id="10" name="TextBox 9">
            <a:extLst>
              <a:ext uri="{FF2B5EF4-FFF2-40B4-BE49-F238E27FC236}">
                <a16:creationId xmlns:a16="http://schemas.microsoft.com/office/drawing/2014/main" id="{02B5C567-3A57-C1FC-B87E-DC7479B6CF94}"/>
              </a:ext>
            </a:extLst>
          </p:cNvPr>
          <p:cNvSpPr txBox="1"/>
          <p:nvPr/>
        </p:nvSpPr>
        <p:spPr>
          <a:xfrm>
            <a:off x="1585511" y="4499433"/>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pic>
        <p:nvPicPr>
          <p:cNvPr id="11" name="Picture 10">
            <a:extLst>
              <a:ext uri="{FF2B5EF4-FFF2-40B4-BE49-F238E27FC236}">
                <a16:creationId xmlns:a16="http://schemas.microsoft.com/office/drawing/2014/main" id="{4B440090-6535-D81C-EE0C-550B7761915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86933" y="4591049"/>
            <a:ext cx="270933" cy="259905"/>
          </a:xfrm>
          <a:prstGeom prst="rect">
            <a:avLst/>
          </a:prstGeom>
        </p:spPr>
      </p:pic>
      <p:sp>
        <p:nvSpPr>
          <p:cNvPr id="7" name="TextBox 6">
            <a:extLst>
              <a:ext uri="{FF2B5EF4-FFF2-40B4-BE49-F238E27FC236}">
                <a16:creationId xmlns:a16="http://schemas.microsoft.com/office/drawing/2014/main" id="{22EA301C-CB4E-3979-3163-6D73EC0BBEE7}"/>
              </a:ext>
            </a:extLst>
          </p:cNvPr>
          <p:cNvSpPr txBox="1"/>
          <p:nvPr/>
        </p:nvSpPr>
        <p:spPr>
          <a:xfrm>
            <a:off x="7846837" y="4555991"/>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pic>
        <p:nvPicPr>
          <p:cNvPr id="16" name="Picture 15">
            <a:extLst>
              <a:ext uri="{FF2B5EF4-FFF2-40B4-BE49-F238E27FC236}">
                <a16:creationId xmlns:a16="http://schemas.microsoft.com/office/drawing/2014/main" id="{B16701DB-9B05-B434-3319-06A69D482190}"/>
              </a:ext>
            </a:extLst>
          </p:cNvPr>
          <p:cNvPicPr>
            <a:picLocks noChangeAspect="1"/>
          </p:cNvPicPr>
          <p:nvPr/>
        </p:nvPicPr>
        <p:blipFill>
          <a:blip r:embed="rId5">
            <a:duotone>
              <a:schemeClr val="accent1">
                <a:shade val="45000"/>
                <a:satMod val="135000"/>
              </a:schemeClr>
              <a:prstClr val="white"/>
            </a:duotone>
          </a:blip>
          <a:stretch>
            <a:fillRect/>
          </a:stretch>
        </p:blipFill>
        <p:spPr>
          <a:xfrm>
            <a:off x="7537263" y="4576133"/>
            <a:ext cx="318881" cy="318881"/>
          </a:xfrm>
          <a:prstGeom prst="rect">
            <a:avLst/>
          </a:prstGeom>
          <a:noFill/>
          <a:ln>
            <a:noFill/>
          </a:ln>
        </p:spPr>
      </p:pic>
      <p:sp>
        <p:nvSpPr>
          <p:cNvPr id="3" name="Slide Number Placeholder 2">
            <a:extLst>
              <a:ext uri="{FF2B5EF4-FFF2-40B4-BE49-F238E27FC236}">
                <a16:creationId xmlns:a16="http://schemas.microsoft.com/office/drawing/2014/main" id="{8BA1331E-3900-6A41-660A-62FCD2332363}"/>
              </a:ext>
            </a:extLst>
          </p:cNvPr>
          <p:cNvSpPr>
            <a:spLocks noGrp="1"/>
          </p:cNvSpPr>
          <p:nvPr>
            <p:ph type="sldNum" sz="quarter" idx="11"/>
          </p:nvPr>
        </p:nvSpPr>
        <p:spPr/>
        <p:txBody>
          <a:bodyPr/>
          <a:lstStyle/>
          <a:p>
            <a:fld id="{56121F88-8EBB-447F-B7E7-039A06F6D31E}" type="slidenum">
              <a:rPr lang="en-US" smtClean="0"/>
              <a:pPr/>
              <a:t>11</a:t>
            </a:fld>
            <a:endParaRPr lang="en-US"/>
          </a:p>
        </p:txBody>
      </p:sp>
    </p:spTree>
    <p:extLst>
      <p:ext uri="{BB962C8B-B14F-4D97-AF65-F5344CB8AC3E}">
        <p14:creationId xmlns:p14="http://schemas.microsoft.com/office/powerpoint/2010/main" val="44957861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0"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8111-1BBB-DD51-243C-AB836D7D3DE0}"/>
              </a:ext>
            </a:extLst>
          </p:cNvPr>
          <p:cNvSpPr txBox="1">
            <a:spLocks/>
          </p:cNvSpPr>
          <p:nvPr/>
        </p:nvSpPr>
        <p:spPr>
          <a:xfrm>
            <a:off x="262654" y="487415"/>
            <a:ext cx="10561290" cy="583818"/>
          </a:xfrm>
          <a:prstGeom prst="rect">
            <a:avLst/>
          </a:prstGeom>
        </p:spPr>
        <p:txBody>
          <a:bodyPr vert="horz" lIns="74271" tIns="37136" rIns="74271" bIns="37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1" hangingPunct="1">
              <a:lnSpc>
                <a:spcPct val="90000"/>
              </a:lnSpc>
              <a:spcBef>
                <a:spcPct val="0"/>
              </a:spcBef>
            </a:pPr>
            <a:r>
              <a:rPr lang="en-US" sz="3000" b="1">
                <a:solidFill>
                  <a:srgbClr val="800000"/>
                </a:solidFill>
                <a:latin typeface="Calibri" panose="020F0502020204030204" pitchFamily="34" charset="0"/>
                <a:cs typeface="Calibri" panose="020F0502020204030204" pitchFamily="34" charset="0"/>
              </a:rPr>
              <a:t>Exploring the Impact of Gender on Customer Churn Rates</a:t>
            </a:r>
          </a:p>
        </p:txBody>
      </p:sp>
      <p:sp>
        <p:nvSpPr>
          <p:cNvPr id="9" name="TextBox 8">
            <a:extLst>
              <a:ext uri="{FF2B5EF4-FFF2-40B4-BE49-F238E27FC236}">
                <a16:creationId xmlns:a16="http://schemas.microsoft.com/office/drawing/2014/main" id="{FDFFD3C8-F8FF-1EDC-3C5C-C9D1EC289BF9}"/>
              </a:ext>
            </a:extLst>
          </p:cNvPr>
          <p:cNvSpPr txBox="1"/>
          <p:nvPr/>
        </p:nvSpPr>
        <p:spPr>
          <a:xfrm>
            <a:off x="1629858" y="4927076"/>
            <a:ext cx="3325528" cy="1015663"/>
          </a:xfrm>
          <a:prstGeom prst="rect">
            <a:avLst/>
          </a:prstGeom>
          <a:noFill/>
        </p:spPr>
        <p:txBody>
          <a:bodyPr wrap="square" rtlCol="0">
            <a:spAutoFit/>
          </a:bodyPr>
          <a:lstStyle/>
          <a:p>
            <a:pPr algn="l"/>
            <a:r>
              <a:rPr lang="en-US" sz="1200">
                <a:latin typeface="Calibiri"/>
              </a:rPr>
              <a:t>The gender distribution of customers is nearly equal: 3,488 males and 3,555 females, with a slight difference of 67 more female customers. The churn difference between male and female customers is minimal, at just 9.</a:t>
            </a:r>
            <a:endParaRPr lang="en-US" sz="1200">
              <a:latin typeface="Calibiri"/>
              <a:ea typeface="Segoe UI Emoji" panose="020B0502040204020203" pitchFamily="34" charset="0"/>
              <a:cs typeface="Calibri" panose="020F0502020204030204" pitchFamily="34" charset="0"/>
            </a:endParaRPr>
          </a:p>
        </p:txBody>
      </p:sp>
      <p:sp>
        <p:nvSpPr>
          <p:cNvPr id="10" name="TextBox 9">
            <a:extLst>
              <a:ext uri="{FF2B5EF4-FFF2-40B4-BE49-F238E27FC236}">
                <a16:creationId xmlns:a16="http://schemas.microsoft.com/office/drawing/2014/main" id="{B8BED33B-C7A4-63B1-1385-E64A43E88236}"/>
              </a:ext>
            </a:extLst>
          </p:cNvPr>
          <p:cNvSpPr txBox="1"/>
          <p:nvPr/>
        </p:nvSpPr>
        <p:spPr>
          <a:xfrm>
            <a:off x="7336851" y="4927076"/>
            <a:ext cx="3381893" cy="830997"/>
          </a:xfrm>
          <a:prstGeom prst="rect">
            <a:avLst/>
          </a:prstGeom>
          <a:noFill/>
        </p:spPr>
        <p:txBody>
          <a:bodyPr wrap="square" lIns="91440" tIns="45720" rIns="91440" bIns="45720" rtlCol="0" anchor="t">
            <a:spAutoFit/>
          </a:bodyPr>
          <a:lstStyle/>
          <a:p>
            <a:pPr algn="l"/>
            <a:r>
              <a:rPr lang="en-US" sz="1200">
                <a:latin typeface="Calibiri"/>
              </a:rPr>
              <a:t>There is equal gender distribution and low churn difference. So gender is not a significant factor in churn, and both male and female customers exhibit similar behavior in terms of retention.</a:t>
            </a:r>
            <a:endParaRPr lang="en-US" sz="1200">
              <a:solidFill>
                <a:srgbClr val="000000"/>
              </a:solidFill>
              <a:latin typeface="Calibiri"/>
              <a:ea typeface="Segoe UI Emoji"/>
              <a:cs typeface="Times New Roman"/>
            </a:endParaRPr>
          </a:p>
        </p:txBody>
      </p:sp>
      <p:sp>
        <p:nvSpPr>
          <p:cNvPr id="13" name="TextBox 12">
            <a:extLst>
              <a:ext uri="{FF2B5EF4-FFF2-40B4-BE49-F238E27FC236}">
                <a16:creationId xmlns:a16="http://schemas.microsoft.com/office/drawing/2014/main" id="{7E906D4C-79C1-0EA1-772E-BE07FBF4E47B}"/>
              </a:ext>
            </a:extLst>
          </p:cNvPr>
          <p:cNvSpPr txBox="1"/>
          <p:nvPr/>
        </p:nvSpPr>
        <p:spPr>
          <a:xfrm flipH="1">
            <a:off x="10284935" y="3395671"/>
            <a:ext cx="1381928" cy="553998"/>
          </a:xfrm>
          <a:prstGeom prst="rect">
            <a:avLst/>
          </a:prstGeom>
          <a:noFill/>
        </p:spPr>
        <p:txBody>
          <a:bodyPr wrap="square" rtlCol="0">
            <a:spAutoFit/>
          </a:bodyPr>
          <a:lstStyle/>
          <a:p>
            <a:pPr algn="l"/>
            <a:r>
              <a:rPr lang="en-US" sz="1000">
                <a:solidFill>
                  <a:srgbClr val="A03333"/>
                </a:solidFill>
                <a:latin typeface="Calibri" panose="020F0502020204030204" pitchFamily="34" charset="0"/>
                <a:cs typeface="Calibri" panose="020F0502020204030204" pitchFamily="34" charset="0"/>
              </a:rPr>
              <a:t>0</a:t>
            </a:r>
            <a:r>
              <a:rPr lang="en-US" sz="1000">
                <a:latin typeface="Calibri" panose="020F0502020204030204" pitchFamily="34" charset="0"/>
                <a:cs typeface="Calibri" panose="020F0502020204030204" pitchFamily="34" charset="0"/>
              </a:rPr>
              <a:t> - </a:t>
            </a:r>
            <a:r>
              <a:rPr lang="en-US" sz="1000" err="1">
                <a:solidFill>
                  <a:srgbClr val="006666"/>
                </a:solidFill>
                <a:latin typeface="Calibri" panose="020F0502020204030204" pitchFamily="34" charset="0"/>
                <a:cs typeface="Calibri" panose="020F0502020204030204" pitchFamily="34" charset="0"/>
              </a:rPr>
              <a:t>Unchurned</a:t>
            </a:r>
            <a:endPar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endParaRPr>
          </a:p>
          <a:p>
            <a:pPr algn="l"/>
            <a:r>
              <a:rPr lang="en-US" sz="1000">
                <a:solidFill>
                  <a:srgbClr val="A03333"/>
                </a:solidFill>
                <a:latin typeface="Calibri" panose="020F0502020204030204" pitchFamily="34" charset="0"/>
                <a:ea typeface="Segoe UI Emoji" panose="020B0502040204020203" pitchFamily="34" charset="0"/>
                <a:cs typeface="Calibri" panose="020F0502020204030204" pitchFamily="34" charset="0"/>
              </a:rPr>
              <a:t>1</a:t>
            </a:r>
            <a:r>
              <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rPr>
              <a:t> - Churned</a:t>
            </a:r>
          </a:p>
          <a:p>
            <a:pPr algn="l"/>
            <a:endParaRPr lang="en-US" sz="100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25475291-8A08-E163-2737-873F201198F1}"/>
              </a:ext>
            </a:extLst>
          </p:cNvPr>
          <p:cNvPicPr>
            <a:picLocks noChangeAspect="1"/>
          </p:cNvPicPr>
          <p:nvPr/>
        </p:nvPicPr>
        <p:blipFill>
          <a:blip r:embed="rId2"/>
          <a:stretch>
            <a:fillRect/>
          </a:stretch>
        </p:blipFill>
        <p:spPr>
          <a:xfrm>
            <a:off x="1424763" y="1212778"/>
            <a:ext cx="3138954" cy="3003885"/>
          </a:xfrm>
          <a:prstGeom prst="rect">
            <a:avLst/>
          </a:prstGeom>
          <a:ln w="25400" cmpd="sng">
            <a:solidFill>
              <a:schemeClr val="accent1"/>
            </a:solidFill>
            <a:extLst>
              <a:ext uri="{C807C97D-BFC1-408E-A445-0C87EB9F89A2}">
                <ask:lineSketchStyleProps xmlns:ask="http://schemas.microsoft.com/office/drawing/2018/sketchyshapes" sd="1219033472">
                  <a:custGeom>
                    <a:avLst/>
                    <a:gdLst>
                      <a:gd name="connsiteX0" fmla="*/ 0 w 2821353"/>
                      <a:gd name="connsiteY0" fmla="*/ 0 h 2673757"/>
                      <a:gd name="connsiteX1" fmla="*/ 536057 w 2821353"/>
                      <a:gd name="connsiteY1" fmla="*/ 0 h 2673757"/>
                      <a:gd name="connsiteX2" fmla="*/ 1043901 w 2821353"/>
                      <a:gd name="connsiteY2" fmla="*/ 0 h 2673757"/>
                      <a:gd name="connsiteX3" fmla="*/ 1636385 w 2821353"/>
                      <a:gd name="connsiteY3" fmla="*/ 0 h 2673757"/>
                      <a:gd name="connsiteX4" fmla="*/ 2200655 w 2821353"/>
                      <a:gd name="connsiteY4" fmla="*/ 0 h 2673757"/>
                      <a:gd name="connsiteX5" fmla="*/ 2821353 w 2821353"/>
                      <a:gd name="connsiteY5" fmla="*/ 0 h 2673757"/>
                      <a:gd name="connsiteX6" fmla="*/ 2821353 w 2821353"/>
                      <a:gd name="connsiteY6" fmla="*/ 588227 h 2673757"/>
                      <a:gd name="connsiteX7" fmla="*/ 2821353 w 2821353"/>
                      <a:gd name="connsiteY7" fmla="*/ 1149716 h 2673757"/>
                      <a:gd name="connsiteX8" fmla="*/ 2821353 w 2821353"/>
                      <a:gd name="connsiteY8" fmla="*/ 1630992 h 2673757"/>
                      <a:gd name="connsiteX9" fmla="*/ 2821353 w 2821353"/>
                      <a:gd name="connsiteY9" fmla="*/ 2192481 h 2673757"/>
                      <a:gd name="connsiteX10" fmla="*/ 2821353 w 2821353"/>
                      <a:gd name="connsiteY10" fmla="*/ 2673757 h 2673757"/>
                      <a:gd name="connsiteX11" fmla="*/ 2228869 w 2821353"/>
                      <a:gd name="connsiteY11" fmla="*/ 2673757 h 2673757"/>
                      <a:gd name="connsiteX12" fmla="*/ 1636385 w 2821353"/>
                      <a:gd name="connsiteY12" fmla="*/ 2673757 h 2673757"/>
                      <a:gd name="connsiteX13" fmla="*/ 1015687 w 2821353"/>
                      <a:gd name="connsiteY13" fmla="*/ 2673757 h 2673757"/>
                      <a:gd name="connsiteX14" fmla="*/ 0 w 2821353"/>
                      <a:gd name="connsiteY14" fmla="*/ 2673757 h 2673757"/>
                      <a:gd name="connsiteX15" fmla="*/ 0 w 2821353"/>
                      <a:gd name="connsiteY15" fmla="*/ 2085530 h 2673757"/>
                      <a:gd name="connsiteX16" fmla="*/ 0 w 2821353"/>
                      <a:gd name="connsiteY16" fmla="*/ 1604254 h 2673757"/>
                      <a:gd name="connsiteX17" fmla="*/ 0 w 2821353"/>
                      <a:gd name="connsiteY17" fmla="*/ 1069503 h 2673757"/>
                      <a:gd name="connsiteX18" fmla="*/ 0 w 2821353"/>
                      <a:gd name="connsiteY18" fmla="*/ 508014 h 2673757"/>
                      <a:gd name="connsiteX19" fmla="*/ 0 w 2821353"/>
                      <a:gd name="connsiteY19" fmla="*/ 0 h 267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21353" h="2673757" fill="none" extrusionOk="0">
                        <a:moveTo>
                          <a:pt x="0" y="0"/>
                        </a:moveTo>
                        <a:cubicBezTo>
                          <a:pt x="132740" y="-50343"/>
                          <a:pt x="418052" y="16369"/>
                          <a:pt x="536057" y="0"/>
                        </a:cubicBezTo>
                        <a:cubicBezTo>
                          <a:pt x="654062" y="-16369"/>
                          <a:pt x="935139" y="47718"/>
                          <a:pt x="1043901" y="0"/>
                        </a:cubicBezTo>
                        <a:cubicBezTo>
                          <a:pt x="1152663" y="-47718"/>
                          <a:pt x="1377949" y="4782"/>
                          <a:pt x="1636385" y="0"/>
                        </a:cubicBezTo>
                        <a:cubicBezTo>
                          <a:pt x="1894821" y="-4782"/>
                          <a:pt x="2047110" y="5999"/>
                          <a:pt x="2200655" y="0"/>
                        </a:cubicBezTo>
                        <a:cubicBezTo>
                          <a:pt x="2354200" y="-5999"/>
                          <a:pt x="2585708" y="65225"/>
                          <a:pt x="2821353" y="0"/>
                        </a:cubicBezTo>
                        <a:cubicBezTo>
                          <a:pt x="2834738" y="155670"/>
                          <a:pt x="2797402" y="348525"/>
                          <a:pt x="2821353" y="588227"/>
                        </a:cubicBezTo>
                        <a:cubicBezTo>
                          <a:pt x="2845304" y="827929"/>
                          <a:pt x="2755144" y="933828"/>
                          <a:pt x="2821353" y="1149716"/>
                        </a:cubicBezTo>
                        <a:cubicBezTo>
                          <a:pt x="2887562" y="1365604"/>
                          <a:pt x="2818674" y="1403938"/>
                          <a:pt x="2821353" y="1630992"/>
                        </a:cubicBezTo>
                        <a:cubicBezTo>
                          <a:pt x="2824032" y="1858046"/>
                          <a:pt x="2819540" y="1919378"/>
                          <a:pt x="2821353" y="2192481"/>
                        </a:cubicBezTo>
                        <a:cubicBezTo>
                          <a:pt x="2823166" y="2465584"/>
                          <a:pt x="2776736" y="2549286"/>
                          <a:pt x="2821353" y="2673757"/>
                        </a:cubicBezTo>
                        <a:cubicBezTo>
                          <a:pt x="2630777" y="2677707"/>
                          <a:pt x="2354789" y="2646545"/>
                          <a:pt x="2228869" y="2673757"/>
                        </a:cubicBezTo>
                        <a:cubicBezTo>
                          <a:pt x="2102949" y="2700969"/>
                          <a:pt x="1827434" y="2654423"/>
                          <a:pt x="1636385" y="2673757"/>
                        </a:cubicBezTo>
                        <a:cubicBezTo>
                          <a:pt x="1445336" y="2693091"/>
                          <a:pt x="1189167" y="2672465"/>
                          <a:pt x="1015687" y="2673757"/>
                        </a:cubicBezTo>
                        <a:cubicBezTo>
                          <a:pt x="842207" y="2675049"/>
                          <a:pt x="438567" y="2600620"/>
                          <a:pt x="0" y="2673757"/>
                        </a:cubicBezTo>
                        <a:cubicBezTo>
                          <a:pt x="-54076" y="2552015"/>
                          <a:pt x="11210" y="2330892"/>
                          <a:pt x="0" y="2085530"/>
                        </a:cubicBezTo>
                        <a:cubicBezTo>
                          <a:pt x="-11210" y="1840168"/>
                          <a:pt x="47995" y="1806079"/>
                          <a:pt x="0" y="1604254"/>
                        </a:cubicBezTo>
                        <a:cubicBezTo>
                          <a:pt x="-47995" y="1402429"/>
                          <a:pt x="50657" y="1220320"/>
                          <a:pt x="0" y="1069503"/>
                        </a:cubicBezTo>
                        <a:cubicBezTo>
                          <a:pt x="-50657" y="918686"/>
                          <a:pt x="11130" y="724380"/>
                          <a:pt x="0" y="508014"/>
                        </a:cubicBezTo>
                        <a:cubicBezTo>
                          <a:pt x="-11130" y="291648"/>
                          <a:pt x="59836" y="160833"/>
                          <a:pt x="0" y="0"/>
                        </a:cubicBezTo>
                        <a:close/>
                      </a:path>
                      <a:path w="2821353" h="2673757" stroke="0" extrusionOk="0">
                        <a:moveTo>
                          <a:pt x="0" y="0"/>
                        </a:moveTo>
                        <a:cubicBezTo>
                          <a:pt x="229037" y="-4865"/>
                          <a:pt x="301500" y="11374"/>
                          <a:pt x="536057" y="0"/>
                        </a:cubicBezTo>
                        <a:cubicBezTo>
                          <a:pt x="770614" y="-11374"/>
                          <a:pt x="806365" y="25249"/>
                          <a:pt x="1015687" y="0"/>
                        </a:cubicBezTo>
                        <a:cubicBezTo>
                          <a:pt x="1225009" y="-25249"/>
                          <a:pt x="1391948" y="65124"/>
                          <a:pt x="1636385" y="0"/>
                        </a:cubicBezTo>
                        <a:cubicBezTo>
                          <a:pt x="1880822" y="-65124"/>
                          <a:pt x="1964236" y="11558"/>
                          <a:pt x="2172442" y="0"/>
                        </a:cubicBezTo>
                        <a:cubicBezTo>
                          <a:pt x="2380648" y="-11558"/>
                          <a:pt x="2613040" y="12556"/>
                          <a:pt x="2821353" y="0"/>
                        </a:cubicBezTo>
                        <a:cubicBezTo>
                          <a:pt x="2871941" y="220948"/>
                          <a:pt x="2780113" y="356047"/>
                          <a:pt x="2821353" y="588227"/>
                        </a:cubicBezTo>
                        <a:cubicBezTo>
                          <a:pt x="2862593" y="820407"/>
                          <a:pt x="2775814" y="909246"/>
                          <a:pt x="2821353" y="1122978"/>
                        </a:cubicBezTo>
                        <a:cubicBezTo>
                          <a:pt x="2866892" y="1336710"/>
                          <a:pt x="2763268" y="1494453"/>
                          <a:pt x="2821353" y="1657729"/>
                        </a:cubicBezTo>
                        <a:cubicBezTo>
                          <a:pt x="2879438" y="1821005"/>
                          <a:pt x="2816929" y="1964999"/>
                          <a:pt x="2821353" y="2139006"/>
                        </a:cubicBezTo>
                        <a:cubicBezTo>
                          <a:pt x="2825777" y="2313013"/>
                          <a:pt x="2798433" y="2523559"/>
                          <a:pt x="2821353" y="2673757"/>
                        </a:cubicBezTo>
                        <a:cubicBezTo>
                          <a:pt x="2645265" y="2727998"/>
                          <a:pt x="2399040" y="2623088"/>
                          <a:pt x="2257082" y="2673757"/>
                        </a:cubicBezTo>
                        <a:cubicBezTo>
                          <a:pt x="2115124" y="2724426"/>
                          <a:pt x="1843302" y="2645448"/>
                          <a:pt x="1721025" y="2673757"/>
                        </a:cubicBezTo>
                        <a:cubicBezTo>
                          <a:pt x="1598748" y="2702066"/>
                          <a:pt x="1252478" y="2629376"/>
                          <a:pt x="1100328" y="2673757"/>
                        </a:cubicBezTo>
                        <a:cubicBezTo>
                          <a:pt x="948178" y="2718138"/>
                          <a:pt x="662074" y="2671224"/>
                          <a:pt x="479630" y="2673757"/>
                        </a:cubicBezTo>
                        <a:cubicBezTo>
                          <a:pt x="297186" y="2676290"/>
                          <a:pt x="226430" y="2631384"/>
                          <a:pt x="0" y="2673757"/>
                        </a:cubicBezTo>
                        <a:cubicBezTo>
                          <a:pt x="-7311" y="2451619"/>
                          <a:pt x="52768" y="2328302"/>
                          <a:pt x="0" y="2139006"/>
                        </a:cubicBezTo>
                        <a:cubicBezTo>
                          <a:pt x="-52768" y="1949710"/>
                          <a:pt x="9043" y="1800242"/>
                          <a:pt x="0" y="1630992"/>
                        </a:cubicBezTo>
                        <a:cubicBezTo>
                          <a:pt x="-9043" y="1461742"/>
                          <a:pt x="45431" y="1391154"/>
                          <a:pt x="0" y="1176453"/>
                        </a:cubicBezTo>
                        <a:cubicBezTo>
                          <a:pt x="-45431" y="961752"/>
                          <a:pt x="14366" y="933071"/>
                          <a:pt x="0" y="695177"/>
                        </a:cubicBezTo>
                        <a:cubicBezTo>
                          <a:pt x="-14366" y="457283"/>
                          <a:pt x="46655" y="257947"/>
                          <a:pt x="0" y="0"/>
                        </a:cubicBezTo>
                        <a:close/>
                      </a:path>
                    </a:pathLst>
                  </a:custGeom>
                  <ask:type>
                    <ask:lineSketchNone/>
                  </ask:type>
                </ask:lineSketchStyleProps>
              </a:ext>
            </a:extLst>
          </a:ln>
        </p:spPr>
      </p:pic>
      <p:pic>
        <p:nvPicPr>
          <p:cNvPr id="16" name="Picture 15">
            <a:extLst>
              <a:ext uri="{FF2B5EF4-FFF2-40B4-BE49-F238E27FC236}">
                <a16:creationId xmlns:a16="http://schemas.microsoft.com/office/drawing/2014/main" id="{A034663C-70C1-F08B-D65E-A1541F35E694}"/>
              </a:ext>
            </a:extLst>
          </p:cNvPr>
          <p:cNvPicPr>
            <a:picLocks noChangeAspect="1"/>
          </p:cNvPicPr>
          <p:nvPr/>
        </p:nvPicPr>
        <p:blipFill>
          <a:blip r:embed="rId3"/>
          <a:stretch>
            <a:fillRect/>
          </a:stretch>
        </p:blipFill>
        <p:spPr>
          <a:xfrm>
            <a:off x="6313635" y="1212779"/>
            <a:ext cx="3872355" cy="3003886"/>
          </a:xfrm>
          <a:prstGeom prst="rect">
            <a:avLst/>
          </a:prstGeom>
          <a:ln w="25400">
            <a:solidFill>
              <a:schemeClr val="accent1"/>
            </a:solidFill>
          </a:ln>
        </p:spPr>
      </p:pic>
      <p:sp>
        <p:nvSpPr>
          <p:cNvPr id="6" name="TextBox 5">
            <a:extLst>
              <a:ext uri="{FF2B5EF4-FFF2-40B4-BE49-F238E27FC236}">
                <a16:creationId xmlns:a16="http://schemas.microsoft.com/office/drawing/2014/main" id="{31CBB727-825B-A9A1-53DB-D41AAF6DE332}"/>
              </a:ext>
            </a:extLst>
          </p:cNvPr>
          <p:cNvSpPr txBox="1"/>
          <p:nvPr/>
        </p:nvSpPr>
        <p:spPr>
          <a:xfrm>
            <a:off x="1988878" y="4557832"/>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pic>
        <p:nvPicPr>
          <p:cNvPr id="11" name="Picture 10">
            <a:extLst>
              <a:ext uri="{FF2B5EF4-FFF2-40B4-BE49-F238E27FC236}">
                <a16:creationId xmlns:a16="http://schemas.microsoft.com/office/drawing/2014/main" id="{D47A20AF-B0C1-08CB-BDB0-A8DD4998F324}"/>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690300" y="4649448"/>
            <a:ext cx="270933" cy="270933"/>
          </a:xfrm>
          <a:prstGeom prst="rect">
            <a:avLst/>
          </a:prstGeom>
        </p:spPr>
      </p:pic>
      <p:sp>
        <p:nvSpPr>
          <p:cNvPr id="4" name="TextBox 3">
            <a:extLst>
              <a:ext uri="{FF2B5EF4-FFF2-40B4-BE49-F238E27FC236}">
                <a16:creationId xmlns:a16="http://schemas.microsoft.com/office/drawing/2014/main" id="{A602CF47-554D-265F-3831-595611C3CFFB}"/>
              </a:ext>
            </a:extLst>
          </p:cNvPr>
          <p:cNvSpPr txBox="1"/>
          <p:nvPr/>
        </p:nvSpPr>
        <p:spPr>
          <a:xfrm>
            <a:off x="7636284" y="4553168"/>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pic>
        <p:nvPicPr>
          <p:cNvPr id="7" name="Picture 6">
            <a:extLst>
              <a:ext uri="{FF2B5EF4-FFF2-40B4-BE49-F238E27FC236}">
                <a16:creationId xmlns:a16="http://schemas.microsoft.com/office/drawing/2014/main" id="{5F6EC340-6EE1-25A1-27CB-E446521717BB}"/>
              </a:ext>
            </a:extLst>
          </p:cNvPr>
          <p:cNvPicPr>
            <a:picLocks noChangeAspect="1"/>
          </p:cNvPicPr>
          <p:nvPr/>
        </p:nvPicPr>
        <p:blipFill>
          <a:blip r:embed="rId6">
            <a:duotone>
              <a:schemeClr val="accent1">
                <a:shade val="45000"/>
                <a:satMod val="135000"/>
              </a:schemeClr>
              <a:prstClr val="white"/>
            </a:duotone>
          </a:blip>
          <a:stretch>
            <a:fillRect/>
          </a:stretch>
        </p:blipFill>
        <p:spPr>
          <a:xfrm>
            <a:off x="7317403" y="4625473"/>
            <a:ext cx="318881" cy="318881"/>
          </a:xfrm>
          <a:prstGeom prst="rect">
            <a:avLst/>
          </a:prstGeom>
          <a:noFill/>
          <a:ln>
            <a:noFill/>
          </a:ln>
        </p:spPr>
      </p:pic>
      <p:sp>
        <p:nvSpPr>
          <p:cNvPr id="3" name="Slide Number Placeholder 2">
            <a:extLst>
              <a:ext uri="{FF2B5EF4-FFF2-40B4-BE49-F238E27FC236}">
                <a16:creationId xmlns:a16="http://schemas.microsoft.com/office/drawing/2014/main" id="{5960845C-D80D-CFBE-5581-B50B492C72B6}"/>
              </a:ext>
            </a:extLst>
          </p:cNvPr>
          <p:cNvSpPr>
            <a:spLocks noGrp="1"/>
          </p:cNvSpPr>
          <p:nvPr>
            <p:ph type="sldNum" sz="quarter" idx="11"/>
          </p:nvPr>
        </p:nvSpPr>
        <p:spPr/>
        <p:txBody>
          <a:bodyPr/>
          <a:lstStyle/>
          <a:p>
            <a:fld id="{56121F88-8EBB-447F-B7E7-039A06F6D31E}" type="slidenum">
              <a:rPr lang="en-US" smtClean="0"/>
              <a:pPr/>
              <a:t>12</a:t>
            </a:fld>
            <a:endParaRPr lang="en-US"/>
          </a:p>
        </p:txBody>
      </p:sp>
    </p:spTree>
    <p:extLst>
      <p:ext uri="{BB962C8B-B14F-4D97-AF65-F5344CB8AC3E}">
        <p14:creationId xmlns:p14="http://schemas.microsoft.com/office/powerpoint/2010/main" val="37008652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P spid="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8111-1BBB-DD51-243C-AB836D7D3DE0}"/>
              </a:ext>
            </a:extLst>
          </p:cNvPr>
          <p:cNvSpPr txBox="1">
            <a:spLocks/>
          </p:cNvSpPr>
          <p:nvPr/>
        </p:nvSpPr>
        <p:spPr>
          <a:xfrm>
            <a:off x="262654" y="487415"/>
            <a:ext cx="10561290" cy="583818"/>
          </a:xfrm>
          <a:prstGeom prst="rect">
            <a:avLst/>
          </a:prstGeom>
        </p:spPr>
        <p:txBody>
          <a:bodyPr vert="horz" lIns="74271" tIns="37136" rIns="74271" bIns="37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1" hangingPunct="1">
              <a:lnSpc>
                <a:spcPct val="90000"/>
              </a:lnSpc>
              <a:spcBef>
                <a:spcPct val="0"/>
              </a:spcBef>
            </a:pPr>
            <a:r>
              <a:rPr lang="en-US" sz="3000" b="1">
                <a:solidFill>
                  <a:srgbClr val="800000"/>
                </a:solidFill>
                <a:latin typeface="Calibri" panose="020F0502020204030204" pitchFamily="34" charset="0"/>
                <a:cs typeface="Calibri" panose="020F0502020204030204" pitchFamily="34" charset="0"/>
              </a:rPr>
              <a:t>Exploring the Impact of Gender on Customer Churn Rates</a:t>
            </a:r>
          </a:p>
        </p:txBody>
      </p:sp>
      <p:sp>
        <p:nvSpPr>
          <p:cNvPr id="9" name="TextBox 8">
            <a:extLst>
              <a:ext uri="{FF2B5EF4-FFF2-40B4-BE49-F238E27FC236}">
                <a16:creationId xmlns:a16="http://schemas.microsoft.com/office/drawing/2014/main" id="{FDFFD3C8-F8FF-1EDC-3C5C-C9D1EC289BF9}"/>
              </a:ext>
            </a:extLst>
          </p:cNvPr>
          <p:cNvSpPr txBox="1"/>
          <p:nvPr/>
        </p:nvSpPr>
        <p:spPr>
          <a:xfrm>
            <a:off x="1629858" y="4927076"/>
            <a:ext cx="3325528" cy="1015663"/>
          </a:xfrm>
          <a:prstGeom prst="rect">
            <a:avLst/>
          </a:prstGeom>
          <a:noFill/>
        </p:spPr>
        <p:txBody>
          <a:bodyPr wrap="square" rtlCol="0">
            <a:spAutoFit/>
          </a:bodyPr>
          <a:lstStyle/>
          <a:p>
            <a:pPr algn="l"/>
            <a:r>
              <a:rPr lang="en-US" sz="1200">
                <a:latin typeface="Calibiri"/>
              </a:rPr>
              <a:t>The gender distribution of customers is nearly equal: 3,488 males and 3,555 females, with a slight difference of 67 more female customers. The churn difference between male and female customers is minimal, at just 9.</a:t>
            </a:r>
            <a:endParaRPr lang="en-US" sz="1200">
              <a:latin typeface="Calibiri"/>
              <a:ea typeface="Segoe UI Emoji" panose="020B0502040204020203" pitchFamily="34" charset="0"/>
              <a:cs typeface="Calibri" panose="020F0502020204030204" pitchFamily="34" charset="0"/>
            </a:endParaRPr>
          </a:p>
        </p:txBody>
      </p:sp>
      <p:sp>
        <p:nvSpPr>
          <p:cNvPr id="10" name="TextBox 9">
            <a:extLst>
              <a:ext uri="{FF2B5EF4-FFF2-40B4-BE49-F238E27FC236}">
                <a16:creationId xmlns:a16="http://schemas.microsoft.com/office/drawing/2014/main" id="{B8BED33B-C7A4-63B1-1385-E64A43E88236}"/>
              </a:ext>
            </a:extLst>
          </p:cNvPr>
          <p:cNvSpPr txBox="1"/>
          <p:nvPr/>
        </p:nvSpPr>
        <p:spPr>
          <a:xfrm>
            <a:off x="7336851" y="4927076"/>
            <a:ext cx="3381893" cy="830997"/>
          </a:xfrm>
          <a:prstGeom prst="rect">
            <a:avLst/>
          </a:prstGeom>
          <a:noFill/>
        </p:spPr>
        <p:txBody>
          <a:bodyPr wrap="square" lIns="91440" tIns="45720" rIns="91440" bIns="45720" rtlCol="0" anchor="t">
            <a:spAutoFit/>
          </a:bodyPr>
          <a:lstStyle/>
          <a:p>
            <a:pPr algn="l"/>
            <a:r>
              <a:rPr lang="en-US" sz="1200">
                <a:latin typeface="Calibiri"/>
              </a:rPr>
              <a:t>There is equal gender distribution and low churn difference. So gender is not a significant factor in churn, and both male and female customers exhibit similar behavior in terms of retention.</a:t>
            </a:r>
            <a:endParaRPr lang="en-US" sz="1200">
              <a:solidFill>
                <a:srgbClr val="000000"/>
              </a:solidFill>
              <a:latin typeface="Calibiri"/>
              <a:ea typeface="Segoe UI Emoji"/>
              <a:cs typeface="Times New Roman"/>
            </a:endParaRPr>
          </a:p>
        </p:txBody>
      </p:sp>
      <p:sp>
        <p:nvSpPr>
          <p:cNvPr id="13" name="TextBox 12">
            <a:extLst>
              <a:ext uri="{FF2B5EF4-FFF2-40B4-BE49-F238E27FC236}">
                <a16:creationId xmlns:a16="http://schemas.microsoft.com/office/drawing/2014/main" id="{7E906D4C-79C1-0EA1-772E-BE07FBF4E47B}"/>
              </a:ext>
            </a:extLst>
          </p:cNvPr>
          <p:cNvSpPr txBox="1"/>
          <p:nvPr/>
        </p:nvSpPr>
        <p:spPr>
          <a:xfrm flipH="1">
            <a:off x="10284935" y="3395671"/>
            <a:ext cx="1381928" cy="553998"/>
          </a:xfrm>
          <a:prstGeom prst="rect">
            <a:avLst/>
          </a:prstGeom>
          <a:noFill/>
        </p:spPr>
        <p:txBody>
          <a:bodyPr wrap="square" rtlCol="0">
            <a:spAutoFit/>
          </a:bodyPr>
          <a:lstStyle/>
          <a:p>
            <a:pPr algn="l"/>
            <a:r>
              <a:rPr lang="en-US" sz="1000">
                <a:solidFill>
                  <a:srgbClr val="A03333"/>
                </a:solidFill>
                <a:latin typeface="Calibri" panose="020F0502020204030204" pitchFamily="34" charset="0"/>
                <a:cs typeface="Calibri" panose="020F0502020204030204" pitchFamily="34" charset="0"/>
              </a:rPr>
              <a:t>0</a:t>
            </a:r>
            <a:r>
              <a:rPr lang="en-US" sz="1000">
                <a:latin typeface="Calibri" panose="020F0502020204030204" pitchFamily="34" charset="0"/>
                <a:cs typeface="Calibri" panose="020F0502020204030204" pitchFamily="34" charset="0"/>
              </a:rPr>
              <a:t> - </a:t>
            </a:r>
            <a:r>
              <a:rPr lang="en-US" sz="1000" err="1">
                <a:solidFill>
                  <a:srgbClr val="006666"/>
                </a:solidFill>
                <a:latin typeface="Calibri" panose="020F0502020204030204" pitchFamily="34" charset="0"/>
                <a:cs typeface="Calibri" panose="020F0502020204030204" pitchFamily="34" charset="0"/>
              </a:rPr>
              <a:t>Unchurned</a:t>
            </a:r>
            <a:endPar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endParaRPr>
          </a:p>
          <a:p>
            <a:pPr algn="l"/>
            <a:r>
              <a:rPr lang="en-US" sz="1000">
                <a:solidFill>
                  <a:srgbClr val="A03333"/>
                </a:solidFill>
                <a:latin typeface="Calibri" panose="020F0502020204030204" pitchFamily="34" charset="0"/>
                <a:ea typeface="Segoe UI Emoji" panose="020B0502040204020203" pitchFamily="34" charset="0"/>
                <a:cs typeface="Calibri" panose="020F0502020204030204" pitchFamily="34" charset="0"/>
              </a:rPr>
              <a:t>1</a:t>
            </a:r>
            <a:r>
              <a:rPr lang="en-US" sz="1000">
                <a:solidFill>
                  <a:srgbClr val="006666"/>
                </a:solidFill>
                <a:latin typeface="Calibri" panose="020F0502020204030204" pitchFamily="34" charset="0"/>
                <a:ea typeface="Segoe UI Emoji" panose="020B0502040204020203" pitchFamily="34" charset="0"/>
                <a:cs typeface="Calibri" panose="020F0502020204030204" pitchFamily="34" charset="0"/>
              </a:rPr>
              <a:t> - Churned</a:t>
            </a:r>
          </a:p>
          <a:p>
            <a:pPr algn="l"/>
            <a:endParaRPr lang="en-US" sz="100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25475291-8A08-E163-2737-873F201198F1}"/>
              </a:ext>
            </a:extLst>
          </p:cNvPr>
          <p:cNvPicPr>
            <a:picLocks noChangeAspect="1"/>
          </p:cNvPicPr>
          <p:nvPr/>
        </p:nvPicPr>
        <p:blipFill>
          <a:blip r:embed="rId2"/>
          <a:stretch>
            <a:fillRect/>
          </a:stretch>
        </p:blipFill>
        <p:spPr>
          <a:xfrm>
            <a:off x="1424763" y="1212778"/>
            <a:ext cx="3138954" cy="3003885"/>
          </a:xfrm>
          <a:prstGeom prst="rect">
            <a:avLst/>
          </a:prstGeom>
          <a:ln w="25400" cmpd="sng">
            <a:solidFill>
              <a:schemeClr val="accent1"/>
            </a:solidFill>
            <a:extLst>
              <a:ext uri="{C807C97D-BFC1-408E-A445-0C87EB9F89A2}">
                <ask:lineSketchStyleProps xmlns:ask="http://schemas.microsoft.com/office/drawing/2018/sketchyshapes" sd="1219033472">
                  <a:custGeom>
                    <a:avLst/>
                    <a:gdLst>
                      <a:gd name="connsiteX0" fmla="*/ 0 w 2821353"/>
                      <a:gd name="connsiteY0" fmla="*/ 0 h 2673757"/>
                      <a:gd name="connsiteX1" fmla="*/ 536057 w 2821353"/>
                      <a:gd name="connsiteY1" fmla="*/ 0 h 2673757"/>
                      <a:gd name="connsiteX2" fmla="*/ 1043901 w 2821353"/>
                      <a:gd name="connsiteY2" fmla="*/ 0 h 2673757"/>
                      <a:gd name="connsiteX3" fmla="*/ 1636385 w 2821353"/>
                      <a:gd name="connsiteY3" fmla="*/ 0 h 2673757"/>
                      <a:gd name="connsiteX4" fmla="*/ 2200655 w 2821353"/>
                      <a:gd name="connsiteY4" fmla="*/ 0 h 2673757"/>
                      <a:gd name="connsiteX5" fmla="*/ 2821353 w 2821353"/>
                      <a:gd name="connsiteY5" fmla="*/ 0 h 2673757"/>
                      <a:gd name="connsiteX6" fmla="*/ 2821353 w 2821353"/>
                      <a:gd name="connsiteY6" fmla="*/ 588227 h 2673757"/>
                      <a:gd name="connsiteX7" fmla="*/ 2821353 w 2821353"/>
                      <a:gd name="connsiteY7" fmla="*/ 1149716 h 2673757"/>
                      <a:gd name="connsiteX8" fmla="*/ 2821353 w 2821353"/>
                      <a:gd name="connsiteY8" fmla="*/ 1630992 h 2673757"/>
                      <a:gd name="connsiteX9" fmla="*/ 2821353 w 2821353"/>
                      <a:gd name="connsiteY9" fmla="*/ 2192481 h 2673757"/>
                      <a:gd name="connsiteX10" fmla="*/ 2821353 w 2821353"/>
                      <a:gd name="connsiteY10" fmla="*/ 2673757 h 2673757"/>
                      <a:gd name="connsiteX11" fmla="*/ 2228869 w 2821353"/>
                      <a:gd name="connsiteY11" fmla="*/ 2673757 h 2673757"/>
                      <a:gd name="connsiteX12" fmla="*/ 1636385 w 2821353"/>
                      <a:gd name="connsiteY12" fmla="*/ 2673757 h 2673757"/>
                      <a:gd name="connsiteX13" fmla="*/ 1015687 w 2821353"/>
                      <a:gd name="connsiteY13" fmla="*/ 2673757 h 2673757"/>
                      <a:gd name="connsiteX14" fmla="*/ 0 w 2821353"/>
                      <a:gd name="connsiteY14" fmla="*/ 2673757 h 2673757"/>
                      <a:gd name="connsiteX15" fmla="*/ 0 w 2821353"/>
                      <a:gd name="connsiteY15" fmla="*/ 2085530 h 2673757"/>
                      <a:gd name="connsiteX16" fmla="*/ 0 w 2821353"/>
                      <a:gd name="connsiteY16" fmla="*/ 1604254 h 2673757"/>
                      <a:gd name="connsiteX17" fmla="*/ 0 w 2821353"/>
                      <a:gd name="connsiteY17" fmla="*/ 1069503 h 2673757"/>
                      <a:gd name="connsiteX18" fmla="*/ 0 w 2821353"/>
                      <a:gd name="connsiteY18" fmla="*/ 508014 h 2673757"/>
                      <a:gd name="connsiteX19" fmla="*/ 0 w 2821353"/>
                      <a:gd name="connsiteY19" fmla="*/ 0 h 267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21353" h="2673757" fill="none" extrusionOk="0">
                        <a:moveTo>
                          <a:pt x="0" y="0"/>
                        </a:moveTo>
                        <a:cubicBezTo>
                          <a:pt x="132740" y="-50343"/>
                          <a:pt x="418052" y="16369"/>
                          <a:pt x="536057" y="0"/>
                        </a:cubicBezTo>
                        <a:cubicBezTo>
                          <a:pt x="654062" y="-16369"/>
                          <a:pt x="935139" y="47718"/>
                          <a:pt x="1043901" y="0"/>
                        </a:cubicBezTo>
                        <a:cubicBezTo>
                          <a:pt x="1152663" y="-47718"/>
                          <a:pt x="1377949" y="4782"/>
                          <a:pt x="1636385" y="0"/>
                        </a:cubicBezTo>
                        <a:cubicBezTo>
                          <a:pt x="1894821" y="-4782"/>
                          <a:pt x="2047110" y="5999"/>
                          <a:pt x="2200655" y="0"/>
                        </a:cubicBezTo>
                        <a:cubicBezTo>
                          <a:pt x="2354200" y="-5999"/>
                          <a:pt x="2585708" y="65225"/>
                          <a:pt x="2821353" y="0"/>
                        </a:cubicBezTo>
                        <a:cubicBezTo>
                          <a:pt x="2834738" y="155670"/>
                          <a:pt x="2797402" y="348525"/>
                          <a:pt x="2821353" y="588227"/>
                        </a:cubicBezTo>
                        <a:cubicBezTo>
                          <a:pt x="2845304" y="827929"/>
                          <a:pt x="2755144" y="933828"/>
                          <a:pt x="2821353" y="1149716"/>
                        </a:cubicBezTo>
                        <a:cubicBezTo>
                          <a:pt x="2887562" y="1365604"/>
                          <a:pt x="2818674" y="1403938"/>
                          <a:pt x="2821353" y="1630992"/>
                        </a:cubicBezTo>
                        <a:cubicBezTo>
                          <a:pt x="2824032" y="1858046"/>
                          <a:pt x="2819540" y="1919378"/>
                          <a:pt x="2821353" y="2192481"/>
                        </a:cubicBezTo>
                        <a:cubicBezTo>
                          <a:pt x="2823166" y="2465584"/>
                          <a:pt x="2776736" y="2549286"/>
                          <a:pt x="2821353" y="2673757"/>
                        </a:cubicBezTo>
                        <a:cubicBezTo>
                          <a:pt x="2630777" y="2677707"/>
                          <a:pt x="2354789" y="2646545"/>
                          <a:pt x="2228869" y="2673757"/>
                        </a:cubicBezTo>
                        <a:cubicBezTo>
                          <a:pt x="2102949" y="2700969"/>
                          <a:pt x="1827434" y="2654423"/>
                          <a:pt x="1636385" y="2673757"/>
                        </a:cubicBezTo>
                        <a:cubicBezTo>
                          <a:pt x="1445336" y="2693091"/>
                          <a:pt x="1189167" y="2672465"/>
                          <a:pt x="1015687" y="2673757"/>
                        </a:cubicBezTo>
                        <a:cubicBezTo>
                          <a:pt x="842207" y="2675049"/>
                          <a:pt x="438567" y="2600620"/>
                          <a:pt x="0" y="2673757"/>
                        </a:cubicBezTo>
                        <a:cubicBezTo>
                          <a:pt x="-54076" y="2552015"/>
                          <a:pt x="11210" y="2330892"/>
                          <a:pt x="0" y="2085530"/>
                        </a:cubicBezTo>
                        <a:cubicBezTo>
                          <a:pt x="-11210" y="1840168"/>
                          <a:pt x="47995" y="1806079"/>
                          <a:pt x="0" y="1604254"/>
                        </a:cubicBezTo>
                        <a:cubicBezTo>
                          <a:pt x="-47995" y="1402429"/>
                          <a:pt x="50657" y="1220320"/>
                          <a:pt x="0" y="1069503"/>
                        </a:cubicBezTo>
                        <a:cubicBezTo>
                          <a:pt x="-50657" y="918686"/>
                          <a:pt x="11130" y="724380"/>
                          <a:pt x="0" y="508014"/>
                        </a:cubicBezTo>
                        <a:cubicBezTo>
                          <a:pt x="-11130" y="291648"/>
                          <a:pt x="59836" y="160833"/>
                          <a:pt x="0" y="0"/>
                        </a:cubicBezTo>
                        <a:close/>
                      </a:path>
                      <a:path w="2821353" h="2673757" stroke="0" extrusionOk="0">
                        <a:moveTo>
                          <a:pt x="0" y="0"/>
                        </a:moveTo>
                        <a:cubicBezTo>
                          <a:pt x="229037" y="-4865"/>
                          <a:pt x="301500" y="11374"/>
                          <a:pt x="536057" y="0"/>
                        </a:cubicBezTo>
                        <a:cubicBezTo>
                          <a:pt x="770614" y="-11374"/>
                          <a:pt x="806365" y="25249"/>
                          <a:pt x="1015687" y="0"/>
                        </a:cubicBezTo>
                        <a:cubicBezTo>
                          <a:pt x="1225009" y="-25249"/>
                          <a:pt x="1391948" y="65124"/>
                          <a:pt x="1636385" y="0"/>
                        </a:cubicBezTo>
                        <a:cubicBezTo>
                          <a:pt x="1880822" y="-65124"/>
                          <a:pt x="1964236" y="11558"/>
                          <a:pt x="2172442" y="0"/>
                        </a:cubicBezTo>
                        <a:cubicBezTo>
                          <a:pt x="2380648" y="-11558"/>
                          <a:pt x="2613040" y="12556"/>
                          <a:pt x="2821353" y="0"/>
                        </a:cubicBezTo>
                        <a:cubicBezTo>
                          <a:pt x="2871941" y="220948"/>
                          <a:pt x="2780113" y="356047"/>
                          <a:pt x="2821353" y="588227"/>
                        </a:cubicBezTo>
                        <a:cubicBezTo>
                          <a:pt x="2862593" y="820407"/>
                          <a:pt x="2775814" y="909246"/>
                          <a:pt x="2821353" y="1122978"/>
                        </a:cubicBezTo>
                        <a:cubicBezTo>
                          <a:pt x="2866892" y="1336710"/>
                          <a:pt x="2763268" y="1494453"/>
                          <a:pt x="2821353" y="1657729"/>
                        </a:cubicBezTo>
                        <a:cubicBezTo>
                          <a:pt x="2879438" y="1821005"/>
                          <a:pt x="2816929" y="1964999"/>
                          <a:pt x="2821353" y="2139006"/>
                        </a:cubicBezTo>
                        <a:cubicBezTo>
                          <a:pt x="2825777" y="2313013"/>
                          <a:pt x="2798433" y="2523559"/>
                          <a:pt x="2821353" y="2673757"/>
                        </a:cubicBezTo>
                        <a:cubicBezTo>
                          <a:pt x="2645265" y="2727998"/>
                          <a:pt x="2399040" y="2623088"/>
                          <a:pt x="2257082" y="2673757"/>
                        </a:cubicBezTo>
                        <a:cubicBezTo>
                          <a:pt x="2115124" y="2724426"/>
                          <a:pt x="1843302" y="2645448"/>
                          <a:pt x="1721025" y="2673757"/>
                        </a:cubicBezTo>
                        <a:cubicBezTo>
                          <a:pt x="1598748" y="2702066"/>
                          <a:pt x="1252478" y="2629376"/>
                          <a:pt x="1100328" y="2673757"/>
                        </a:cubicBezTo>
                        <a:cubicBezTo>
                          <a:pt x="948178" y="2718138"/>
                          <a:pt x="662074" y="2671224"/>
                          <a:pt x="479630" y="2673757"/>
                        </a:cubicBezTo>
                        <a:cubicBezTo>
                          <a:pt x="297186" y="2676290"/>
                          <a:pt x="226430" y="2631384"/>
                          <a:pt x="0" y="2673757"/>
                        </a:cubicBezTo>
                        <a:cubicBezTo>
                          <a:pt x="-7311" y="2451619"/>
                          <a:pt x="52768" y="2328302"/>
                          <a:pt x="0" y="2139006"/>
                        </a:cubicBezTo>
                        <a:cubicBezTo>
                          <a:pt x="-52768" y="1949710"/>
                          <a:pt x="9043" y="1800242"/>
                          <a:pt x="0" y="1630992"/>
                        </a:cubicBezTo>
                        <a:cubicBezTo>
                          <a:pt x="-9043" y="1461742"/>
                          <a:pt x="45431" y="1391154"/>
                          <a:pt x="0" y="1176453"/>
                        </a:cubicBezTo>
                        <a:cubicBezTo>
                          <a:pt x="-45431" y="961752"/>
                          <a:pt x="14366" y="933071"/>
                          <a:pt x="0" y="695177"/>
                        </a:cubicBezTo>
                        <a:cubicBezTo>
                          <a:pt x="-14366" y="457283"/>
                          <a:pt x="46655" y="257947"/>
                          <a:pt x="0" y="0"/>
                        </a:cubicBezTo>
                        <a:close/>
                      </a:path>
                    </a:pathLst>
                  </a:custGeom>
                  <ask:type>
                    <ask:lineSketchNone/>
                  </ask:type>
                </ask:lineSketchStyleProps>
              </a:ext>
            </a:extLst>
          </a:ln>
        </p:spPr>
      </p:pic>
      <p:pic>
        <p:nvPicPr>
          <p:cNvPr id="16" name="Picture 15">
            <a:extLst>
              <a:ext uri="{FF2B5EF4-FFF2-40B4-BE49-F238E27FC236}">
                <a16:creationId xmlns:a16="http://schemas.microsoft.com/office/drawing/2014/main" id="{A034663C-70C1-F08B-D65E-A1541F35E694}"/>
              </a:ext>
            </a:extLst>
          </p:cNvPr>
          <p:cNvPicPr>
            <a:picLocks noChangeAspect="1"/>
          </p:cNvPicPr>
          <p:nvPr/>
        </p:nvPicPr>
        <p:blipFill>
          <a:blip r:embed="rId3"/>
          <a:stretch>
            <a:fillRect/>
          </a:stretch>
        </p:blipFill>
        <p:spPr>
          <a:xfrm>
            <a:off x="6313635" y="1212779"/>
            <a:ext cx="3872355" cy="3003886"/>
          </a:xfrm>
          <a:prstGeom prst="rect">
            <a:avLst/>
          </a:prstGeom>
          <a:ln w="25400">
            <a:solidFill>
              <a:schemeClr val="accent1"/>
            </a:solidFill>
          </a:ln>
        </p:spPr>
      </p:pic>
      <p:sp>
        <p:nvSpPr>
          <p:cNvPr id="6" name="TextBox 5">
            <a:extLst>
              <a:ext uri="{FF2B5EF4-FFF2-40B4-BE49-F238E27FC236}">
                <a16:creationId xmlns:a16="http://schemas.microsoft.com/office/drawing/2014/main" id="{31CBB727-825B-A9A1-53DB-D41AAF6DE332}"/>
              </a:ext>
            </a:extLst>
          </p:cNvPr>
          <p:cNvSpPr txBox="1"/>
          <p:nvPr/>
        </p:nvSpPr>
        <p:spPr>
          <a:xfrm>
            <a:off x="1988878" y="4557832"/>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pic>
        <p:nvPicPr>
          <p:cNvPr id="11" name="Picture 10">
            <a:extLst>
              <a:ext uri="{FF2B5EF4-FFF2-40B4-BE49-F238E27FC236}">
                <a16:creationId xmlns:a16="http://schemas.microsoft.com/office/drawing/2014/main" id="{D47A20AF-B0C1-08CB-BDB0-A8DD4998F324}"/>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690300" y="4649448"/>
            <a:ext cx="270933" cy="270933"/>
          </a:xfrm>
          <a:prstGeom prst="rect">
            <a:avLst/>
          </a:prstGeom>
        </p:spPr>
      </p:pic>
      <p:sp>
        <p:nvSpPr>
          <p:cNvPr id="4" name="TextBox 3">
            <a:extLst>
              <a:ext uri="{FF2B5EF4-FFF2-40B4-BE49-F238E27FC236}">
                <a16:creationId xmlns:a16="http://schemas.microsoft.com/office/drawing/2014/main" id="{A602CF47-554D-265F-3831-595611C3CFFB}"/>
              </a:ext>
            </a:extLst>
          </p:cNvPr>
          <p:cNvSpPr txBox="1"/>
          <p:nvPr/>
        </p:nvSpPr>
        <p:spPr>
          <a:xfrm>
            <a:off x="7636284" y="4553168"/>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pic>
        <p:nvPicPr>
          <p:cNvPr id="7" name="Picture 6">
            <a:extLst>
              <a:ext uri="{FF2B5EF4-FFF2-40B4-BE49-F238E27FC236}">
                <a16:creationId xmlns:a16="http://schemas.microsoft.com/office/drawing/2014/main" id="{5F6EC340-6EE1-25A1-27CB-E446521717BB}"/>
              </a:ext>
            </a:extLst>
          </p:cNvPr>
          <p:cNvPicPr>
            <a:picLocks noChangeAspect="1"/>
          </p:cNvPicPr>
          <p:nvPr/>
        </p:nvPicPr>
        <p:blipFill>
          <a:blip r:embed="rId6">
            <a:duotone>
              <a:schemeClr val="accent1">
                <a:shade val="45000"/>
                <a:satMod val="135000"/>
              </a:schemeClr>
              <a:prstClr val="white"/>
            </a:duotone>
          </a:blip>
          <a:stretch>
            <a:fillRect/>
          </a:stretch>
        </p:blipFill>
        <p:spPr>
          <a:xfrm>
            <a:off x="7317403" y="4625473"/>
            <a:ext cx="318881" cy="318881"/>
          </a:xfrm>
          <a:prstGeom prst="rect">
            <a:avLst/>
          </a:prstGeom>
          <a:noFill/>
          <a:ln>
            <a:noFill/>
          </a:ln>
        </p:spPr>
      </p:pic>
      <p:sp>
        <p:nvSpPr>
          <p:cNvPr id="3" name="Slide Number Placeholder 2">
            <a:extLst>
              <a:ext uri="{FF2B5EF4-FFF2-40B4-BE49-F238E27FC236}">
                <a16:creationId xmlns:a16="http://schemas.microsoft.com/office/drawing/2014/main" id="{5960845C-D80D-CFBE-5581-B50B492C72B6}"/>
              </a:ext>
            </a:extLst>
          </p:cNvPr>
          <p:cNvSpPr>
            <a:spLocks noGrp="1"/>
          </p:cNvSpPr>
          <p:nvPr>
            <p:ph type="sldNum" sz="quarter" idx="11"/>
          </p:nvPr>
        </p:nvSpPr>
        <p:spPr/>
        <p:txBody>
          <a:bodyPr/>
          <a:lstStyle/>
          <a:p>
            <a:fld id="{56121F88-8EBB-447F-B7E7-039A06F6D31E}" type="slidenum">
              <a:rPr lang="en-US" smtClean="0"/>
              <a:pPr/>
              <a:t>12</a:t>
            </a:fld>
            <a:endParaRPr lang="en-US"/>
          </a:p>
        </p:txBody>
      </p:sp>
    </p:spTree>
    <p:extLst>
      <p:ext uri="{BB962C8B-B14F-4D97-AF65-F5344CB8AC3E}">
        <p14:creationId xmlns:p14="http://schemas.microsoft.com/office/powerpoint/2010/main" val="370086522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5506952-2291-A692-8D51-BB69C5C6E58A}"/>
              </a:ext>
            </a:extLst>
          </p:cNvPr>
          <p:cNvGraphicFramePr>
            <a:graphicFrameLocks noGrp="1"/>
          </p:cNvGraphicFramePr>
          <p:nvPr>
            <p:extLst>
              <p:ext uri="{D42A27DB-BD31-4B8C-83A1-F6EECF244321}">
                <p14:modId xmlns:p14="http://schemas.microsoft.com/office/powerpoint/2010/main" val="484505342"/>
              </p:ext>
            </p:extLst>
          </p:nvPr>
        </p:nvGraphicFramePr>
        <p:xfrm>
          <a:off x="593889" y="1201479"/>
          <a:ext cx="10793581" cy="5112664"/>
        </p:xfrm>
        <a:graphic>
          <a:graphicData uri="http://schemas.openxmlformats.org/drawingml/2006/table">
            <a:tbl>
              <a:tblPr>
                <a:tableStyleId>{5C22544A-7EE6-4342-B048-85BDC9FD1C3A}</a:tableStyleId>
              </a:tblPr>
              <a:tblGrid>
                <a:gridCol w="5805786">
                  <a:extLst>
                    <a:ext uri="{9D8B030D-6E8A-4147-A177-3AD203B41FA5}">
                      <a16:colId xmlns:a16="http://schemas.microsoft.com/office/drawing/2014/main" val="20000"/>
                    </a:ext>
                  </a:extLst>
                </a:gridCol>
                <a:gridCol w="1456405">
                  <a:extLst>
                    <a:ext uri="{9D8B030D-6E8A-4147-A177-3AD203B41FA5}">
                      <a16:colId xmlns:a16="http://schemas.microsoft.com/office/drawing/2014/main" val="20001"/>
                    </a:ext>
                  </a:extLst>
                </a:gridCol>
                <a:gridCol w="2218709">
                  <a:extLst>
                    <a:ext uri="{9D8B030D-6E8A-4147-A177-3AD203B41FA5}">
                      <a16:colId xmlns:a16="http://schemas.microsoft.com/office/drawing/2014/main" val="20002"/>
                    </a:ext>
                  </a:extLst>
                </a:gridCol>
                <a:gridCol w="1312681">
                  <a:extLst>
                    <a:ext uri="{9D8B030D-6E8A-4147-A177-3AD203B41FA5}">
                      <a16:colId xmlns:a16="http://schemas.microsoft.com/office/drawing/2014/main" val="20003"/>
                    </a:ext>
                  </a:extLst>
                </a:gridCol>
              </a:tblGrid>
              <a:tr h="879121">
                <a:tc>
                  <a:txBody>
                    <a:bodyPr/>
                    <a:lstStyle/>
                    <a:p>
                      <a:pPr algn="l"/>
                      <a:r>
                        <a:rPr lang="en-US" sz="1600" b="1">
                          <a:latin typeface="Calibiri"/>
                          <a:ea typeface="Bogle" charset="0"/>
                          <a:cs typeface="Bogle" charset="0"/>
                        </a:rPr>
                        <a:t>Hypothesis</a:t>
                      </a:r>
                    </a:p>
                  </a:txBody>
                  <a:tcPr marL="74271" marR="74271" marT="37136" marB="37136" anchor="ctr">
                    <a:lnL w="3175"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a:r>
                        <a:rPr lang="en-US" sz="1600" b="1">
                          <a:solidFill>
                            <a:schemeClr val="bg1"/>
                          </a:solidFill>
                          <a:latin typeface="Calibiri"/>
                          <a:ea typeface="Bogle" charset="0"/>
                          <a:cs typeface="Bogle" charset="0"/>
                        </a:rPr>
                        <a:t>Type of hypothesis test</a:t>
                      </a: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06666"/>
                    </a:solidFill>
                  </a:tcPr>
                </a:tc>
                <a:tc>
                  <a:txBody>
                    <a:bodyPr/>
                    <a:lstStyle/>
                    <a:p>
                      <a:pPr algn="ctr"/>
                      <a:r>
                        <a:rPr lang="en-US" sz="1600" b="1">
                          <a:solidFill>
                            <a:schemeClr val="bg1"/>
                          </a:solidFill>
                          <a:latin typeface="Calibiri"/>
                          <a:ea typeface="Bogle" charset="0"/>
                          <a:cs typeface="Bogle" charset="0"/>
                        </a:rPr>
                        <a:t>Columns of dataset used</a:t>
                      </a: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740000"/>
                    </a:solidFill>
                  </a:tcPr>
                </a:tc>
                <a:tc>
                  <a:txBody>
                    <a:bodyPr/>
                    <a:lstStyle/>
                    <a:p>
                      <a:pPr algn="ctr"/>
                      <a:r>
                        <a:rPr lang="en-US" sz="1600" b="1">
                          <a:solidFill>
                            <a:schemeClr val="bg1"/>
                          </a:solidFill>
                          <a:latin typeface="Calibiri"/>
                          <a:ea typeface="Bogle" charset="0"/>
                          <a:cs typeface="Bogle" charset="0"/>
                        </a:rPr>
                        <a:t>Result</a:t>
                      </a: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E2E1C0"/>
                    </a:solidFill>
                  </a:tcPr>
                </a:tc>
                <a:extLst>
                  <a:ext uri="{0D108BD9-81ED-4DB2-BD59-A6C34878D82A}">
                    <a16:rowId xmlns:a16="http://schemas.microsoft.com/office/drawing/2014/main" val="10000"/>
                  </a:ext>
                </a:extLst>
              </a:tr>
              <a:tr h="1477689">
                <a:tc>
                  <a:txBody>
                    <a:bodyPr/>
                    <a:lstStyle/>
                    <a:p>
                      <a:r>
                        <a:rPr lang="en-US" sz="1200" b="1" i="0" kern="1200">
                          <a:solidFill>
                            <a:schemeClr val="tx1"/>
                          </a:solidFill>
                          <a:effectLst/>
                          <a:latin typeface="Calibiri"/>
                          <a:ea typeface="+mn-ea"/>
                          <a:cs typeface="+mn-cs"/>
                        </a:rPr>
                        <a:t>H0</a:t>
                      </a:r>
                      <a:r>
                        <a:rPr lang="en-US" sz="1200" b="0" i="0" kern="1200">
                          <a:solidFill>
                            <a:schemeClr val="tx1"/>
                          </a:solidFill>
                          <a:effectLst/>
                          <a:latin typeface="Calibiri"/>
                          <a:ea typeface="+mn-ea"/>
                          <a:cs typeface="+mn-cs"/>
                        </a:rPr>
                        <a:t> -</a:t>
                      </a:r>
                      <a:r>
                        <a:rPr lang="en-US" sz="18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There is no association between device protection and tech support with churn status. Specifically, the likelihood of having device protection or tech support is independent of whether a customer churns or not.</a:t>
                      </a:r>
                      <a:br>
                        <a:rPr lang="en-US" sz="1200" b="0" i="0">
                          <a:solidFill>
                            <a:srgbClr val="000000"/>
                          </a:solidFill>
                          <a:latin typeface="Calibiri"/>
                        </a:rPr>
                      </a:br>
                      <a:r>
                        <a:rPr lang="en-US" sz="1200" b="1" i="0" kern="1200">
                          <a:solidFill>
                            <a:schemeClr val="tx1"/>
                          </a:solidFill>
                          <a:effectLst/>
                          <a:latin typeface="Calibiri"/>
                          <a:ea typeface="+mn-ea"/>
                          <a:cs typeface="+mn-cs"/>
                        </a:rPr>
                        <a:t>H1 </a:t>
                      </a:r>
                      <a:r>
                        <a:rPr lang="en-US" sz="1200" b="0" i="0" kern="1200">
                          <a:solidFill>
                            <a:schemeClr val="tx1"/>
                          </a:solidFill>
                          <a:effectLst/>
                          <a:latin typeface="Calibiri"/>
                          <a:ea typeface="+mn-ea"/>
                          <a:cs typeface="+mn-cs"/>
                        </a:rPr>
                        <a:t>-</a:t>
                      </a:r>
                      <a:r>
                        <a:rPr lang="en-US" sz="18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There is an association between device protection and tech support with churn status. Specifically, the likelihood of having device protection or tech support is dependent on whether a customer churns or not.</a:t>
                      </a:r>
                      <a:endParaRPr lang="en-US" sz="1200" b="0" i="0">
                        <a:solidFill>
                          <a:schemeClr val="tx1"/>
                        </a:solidFill>
                        <a:latin typeface="Calibiri"/>
                      </a:endParaRP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85000"/>
                        <a:alpha val="30000"/>
                      </a:schemeClr>
                    </a:solidFill>
                  </a:tcPr>
                </a:tc>
                <a:tc>
                  <a:txBody>
                    <a:bodyPr/>
                    <a:lstStyle/>
                    <a:p>
                      <a:pPr algn="ctr"/>
                      <a:r>
                        <a:rPr lang="en-US" sz="1200" b="0" i="0">
                          <a:solidFill>
                            <a:schemeClr val="tx1"/>
                          </a:solidFill>
                          <a:latin typeface="Calibiri"/>
                          <a:ea typeface="Bogle" charset="0"/>
                          <a:cs typeface="Bogle" charset="0"/>
                        </a:rPr>
                        <a:t>Chi – Square test</a:t>
                      </a: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16666">
                        <a:alpha val="20000"/>
                      </a:srgbClr>
                    </a:solidFill>
                  </a:tcPr>
                </a:tc>
                <a:tc>
                  <a:txBody>
                    <a:bodyPr/>
                    <a:lstStyle/>
                    <a:p>
                      <a:pPr algn="ctr"/>
                      <a:r>
                        <a:rPr lang="en-US" sz="1200" b="0" i="0" kern="1200">
                          <a:solidFill>
                            <a:schemeClr val="dk1"/>
                          </a:solidFill>
                          <a:effectLst/>
                          <a:latin typeface="+mn-lt"/>
                          <a:ea typeface="+mn-ea"/>
                          <a:cs typeface="+mn-cs"/>
                        </a:rPr>
                        <a:t>Categorical data (yes/no) related to churn, device protection, and tech support.</a:t>
                      </a:r>
                      <a:endParaRPr lang="en-US" sz="1200" b="0" i="0">
                        <a:solidFill>
                          <a:schemeClr val="tx1"/>
                        </a:solidFill>
                        <a:latin typeface="Calibiri"/>
                        <a:ea typeface="Bogle" charset="0"/>
                        <a:cs typeface="Bogle" charset="0"/>
                      </a:endParaRP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740000">
                        <a:alpha val="20000"/>
                      </a:srgbClr>
                    </a:solidFill>
                  </a:tcPr>
                </a:tc>
                <a:tc>
                  <a:txBody>
                    <a:bodyPr/>
                    <a:lstStyle/>
                    <a:p>
                      <a:pPr algn="ctr"/>
                      <a:r>
                        <a:rPr lang="en-US" sz="1200" b="0" i="0">
                          <a:solidFill>
                            <a:schemeClr val="tx1"/>
                          </a:solidFill>
                          <a:latin typeface="Calibiri"/>
                          <a:ea typeface="Bogle" charset="0"/>
                          <a:cs typeface="Bogle" charset="0"/>
                        </a:rPr>
                        <a:t>Failed to reject null hypothesis</a:t>
                      </a: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E2E1C0">
                        <a:alpha val="20000"/>
                      </a:srgbClr>
                    </a:solidFill>
                  </a:tcPr>
                </a:tc>
                <a:extLst>
                  <a:ext uri="{0D108BD9-81ED-4DB2-BD59-A6C34878D82A}">
                    <a16:rowId xmlns:a16="http://schemas.microsoft.com/office/drawing/2014/main" val="10001"/>
                  </a:ext>
                </a:extLst>
              </a:tr>
              <a:tr h="1377927">
                <a:tc>
                  <a:txBody>
                    <a:bodyPr/>
                    <a:lstStyle/>
                    <a:p>
                      <a:r>
                        <a:rPr lang="en-US" sz="1200" b="1" i="0" kern="1200">
                          <a:solidFill>
                            <a:schemeClr val="tx1"/>
                          </a:solidFill>
                          <a:effectLst/>
                          <a:latin typeface="Calibiri"/>
                          <a:ea typeface="+mn-ea"/>
                          <a:cs typeface="+mn-cs"/>
                        </a:rPr>
                        <a:t>H0</a:t>
                      </a:r>
                      <a:r>
                        <a:rPr lang="en-US" sz="1200" b="0" i="0" kern="1200">
                          <a:solidFill>
                            <a:schemeClr val="tx1"/>
                          </a:solidFill>
                          <a:effectLst/>
                          <a:latin typeface="Calibiri"/>
                          <a:ea typeface="+mn-ea"/>
                          <a:cs typeface="+mn-cs"/>
                        </a:rPr>
                        <a:t> -</a:t>
                      </a:r>
                      <a:r>
                        <a:rPr lang="en-US" sz="18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Effective management of customer interaction positively impacts the understanding of customer behavior, including factors such as tenure and internet service</a:t>
                      </a:r>
                      <a:br>
                        <a:rPr lang="en-US" sz="1200" b="0" i="0">
                          <a:solidFill>
                            <a:srgbClr val="000000"/>
                          </a:solidFill>
                          <a:latin typeface="Calibiri"/>
                        </a:rPr>
                      </a:br>
                      <a:r>
                        <a:rPr lang="en-US" sz="1200" b="1" i="0" kern="1200">
                          <a:solidFill>
                            <a:schemeClr val="tx1"/>
                          </a:solidFill>
                          <a:effectLst/>
                          <a:latin typeface="Calibiri"/>
                          <a:ea typeface="+mn-ea"/>
                          <a:cs typeface="+mn-cs"/>
                        </a:rPr>
                        <a:t>H1</a:t>
                      </a:r>
                      <a:r>
                        <a:rPr lang="en-US" sz="1200" b="0" i="0" kern="1200">
                          <a:solidFill>
                            <a:schemeClr val="tx1"/>
                          </a:solidFill>
                          <a:effectLst/>
                          <a:latin typeface="Calibiri"/>
                          <a:ea typeface="+mn-ea"/>
                          <a:cs typeface="+mn-cs"/>
                        </a:rPr>
                        <a:t> -</a:t>
                      </a:r>
                      <a:r>
                        <a:rPr lang="en-US" sz="1200" b="0" i="0" kern="1200">
                          <a:solidFill>
                            <a:schemeClr val="dk1"/>
                          </a:solidFill>
                          <a:effectLst/>
                          <a:latin typeface="+mn-lt"/>
                          <a:ea typeface="+mn-ea"/>
                          <a:cs typeface="+mn-cs"/>
                        </a:rPr>
                        <a:t> Ineffective management of customer interaction negatively impacts the understanding of customer behavior, including factors such as tenure and internet service</a:t>
                      </a:r>
                      <a:endParaRPr lang="en-US" sz="1200" b="0" i="0">
                        <a:solidFill>
                          <a:schemeClr val="tx1"/>
                        </a:solidFill>
                        <a:latin typeface="Calibiri"/>
                      </a:endParaRP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85000"/>
                        <a:alpha val="30000"/>
                      </a:schemeClr>
                    </a:solidFill>
                  </a:tcPr>
                </a:tc>
                <a:tc>
                  <a:txBody>
                    <a:bodyPr/>
                    <a:lstStyle/>
                    <a:p>
                      <a:pPr algn="ctr"/>
                      <a:r>
                        <a:rPr lang="en-US" sz="1200" b="0" i="0">
                          <a:solidFill>
                            <a:schemeClr val="tx1"/>
                          </a:solidFill>
                          <a:latin typeface="Calibiri"/>
                          <a:ea typeface="Bogle" charset="0"/>
                          <a:cs typeface="Bogle" charset="0"/>
                        </a:rPr>
                        <a:t>T-test</a:t>
                      </a: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16666">
                        <a:alpha val="20000"/>
                      </a:srgbClr>
                    </a:solidFill>
                  </a:tcPr>
                </a:tc>
                <a:tc>
                  <a:txBody>
                    <a:bodyPr/>
                    <a:lstStyle/>
                    <a:p>
                      <a:pPr algn="ctr"/>
                      <a:r>
                        <a:rPr lang="en-US" sz="18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Tenure, Churn</a:t>
                      </a:r>
                      <a:endParaRPr lang="en-US" sz="1200" b="0" i="0">
                        <a:solidFill>
                          <a:schemeClr val="tx1"/>
                        </a:solidFill>
                        <a:latin typeface="Calibiri"/>
                        <a:ea typeface="Bogle" charset="0"/>
                        <a:cs typeface="Bogle" charset="0"/>
                      </a:endParaRP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740000">
                        <a:alpha val="20000"/>
                      </a:srgbClr>
                    </a:solidFill>
                  </a:tcPr>
                </a:tc>
                <a:tc>
                  <a:txBody>
                    <a:bodyPr/>
                    <a:lstStyle/>
                    <a:p>
                      <a:pPr algn="ctr"/>
                      <a:r>
                        <a:rPr lang="en-US" sz="1200" b="0" i="0">
                          <a:solidFill>
                            <a:schemeClr val="tx1"/>
                          </a:solidFill>
                          <a:latin typeface="Calibiri"/>
                          <a:ea typeface="Bogle" charset="0"/>
                          <a:cs typeface="Bogle" charset="0"/>
                        </a:rPr>
                        <a:t>Rejected  null hypothesis</a:t>
                      </a: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E2E1C0">
                        <a:alpha val="20000"/>
                      </a:srgbClr>
                    </a:solidFill>
                  </a:tcPr>
                </a:tc>
                <a:extLst>
                  <a:ext uri="{0D108BD9-81ED-4DB2-BD59-A6C34878D82A}">
                    <a16:rowId xmlns:a16="http://schemas.microsoft.com/office/drawing/2014/main" val="10002"/>
                  </a:ext>
                </a:extLst>
              </a:tr>
              <a:tr h="1377927">
                <a:tc>
                  <a:txBody>
                    <a:bodyPr/>
                    <a:lstStyle/>
                    <a:p>
                      <a:r>
                        <a:rPr lang="en-US" sz="1200" b="1" i="0" kern="1200">
                          <a:solidFill>
                            <a:schemeClr val="tx1"/>
                          </a:solidFill>
                          <a:effectLst/>
                          <a:latin typeface="Calibiri"/>
                          <a:ea typeface="+mn-ea"/>
                          <a:cs typeface="+mn-cs"/>
                        </a:rPr>
                        <a:t>H0</a:t>
                      </a:r>
                      <a:r>
                        <a:rPr lang="en-US" sz="1200" b="0" i="0" kern="1200">
                          <a:solidFill>
                            <a:schemeClr val="tx1"/>
                          </a:solidFill>
                          <a:effectLst/>
                          <a:latin typeface="Calibiri"/>
                          <a:ea typeface="+mn-ea"/>
                          <a:cs typeface="+mn-cs"/>
                        </a:rPr>
                        <a:t> -</a:t>
                      </a:r>
                      <a:r>
                        <a:rPr lang="en-US" sz="1200" b="0" i="0" kern="1200">
                          <a:solidFill>
                            <a:schemeClr val="dk1"/>
                          </a:solidFill>
                          <a:effectLst/>
                          <a:latin typeface="+mn-lt"/>
                          <a:ea typeface="+mn-ea"/>
                          <a:cs typeface="+mn-cs"/>
                        </a:rPr>
                        <a:t> There is no significant difference in monthly charges between customers who have churned and those who have not, suggesting that monthly charges are not a strong predictor of customer churn</a:t>
                      </a:r>
                      <a:br>
                        <a:rPr lang="en-US" sz="1200" b="0" i="0">
                          <a:solidFill>
                            <a:srgbClr val="000000"/>
                          </a:solidFill>
                          <a:latin typeface="Calibiri"/>
                        </a:rPr>
                      </a:br>
                      <a:r>
                        <a:rPr lang="en-US" sz="1200" b="1" i="0" kern="1200">
                          <a:solidFill>
                            <a:schemeClr val="tx1"/>
                          </a:solidFill>
                          <a:effectLst/>
                          <a:latin typeface="Calibiri"/>
                          <a:ea typeface="+mn-ea"/>
                          <a:cs typeface="+mn-cs"/>
                        </a:rPr>
                        <a:t>H1</a:t>
                      </a:r>
                      <a:r>
                        <a:rPr lang="en-US" sz="1200" b="0" i="0" kern="1200">
                          <a:solidFill>
                            <a:schemeClr val="tx1"/>
                          </a:solidFill>
                          <a:effectLst/>
                          <a:latin typeface="Calibiri"/>
                          <a:ea typeface="+mn-ea"/>
                          <a:cs typeface="+mn-cs"/>
                        </a:rPr>
                        <a:t> -</a:t>
                      </a:r>
                      <a:r>
                        <a:rPr lang="en-US" sz="18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There is significant difference in monthly charges between customers who have churned and those who have not, suggesting that monthly charges are not a strong predictor of customer churn</a:t>
                      </a:r>
                      <a:endParaRPr lang="en-US" sz="1200" b="0" i="0">
                        <a:solidFill>
                          <a:schemeClr val="tx1"/>
                        </a:solidFill>
                        <a:latin typeface="Calibiri"/>
                        <a:ea typeface="Bogle" charset="0"/>
                        <a:cs typeface="Bogle" charset="0"/>
                      </a:endParaRP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85000"/>
                        <a:alpha val="30000"/>
                      </a:schemeClr>
                    </a:solidFill>
                  </a:tcPr>
                </a:tc>
                <a:tc>
                  <a:txBody>
                    <a:bodyPr/>
                    <a:lstStyle/>
                    <a:p>
                      <a:pPr algn="ctr"/>
                      <a:r>
                        <a:rPr lang="en-US" sz="1200" b="0" i="0">
                          <a:solidFill>
                            <a:schemeClr val="tx1"/>
                          </a:solidFill>
                          <a:latin typeface="Calibiri"/>
                          <a:ea typeface="Bogle" charset="0"/>
                          <a:cs typeface="Bogle" charset="0"/>
                        </a:rPr>
                        <a:t>Z-test</a:t>
                      </a: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016666">
                        <a:alpha val="20000"/>
                      </a:srgbClr>
                    </a:solidFill>
                  </a:tcPr>
                </a:tc>
                <a:tc>
                  <a:txBody>
                    <a:bodyPr/>
                    <a:lstStyle/>
                    <a:p>
                      <a:pPr algn="ctr"/>
                      <a:r>
                        <a:rPr lang="en-US" sz="1200" b="0" i="0" kern="1200">
                          <a:solidFill>
                            <a:schemeClr val="dk1"/>
                          </a:solidFill>
                          <a:effectLst/>
                          <a:latin typeface="+mn-lt"/>
                          <a:ea typeface="+mn-ea"/>
                          <a:cs typeface="+mn-cs"/>
                        </a:rPr>
                        <a:t>Monthly Charges, Churn</a:t>
                      </a:r>
                      <a:endParaRPr lang="en-US" sz="1200" b="0" i="0">
                        <a:solidFill>
                          <a:schemeClr val="tx1"/>
                        </a:solidFill>
                        <a:latin typeface="Calibiri"/>
                        <a:ea typeface="Bogle" charset="0"/>
                        <a:cs typeface="Bogle" charset="0"/>
                      </a:endParaRP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740000">
                        <a:alpha val="20000"/>
                      </a:srgbClr>
                    </a:solidFill>
                  </a:tcPr>
                </a:tc>
                <a:tc>
                  <a:txBody>
                    <a:bodyPr/>
                    <a:lstStyle/>
                    <a:p>
                      <a:pPr algn="ctr"/>
                      <a:r>
                        <a:rPr lang="en-US" sz="1200" b="0" i="0">
                          <a:solidFill>
                            <a:schemeClr val="tx1"/>
                          </a:solidFill>
                          <a:latin typeface="Calibiri"/>
                          <a:ea typeface="Bogle" charset="0"/>
                          <a:cs typeface="Bogle" charset="0"/>
                        </a:rPr>
                        <a:t>Rejected  null hypothesis</a:t>
                      </a:r>
                    </a:p>
                  </a:txBody>
                  <a:tcPr marL="74271" marR="74271" marT="37136" marB="37136"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rgbClr val="E2E1C0">
                        <a:alpha val="20000"/>
                      </a:srgbClr>
                    </a:solidFill>
                  </a:tcPr>
                </a:tc>
                <a:extLst>
                  <a:ext uri="{0D108BD9-81ED-4DB2-BD59-A6C34878D82A}">
                    <a16:rowId xmlns:a16="http://schemas.microsoft.com/office/drawing/2014/main" val="10003"/>
                  </a:ext>
                </a:extLst>
              </a:tr>
            </a:tbl>
          </a:graphicData>
        </a:graphic>
      </p:graphicFrame>
      <p:sp>
        <p:nvSpPr>
          <p:cNvPr id="3" name="Text Placeholder 3">
            <a:extLst>
              <a:ext uri="{FF2B5EF4-FFF2-40B4-BE49-F238E27FC236}">
                <a16:creationId xmlns:a16="http://schemas.microsoft.com/office/drawing/2014/main" id="{FF0B5164-6C02-7164-D452-AA6B211FD793}"/>
              </a:ext>
            </a:extLst>
          </p:cNvPr>
          <p:cNvSpPr txBox="1">
            <a:spLocks/>
          </p:cNvSpPr>
          <p:nvPr/>
        </p:nvSpPr>
        <p:spPr>
          <a:xfrm>
            <a:off x="62251" y="287927"/>
            <a:ext cx="9583673" cy="860395"/>
          </a:xfrm>
          <a:prstGeom prst="rect">
            <a:avLst/>
          </a:prstGeom>
        </p:spPr>
        <p:txBody>
          <a:bodyPr anchor="ctr">
            <a:normAutofit/>
          </a:bodyPr>
          <a:lstStyle>
            <a:lvl1pPr marL="234950" indent="-234950" algn="l" rtl="0" eaLnBrk="1" fontAlgn="base" hangingPunct="1">
              <a:spcBef>
                <a:spcPct val="100000"/>
              </a:spcBef>
              <a:spcAft>
                <a:spcPct val="0"/>
              </a:spcAft>
              <a:buClr>
                <a:srgbClr val="003399"/>
              </a:buClr>
              <a:buFont typeface="Webdings" pitchFamily="18" charset="2"/>
              <a:buChar char="4"/>
              <a:defRPr sz="1200" b="0">
                <a:solidFill>
                  <a:schemeClr val="bg2">
                    <a:lumMod val="10000"/>
                  </a:schemeClr>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200" baseline="0">
                <a:solidFill>
                  <a:schemeClr val="bg2">
                    <a:lumMod val="10000"/>
                  </a:schemeClr>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None/>
            </a:pPr>
            <a:r>
              <a:rPr lang="en-US" sz="3000" b="1" kern="0">
                <a:solidFill>
                  <a:srgbClr val="740000"/>
                </a:solidFill>
                <a:latin typeface="Calibri" panose="020F0502020204030204" pitchFamily="34" charset="0"/>
                <a:cs typeface="Calibri" panose="020F0502020204030204" pitchFamily="34" charset="0"/>
              </a:rPr>
              <a:t>Hypothesis testing</a:t>
            </a:r>
          </a:p>
        </p:txBody>
      </p:sp>
      <p:sp>
        <p:nvSpPr>
          <p:cNvPr id="4" name="TextBox 3">
            <a:extLst>
              <a:ext uri="{FF2B5EF4-FFF2-40B4-BE49-F238E27FC236}">
                <a16:creationId xmlns:a16="http://schemas.microsoft.com/office/drawing/2014/main" id="{7F12C929-CCCC-AF7E-F99E-81AA3A9721E1}"/>
              </a:ext>
            </a:extLst>
          </p:cNvPr>
          <p:cNvSpPr txBox="1"/>
          <p:nvPr/>
        </p:nvSpPr>
        <p:spPr>
          <a:xfrm>
            <a:off x="9818473" y="6346042"/>
            <a:ext cx="2072047" cy="415498"/>
          </a:xfrm>
          <a:prstGeom prst="rect">
            <a:avLst/>
          </a:prstGeom>
          <a:noFill/>
        </p:spPr>
        <p:txBody>
          <a:bodyPr wrap="square" lIns="91440" tIns="45720" rIns="91440" bIns="45720" rtlCol="0" anchor="t">
            <a:spAutoFit/>
          </a:bodyPr>
          <a:lstStyle/>
          <a:p>
            <a:pPr algn="l"/>
            <a:r>
              <a:rPr lang="en-US" sz="1000" b="1" dirty="0">
                <a:latin typeface="Calibiri"/>
                <a:cs typeface="Times New Roman"/>
              </a:rPr>
              <a:t>H0 – Null Hypothesis</a:t>
            </a:r>
          </a:p>
          <a:p>
            <a:pPr algn="l"/>
            <a:r>
              <a:rPr lang="en-US" sz="1000" b="1" dirty="0">
                <a:latin typeface="Calibiri"/>
                <a:cs typeface="Times New Roman"/>
              </a:rPr>
              <a:t>H1 – Alternate Hypothesis</a:t>
            </a:r>
          </a:p>
        </p:txBody>
      </p:sp>
      <p:sp>
        <p:nvSpPr>
          <p:cNvPr id="5" name="Slide Number Placeholder 4">
            <a:extLst>
              <a:ext uri="{FF2B5EF4-FFF2-40B4-BE49-F238E27FC236}">
                <a16:creationId xmlns:a16="http://schemas.microsoft.com/office/drawing/2014/main" id="{50FD17F8-F31F-06D2-81DA-B343AC134DDD}"/>
              </a:ext>
            </a:extLst>
          </p:cNvPr>
          <p:cNvSpPr>
            <a:spLocks noGrp="1"/>
          </p:cNvSpPr>
          <p:nvPr>
            <p:ph type="sldNum" sz="quarter" idx="11"/>
          </p:nvPr>
        </p:nvSpPr>
        <p:spPr/>
        <p:txBody>
          <a:bodyPr/>
          <a:lstStyle/>
          <a:p>
            <a:fld id="{56121F88-8EBB-447F-B7E7-039A06F6D31E}" type="slidenum">
              <a:rPr lang="en-US" smtClean="0"/>
              <a:pPr/>
              <a:t>13</a:t>
            </a:fld>
            <a:endParaRPr lang="en-US"/>
          </a:p>
        </p:txBody>
      </p:sp>
    </p:spTree>
    <p:extLst>
      <p:ext uri="{BB962C8B-B14F-4D97-AF65-F5344CB8AC3E}">
        <p14:creationId xmlns:p14="http://schemas.microsoft.com/office/powerpoint/2010/main" val="34633916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89AC24C-7CB8-DCA3-EC4B-9176D5E5985B}"/>
              </a:ext>
            </a:extLst>
          </p:cNvPr>
          <p:cNvSpPr txBox="1">
            <a:spLocks/>
          </p:cNvSpPr>
          <p:nvPr/>
        </p:nvSpPr>
        <p:spPr>
          <a:xfrm>
            <a:off x="95695" y="465509"/>
            <a:ext cx="9593101" cy="593071"/>
          </a:xfrm>
          <a:prstGeom prst="rect">
            <a:avLst/>
          </a:prstGeom>
        </p:spPr>
        <p:txBody>
          <a:bodyPr anchor="ctr">
            <a:normAutofit/>
          </a:bodyPr>
          <a:lstStyle>
            <a:lvl1pPr marL="234950" indent="-234950" algn="l" rtl="0" eaLnBrk="1" fontAlgn="base" hangingPunct="1">
              <a:spcBef>
                <a:spcPct val="100000"/>
              </a:spcBef>
              <a:spcAft>
                <a:spcPct val="0"/>
              </a:spcAft>
              <a:buClr>
                <a:srgbClr val="003399"/>
              </a:buClr>
              <a:buFont typeface="Webdings" pitchFamily="18" charset="2"/>
              <a:buChar char="4"/>
              <a:defRPr sz="1200" b="0">
                <a:solidFill>
                  <a:schemeClr val="bg2">
                    <a:lumMod val="10000"/>
                  </a:schemeClr>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200" baseline="0">
                <a:solidFill>
                  <a:schemeClr val="bg2">
                    <a:lumMod val="10000"/>
                  </a:schemeClr>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None/>
            </a:pPr>
            <a:r>
              <a:rPr lang="en-US" sz="3000" b="1" kern="0">
                <a:solidFill>
                  <a:srgbClr val="800000"/>
                </a:solidFill>
                <a:latin typeface="Calibri" panose="020F0502020204030204" pitchFamily="34" charset="0"/>
                <a:ea typeface="+mj-ea"/>
                <a:cs typeface="Calibri" panose="020F0502020204030204" pitchFamily="34" charset="0"/>
              </a:rPr>
              <a:t>Modeling</a:t>
            </a:r>
            <a:r>
              <a:rPr lang="en-US" sz="3000" b="1" kern="0">
                <a:latin typeface="Calibri" panose="020F0502020204030204" pitchFamily="34" charset="0"/>
                <a:cs typeface="Calibri" panose="020F0502020204030204" pitchFamily="34" charset="0"/>
              </a:rPr>
              <a:t> </a:t>
            </a:r>
            <a:r>
              <a:rPr lang="en-US" sz="3000" b="1" kern="0">
                <a:solidFill>
                  <a:srgbClr val="740000"/>
                </a:solidFill>
                <a:latin typeface="Calibri" panose="020F0502020204030204" pitchFamily="34" charset="0"/>
                <a:cs typeface="Calibri" panose="020F0502020204030204" pitchFamily="34" charset="0"/>
              </a:rPr>
              <a:t>–</a:t>
            </a:r>
            <a:r>
              <a:rPr lang="en-US" sz="3000" b="1" kern="0">
                <a:latin typeface="Calibri" panose="020F0502020204030204" pitchFamily="34" charset="0"/>
                <a:cs typeface="Calibri" panose="020F0502020204030204" pitchFamily="34" charset="0"/>
              </a:rPr>
              <a:t> </a:t>
            </a:r>
            <a:r>
              <a:rPr lang="en-US" sz="3000" b="1" kern="0">
                <a:solidFill>
                  <a:srgbClr val="800000"/>
                </a:solidFill>
                <a:latin typeface="Calibri" panose="020F0502020204030204" pitchFamily="34" charset="0"/>
                <a:ea typeface="+mj-ea"/>
                <a:cs typeface="Calibri" panose="020F0502020204030204" pitchFamily="34" charset="0"/>
              </a:rPr>
              <a:t>Model</a:t>
            </a:r>
            <a:r>
              <a:rPr lang="en-US" sz="3000" b="1" kern="0">
                <a:latin typeface="Calibri" panose="020F0502020204030204" pitchFamily="34" charset="0"/>
                <a:cs typeface="Calibri" panose="020F0502020204030204" pitchFamily="34" charset="0"/>
              </a:rPr>
              <a:t> </a:t>
            </a:r>
            <a:r>
              <a:rPr lang="en-US" sz="3000" b="1" kern="0">
                <a:solidFill>
                  <a:srgbClr val="800000"/>
                </a:solidFill>
                <a:latin typeface="Calibri" panose="020F0502020204030204" pitchFamily="34" charset="0"/>
                <a:ea typeface="+mj-ea"/>
                <a:cs typeface="Calibri" panose="020F0502020204030204" pitchFamily="34" charset="0"/>
              </a:rPr>
              <a:t>Comparison</a:t>
            </a:r>
          </a:p>
        </p:txBody>
      </p:sp>
      <p:graphicFrame>
        <p:nvGraphicFramePr>
          <p:cNvPr id="3" name="Content Placeholder 4">
            <a:extLst>
              <a:ext uri="{FF2B5EF4-FFF2-40B4-BE49-F238E27FC236}">
                <a16:creationId xmlns:a16="http://schemas.microsoft.com/office/drawing/2014/main" id="{0B9532F2-2A90-2AC1-6933-C9517F71ACC0}"/>
              </a:ext>
            </a:extLst>
          </p:cNvPr>
          <p:cNvGraphicFramePr>
            <a:graphicFrameLocks/>
          </p:cNvGraphicFramePr>
          <p:nvPr>
            <p:extLst>
              <p:ext uri="{D42A27DB-BD31-4B8C-83A1-F6EECF244321}">
                <p14:modId xmlns:p14="http://schemas.microsoft.com/office/powerpoint/2010/main" val="1685825579"/>
              </p:ext>
            </p:extLst>
          </p:nvPr>
        </p:nvGraphicFramePr>
        <p:xfrm>
          <a:off x="593512" y="1233336"/>
          <a:ext cx="5135370" cy="3395212"/>
        </p:xfrm>
        <a:graphic>
          <a:graphicData uri="http://schemas.openxmlformats.org/drawingml/2006/table">
            <a:tbl>
              <a:tblPr firstRow="1" lastRow="1" bandRow="1"/>
              <a:tblGrid>
                <a:gridCol w="1027074">
                  <a:extLst>
                    <a:ext uri="{9D8B030D-6E8A-4147-A177-3AD203B41FA5}">
                      <a16:colId xmlns:a16="http://schemas.microsoft.com/office/drawing/2014/main" val="20003"/>
                    </a:ext>
                  </a:extLst>
                </a:gridCol>
                <a:gridCol w="1027074">
                  <a:extLst>
                    <a:ext uri="{9D8B030D-6E8A-4147-A177-3AD203B41FA5}">
                      <a16:colId xmlns:a16="http://schemas.microsoft.com/office/drawing/2014/main" val="2320651725"/>
                    </a:ext>
                  </a:extLst>
                </a:gridCol>
                <a:gridCol w="1027074">
                  <a:extLst>
                    <a:ext uri="{9D8B030D-6E8A-4147-A177-3AD203B41FA5}">
                      <a16:colId xmlns:a16="http://schemas.microsoft.com/office/drawing/2014/main" val="3323322619"/>
                    </a:ext>
                  </a:extLst>
                </a:gridCol>
                <a:gridCol w="1027074">
                  <a:extLst>
                    <a:ext uri="{9D8B030D-6E8A-4147-A177-3AD203B41FA5}">
                      <a16:colId xmlns:a16="http://schemas.microsoft.com/office/drawing/2014/main" val="2370560973"/>
                    </a:ext>
                  </a:extLst>
                </a:gridCol>
                <a:gridCol w="1027074">
                  <a:extLst>
                    <a:ext uri="{9D8B030D-6E8A-4147-A177-3AD203B41FA5}">
                      <a16:colId xmlns:a16="http://schemas.microsoft.com/office/drawing/2014/main" val="71972520"/>
                    </a:ext>
                  </a:extLst>
                </a:gridCol>
              </a:tblGrid>
              <a:tr h="865434">
                <a:tc>
                  <a:txBody>
                    <a:bodyPr/>
                    <a:lstStyle>
                      <a:lvl1pPr marL="0" algn="l" defTabSz="914400" rtl="0" eaLnBrk="1" latinLnBrk="0" hangingPunct="1">
                        <a:defRPr sz="1800" b="1" kern="1200">
                          <a:solidFill>
                            <a:schemeClr val="lt1"/>
                          </a:solidFill>
                          <a:latin typeface="Lato Light"/>
                          <a:ea typeface=""/>
                          <a:cs typeface=""/>
                        </a:defRPr>
                      </a:lvl1pPr>
                      <a:lvl2pPr marL="457200" algn="l" defTabSz="914400" rtl="0" eaLnBrk="1" latinLnBrk="0" hangingPunct="1">
                        <a:defRPr sz="1800" b="1" kern="1200">
                          <a:solidFill>
                            <a:schemeClr val="lt1"/>
                          </a:solidFill>
                          <a:latin typeface="Lato Light"/>
                          <a:ea typeface=""/>
                          <a:cs typeface=""/>
                        </a:defRPr>
                      </a:lvl2pPr>
                      <a:lvl3pPr marL="914400" algn="l" defTabSz="914400" rtl="0" eaLnBrk="1" latinLnBrk="0" hangingPunct="1">
                        <a:defRPr sz="1800" b="1" kern="1200">
                          <a:solidFill>
                            <a:schemeClr val="lt1"/>
                          </a:solidFill>
                          <a:latin typeface="Lato Light"/>
                          <a:ea typeface=""/>
                          <a:cs typeface=""/>
                        </a:defRPr>
                      </a:lvl3pPr>
                      <a:lvl4pPr marL="1371600" algn="l" defTabSz="914400" rtl="0" eaLnBrk="1" latinLnBrk="0" hangingPunct="1">
                        <a:defRPr sz="1800" b="1" kern="1200">
                          <a:solidFill>
                            <a:schemeClr val="lt1"/>
                          </a:solidFill>
                          <a:latin typeface="Lato Light"/>
                          <a:ea typeface=""/>
                          <a:cs typeface=""/>
                        </a:defRPr>
                      </a:lvl4pPr>
                      <a:lvl5pPr marL="1828800" algn="l" defTabSz="914400" rtl="0" eaLnBrk="1" latinLnBrk="0" hangingPunct="1">
                        <a:defRPr sz="1800" b="1" kern="1200">
                          <a:solidFill>
                            <a:schemeClr val="lt1"/>
                          </a:solidFill>
                          <a:latin typeface="Lato Light"/>
                          <a:ea typeface=""/>
                          <a:cs typeface=""/>
                        </a:defRPr>
                      </a:lvl5pPr>
                      <a:lvl6pPr marL="2286000" algn="l" defTabSz="914400" rtl="0" eaLnBrk="1" latinLnBrk="0" hangingPunct="1">
                        <a:defRPr sz="1800" b="1" kern="1200">
                          <a:solidFill>
                            <a:schemeClr val="lt1"/>
                          </a:solidFill>
                          <a:latin typeface="Lato Light"/>
                          <a:ea typeface=""/>
                          <a:cs typeface=""/>
                        </a:defRPr>
                      </a:lvl6pPr>
                      <a:lvl7pPr marL="2743200" algn="l" defTabSz="914400" rtl="0" eaLnBrk="1" latinLnBrk="0" hangingPunct="1">
                        <a:defRPr sz="1800" b="1" kern="1200">
                          <a:solidFill>
                            <a:schemeClr val="lt1"/>
                          </a:solidFill>
                          <a:latin typeface="Lato Light"/>
                          <a:ea typeface=""/>
                          <a:cs typeface=""/>
                        </a:defRPr>
                      </a:lvl7pPr>
                      <a:lvl8pPr marL="3200400" algn="l" defTabSz="914400" rtl="0" eaLnBrk="1" latinLnBrk="0" hangingPunct="1">
                        <a:defRPr sz="1800" b="1" kern="1200">
                          <a:solidFill>
                            <a:schemeClr val="lt1"/>
                          </a:solidFill>
                          <a:latin typeface="Lato Light"/>
                          <a:ea typeface=""/>
                          <a:cs typeface=""/>
                        </a:defRPr>
                      </a:lvl8pPr>
                      <a:lvl9pPr marL="3657600" algn="l" defTabSz="914400" rtl="0" eaLnBrk="1" latinLnBrk="0" hangingPunct="1">
                        <a:defRPr sz="1800" b="1" kern="1200">
                          <a:solidFill>
                            <a:schemeClr val="lt1"/>
                          </a:solidFill>
                          <a:latin typeface="Lato Light"/>
                          <a:ea typeface=""/>
                          <a:cs typeface=""/>
                        </a:defRPr>
                      </a:lvl9pPr>
                    </a:lstStyle>
                    <a:p>
                      <a:r>
                        <a:rPr lang="en-US" sz="1200" b="1" spc="-20">
                          <a:solidFill>
                            <a:schemeClr val="bg1"/>
                          </a:solidFill>
                          <a:latin typeface="+mn-lt"/>
                          <a:ea typeface="Open Sans Semibold" pitchFamily="34" charset="0"/>
                          <a:cs typeface="Gotham Light"/>
                        </a:rPr>
                        <a:t>ALGORITHMS</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06666"/>
                    </a:solidFill>
                  </a:tcPr>
                </a:tc>
                <a:tc>
                  <a:txBody>
                    <a:bodyPr/>
                    <a:lstStyle>
                      <a:lvl1pPr marL="0" algn="l" defTabSz="914400" rtl="0" eaLnBrk="1" latinLnBrk="0" hangingPunct="1">
                        <a:defRPr sz="1800" b="1" kern="1200">
                          <a:solidFill>
                            <a:schemeClr val="lt1"/>
                          </a:solidFill>
                          <a:latin typeface="Lato Light"/>
                          <a:ea typeface=""/>
                          <a:cs typeface=""/>
                        </a:defRPr>
                      </a:lvl1pPr>
                      <a:lvl2pPr marL="457200" algn="l" defTabSz="914400" rtl="0" eaLnBrk="1" latinLnBrk="0" hangingPunct="1">
                        <a:defRPr sz="1800" b="1" kern="1200">
                          <a:solidFill>
                            <a:schemeClr val="lt1"/>
                          </a:solidFill>
                          <a:latin typeface="Lato Light"/>
                          <a:ea typeface=""/>
                          <a:cs typeface=""/>
                        </a:defRPr>
                      </a:lvl2pPr>
                      <a:lvl3pPr marL="914400" algn="l" defTabSz="914400" rtl="0" eaLnBrk="1" latinLnBrk="0" hangingPunct="1">
                        <a:defRPr sz="1800" b="1" kern="1200">
                          <a:solidFill>
                            <a:schemeClr val="lt1"/>
                          </a:solidFill>
                          <a:latin typeface="Lato Light"/>
                          <a:ea typeface=""/>
                          <a:cs typeface=""/>
                        </a:defRPr>
                      </a:lvl3pPr>
                      <a:lvl4pPr marL="1371600" algn="l" defTabSz="914400" rtl="0" eaLnBrk="1" latinLnBrk="0" hangingPunct="1">
                        <a:defRPr sz="1800" b="1" kern="1200">
                          <a:solidFill>
                            <a:schemeClr val="lt1"/>
                          </a:solidFill>
                          <a:latin typeface="Lato Light"/>
                          <a:ea typeface=""/>
                          <a:cs typeface=""/>
                        </a:defRPr>
                      </a:lvl4pPr>
                      <a:lvl5pPr marL="1828800" algn="l" defTabSz="914400" rtl="0" eaLnBrk="1" latinLnBrk="0" hangingPunct="1">
                        <a:defRPr sz="1800" b="1" kern="1200">
                          <a:solidFill>
                            <a:schemeClr val="lt1"/>
                          </a:solidFill>
                          <a:latin typeface="Lato Light"/>
                          <a:ea typeface=""/>
                          <a:cs typeface=""/>
                        </a:defRPr>
                      </a:lvl5pPr>
                      <a:lvl6pPr marL="2286000" algn="l" defTabSz="914400" rtl="0" eaLnBrk="1" latinLnBrk="0" hangingPunct="1">
                        <a:defRPr sz="1800" b="1" kern="1200">
                          <a:solidFill>
                            <a:schemeClr val="lt1"/>
                          </a:solidFill>
                          <a:latin typeface="Lato Light"/>
                          <a:ea typeface=""/>
                          <a:cs typeface=""/>
                        </a:defRPr>
                      </a:lvl6pPr>
                      <a:lvl7pPr marL="2743200" algn="l" defTabSz="914400" rtl="0" eaLnBrk="1" latinLnBrk="0" hangingPunct="1">
                        <a:defRPr sz="1800" b="1" kern="1200">
                          <a:solidFill>
                            <a:schemeClr val="lt1"/>
                          </a:solidFill>
                          <a:latin typeface="Lato Light"/>
                          <a:ea typeface=""/>
                          <a:cs typeface=""/>
                        </a:defRPr>
                      </a:lvl7pPr>
                      <a:lvl8pPr marL="3200400" algn="l" defTabSz="914400" rtl="0" eaLnBrk="1" latinLnBrk="0" hangingPunct="1">
                        <a:defRPr sz="1800" b="1" kern="1200">
                          <a:solidFill>
                            <a:schemeClr val="lt1"/>
                          </a:solidFill>
                          <a:latin typeface="Lato Light"/>
                          <a:ea typeface=""/>
                          <a:cs typeface=""/>
                        </a:defRPr>
                      </a:lvl8pPr>
                      <a:lvl9pPr marL="3657600" algn="l" defTabSz="914400" rtl="0" eaLnBrk="1" latinLnBrk="0" hangingPunct="1">
                        <a:defRPr sz="1800" b="1" kern="1200">
                          <a:solidFill>
                            <a:schemeClr val="lt1"/>
                          </a:solidFill>
                          <a:latin typeface="Lato Light"/>
                          <a:ea typeface=""/>
                          <a:cs typeface=""/>
                        </a:defRPr>
                      </a:lvl9pPr>
                    </a:lstStyle>
                    <a:p>
                      <a:pPr algn="ctr"/>
                      <a:r>
                        <a:rPr lang="en-US" sz="1100" b="1" cap="all" spc="-20" baseline="0">
                          <a:solidFill>
                            <a:srgbClr val="FFFFFF"/>
                          </a:solidFill>
                          <a:latin typeface="+mn-lt"/>
                          <a:ea typeface="Bogle" charset="0"/>
                          <a:cs typeface="Bogle" charset="0"/>
                        </a:rPr>
                        <a:t>Accuracy</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06666"/>
                    </a:solidFill>
                  </a:tcPr>
                </a:tc>
                <a:tc>
                  <a:txBody>
                    <a:bodyPr/>
                    <a:lstStyle>
                      <a:lvl1pPr marL="0" algn="l" defTabSz="914400" rtl="0" eaLnBrk="1" latinLnBrk="0" hangingPunct="1">
                        <a:defRPr sz="1800" b="1" kern="1200">
                          <a:solidFill>
                            <a:schemeClr val="lt1"/>
                          </a:solidFill>
                          <a:latin typeface="Lato Light"/>
                          <a:ea typeface=""/>
                          <a:cs typeface=""/>
                        </a:defRPr>
                      </a:lvl1pPr>
                      <a:lvl2pPr marL="457200" algn="l" defTabSz="914400" rtl="0" eaLnBrk="1" latinLnBrk="0" hangingPunct="1">
                        <a:defRPr sz="1800" b="1" kern="1200">
                          <a:solidFill>
                            <a:schemeClr val="lt1"/>
                          </a:solidFill>
                          <a:latin typeface="Lato Light"/>
                          <a:ea typeface=""/>
                          <a:cs typeface=""/>
                        </a:defRPr>
                      </a:lvl2pPr>
                      <a:lvl3pPr marL="914400" algn="l" defTabSz="914400" rtl="0" eaLnBrk="1" latinLnBrk="0" hangingPunct="1">
                        <a:defRPr sz="1800" b="1" kern="1200">
                          <a:solidFill>
                            <a:schemeClr val="lt1"/>
                          </a:solidFill>
                          <a:latin typeface="Lato Light"/>
                          <a:ea typeface=""/>
                          <a:cs typeface=""/>
                        </a:defRPr>
                      </a:lvl3pPr>
                      <a:lvl4pPr marL="1371600" algn="l" defTabSz="914400" rtl="0" eaLnBrk="1" latinLnBrk="0" hangingPunct="1">
                        <a:defRPr sz="1800" b="1" kern="1200">
                          <a:solidFill>
                            <a:schemeClr val="lt1"/>
                          </a:solidFill>
                          <a:latin typeface="Lato Light"/>
                          <a:ea typeface=""/>
                          <a:cs typeface=""/>
                        </a:defRPr>
                      </a:lvl4pPr>
                      <a:lvl5pPr marL="1828800" algn="l" defTabSz="914400" rtl="0" eaLnBrk="1" latinLnBrk="0" hangingPunct="1">
                        <a:defRPr sz="1800" b="1" kern="1200">
                          <a:solidFill>
                            <a:schemeClr val="lt1"/>
                          </a:solidFill>
                          <a:latin typeface="Lato Light"/>
                          <a:ea typeface=""/>
                          <a:cs typeface=""/>
                        </a:defRPr>
                      </a:lvl5pPr>
                      <a:lvl6pPr marL="2286000" algn="l" defTabSz="914400" rtl="0" eaLnBrk="1" latinLnBrk="0" hangingPunct="1">
                        <a:defRPr sz="1800" b="1" kern="1200">
                          <a:solidFill>
                            <a:schemeClr val="lt1"/>
                          </a:solidFill>
                          <a:latin typeface="Lato Light"/>
                          <a:ea typeface=""/>
                          <a:cs typeface=""/>
                        </a:defRPr>
                      </a:lvl6pPr>
                      <a:lvl7pPr marL="2743200" algn="l" defTabSz="914400" rtl="0" eaLnBrk="1" latinLnBrk="0" hangingPunct="1">
                        <a:defRPr sz="1800" b="1" kern="1200">
                          <a:solidFill>
                            <a:schemeClr val="lt1"/>
                          </a:solidFill>
                          <a:latin typeface="Lato Light"/>
                          <a:ea typeface=""/>
                          <a:cs typeface=""/>
                        </a:defRPr>
                      </a:lvl7pPr>
                      <a:lvl8pPr marL="3200400" algn="l" defTabSz="914400" rtl="0" eaLnBrk="1" latinLnBrk="0" hangingPunct="1">
                        <a:defRPr sz="1800" b="1" kern="1200">
                          <a:solidFill>
                            <a:schemeClr val="lt1"/>
                          </a:solidFill>
                          <a:latin typeface="Lato Light"/>
                          <a:ea typeface=""/>
                          <a:cs typeface=""/>
                        </a:defRPr>
                      </a:lvl8pPr>
                      <a:lvl9pPr marL="3657600" algn="l" defTabSz="914400" rtl="0" eaLnBrk="1" latinLnBrk="0" hangingPunct="1">
                        <a:defRPr sz="1800" b="1" kern="1200">
                          <a:solidFill>
                            <a:schemeClr val="lt1"/>
                          </a:solidFill>
                          <a:latin typeface="Lato Light"/>
                          <a:ea typeface=""/>
                          <a:cs typeface=""/>
                        </a:defRPr>
                      </a:lvl9pPr>
                    </a:lstStyle>
                    <a:p>
                      <a:pPr algn="ctr"/>
                      <a:r>
                        <a:rPr lang="en-US" sz="1100" b="1" cap="all" spc="-20" baseline="0">
                          <a:solidFill>
                            <a:srgbClr val="FFFFFF"/>
                          </a:solidFill>
                          <a:latin typeface="+mn-lt"/>
                          <a:ea typeface="Bogle" charset="0"/>
                          <a:cs typeface="Bogle" charset="0"/>
                        </a:rPr>
                        <a:t>Precision</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06666"/>
                    </a:solidFill>
                  </a:tcPr>
                </a:tc>
                <a:tc>
                  <a:txBody>
                    <a:bodyPr/>
                    <a:lstStyle>
                      <a:lvl1pPr marL="0" algn="l" defTabSz="914400" rtl="0" eaLnBrk="1" latinLnBrk="0" hangingPunct="1">
                        <a:defRPr sz="1800" b="1" kern="1200">
                          <a:solidFill>
                            <a:schemeClr val="lt1"/>
                          </a:solidFill>
                          <a:latin typeface="Lato Light"/>
                          <a:ea typeface=""/>
                          <a:cs typeface=""/>
                        </a:defRPr>
                      </a:lvl1pPr>
                      <a:lvl2pPr marL="457200" algn="l" defTabSz="914400" rtl="0" eaLnBrk="1" latinLnBrk="0" hangingPunct="1">
                        <a:defRPr sz="1800" b="1" kern="1200">
                          <a:solidFill>
                            <a:schemeClr val="lt1"/>
                          </a:solidFill>
                          <a:latin typeface="Lato Light"/>
                          <a:ea typeface=""/>
                          <a:cs typeface=""/>
                        </a:defRPr>
                      </a:lvl2pPr>
                      <a:lvl3pPr marL="914400" algn="l" defTabSz="914400" rtl="0" eaLnBrk="1" latinLnBrk="0" hangingPunct="1">
                        <a:defRPr sz="1800" b="1" kern="1200">
                          <a:solidFill>
                            <a:schemeClr val="lt1"/>
                          </a:solidFill>
                          <a:latin typeface="Lato Light"/>
                          <a:ea typeface=""/>
                          <a:cs typeface=""/>
                        </a:defRPr>
                      </a:lvl3pPr>
                      <a:lvl4pPr marL="1371600" algn="l" defTabSz="914400" rtl="0" eaLnBrk="1" latinLnBrk="0" hangingPunct="1">
                        <a:defRPr sz="1800" b="1" kern="1200">
                          <a:solidFill>
                            <a:schemeClr val="lt1"/>
                          </a:solidFill>
                          <a:latin typeface="Lato Light"/>
                          <a:ea typeface=""/>
                          <a:cs typeface=""/>
                        </a:defRPr>
                      </a:lvl4pPr>
                      <a:lvl5pPr marL="1828800" algn="l" defTabSz="914400" rtl="0" eaLnBrk="1" latinLnBrk="0" hangingPunct="1">
                        <a:defRPr sz="1800" b="1" kern="1200">
                          <a:solidFill>
                            <a:schemeClr val="lt1"/>
                          </a:solidFill>
                          <a:latin typeface="Lato Light"/>
                          <a:ea typeface=""/>
                          <a:cs typeface=""/>
                        </a:defRPr>
                      </a:lvl5pPr>
                      <a:lvl6pPr marL="2286000" algn="l" defTabSz="914400" rtl="0" eaLnBrk="1" latinLnBrk="0" hangingPunct="1">
                        <a:defRPr sz="1800" b="1" kern="1200">
                          <a:solidFill>
                            <a:schemeClr val="lt1"/>
                          </a:solidFill>
                          <a:latin typeface="Lato Light"/>
                          <a:ea typeface=""/>
                          <a:cs typeface=""/>
                        </a:defRPr>
                      </a:lvl6pPr>
                      <a:lvl7pPr marL="2743200" algn="l" defTabSz="914400" rtl="0" eaLnBrk="1" latinLnBrk="0" hangingPunct="1">
                        <a:defRPr sz="1800" b="1" kern="1200">
                          <a:solidFill>
                            <a:schemeClr val="lt1"/>
                          </a:solidFill>
                          <a:latin typeface="Lato Light"/>
                          <a:ea typeface=""/>
                          <a:cs typeface=""/>
                        </a:defRPr>
                      </a:lvl7pPr>
                      <a:lvl8pPr marL="3200400" algn="l" defTabSz="914400" rtl="0" eaLnBrk="1" latinLnBrk="0" hangingPunct="1">
                        <a:defRPr sz="1800" b="1" kern="1200">
                          <a:solidFill>
                            <a:schemeClr val="lt1"/>
                          </a:solidFill>
                          <a:latin typeface="Lato Light"/>
                          <a:ea typeface=""/>
                          <a:cs typeface=""/>
                        </a:defRPr>
                      </a:lvl8pPr>
                      <a:lvl9pPr marL="3657600" algn="l" defTabSz="914400" rtl="0" eaLnBrk="1" latinLnBrk="0" hangingPunct="1">
                        <a:defRPr sz="1800" b="1" kern="1200">
                          <a:solidFill>
                            <a:schemeClr val="lt1"/>
                          </a:solidFill>
                          <a:latin typeface="Lato Light"/>
                          <a:ea typeface=""/>
                          <a:cs typeface=""/>
                        </a:defRPr>
                      </a:lvl9pPr>
                    </a:lstStyle>
                    <a:p>
                      <a:pPr algn="ctr"/>
                      <a:r>
                        <a:rPr lang="en-US" sz="1100" b="1" cap="all" spc="-20" baseline="0">
                          <a:solidFill>
                            <a:srgbClr val="FFFFFF"/>
                          </a:solidFill>
                          <a:latin typeface="+mn-lt"/>
                          <a:ea typeface="Bogle" charset="0"/>
                          <a:cs typeface="Bogle" charset="0"/>
                        </a:rPr>
                        <a:t>Recall</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06666"/>
                    </a:solidFill>
                  </a:tcPr>
                </a:tc>
                <a:tc>
                  <a:txBody>
                    <a:bodyPr/>
                    <a:lstStyle/>
                    <a:p>
                      <a:pPr algn="ctr"/>
                      <a:r>
                        <a:rPr lang="en-US" sz="1100" b="1" cap="all" spc="-20" baseline="0">
                          <a:solidFill>
                            <a:srgbClr val="FFFFFF"/>
                          </a:solidFill>
                          <a:latin typeface="+mn-lt"/>
                          <a:ea typeface="Bogle" charset="0"/>
                          <a:cs typeface="Bogle" charset="0"/>
                        </a:rPr>
                        <a:t>F1 Score</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06666"/>
                    </a:solidFill>
                  </a:tcPr>
                </a:tc>
                <a:extLst>
                  <a:ext uri="{0D108BD9-81ED-4DB2-BD59-A6C34878D82A}">
                    <a16:rowId xmlns:a16="http://schemas.microsoft.com/office/drawing/2014/main" val="10000"/>
                  </a:ext>
                </a:extLst>
              </a:tr>
              <a:tr h="865434">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tx1"/>
                          </a:solidFill>
                          <a:latin typeface="+mn-lt"/>
                        </a:rPr>
                        <a:t>Logistic Regression</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algn="ctr"/>
                      <a:r>
                        <a:rPr lang="en-US" sz="1000" b="0" spc="-20">
                          <a:solidFill>
                            <a:schemeClr val="tx1"/>
                          </a:solidFill>
                          <a:latin typeface="+mn-lt"/>
                          <a:ea typeface="Bogle" charset="0"/>
                          <a:cs typeface="Bogle" charset="0"/>
                        </a:rPr>
                        <a:t>80%</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algn="ctr"/>
                      <a:r>
                        <a:rPr lang="en-US" sz="1000" b="0" spc="-20">
                          <a:solidFill>
                            <a:schemeClr val="tx1"/>
                          </a:solidFill>
                          <a:latin typeface="+mn-lt"/>
                          <a:ea typeface="Bogle" charset="0"/>
                          <a:cs typeface="Bogle" charset="0"/>
                        </a:rPr>
                        <a:t>68%</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algn="ctr"/>
                      <a:r>
                        <a:rPr lang="en-US" sz="1000" b="0" spc="-20">
                          <a:solidFill>
                            <a:schemeClr val="tx1"/>
                          </a:solidFill>
                          <a:latin typeface="+mn-lt"/>
                          <a:ea typeface="Bogle" charset="0"/>
                          <a:cs typeface="Bogle" charset="0"/>
                        </a:rPr>
                        <a:t>51%</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000" b="0" spc="-20">
                          <a:solidFill>
                            <a:schemeClr val="tx1"/>
                          </a:solidFill>
                          <a:latin typeface="+mn-lt"/>
                          <a:ea typeface="Bogle" charset="0"/>
                          <a:cs typeface="Bogle" charset="0"/>
                        </a:rPr>
                        <a:t>58%</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1"/>
                  </a:ext>
                </a:extLst>
              </a:tr>
              <a:tr h="832661">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r>
                        <a:rPr lang="en-US" sz="1100" b="1">
                          <a:latin typeface="+mn-lt"/>
                        </a:rPr>
                        <a:t>Decision Trees</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algn="ctr"/>
                      <a:r>
                        <a:rPr lang="en-US" sz="1000" b="0" spc="-20">
                          <a:solidFill>
                            <a:schemeClr val="tx1"/>
                          </a:solidFill>
                          <a:latin typeface="+mn-lt"/>
                          <a:ea typeface="Bogle" charset="0"/>
                          <a:cs typeface="Bogle" charset="0"/>
                        </a:rPr>
                        <a:t>73%</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algn="ctr"/>
                      <a:r>
                        <a:rPr lang="en-US" sz="1000" b="0" spc="-20">
                          <a:solidFill>
                            <a:schemeClr val="tx1"/>
                          </a:solidFill>
                          <a:latin typeface="+mn-lt"/>
                          <a:ea typeface="Bogle" charset="0"/>
                          <a:cs typeface="Bogle" charset="0"/>
                        </a:rPr>
                        <a:t>50%</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algn="ctr"/>
                      <a:r>
                        <a:rPr lang="en-US" sz="1000" b="0" spc="-20">
                          <a:solidFill>
                            <a:schemeClr val="tx1"/>
                          </a:solidFill>
                          <a:latin typeface="+mn-lt"/>
                          <a:ea typeface="Bogle" charset="0"/>
                          <a:cs typeface="Bogle" charset="0"/>
                        </a:rPr>
                        <a:t>49%</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pc="-20">
                          <a:solidFill>
                            <a:schemeClr val="tx1"/>
                          </a:solidFill>
                          <a:latin typeface="+mn-lt"/>
                          <a:ea typeface="Bogle" charset="0"/>
                          <a:cs typeface="Bogle" charset="0"/>
                        </a:rPr>
                        <a:t>49%</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31683">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r>
                        <a:rPr lang="en-US" sz="1100" b="1">
                          <a:solidFill>
                            <a:schemeClr val="tx1"/>
                          </a:solidFill>
                          <a:latin typeface="+mn-lt"/>
                        </a:rPr>
                        <a:t>Random Forest</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algn="ctr"/>
                      <a:r>
                        <a:rPr lang="en-US" sz="1000" b="0" spc="-20">
                          <a:solidFill>
                            <a:schemeClr val="tx1"/>
                          </a:solidFill>
                          <a:latin typeface="+mn-lt"/>
                          <a:ea typeface="Bogle" charset="0"/>
                          <a:cs typeface="Bogle" charset="0"/>
                        </a:rPr>
                        <a:t>77% </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algn="ctr"/>
                      <a:r>
                        <a:rPr lang="en-US" sz="1000" b="0" spc="-20">
                          <a:solidFill>
                            <a:schemeClr val="tx1"/>
                          </a:solidFill>
                          <a:latin typeface="+mn-lt"/>
                          <a:ea typeface="Bogle" charset="0"/>
                          <a:cs typeface="Bogle" charset="0"/>
                        </a:rPr>
                        <a:t>60%</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Lato Light"/>
                          <a:ea typeface=""/>
                          <a:cs typeface=""/>
                        </a:defRPr>
                      </a:lvl1pPr>
                      <a:lvl2pPr marL="457200" algn="l" defTabSz="914400" rtl="0" eaLnBrk="1" latinLnBrk="0" hangingPunct="1">
                        <a:defRPr sz="1800" kern="1200">
                          <a:solidFill>
                            <a:schemeClr val="dk1"/>
                          </a:solidFill>
                          <a:latin typeface="Lato Light"/>
                          <a:ea typeface=""/>
                          <a:cs typeface=""/>
                        </a:defRPr>
                      </a:lvl2pPr>
                      <a:lvl3pPr marL="914400" algn="l" defTabSz="914400" rtl="0" eaLnBrk="1" latinLnBrk="0" hangingPunct="1">
                        <a:defRPr sz="1800" kern="1200">
                          <a:solidFill>
                            <a:schemeClr val="dk1"/>
                          </a:solidFill>
                          <a:latin typeface="Lato Light"/>
                          <a:ea typeface=""/>
                          <a:cs typeface=""/>
                        </a:defRPr>
                      </a:lvl3pPr>
                      <a:lvl4pPr marL="1371600" algn="l" defTabSz="914400" rtl="0" eaLnBrk="1" latinLnBrk="0" hangingPunct="1">
                        <a:defRPr sz="1800" kern="1200">
                          <a:solidFill>
                            <a:schemeClr val="dk1"/>
                          </a:solidFill>
                          <a:latin typeface="Lato Light"/>
                          <a:ea typeface=""/>
                          <a:cs typeface=""/>
                        </a:defRPr>
                      </a:lvl4pPr>
                      <a:lvl5pPr marL="1828800" algn="l" defTabSz="914400" rtl="0" eaLnBrk="1" latinLnBrk="0" hangingPunct="1">
                        <a:defRPr sz="1800" kern="1200">
                          <a:solidFill>
                            <a:schemeClr val="dk1"/>
                          </a:solidFill>
                          <a:latin typeface="Lato Light"/>
                          <a:ea typeface=""/>
                          <a:cs typeface=""/>
                        </a:defRPr>
                      </a:lvl5pPr>
                      <a:lvl6pPr marL="2286000" algn="l" defTabSz="914400" rtl="0" eaLnBrk="1" latinLnBrk="0" hangingPunct="1">
                        <a:defRPr sz="1800" kern="1200">
                          <a:solidFill>
                            <a:schemeClr val="dk1"/>
                          </a:solidFill>
                          <a:latin typeface="Lato Light"/>
                          <a:ea typeface=""/>
                          <a:cs typeface=""/>
                        </a:defRPr>
                      </a:lvl6pPr>
                      <a:lvl7pPr marL="2743200" algn="l" defTabSz="914400" rtl="0" eaLnBrk="1" latinLnBrk="0" hangingPunct="1">
                        <a:defRPr sz="1800" kern="1200">
                          <a:solidFill>
                            <a:schemeClr val="dk1"/>
                          </a:solidFill>
                          <a:latin typeface="Lato Light"/>
                          <a:ea typeface=""/>
                          <a:cs typeface=""/>
                        </a:defRPr>
                      </a:lvl7pPr>
                      <a:lvl8pPr marL="3200400" algn="l" defTabSz="914400" rtl="0" eaLnBrk="1" latinLnBrk="0" hangingPunct="1">
                        <a:defRPr sz="1800" kern="1200">
                          <a:solidFill>
                            <a:schemeClr val="dk1"/>
                          </a:solidFill>
                          <a:latin typeface="Lato Light"/>
                          <a:ea typeface=""/>
                          <a:cs typeface=""/>
                        </a:defRPr>
                      </a:lvl8pPr>
                      <a:lvl9pPr marL="3657600" algn="l" defTabSz="914400" rtl="0" eaLnBrk="1" latinLnBrk="0" hangingPunct="1">
                        <a:defRPr sz="1800" kern="1200">
                          <a:solidFill>
                            <a:schemeClr val="dk1"/>
                          </a:solidFill>
                          <a:latin typeface="Lato Light"/>
                          <a:ea typeface=""/>
                          <a:cs typeface=""/>
                        </a:defRPr>
                      </a:lvl9pPr>
                    </a:lstStyle>
                    <a:p>
                      <a:pPr algn="ctr"/>
                      <a:r>
                        <a:rPr lang="en-US" sz="1000" b="0" spc="-20">
                          <a:solidFill>
                            <a:schemeClr val="tx1"/>
                          </a:solidFill>
                          <a:latin typeface="+mn-lt"/>
                          <a:ea typeface="Bogle" charset="0"/>
                          <a:cs typeface="Bogle" charset="0"/>
                        </a:rPr>
                        <a:t>48%</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0" spc="-20">
                          <a:solidFill>
                            <a:schemeClr val="tx1"/>
                          </a:solidFill>
                          <a:latin typeface="+mn-lt"/>
                          <a:ea typeface="Bogle" charset="0"/>
                          <a:cs typeface="Bogle" charset="0"/>
                        </a:rPr>
                        <a:t>53%</a:t>
                      </a:r>
                    </a:p>
                  </a:txBody>
                  <a:tcPr marL="74271" marR="74271" marT="37136" marB="371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AB69DB67-A781-6C17-8F7E-B3063E35401B}"/>
              </a:ext>
            </a:extLst>
          </p:cNvPr>
          <p:cNvGrpSpPr/>
          <p:nvPr/>
        </p:nvGrpSpPr>
        <p:grpSpPr>
          <a:xfrm>
            <a:off x="7157385" y="3957612"/>
            <a:ext cx="3920877" cy="2069981"/>
            <a:chOff x="7276053" y="1744716"/>
            <a:chExt cx="4383780" cy="2998142"/>
          </a:xfrm>
        </p:grpSpPr>
        <p:sp>
          <p:nvSpPr>
            <p:cNvPr id="5" name="Freeform 103">
              <a:extLst>
                <a:ext uri="{FF2B5EF4-FFF2-40B4-BE49-F238E27FC236}">
                  <a16:creationId xmlns:a16="http://schemas.microsoft.com/office/drawing/2014/main" id="{43557F3E-AE54-6677-DF26-4D638868FC66}"/>
                </a:ext>
              </a:extLst>
            </p:cNvPr>
            <p:cNvSpPr>
              <a:spLocks noEditPoints="1"/>
            </p:cNvSpPr>
            <p:nvPr/>
          </p:nvSpPr>
          <p:spPr bwMode="auto">
            <a:xfrm>
              <a:off x="7308557" y="1744716"/>
              <a:ext cx="215737" cy="334855"/>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74271" tIns="37136" rIns="74271" bIns="37136" numCol="1" anchor="t" anchorCtr="0" compatLnSpc="1">
              <a:prstTxWarp prst="textNoShape">
                <a:avLst/>
              </a:prstTxWarp>
            </a:bodyPr>
            <a:lstStyle/>
            <a:p>
              <a:endParaRPr lang="en-US" sz="1462">
                <a:ea typeface="Bogle" charset="0"/>
                <a:cs typeface="Bogle" charset="0"/>
              </a:endParaRPr>
            </a:p>
          </p:txBody>
        </p:sp>
        <p:sp>
          <p:nvSpPr>
            <p:cNvPr id="7" name="Freeform 56">
              <a:extLst>
                <a:ext uri="{FF2B5EF4-FFF2-40B4-BE49-F238E27FC236}">
                  <a16:creationId xmlns:a16="http://schemas.microsoft.com/office/drawing/2014/main" id="{EC1EA53B-888D-4F31-E043-9443DE2839DD}"/>
                </a:ext>
              </a:extLst>
            </p:cNvPr>
            <p:cNvSpPr>
              <a:spLocks noEditPoints="1"/>
            </p:cNvSpPr>
            <p:nvPr/>
          </p:nvSpPr>
          <p:spPr bwMode="auto">
            <a:xfrm>
              <a:off x="7276053" y="3337295"/>
              <a:ext cx="280744" cy="280744"/>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vert="horz" wrap="square" lIns="74271" tIns="37136" rIns="74271" bIns="37136" numCol="1" anchor="t" anchorCtr="0" compatLnSpc="1">
              <a:prstTxWarp prst="textNoShape">
                <a:avLst/>
              </a:prstTxWarp>
            </a:bodyPr>
            <a:lstStyle/>
            <a:p>
              <a:endParaRPr lang="en-US" sz="1462">
                <a:ea typeface="Bogle" charset="0"/>
                <a:cs typeface="Bogle" charset="0"/>
              </a:endParaRPr>
            </a:p>
          </p:txBody>
        </p:sp>
        <p:sp>
          <p:nvSpPr>
            <p:cNvPr id="10" name="TextBox 9">
              <a:extLst>
                <a:ext uri="{FF2B5EF4-FFF2-40B4-BE49-F238E27FC236}">
                  <a16:creationId xmlns:a16="http://schemas.microsoft.com/office/drawing/2014/main" id="{CDAE7B6E-63F7-0790-C9C2-F6E67FB5FDFB}"/>
                </a:ext>
              </a:extLst>
            </p:cNvPr>
            <p:cNvSpPr txBox="1"/>
            <p:nvPr/>
          </p:nvSpPr>
          <p:spPr>
            <a:xfrm>
              <a:off x="7799547" y="2022369"/>
              <a:ext cx="3177910" cy="979790"/>
            </a:xfrm>
            <a:prstGeom prst="rect">
              <a:avLst/>
            </a:prstGeom>
            <a:noFill/>
          </p:spPr>
          <p:txBody>
            <a:bodyPr wrap="square" rtlCol="0">
              <a:spAutoFit/>
            </a:bodyPr>
            <a:lstStyle/>
            <a:p>
              <a:pPr marL="0" marR="0" algn="l">
                <a:lnSpc>
                  <a:spcPct val="107000"/>
                </a:lnSpc>
                <a:spcBef>
                  <a:spcPts val="0"/>
                </a:spcBef>
                <a:spcAft>
                  <a:spcPts val="800"/>
                </a:spcAft>
              </a:pPr>
              <a:r>
                <a:rPr lang="en-US" sz="1200" kern="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Logistic Regression Model performs the best with accuracy of </a:t>
              </a:r>
              <a:r>
                <a:rPr lang="en-US" sz="1200" kern="100">
                  <a:solidFill>
                    <a:schemeClr val="tx1">
                      <a:lumMod val="95000"/>
                      <a:lumOff val="5000"/>
                    </a:schemeClr>
                  </a:solidFill>
                  <a:latin typeface="Calibri" panose="020F0502020204030204" pitchFamily="34" charset="0"/>
                  <a:ea typeface="Calibri" panose="020F0502020204030204" pitchFamily="34" charset="0"/>
                </a:rPr>
                <a:t>80%</a:t>
              </a:r>
              <a:r>
                <a:rPr lang="en-US" sz="1200" kern="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when compared to all other classification algorithms</a:t>
              </a:r>
            </a:p>
          </p:txBody>
        </p:sp>
        <p:sp>
          <p:nvSpPr>
            <p:cNvPr id="11" name="TextBox 10">
              <a:extLst>
                <a:ext uri="{FF2B5EF4-FFF2-40B4-BE49-F238E27FC236}">
                  <a16:creationId xmlns:a16="http://schemas.microsoft.com/office/drawing/2014/main" id="{E6FB788F-DC95-3D28-AA9D-5872F87AC067}"/>
                </a:ext>
              </a:extLst>
            </p:cNvPr>
            <p:cNvSpPr txBox="1"/>
            <p:nvPr/>
          </p:nvSpPr>
          <p:spPr>
            <a:xfrm>
              <a:off x="7799547" y="3663572"/>
              <a:ext cx="3860286" cy="1079286"/>
            </a:xfrm>
            <a:prstGeom prst="rect">
              <a:avLst/>
            </a:prstGeom>
            <a:noFill/>
          </p:spPr>
          <p:txBody>
            <a:bodyPr wrap="square" rtlCol="0">
              <a:spAutoFit/>
            </a:bodyPr>
            <a:lstStyle/>
            <a:p>
              <a:pPr marL="0" marR="0" algn="l">
                <a:lnSpc>
                  <a:spcPct val="107000"/>
                </a:lnSpc>
                <a:spcBef>
                  <a:spcPts val="0"/>
                </a:spcBef>
                <a:spcAft>
                  <a:spcPts val="800"/>
                </a:spcAft>
              </a:pPr>
              <a:r>
                <a:rPr lang="en-US" sz="1200" kern="100">
                  <a:effectLst/>
                  <a:latin typeface="Calibri" panose="020F0502020204030204" pitchFamily="34" charset="0"/>
                  <a:ea typeface="Calibri" panose="020F0502020204030204" pitchFamily="34" charset="0"/>
                  <a:cs typeface="Times New Roman" panose="02020603050405020304" pitchFamily="18" charset="0"/>
                </a:rPr>
                <a:t>This algorithm has the best </a:t>
              </a:r>
              <a:r>
                <a:rPr lang="en-US" sz="1200" kern="100">
                  <a:latin typeface="Calibri" panose="020F0502020204030204" pitchFamily="34" charset="0"/>
                  <a:ea typeface="Calibri" panose="020F0502020204030204" pitchFamily="34" charset="0"/>
                </a:rPr>
                <a:t>F1_score</a:t>
              </a:r>
              <a:r>
                <a:rPr lang="en-US" sz="1200" kern="100">
                  <a:effectLst/>
                  <a:latin typeface="Calibri" panose="020F0502020204030204" pitchFamily="34" charset="0"/>
                  <a:ea typeface="Calibri" panose="020F0502020204030204" pitchFamily="34" charset="0"/>
                  <a:cs typeface="Times New Roman" panose="02020603050405020304" pitchFamily="18" charset="0"/>
                </a:rPr>
                <a:t> value which is the most relevant measure for the customer churn prediction as well as marketing budget optimization.</a:t>
              </a:r>
            </a:p>
          </p:txBody>
        </p:sp>
      </p:grpSp>
      <p:pic>
        <p:nvPicPr>
          <p:cNvPr id="13" name="Picture 12" descr="A graph showing a comparison of a model">
            <a:extLst>
              <a:ext uri="{FF2B5EF4-FFF2-40B4-BE49-F238E27FC236}">
                <a16:creationId xmlns:a16="http://schemas.microsoft.com/office/drawing/2014/main" id="{33439A94-170F-C912-98ED-C501F3CDD9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7386" y="1241853"/>
            <a:ext cx="4110095" cy="2301637"/>
          </a:xfrm>
          <a:prstGeom prst="rect">
            <a:avLst/>
          </a:prstGeom>
        </p:spPr>
      </p:pic>
      <p:sp>
        <p:nvSpPr>
          <p:cNvPr id="12" name="TextBox 11">
            <a:extLst>
              <a:ext uri="{FF2B5EF4-FFF2-40B4-BE49-F238E27FC236}">
                <a16:creationId xmlns:a16="http://schemas.microsoft.com/office/drawing/2014/main" id="{F3F71DEE-59C9-26F0-9ABD-0305954AF199}"/>
              </a:ext>
            </a:extLst>
          </p:cNvPr>
          <p:cNvSpPr txBox="1"/>
          <p:nvPr/>
        </p:nvSpPr>
        <p:spPr>
          <a:xfrm>
            <a:off x="7975810" y="3846899"/>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pic>
        <p:nvPicPr>
          <p:cNvPr id="15" name="Picture 14">
            <a:extLst>
              <a:ext uri="{FF2B5EF4-FFF2-40B4-BE49-F238E27FC236}">
                <a16:creationId xmlns:a16="http://schemas.microsoft.com/office/drawing/2014/main" id="{83D17F1D-9608-9247-3B4B-6C7440008EF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677232" y="3938515"/>
            <a:ext cx="270933" cy="270933"/>
          </a:xfrm>
          <a:prstGeom prst="rect">
            <a:avLst/>
          </a:prstGeom>
        </p:spPr>
      </p:pic>
      <p:sp>
        <p:nvSpPr>
          <p:cNvPr id="8" name="TextBox 7">
            <a:extLst>
              <a:ext uri="{FF2B5EF4-FFF2-40B4-BE49-F238E27FC236}">
                <a16:creationId xmlns:a16="http://schemas.microsoft.com/office/drawing/2014/main" id="{DDBB141C-75BE-D151-8A77-AA90F3D066A9}"/>
              </a:ext>
            </a:extLst>
          </p:cNvPr>
          <p:cNvSpPr txBox="1"/>
          <p:nvPr/>
        </p:nvSpPr>
        <p:spPr>
          <a:xfrm>
            <a:off x="7966405" y="4932113"/>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pic>
        <p:nvPicPr>
          <p:cNvPr id="17" name="Picture 16">
            <a:extLst>
              <a:ext uri="{FF2B5EF4-FFF2-40B4-BE49-F238E27FC236}">
                <a16:creationId xmlns:a16="http://schemas.microsoft.com/office/drawing/2014/main" id="{9DF1DF01-E10F-4922-7AAE-2A883DFE7A2E}"/>
              </a:ext>
            </a:extLst>
          </p:cNvPr>
          <p:cNvPicPr>
            <a:picLocks noChangeAspect="1"/>
          </p:cNvPicPr>
          <p:nvPr/>
        </p:nvPicPr>
        <p:blipFill>
          <a:blip r:embed="rId5">
            <a:duotone>
              <a:schemeClr val="accent1">
                <a:shade val="45000"/>
                <a:satMod val="135000"/>
              </a:schemeClr>
              <a:prstClr val="white"/>
            </a:duotone>
          </a:blip>
          <a:stretch>
            <a:fillRect/>
          </a:stretch>
        </p:blipFill>
        <p:spPr>
          <a:xfrm>
            <a:off x="7656929" y="4932113"/>
            <a:ext cx="318881" cy="318881"/>
          </a:xfrm>
          <a:prstGeom prst="rect">
            <a:avLst/>
          </a:prstGeom>
          <a:noFill/>
          <a:ln>
            <a:noFill/>
          </a:ln>
        </p:spPr>
      </p:pic>
      <p:sp>
        <p:nvSpPr>
          <p:cNvPr id="4" name="Text Placeholder 3">
            <a:extLst>
              <a:ext uri="{FF2B5EF4-FFF2-40B4-BE49-F238E27FC236}">
                <a16:creationId xmlns:a16="http://schemas.microsoft.com/office/drawing/2014/main" id="{E160F128-8867-EB4F-0334-B2EF3E5179C4}"/>
              </a:ext>
            </a:extLst>
          </p:cNvPr>
          <p:cNvSpPr txBox="1">
            <a:spLocks/>
          </p:cNvSpPr>
          <p:nvPr/>
        </p:nvSpPr>
        <p:spPr>
          <a:xfrm>
            <a:off x="2132235" y="4830913"/>
            <a:ext cx="3909502" cy="323165"/>
          </a:xfrm>
          <a:prstGeom prst="rect">
            <a:avLst/>
          </a:prstGeom>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a:solidFill>
                  <a:schemeClr val="accent1"/>
                </a:solidFill>
                <a:ea typeface="Bogle" charset="0"/>
                <a:cs typeface="Bogle" charset="0"/>
              </a:rPr>
              <a:t>Accuracy</a:t>
            </a:r>
            <a:br>
              <a:rPr lang="en-US" sz="1000">
                <a:solidFill>
                  <a:schemeClr val="tx2">
                    <a:lumMod val="50000"/>
                    <a:lumOff val="50000"/>
                  </a:schemeClr>
                </a:solidFill>
                <a:ea typeface="Bogle" charset="0"/>
                <a:cs typeface="Bogle" charset="0"/>
              </a:rPr>
            </a:br>
            <a:r>
              <a:rPr lang="en-US" sz="1000"/>
              <a:t>Indicates the proportion of correct predictions made by the model.</a:t>
            </a:r>
            <a:endParaRPr lang="en-US" sz="1000">
              <a:solidFill>
                <a:schemeClr val="tx2">
                  <a:lumMod val="50000"/>
                  <a:lumOff val="50000"/>
                </a:schemeClr>
              </a:solidFill>
              <a:ea typeface="Bogle" charset="0"/>
              <a:cs typeface="Bogle" charset="0"/>
            </a:endParaRPr>
          </a:p>
        </p:txBody>
      </p:sp>
      <p:sp>
        <p:nvSpPr>
          <p:cNvPr id="6" name="Text Placeholder 3">
            <a:extLst>
              <a:ext uri="{FF2B5EF4-FFF2-40B4-BE49-F238E27FC236}">
                <a16:creationId xmlns:a16="http://schemas.microsoft.com/office/drawing/2014/main" id="{CCAFDF1D-34FB-DEA6-69D7-E19B02EB26AC}"/>
              </a:ext>
            </a:extLst>
          </p:cNvPr>
          <p:cNvSpPr txBox="1">
            <a:spLocks/>
          </p:cNvSpPr>
          <p:nvPr/>
        </p:nvSpPr>
        <p:spPr>
          <a:xfrm>
            <a:off x="2132235" y="5344044"/>
            <a:ext cx="3612046" cy="630942"/>
          </a:xfrm>
          <a:prstGeom prst="rect">
            <a:avLst/>
          </a:prstGeom>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a:solidFill>
                  <a:schemeClr val="accent2"/>
                </a:solidFill>
                <a:ea typeface="Bogle" charset="0"/>
                <a:cs typeface="Bogle" charset="0"/>
              </a:rPr>
              <a:t>Precision </a:t>
            </a:r>
            <a:br>
              <a:rPr lang="en-US" sz="1000">
                <a:solidFill>
                  <a:schemeClr val="tx2">
                    <a:lumMod val="50000"/>
                    <a:lumOff val="50000"/>
                  </a:schemeClr>
                </a:solidFill>
                <a:ea typeface="Bogle" charset="0"/>
                <a:cs typeface="Bogle" charset="0"/>
              </a:rPr>
            </a:br>
            <a:r>
              <a:rPr lang="en-US" sz="1000"/>
              <a:t>Reflects the accuracy of positive predictions. A higher precision indicates fewer false positives.</a:t>
            </a:r>
          </a:p>
          <a:p>
            <a:pPr algn="l"/>
            <a:endParaRPr lang="en-US" sz="1000">
              <a:solidFill>
                <a:schemeClr val="tx2">
                  <a:lumMod val="50000"/>
                  <a:lumOff val="50000"/>
                </a:schemeClr>
              </a:solidFill>
              <a:ea typeface="Bogle" charset="0"/>
              <a:cs typeface="Bogle" charset="0"/>
            </a:endParaRPr>
          </a:p>
        </p:txBody>
      </p:sp>
      <p:sp>
        <p:nvSpPr>
          <p:cNvPr id="9" name="Text Placeholder 3">
            <a:extLst>
              <a:ext uri="{FF2B5EF4-FFF2-40B4-BE49-F238E27FC236}">
                <a16:creationId xmlns:a16="http://schemas.microsoft.com/office/drawing/2014/main" id="{1AD28EFC-F0DF-581E-51EB-0B680D2500E3}"/>
              </a:ext>
            </a:extLst>
          </p:cNvPr>
          <p:cNvSpPr txBox="1">
            <a:spLocks/>
          </p:cNvSpPr>
          <p:nvPr/>
        </p:nvSpPr>
        <p:spPr>
          <a:xfrm>
            <a:off x="2132235" y="5961810"/>
            <a:ext cx="3633977" cy="630942"/>
          </a:xfrm>
          <a:prstGeom prst="rect">
            <a:avLst/>
          </a:prstGeom>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a:solidFill>
                  <a:schemeClr val="accent3"/>
                </a:solidFill>
                <a:ea typeface="Bogle" charset="0"/>
                <a:cs typeface="Bogle" charset="0"/>
              </a:rPr>
              <a:t>Recall </a:t>
            </a:r>
            <a:br>
              <a:rPr lang="en-US" sz="1000">
                <a:solidFill>
                  <a:schemeClr val="tx2">
                    <a:lumMod val="50000"/>
                    <a:lumOff val="50000"/>
                  </a:schemeClr>
                </a:solidFill>
                <a:ea typeface="Bogle" charset="0"/>
                <a:cs typeface="Bogle" charset="0"/>
              </a:rPr>
            </a:br>
            <a:r>
              <a:rPr lang="en-US" sz="1000"/>
              <a:t>Measures the model’s ability to identify all relevant instances. High recall means fewer false negatives.</a:t>
            </a:r>
          </a:p>
          <a:p>
            <a:pPr algn="l"/>
            <a:endParaRPr lang="en-US" sz="1000">
              <a:solidFill>
                <a:schemeClr val="tx2">
                  <a:lumMod val="50000"/>
                  <a:lumOff val="50000"/>
                </a:schemeClr>
              </a:solidFill>
              <a:ea typeface="Bogle" charset="0"/>
              <a:cs typeface="Bogle" charset="0"/>
            </a:endParaRPr>
          </a:p>
        </p:txBody>
      </p:sp>
      <p:sp>
        <p:nvSpPr>
          <p:cNvPr id="16" name="Freeform 45">
            <a:extLst>
              <a:ext uri="{FF2B5EF4-FFF2-40B4-BE49-F238E27FC236}">
                <a16:creationId xmlns:a16="http://schemas.microsoft.com/office/drawing/2014/main" id="{6877872F-32E8-632E-9DBE-52CEE0C38D4B}"/>
              </a:ext>
            </a:extLst>
          </p:cNvPr>
          <p:cNvSpPr>
            <a:spLocks noEditPoints="1"/>
          </p:cNvSpPr>
          <p:nvPr/>
        </p:nvSpPr>
        <p:spPr bwMode="auto">
          <a:xfrm>
            <a:off x="1635222" y="48185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ea typeface="Bogle" charset="0"/>
              <a:cs typeface="Bogle" charset="0"/>
            </a:endParaRPr>
          </a:p>
        </p:txBody>
      </p:sp>
      <p:sp>
        <p:nvSpPr>
          <p:cNvPr id="18" name="Freeform 45">
            <a:extLst>
              <a:ext uri="{FF2B5EF4-FFF2-40B4-BE49-F238E27FC236}">
                <a16:creationId xmlns:a16="http://schemas.microsoft.com/office/drawing/2014/main" id="{0624BAD1-790A-F46C-0916-A452BEE3C1C4}"/>
              </a:ext>
            </a:extLst>
          </p:cNvPr>
          <p:cNvSpPr>
            <a:spLocks noEditPoints="1"/>
          </p:cNvSpPr>
          <p:nvPr/>
        </p:nvSpPr>
        <p:spPr bwMode="auto">
          <a:xfrm>
            <a:off x="1635222" y="534404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ea typeface="Bogle" charset="0"/>
              <a:cs typeface="Bogle" charset="0"/>
            </a:endParaRPr>
          </a:p>
        </p:txBody>
      </p:sp>
      <p:sp>
        <p:nvSpPr>
          <p:cNvPr id="19" name="Freeform 45">
            <a:extLst>
              <a:ext uri="{FF2B5EF4-FFF2-40B4-BE49-F238E27FC236}">
                <a16:creationId xmlns:a16="http://schemas.microsoft.com/office/drawing/2014/main" id="{0EB45D02-69FE-DD2A-8780-E1777C7FE4B1}"/>
              </a:ext>
            </a:extLst>
          </p:cNvPr>
          <p:cNvSpPr>
            <a:spLocks noEditPoints="1"/>
          </p:cNvSpPr>
          <p:nvPr/>
        </p:nvSpPr>
        <p:spPr bwMode="auto">
          <a:xfrm>
            <a:off x="1635222" y="596631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ea typeface="Bogle" charset="0"/>
              <a:cs typeface="Bogle" charset="0"/>
            </a:endParaRPr>
          </a:p>
        </p:txBody>
      </p:sp>
      <p:sp>
        <p:nvSpPr>
          <p:cNvPr id="20" name="Slide Number Placeholder 19">
            <a:extLst>
              <a:ext uri="{FF2B5EF4-FFF2-40B4-BE49-F238E27FC236}">
                <a16:creationId xmlns:a16="http://schemas.microsoft.com/office/drawing/2014/main" id="{B06A1B63-F63E-5140-4F65-A7ECF322CD2B}"/>
              </a:ext>
            </a:extLst>
          </p:cNvPr>
          <p:cNvSpPr>
            <a:spLocks noGrp="1"/>
          </p:cNvSpPr>
          <p:nvPr>
            <p:ph type="sldNum" sz="quarter" idx="11"/>
          </p:nvPr>
        </p:nvSpPr>
        <p:spPr/>
        <p:txBody>
          <a:bodyPr/>
          <a:lstStyle/>
          <a:p>
            <a:fld id="{56121F88-8EBB-447F-B7E7-039A06F6D31E}" type="slidenum">
              <a:rPr lang="en-US" smtClean="0"/>
              <a:pPr/>
              <a:t>14</a:t>
            </a:fld>
            <a:endParaRPr lang="en-US"/>
          </a:p>
        </p:txBody>
      </p:sp>
    </p:spTree>
    <p:extLst>
      <p:ext uri="{BB962C8B-B14F-4D97-AF65-F5344CB8AC3E}">
        <p14:creationId xmlns:p14="http://schemas.microsoft.com/office/powerpoint/2010/main" val="22233564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C5851B-589E-5827-D036-04F23F9AA668}"/>
              </a:ext>
            </a:extLst>
          </p:cNvPr>
          <p:cNvSpPr/>
          <p:nvPr/>
        </p:nvSpPr>
        <p:spPr>
          <a:xfrm>
            <a:off x="1314067" y="1764973"/>
            <a:ext cx="1074012" cy="738664"/>
          </a:xfrm>
          <a:prstGeom prst="rect">
            <a:avLst/>
          </a:prstGeom>
          <a:noFill/>
        </p:spPr>
        <p:txBody>
          <a:bodyPr wrap="none" lIns="0" tIns="0" rIns="0" bIns="0">
            <a:spAutoFit/>
          </a:bodyPr>
          <a:lstStyle/>
          <a:p>
            <a:pPr defTabSz="1219170" fontAlgn="base">
              <a:spcBef>
                <a:spcPct val="0"/>
              </a:spcBef>
              <a:spcAft>
                <a:spcPct val="0"/>
              </a:spcAft>
            </a:pPr>
            <a:r>
              <a:rPr lang="en-US" sz="4800" b="1">
                <a:solidFill>
                  <a:srgbClr val="006666"/>
                </a:solidFill>
                <a:latin typeface="Bogle" charset="0"/>
                <a:ea typeface="Bogle" charset="0"/>
                <a:cs typeface="Bogle" charset="0"/>
              </a:rPr>
              <a:t>80%</a:t>
            </a:r>
            <a:endParaRPr lang="en-US" sz="3200" b="1">
              <a:solidFill>
                <a:srgbClr val="006666"/>
              </a:solidFill>
              <a:latin typeface="Bogle" charset="0"/>
              <a:ea typeface="Bogle" charset="0"/>
              <a:cs typeface="Bogle" charset="0"/>
            </a:endParaRPr>
          </a:p>
        </p:txBody>
      </p:sp>
      <p:sp>
        <p:nvSpPr>
          <p:cNvPr id="4" name="TextBox 3">
            <a:extLst>
              <a:ext uri="{FF2B5EF4-FFF2-40B4-BE49-F238E27FC236}">
                <a16:creationId xmlns:a16="http://schemas.microsoft.com/office/drawing/2014/main" id="{CBF78879-A5AB-CA97-8ED9-CA32A35076F0}"/>
              </a:ext>
            </a:extLst>
          </p:cNvPr>
          <p:cNvSpPr txBox="1"/>
          <p:nvPr/>
        </p:nvSpPr>
        <p:spPr>
          <a:xfrm>
            <a:off x="1359742" y="1366962"/>
            <a:ext cx="2056675" cy="307777"/>
          </a:xfrm>
          <a:prstGeom prst="rect">
            <a:avLst/>
          </a:prstGeom>
          <a:noFill/>
        </p:spPr>
        <p:txBody>
          <a:bodyPr wrap="square" lIns="0" tIns="0" rIns="0" bIns="0" rtlCol="0" anchor="t">
            <a:spAutoFit/>
          </a:bodyPr>
          <a:lstStyle/>
          <a:p>
            <a:pPr defTabSz="1219170" fontAlgn="base">
              <a:spcBef>
                <a:spcPct val="0"/>
              </a:spcBef>
              <a:spcAft>
                <a:spcPct val="0"/>
              </a:spcAft>
            </a:pPr>
            <a:r>
              <a:rPr lang="en-US" sz="2000" b="1">
                <a:solidFill>
                  <a:srgbClr val="000000">
                    <a:lumMod val="50000"/>
                    <a:lumOff val="50000"/>
                  </a:srgbClr>
                </a:solidFill>
                <a:latin typeface="+mj-lt"/>
                <a:ea typeface="Bogle" charset="0"/>
                <a:cs typeface="Bogle" charset="0"/>
              </a:rPr>
              <a:t>Logistic Regression</a:t>
            </a:r>
          </a:p>
        </p:txBody>
      </p:sp>
      <p:sp>
        <p:nvSpPr>
          <p:cNvPr id="5" name="TextBox 4">
            <a:extLst>
              <a:ext uri="{FF2B5EF4-FFF2-40B4-BE49-F238E27FC236}">
                <a16:creationId xmlns:a16="http://schemas.microsoft.com/office/drawing/2014/main" id="{C015126B-DDAA-E298-E80C-3A1FE72A0D47}"/>
              </a:ext>
            </a:extLst>
          </p:cNvPr>
          <p:cNvSpPr txBox="1"/>
          <p:nvPr/>
        </p:nvSpPr>
        <p:spPr>
          <a:xfrm>
            <a:off x="2636555" y="1837170"/>
            <a:ext cx="2661920" cy="1200329"/>
          </a:xfrm>
          <a:prstGeom prst="rect">
            <a:avLst/>
          </a:prstGeom>
          <a:noFill/>
        </p:spPr>
        <p:txBody>
          <a:bodyPr wrap="square" lIns="0" tIns="0" rIns="0" bIns="0" rtlCol="0">
            <a:spAutoFit/>
          </a:bodyPr>
          <a:lstStyle/>
          <a:p>
            <a:pPr defTabSz="1219170" fontAlgn="base">
              <a:spcBef>
                <a:spcPct val="20000"/>
              </a:spcBef>
              <a:spcAft>
                <a:spcPct val="0"/>
              </a:spcAft>
              <a:defRPr/>
            </a:pPr>
            <a:r>
              <a:rPr lang="en-US" sz="1300">
                <a:solidFill>
                  <a:srgbClr val="000000">
                    <a:lumMod val="75000"/>
                    <a:lumOff val="25000"/>
                  </a:srgbClr>
                </a:solidFill>
                <a:latin typeface="+mj-lt"/>
                <a:ea typeface="Bogle" charset="0"/>
                <a:cs typeface="Bogle" charset="0"/>
              </a:rPr>
              <a:t>It provided a probability score between 0 and 1, which was useful for classification task. Interpretability: The coefficients indicated the influence of each feature on the outcome, making the mode easy to understand.</a:t>
            </a:r>
          </a:p>
        </p:txBody>
      </p:sp>
      <p:sp>
        <p:nvSpPr>
          <p:cNvPr id="6" name="TextBox 5">
            <a:extLst>
              <a:ext uri="{FF2B5EF4-FFF2-40B4-BE49-F238E27FC236}">
                <a16:creationId xmlns:a16="http://schemas.microsoft.com/office/drawing/2014/main" id="{210019FC-7A5E-72DD-3DBA-414DD8D0675C}"/>
              </a:ext>
            </a:extLst>
          </p:cNvPr>
          <p:cNvSpPr txBox="1"/>
          <p:nvPr/>
        </p:nvSpPr>
        <p:spPr>
          <a:xfrm>
            <a:off x="1359742" y="3183681"/>
            <a:ext cx="4034485" cy="400110"/>
          </a:xfrm>
          <a:prstGeom prst="rect">
            <a:avLst/>
          </a:prstGeom>
          <a:noFill/>
        </p:spPr>
        <p:txBody>
          <a:bodyPr wrap="square" lIns="0" tIns="0" rIns="0" bIns="0" rtlCol="0">
            <a:spAutoFit/>
          </a:bodyPr>
          <a:lstStyle/>
          <a:p>
            <a:r>
              <a:rPr lang="en-US" sz="1300"/>
              <a:t>It was simple to implement and computationally efficient, especially for linearly separable data.</a:t>
            </a:r>
            <a:endParaRPr lang="en-US" sz="1300">
              <a:cs typeface="Calibri"/>
            </a:endParaRPr>
          </a:p>
        </p:txBody>
      </p:sp>
      <p:pic>
        <p:nvPicPr>
          <p:cNvPr id="21" name="Picture 20" descr="A graph with a line&#10;&#10;Description automatically generated">
            <a:extLst>
              <a:ext uri="{FF2B5EF4-FFF2-40B4-BE49-F238E27FC236}">
                <a16:creationId xmlns:a16="http://schemas.microsoft.com/office/drawing/2014/main" id="{850548D8-E096-2672-D6E3-BAFE688E585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6419" y="1113661"/>
            <a:ext cx="3480297" cy="3003078"/>
          </a:xfrm>
          <a:prstGeom prst="rect">
            <a:avLst/>
          </a:prstGeom>
        </p:spPr>
      </p:pic>
      <p:sp>
        <p:nvSpPr>
          <p:cNvPr id="23" name="TextBox 22">
            <a:extLst>
              <a:ext uri="{FF2B5EF4-FFF2-40B4-BE49-F238E27FC236}">
                <a16:creationId xmlns:a16="http://schemas.microsoft.com/office/drawing/2014/main" id="{86B7C061-151B-BCFB-75BE-69E855194CA9}"/>
              </a:ext>
            </a:extLst>
          </p:cNvPr>
          <p:cNvSpPr txBox="1"/>
          <p:nvPr/>
        </p:nvSpPr>
        <p:spPr>
          <a:xfrm>
            <a:off x="1309462" y="4228195"/>
            <a:ext cx="1327093" cy="369332"/>
          </a:xfrm>
          <a:prstGeom prst="rect">
            <a:avLst/>
          </a:prstGeom>
          <a:noFill/>
        </p:spPr>
        <p:txBody>
          <a:bodyPr wrap="square" rtlCol="0">
            <a:spAutoFit/>
          </a:bodyPr>
          <a:lstStyle/>
          <a:p>
            <a:r>
              <a:rPr lang="en-US" b="1">
                <a:solidFill>
                  <a:srgbClr val="006666"/>
                </a:solidFill>
              </a:rPr>
              <a:t>Conclusion</a:t>
            </a:r>
          </a:p>
        </p:txBody>
      </p:sp>
      <p:sp>
        <p:nvSpPr>
          <p:cNvPr id="24" name="TextBox 23">
            <a:extLst>
              <a:ext uri="{FF2B5EF4-FFF2-40B4-BE49-F238E27FC236}">
                <a16:creationId xmlns:a16="http://schemas.microsoft.com/office/drawing/2014/main" id="{308BC390-02C9-159B-5BE1-A38B2095EE31}"/>
              </a:ext>
            </a:extLst>
          </p:cNvPr>
          <p:cNvSpPr txBox="1"/>
          <p:nvPr/>
        </p:nvSpPr>
        <p:spPr>
          <a:xfrm>
            <a:off x="1309462" y="4649687"/>
            <a:ext cx="7854893" cy="784830"/>
          </a:xfrm>
          <a:prstGeom prst="rect">
            <a:avLst/>
          </a:prstGeom>
          <a:noFill/>
        </p:spPr>
        <p:txBody>
          <a:bodyPr wrap="square" rtlCol="0">
            <a:spAutoFit/>
          </a:bodyPr>
          <a:lstStyle/>
          <a:p>
            <a:r>
              <a:rPr lang="en-US" sz="1500"/>
              <a:t>These three methods played crucial roles in machine learning workflows, each offering unique advantages for different types of data and tasks. For our user input predictive model, we proceeded with Logistic Regression, which had an accuracy of 80%, higher than the other methods.</a:t>
            </a:r>
          </a:p>
        </p:txBody>
      </p:sp>
      <p:sp>
        <p:nvSpPr>
          <p:cNvPr id="26" name="TextBox 25">
            <a:extLst>
              <a:ext uri="{FF2B5EF4-FFF2-40B4-BE49-F238E27FC236}">
                <a16:creationId xmlns:a16="http://schemas.microsoft.com/office/drawing/2014/main" id="{A261BEC0-F5B8-A9F5-81A4-7EB00B87F3FC}"/>
              </a:ext>
            </a:extLst>
          </p:cNvPr>
          <p:cNvSpPr txBox="1"/>
          <p:nvPr/>
        </p:nvSpPr>
        <p:spPr>
          <a:xfrm>
            <a:off x="74430" y="473328"/>
            <a:ext cx="11281141" cy="553998"/>
          </a:xfrm>
          <a:prstGeom prst="rect">
            <a:avLst/>
          </a:prstGeom>
          <a:noFill/>
        </p:spPr>
        <p:txBody>
          <a:bodyPr wrap="square">
            <a:spAutoFit/>
          </a:bodyPr>
          <a:lstStyle/>
          <a:p>
            <a:r>
              <a:rPr lang="en-US" sz="3000" b="1" kern="0">
                <a:solidFill>
                  <a:schemeClr val="accent1"/>
                </a:solidFill>
              </a:rPr>
              <a:t>Model Selection – Logistic Regression has high accuracy</a:t>
            </a:r>
          </a:p>
        </p:txBody>
      </p:sp>
      <p:sp>
        <p:nvSpPr>
          <p:cNvPr id="28" name="TextBox 27">
            <a:extLst>
              <a:ext uri="{FF2B5EF4-FFF2-40B4-BE49-F238E27FC236}">
                <a16:creationId xmlns:a16="http://schemas.microsoft.com/office/drawing/2014/main" id="{4171A67D-EED9-8B4C-A58C-C25A05089E38}"/>
              </a:ext>
            </a:extLst>
          </p:cNvPr>
          <p:cNvSpPr txBox="1"/>
          <p:nvPr/>
        </p:nvSpPr>
        <p:spPr>
          <a:xfrm>
            <a:off x="8771861" y="4155706"/>
            <a:ext cx="1802333" cy="369332"/>
          </a:xfrm>
          <a:prstGeom prst="rect">
            <a:avLst/>
          </a:prstGeom>
          <a:noFill/>
        </p:spPr>
        <p:txBody>
          <a:bodyPr wrap="square" rtlCol="0">
            <a:spAutoFit/>
          </a:bodyPr>
          <a:lstStyle/>
          <a:p>
            <a:r>
              <a:rPr lang="en-US" b="1">
                <a:solidFill>
                  <a:srgbClr val="006666"/>
                </a:solidFill>
              </a:rPr>
              <a:t>Sigmoid function</a:t>
            </a:r>
          </a:p>
        </p:txBody>
      </p:sp>
      <p:sp>
        <p:nvSpPr>
          <p:cNvPr id="3" name="Slide Number Placeholder 2">
            <a:extLst>
              <a:ext uri="{FF2B5EF4-FFF2-40B4-BE49-F238E27FC236}">
                <a16:creationId xmlns:a16="http://schemas.microsoft.com/office/drawing/2014/main" id="{64D439DE-21ED-DD24-DAA9-C3E2F6C3321F}"/>
              </a:ext>
            </a:extLst>
          </p:cNvPr>
          <p:cNvSpPr>
            <a:spLocks noGrp="1"/>
          </p:cNvSpPr>
          <p:nvPr>
            <p:ph type="sldNum" sz="quarter" idx="11"/>
          </p:nvPr>
        </p:nvSpPr>
        <p:spPr/>
        <p:txBody>
          <a:bodyPr/>
          <a:lstStyle/>
          <a:p>
            <a:fld id="{56121F88-8EBB-447F-B7E7-039A06F6D31E}" type="slidenum">
              <a:rPr lang="en-US" smtClean="0"/>
              <a:pPr/>
              <a:t>15</a:t>
            </a:fld>
            <a:endParaRPr lang="en-US"/>
          </a:p>
        </p:txBody>
      </p:sp>
    </p:spTree>
    <p:extLst>
      <p:ext uri="{BB962C8B-B14F-4D97-AF65-F5344CB8AC3E}">
        <p14:creationId xmlns:p14="http://schemas.microsoft.com/office/powerpoint/2010/main" val="35638070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BC5A-550D-95D4-5EE6-11D065D11076}"/>
              </a:ext>
            </a:extLst>
          </p:cNvPr>
          <p:cNvSpPr>
            <a:spLocks noGrp="1"/>
          </p:cNvSpPr>
          <p:nvPr>
            <p:ph type="title" idx="4294967295"/>
          </p:nvPr>
        </p:nvSpPr>
        <p:spPr>
          <a:xfrm>
            <a:off x="212660" y="520994"/>
            <a:ext cx="7808433" cy="478466"/>
          </a:xfrm>
        </p:spPr>
        <p:txBody>
          <a:bodyPr/>
          <a:lstStyle/>
          <a:p>
            <a:r>
              <a:rPr lang="en-US" sz="3000"/>
              <a:t>Dashboard</a:t>
            </a:r>
          </a:p>
        </p:txBody>
      </p:sp>
      <p:pic>
        <p:nvPicPr>
          <p:cNvPr id="26" name="Picture 25" descr="A screenshot of a computer&#10;&#10;Description automatically generated">
            <a:extLst>
              <a:ext uri="{FF2B5EF4-FFF2-40B4-BE49-F238E27FC236}">
                <a16:creationId xmlns:a16="http://schemas.microsoft.com/office/drawing/2014/main" id="{5242AF98-29F3-59A8-1BD2-5F39CFA6F4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790" y="1417379"/>
            <a:ext cx="3189769" cy="1592257"/>
          </a:xfrm>
          <a:prstGeom prst="rect">
            <a:avLst/>
          </a:prstGeom>
          <a:ln w="25400">
            <a:solidFill>
              <a:schemeClr val="accent1"/>
            </a:solidFill>
          </a:ln>
        </p:spPr>
      </p:pic>
      <p:pic>
        <p:nvPicPr>
          <p:cNvPr id="1026" name="Picture 2">
            <a:extLst>
              <a:ext uri="{FF2B5EF4-FFF2-40B4-BE49-F238E27FC236}">
                <a16:creationId xmlns:a16="http://schemas.microsoft.com/office/drawing/2014/main" id="{454637F3-6A75-B727-E746-F7BEC1D01F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573" y="1440453"/>
            <a:ext cx="3232854" cy="1569184"/>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7C23006-0BCE-BA3D-1C0C-192F43A703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790" y="3429000"/>
            <a:ext cx="4976036" cy="2519885"/>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2A73BB0-DE0B-97A2-C100-2B06125A156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1174" y="3428999"/>
            <a:ext cx="4976036" cy="2519885"/>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038DED4-767B-E5F7-6A4B-1FB88B705D2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72130" y="1440452"/>
            <a:ext cx="3463603" cy="1592257"/>
          </a:xfrm>
          <a:prstGeom prst="rect">
            <a:avLst/>
          </a:prstGeom>
          <a:noFill/>
          <a:ln w="25400">
            <a:solidFill>
              <a:schemeClr val="accent1"/>
            </a:solidFill>
          </a:ln>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ECA76B7-26E5-7E8A-4F21-5FA469FC71A4}"/>
              </a:ext>
            </a:extLst>
          </p:cNvPr>
          <p:cNvSpPr>
            <a:spLocks noGrp="1"/>
          </p:cNvSpPr>
          <p:nvPr>
            <p:ph type="sldNum" sz="quarter" idx="11"/>
          </p:nvPr>
        </p:nvSpPr>
        <p:spPr/>
        <p:txBody>
          <a:bodyPr/>
          <a:lstStyle/>
          <a:p>
            <a:fld id="{56121F88-8EBB-447F-B7E7-039A06F6D31E}" type="slidenum">
              <a:rPr lang="en-US" smtClean="0"/>
              <a:pPr/>
              <a:t>16</a:t>
            </a:fld>
            <a:endParaRPr lang="en-US"/>
          </a:p>
        </p:txBody>
      </p:sp>
    </p:spTree>
    <p:extLst>
      <p:ext uri="{BB962C8B-B14F-4D97-AF65-F5344CB8AC3E}">
        <p14:creationId xmlns:p14="http://schemas.microsoft.com/office/powerpoint/2010/main" val="26141756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0012-86D2-5D27-125A-44979114CA8D}"/>
              </a:ext>
            </a:extLst>
          </p:cNvPr>
          <p:cNvSpPr>
            <a:spLocks noGrp="1"/>
          </p:cNvSpPr>
          <p:nvPr>
            <p:ph type="title" idx="4294967295"/>
          </p:nvPr>
        </p:nvSpPr>
        <p:spPr>
          <a:xfrm>
            <a:off x="212660" y="291288"/>
            <a:ext cx="7819065" cy="708173"/>
          </a:xfrm>
        </p:spPr>
        <p:txBody>
          <a:bodyPr/>
          <a:lstStyle/>
          <a:p>
            <a:r>
              <a:rPr lang="en-US" sz="3000"/>
              <a:t>Conclusion</a:t>
            </a:r>
          </a:p>
        </p:txBody>
      </p:sp>
      <p:sp>
        <p:nvSpPr>
          <p:cNvPr id="3" name="TextBox 2">
            <a:extLst>
              <a:ext uri="{FF2B5EF4-FFF2-40B4-BE49-F238E27FC236}">
                <a16:creationId xmlns:a16="http://schemas.microsoft.com/office/drawing/2014/main" id="{646EE9EE-C114-079C-7CA8-3D19462BFE7A}"/>
              </a:ext>
            </a:extLst>
          </p:cNvPr>
          <p:cNvSpPr txBox="1"/>
          <p:nvPr/>
        </p:nvSpPr>
        <p:spPr>
          <a:xfrm>
            <a:off x="414670" y="1467292"/>
            <a:ext cx="11174818" cy="5632311"/>
          </a:xfrm>
          <a:prstGeom prst="rect">
            <a:avLst/>
          </a:prstGeom>
          <a:noFill/>
        </p:spPr>
        <p:txBody>
          <a:bodyPr wrap="square" rtlCol="0">
            <a:spAutoFit/>
          </a:bodyPr>
          <a:lstStyle/>
          <a:p>
            <a:pPr marL="285750" indent="-285750">
              <a:buFont typeface="Arial" panose="020B0604020202020204" pitchFamily="34" charset="0"/>
              <a:buChar char="•"/>
            </a:pPr>
            <a:r>
              <a:rPr lang="en-US"/>
              <a:t>We are using logistic regression as it provides higher accuracy in our model predictions</a:t>
            </a:r>
          </a:p>
          <a:p>
            <a:endParaRPr lang="en-US"/>
          </a:p>
          <a:p>
            <a:pPr marL="285750" indent="-285750">
              <a:buFont typeface="Arial" panose="020B0604020202020204" pitchFamily="34" charset="0"/>
              <a:buChar char="•"/>
            </a:pPr>
            <a:r>
              <a:rPr lang="en-US"/>
              <a:t>Gender is not a significant factor in churn, as both male and female customers show similar retention behaviors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Shorter-tenure customers are more likely to churn than long-tenure customers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Non-usage of services like online backup, device protection, and tech support strongly correlates with higher churn rates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Complex fiber optic installations, month-to-month contracts, and payment issues all contribute to higher churn rates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Higher monthly charges for churned customers indicate that cost is a key factor in churn, crucial for retention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0B87A532-4245-668F-9C07-17C360D0C6D5}"/>
              </a:ext>
            </a:extLst>
          </p:cNvPr>
          <p:cNvSpPr>
            <a:spLocks noGrp="1"/>
          </p:cNvSpPr>
          <p:nvPr>
            <p:ph type="sldNum" sz="quarter" idx="11"/>
          </p:nvPr>
        </p:nvSpPr>
        <p:spPr/>
        <p:txBody>
          <a:bodyPr/>
          <a:lstStyle/>
          <a:p>
            <a:fld id="{56121F88-8EBB-447F-B7E7-039A06F6D31E}" type="slidenum">
              <a:rPr lang="en-US" smtClean="0"/>
              <a:pPr/>
              <a:t>17</a:t>
            </a:fld>
            <a:endParaRPr lang="en-US"/>
          </a:p>
        </p:txBody>
      </p:sp>
    </p:spTree>
    <p:extLst>
      <p:ext uri="{BB962C8B-B14F-4D97-AF65-F5344CB8AC3E}">
        <p14:creationId xmlns:p14="http://schemas.microsoft.com/office/powerpoint/2010/main" val="42708741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BCCE226-4B99-2E98-222D-EB611389C3CD}"/>
              </a:ext>
            </a:extLst>
          </p:cNvPr>
          <p:cNvSpPr txBox="1">
            <a:spLocks/>
          </p:cNvSpPr>
          <p:nvPr/>
        </p:nvSpPr>
        <p:spPr>
          <a:xfrm>
            <a:off x="97785" y="407779"/>
            <a:ext cx="9573018" cy="695808"/>
          </a:xfrm>
          <a:prstGeom prst="rect">
            <a:avLst/>
          </a:prstGeom>
        </p:spPr>
        <p:txBody>
          <a:bodyPr anchor="ctr">
            <a:normAutofit/>
          </a:bodyPr>
          <a:lstStyle>
            <a:lvl1pPr marL="234950" indent="-234950" algn="l" rtl="0" eaLnBrk="1" fontAlgn="base" hangingPunct="1">
              <a:spcBef>
                <a:spcPct val="100000"/>
              </a:spcBef>
              <a:spcAft>
                <a:spcPct val="0"/>
              </a:spcAft>
              <a:buClr>
                <a:srgbClr val="003399"/>
              </a:buClr>
              <a:buFont typeface="Webdings" pitchFamily="18" charset="2"/>
              <a:buChar char="4"/>
              <a:defRPr sz="1200" b="0">
                <a:solidFill>
                  <a:schemeClr val="bg2">
                    <a:lumMod val="10000"/>
                  </a:schemeClr>
                </a:solidFill>
                <a:latin typeface="Calibiri"/>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200" baseline="0">
                <a:solidFill>
                  <a:schemeClr val="bg2">
                    <a:lumMod val="10000"/>
                  </a:schemeClr>
                </a:solidFill>
                <a:latin typeface="Calibiri"/>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bg2">
                    <a:lumMod val="10000"/>
                  </a:schemeClr>
                </a:solidFill>
                <a:latin typeface="Calibiri"/>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buNone/>
            </a:pPr>
            <a:r>
              <a:rPr lang="en-US" sz="3000" b="1" kern="0">
                <a:solidFill>
                  <a:srgbClr val="800000"/>
                </a:solidFill>
                <a:latin typeface="Calibri" panose="020F0502020204030204" pitchFamily="34" charset="0"/>
                <a:ea typeface="+mj-ea"/>
                <a:cs typeface="Calibri" panose="020F0502020204030204" pitchFamily="34" charset="0"/>
              </a:rPr>
              <a:t>Recommendations</a:t>
            </a:r>
          </a:p>
        </p:txBody>
      </p:sp>
      <p:sp>
        <p:nvSpPr>
          <p:cNvPr id="10" name="Freeform 152">
            <a:extLst>
              <a:ext uri="{FF2B5EF4-FFF2-40B4-BE49-F238E27FC236}">
                <a16:creationId xmlns:a16="http://schemas.microsoft.com/office/drawing/2014/main" id="{EBD2FDD9-AA09-55B4-5F77-1E21C4E663A7}"/>
              </a:ext>
            </a:extLst>
          </p:cNvPr>
          <p:cNvSpPr>
            <a:spLocks noEditPoints="1"/>
          </p:cNvSpPr>
          <p:nvPr/>
        </p:nvSpPr>
        <p:spPr bwMode="auto">
          <a:xfrm>
            <a:off x="10421109" y="3206987"/>
            <a:ext cx="367702" cy="33980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vert="horz" wrap="square" lIns="74271" tIns="37136" rIns="74271" bIns="37136" numCol="1" anchor="t" anchorCtr="0" compatLnSpc="1">
            <a:prstTxWarp prst="textNoShape">
              <a:avLst/>
            </a:prstTxWarp>
          </a:bodyPr>
          <a:lstStyle/>
          <a:p>
            <a:endParaRPr lang="en-US" sz="1462">
              <a:ea typeface="Bogle" charset="0"/>
              <a:cs typeface="Bogle" charset="0"/>
            </a:endParaRPr>
          </a:p>
        </p:txBody>
      </p:sp>
      <p:sp>
        <p:nvSpPr>
          <p:cNvPr id="18" name="Freeform 7">
            <a:extLst>
              <a:ext uri="{FF2B5EF4-FFF2-40B4-BE49-F238E27FC236}">
                <a16:creationId xmlns:a16="http://schemas.microsoft.com/office/drawing/2014/main" id="{22A021E4-BCE8-AD62-9160-A5024EB08F35}"/>
              </a:ext>
            </a:extLst>
          </p:cNvPr>
          <p:cNvSpPr/>
          <p:nvPr/>
        </p:nvSpPr>
        <p:spPr>
          <a:xfrm rot="16200000">
            <a:off x="2402595" y="2142185"/>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sp>
        <p:nvSpPr>
          <p:cNvPr id="19" name="Freeform 9">
            <a:extLst>
              <a:ext uri="{FF2B5EF4-FFF2-40B4-BE49-F238E27FC236}">
                <a16:creationId xmlns:a16="http://schemas.microsoft.com/office/drawing/2014/main" id="{F8599AE3-013A-FAA0-D6F2-6E30BAA0A8FD}"/>
              </a:ext>
            </a:extLst>
          </p:cNvPr>
          <p:cNvSpPr/>
          <p:nvPr/>
        </p:nvSpPr>
        <p:spPr>
          <a:xfrm rot="16200000">
            <a:off x="2396749" y="20321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sp>
        <p:nvSpPr>
          <p:cNvPr id="21" name="Freeform 6">
            <a:extLst>
              <a:ext uri="{FF2B5EF4-FFF2-40B4-BE49-F238E27FC236}">
                <a16:creationId xmlns:a16="http://schemas.microsoft.com/office/drawing/2014/main" id="{B5F75AF4-4BFA-8EAD-0EAF-194449704AF7}"/>
              </a:ext>
            </a:extLst>
          </p:cNvPr>
          <p:cNvSpPr/>
          <p:nvPr/>
        </p:nvSpPr>
        <p:spPr>
          <a:xfrm rot="16200000">
            <a:off x="5760514" y="212635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sp>
        <p:nvSpPr>
          <p:cNvPr id="22" name="Freeform 10">
            <a:extLst>
              <a:ext uri="{FF2B5EF4-FFF2-40B4-BE49-F238E27FC236}">
                <a16:creationId xmlns:a16="http://schemas.microsoft.com/office/drawing/2014/main" id="{8C277E35-6688-444E-E2D4-5EBDCC6E6136}"/>
              </a:ext>
            </a:extLst>
          </p:cNvPr>
          <p:cNvSpPr/>
          <p:nvPr/>
        </p:nvSpPr>
        <p:spPr>
          <a:xfrm rot="16200000">
            <a:off x="5760515" y="20321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sp>
        <p:nvSpPr>
          <p:cNvPr id="26" name="Freeform 8">
            <a:extLst>
              <a:ext uri="{FF2B5EF4-FFF2-40B4-BE49-F238E27FC236}">
                <a16:creationId xmlns:a16="http://schemas.microsoft.com/office/drawing/2014/main" id="{639337D6-21A6-8157-BF85-9884517F88DF}"/>
              </a:ext>
            </a:extLst>
          </p:cNvPr>
          <p:cNvSpPr>
            <a:spLocks noEditPoints="1"/>
          </p:cNvSpPr>
          <p:nvPr/>
        </p:nvSpPr>
        <p:spPr bwMode="auto">
          <a:xfrm>
            <a:off x="5667380" y="3837498"/>
            <a:ext cx="1818746" cy="1315044"/>
          </a:xfrm>
          <a:custGeom>
            <a:avLst/>
            <a:gdLst>
              <a:gd name="T0" fmla="*/ 2107 w 2385"/>
              <a:gd name="T1" fmla="*/ 1668 h 2385"/>
              <a:gd name="T2" fmla="*/ 1827 w 2385"/>
              <a:gd name="T3" fmla="*/ 1273 h 2385"/>
              <a:gd name="T4" fmla="*/ 2107 w 2385"/>
              <a:gd name="T5" fmla="*/ 1668 h 2385"/>
              <a:gd name="T6" fmla="*/ 1576 w 2385"/>
              <a:gd name="T7" fmla="*/ 2150 h 2385"/>
              <a:gd name="T8" fmla="*/ 2003 w 2385"/>
              <a:gd name="T9" fmla="*/ 1829 h 2385"/>
              <a:gd name="T10" fmla="*/ 1273 w 2385"/>
              <a:gd name="T11" fmla="*/ 2207 h 2385"/>
              <a:gd name="T12" fmla="*/ 1273 w 2385"/>
              <a:gd name="T13" fmla="*/ 1829 h 2385"/>
              <a:gd name="T14" fmla="*/ 1273 w 2385"/>
              <a:gd name="T15" fmla="*/ 2207 h 2385"/>
              <a:gd name="T16" fmla="*/ 1273 w 2385"/>
              <a:gd name="T17" fmla="*/ 1273 h 2385"/>
              <a:gd name="T18" fmla="*/ 1613 w 2385"/>
              <a:gd name="T19" fmla="*/ 1668 h 2385"/>
              <a:gd name="T20" fmla="*/ 1273 w 2385"/>
              <a:gd name="T21" fmla="*/ 1273 h 2385"/>
              <a:gd name="T22" fmla="*/ 1273 w 2385"/>
              <a:gd name="T23" fmla="*/ 717 h 2385"/>
              <a:gd name="T24" fmla="*/ 1666 w 2385"/>
              <a:gd name="T25" fmla="*/ 1112 h 2385"/>
              <a:gd name="T26" fmla="*/ 1273 w 2385"/>
              <a:gd name="T27" fmla="*/ 717 h 2385"/>
              <a:gd name="T28" fmla="*/ 1273 w 2385"/>
              <a:gd name="T29" fmla="*/ 178 h 2385"/>
              <a:gd name="T30" fmla="*/ 1273 w 2385"/>
              <a:gd name="T31" fmla="*/ 556 h 2385"/>
              <a:gd name="T32" fmla="*/ 2003 w 2385"/>
              <a:gd name="T33" fmla="*/ 556 h 2385"/>
              <a:gd name="T34" fmla="*/ 1733 w 2385"/>
              <a:gd name="T35" fmla="*/ 556 h 2385"/>
              <a:gd name="T36" fmla="*/ 2003 w 2385"/>
              <a:gd name="T37" fmla="*/ 556 h 2385"/>
              <a:gd name="T38" fmla="*/ 2107 w 2385"/>
              <a:gd name="T39" fmla="*/ 717 h 2385"/>
              <a:gd name="T40" fmla="*/ 1827 w 2385"/>
              <a:gd name="T41" fmla="*/ 1112 h 2385"/>
              <a:gd name="T42" fmla="*/ 2107 w 2385"/>
              <a:gd name="T43" fmla="*/ 717 h 2385"/>
              <a:gd name="T44" fmla="*/ 1112 w 2385"/>
              <a:gd name="T45" fmla="*/ 556 h 2385"/>
              <a:gd name="T46" fmla="*/ 1112 w 2385"/>
              <a:gd name="T47" fmla="*/ 178 h 2385"/>
              <a:gd name="T48" fmla="*/ 1112 w 2385"/>
              <a:gd name="T49" fmla="*/ 1112 h 2385"/>
              <a:gd name="T50" fmla="*/ 719 w 2385"/>
              <a:gd name="T51" fmla="*/ 1112 h 2385"/>
              <a:gd name="T52" fmla="*/ 1112 w 2385"/>
              <a:gd name="T53" fmla="*/ 717 h 2385"/>
              <a:gd name="T54" fmla="*/ 1112 w 2385"/>
              <a:gd name="T55" fmla="*/ 1668 h 2385"/>
              <a:gd name="T56" fmla="*/ 771 w 2385"/>
              <a:gd name="T57" fmla="*/ 1668 h 2385"/>
              <a:gd name="T58" fmla="*/ 1112 w 2385"/>
              <a:gd name="T59" fmla="*/ 1273 h 2385"/>
              <a:gd name="T60" fmla="*/ 1112 w 2385"/>
              <a:gd name="T61" fmla="*/ 2207 h 2385"/>
              <a:gd name="T62" fmla="*/ 821 w 2385"/>
              <a:gd name="T63" fmla="*/ 1829 h 2385"/>
              <a:gd name="T64" fmla="*/ 1112 w 2385"/>
              <a:gd name="T65" fmla="*/ 2207 h 2385"/>
              <a:gd name="T66" fmla="*/ 382 w 2385"/>
              <a:gd name="T67" fmla="*/ 1829 h 2385"/>
              <a:gd name="T68" fmla="*/ 809 w 2385"/>
              <a:gd name="T69" fmla="*/ 2150 h 2385"/>
              <a:gd name="T70" fmla="*/ 278 w 2385"/>
              <a:gd name="T71" fmla="*/ 1668 h 2385"/>
              <a:gd name="T72" fmla="*/ 164 w 2385"/>
              <a:gd name="T73" fmla="*/ 1273 h 2385"/>
              <a:gd name="T74" fmla="*/ 607 w 2385"/>
              <a:gd name="T75" fmla="*/ 1668 h 2385"/>
              <a:gd name="T76" fmla="*/ 278 w 2385"/>
              <a:gd name="T77" fmla="*/ 717 h 2385"/>
              <a:gd name="T78" fmla="*/ 607 w 2385"/>
              <a:gd name="T79" fmla="*/ 717 h 2385"/>
              <a:gd name="T80" fmla="*/ 164 w 2385"/>
              <a:gd name="T81" fmla="*/ 1112 h 2385"/>
              <a:gd name="T82" fmla="*/ 809 w 2385"/>
              <a:gd name="T83" fmla="*/ 236 h 2385"/>
              <a:gd name="T84" fmla="*/ 651 w 2385"/>
              <a:gd name="T85" fmla="*/ 556 h 2385"/>
              <a:gd name="T86" fmla="*/ 809 w 2385"/>
              <a:gd name="T87" fmla="*/ 236 h 2385"/>
              <a:gd name="T88" fmla="*/ 1192 w 2385"/>
              <a:gd name="T89" fmla="*/ 0 h 2385"/>
              <a:gd name="T90" fmla="*/ 1192 w 2385"/>
              <a:gd name="T91" fmla="*/ 2385 h 2385"/>
              <a:gd name="T92" fmla="*/ 1192 w 2385"/>
              <a:gd name="T93" fmla="*/ 0 h 2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85" h="2385">
                <a:moveTo>
                  <a:pt x="2107" y="1668"/>
                </a:moveTo>
                <a:lnTo>
                  <a:pt x="2107" y="1668"/>
                </a:lnTo>
                <a:lnTo>
                  <a:pt x="1778" y="1668"/>
                </a:lnTo>
                <a:cubicBezTo>
                  <a:pt x="1805" y="1546"/>
                  <a:pt x="1822" y="1414"/>
                  <a:pt x="1827" y="1273"/>
                </a:cubicBezTo>
                <a:lnTo>
                  <a:pt x="2220" y="1273"/>
                </a:lnTo>
                <a:cubicBezTo>
                  <a:pt x="2209" y="1415"/>
                  <a:pt x="2170" y="1548"/>
                  <a:pt x="2107" y="1668"/>
                </a:cubicBezTo>
                <a:close/>
                <a:moveTo>
                  <a:pt x="1576" y="2150"/>
                </a:moveTo>
                <a:lnTo>
                  <a:pt x="1576" y="2150"/>
                </a:lnTo>
                <a:cubicBezTo>
                  <a:pt x="1639" y="2062"/>
                  <a:pt x="1692" y="1954"/>
                  <a:pt x="1733" y="1829"/>
                </a:cubicBezTo>
                <a:lnTo>
                  <a:pt x="2003" y="1829"/>
                </a:lnTo>
                <a:cubicBezTo>
                  <a:pt x="1892" y="1970"/>
                  <a:pt x="1745" y="2082"/>
                  <a:pt x="1576" y="2150"/>
                </a:cubicBezTo>
                <a:close/>
                <a:moveTo>
                  <a:pt x="1273" y="2207"/>
                </a:moveTo>
                <a:lnTo>
                  <a:pt x="1273" y="2207"/>
                </a:lnTo>
                <a:lnTo>
                  <a:pt x="1273" y="1829"/>
                </a:lnTo>
                <a:lnTo>
                  <a:pt x="1564" y="1829"/>
                </a:lnTo>
                <a:cubicBezTo>
                  <a:pt x="1489" y="2029"/>
                  <a:pt x="1383" y="2163"/>
                  <a:pt x="1273" y="2207"/>
                </a:cubicBezTo>
                <a:close/>
                <a:moveTo>
                  <a:pt x="1273" y="1273"/>
                </a:moveTo>
                <a:lnTo>
                  <a:pt x="1273" y="1273"/>
                </a:lnTo>
                <a:lnTo>
                  <a:pt x="1666" y="1273"/>
                </a:lnTo>
                <a:cubicBezTo>
                  <a:pt x="1661" y="1418"/>
                  <a:pt x="1642" y="1551"/>
                  <a:pt x="1613" y="1668"/>
                </a:cubicBezTo>
                <a:lnTo>
                  <a:pt x="1273" y="1668"/>
                </a:lnTo>
                <a:lnTo>
                  <a:pt x="1273" y="1273"/>
                </a:lnTo>
                <a:close/>
                <a:moveTo>
                  <a:pt x="1273" y="717"/>
                </a:moveTo>
                <a:lnTo>
                  <a:pt x="1273" y="717"/>
                </a:lnTo>
                <a:lnTo>
                  <a:pt x="1613" y="717"/>
                </a:lnTo>
                <a:cubicBezTo>
                  <a:pt x="1642" y="835"/>
                  <a:pt x="1661" y="967"/>
                  <a:pt x="1666" y="1112"/>
                </a:cubicBezTo>
                <a:lnTo>
                  <a:pt x="1273" y="1112"/>
                </a:lnTo>
                <a:lnTo>
                  <a:pt x="1273" y="717"/>
                </a:lnTo>
                <a:close/>
                <a:moveTo>
                  <a:pt x="1273" y="178"/>
                </a:moveTo>
                <a:lnTo>
                  <a:pt x="1273" y="178"/>
                </a:lnTo>
                <a:cubicBezTo>
                  <a:pt x="1383" y="223"/>
                  <a:pt x="1489" y="357"/>
                  <a:pt x="1564" y="556"/>
                </a:cubicBezTo>
                <a:lnTo>
                  <a:pt x="1273" y="556"/>
                </a:lnTo>
                <a:lnTo>
                  <a:pt x="1273" y="178"/>
                </a:lnTo>
                <a:close/>
                <a:moveTo>
                  <a:pt x="2003" y="556"/>
                </a:moveTo>
                <a:lnTo>
                  <a:pt x="2003" y="556"/>
                </a:lnTo>
                <a:lnTo>
                  <a:pt x="1733" y="556"/>
                </a:lnTo>
                <a:cubicBezTo>
                  <a:pt x="1692" y="432"/>
                  <a:pt x="1639" y="323"/>
                  <a:pt x="1577" y="236"/>
                </a:cubicBezTo>
                <a:cubicBezTo>
                  <a:pt x="1745" y="304"/>
                  <a:pt x="1892" y="415"/>
                  <a:pt x="2003" y="556"/>
                </a:cubicBezTo>
                <a:close/>
                <a:moveTo>
                  <a:pt x="2107" y="717"/>
                </a:moveTo>
                <a:lnTo>
                  <a:pt x="2107" y="717"/>
                </a:lnTo>
                <a:cubicBezTo>
                  <a:pt x="2170" y="837"/>
                  <a:pt x="2209" y="971"/>
                  <a:pt x="2220" y="1112"/>
                </a:cubicBezTo>
                <a:lnTo>
                  <a:pt x="1827" y="1112"/>
                </a:lnTo>
                <a:cubicBezTo>
                  <a:pt x="1823" y="972"/>
                  <a:pt x="1805" y="839"/>
                  <a:pt x="1778" y="717"/>
                </a:cubicBezTo>
                <a:lnTo>
                  <a:pt x="2107" y="717"/>
                </a:lnTo>
                <a:close/>
                <a:moveTo>
                  <a:pt x="1112" y="556"/>
                </a:moveTo>
                <a:lnTo>
                  <a:pt x="1112" y="556"/>
                </a:lnTo>
                <a:lnTo>
                  <a:pt x="821" y="556"/>
                </a:lnTo>
                <a:cubicBezTo>
                  <a:pt x="895" y="357"/>
                  <a:pt x="1002" y="223"/>
                  <a:pt x="1112" y="178"/>
                </a:cubicBezTo>
                <a:lnTo>
                  <a:pt x="1112" y="556"/>
                </a:lnTo>
                <a:close/>
                <a:moveTo>
                  <a:pt x="1112" y="1112"/>
                </a:moveTo>
                <a:lnTo>
                  <a:pt x="1112" y="1112"/>
                </a:lnTo>
                <a:lnTo>
                  <a:pt x="719" y="1112"/>
                </a:lnTo>
                <a:cubicBezTo>
                  <a:pt x="724" y="967"/>
                  <a:pt x="742" y="835"/>
                  <a:pt x="771" y="717"/>
                </a:cubicBezTo>
                <a:lnTo>
                  <a:pt x="1112" y="717"/>
                </a:lnTo>
                <a:lnTo>
                  <a:pt x="1112" y="1112"/>
                </a:lnTo>
                <a:close/>
                <a:moveTo>
                  <a:pt x="1112" y="1668"/>
                </a:moveTo>
                <a:lnTo>
                  <a:pt x="1112" y="1668"/>
                </a:lnTo>
                <a:lnTo>
                  <a:pt x="771" y="1668"/>
                </a:lnTo>
                <a:cubicBezTo>
                  <a:pt x="742" y="1551"/>
                  <a:pt x="724" y="1418"/>
                  <a:pt x="719" y="1273"/>
                </a:cubicBezTo>
                <a:lnTo>
                  <a:pt x="1112" y="1273"/>
                </a:lnTo>
                <a:lnTo>
                  <a:pt x="1112" y="1668"/>
                </a:lnTo>
                <a:close/>
                <a:moveTo>
                  <a:pt x="1112" y="2207"/>
                </a:moveTo>
                <a:lnTo>
                  <a:pt x="1112" y="2207"/>
                </a:lnTo>
                <a:cubicBezTo>
                  <a:pt x="1002" y="2163"/>
                  <a:pt x="895" y="2029"/>
                  <a:pt x="821" y="1829"/>
                </a:cubicBezTo>
                <a:lnTo>
                  <a:pt x="1112" y="1829"/>
                </a:lnTo>
                <a:lnTo>
                  <a:pt x="1112" y="2207"/>
                </a:lnTo>
                <a:close/>
                <a:moveTo>
                  <a:pt x="382" y="1829"/>
                </a:moveTo>
                <a:lnTo>
                  <a:pt x="382" y="1829"/>
                </a:lnTo>
                <a:lnTo>
                  <a:pt x="651" y="1829"/>
                </a:lnTo>
                <a:cubicBezTo>
                  <a:pt x="693" y="1954"/>
                  <a:pt x="746" y="2062"/>
                  <a:pt x="809" y="2150"/>
                </a:cubicBezTo>
                <a:cubicBezTo>
                  <a:pt x="640" y="2082"/>
                  <a:pt x="493" y="1970"/>
                  <a:pt x="382" y="1829"/>
                </a:cubicBezTo>
                <a:close/>
                <a:moveTo>
                  <a:pt x="278" y="1668"/>
                </a:moveTo>
                <a:lnTo>
                  <a:pt x="278" y="1668"/>
                </a:lnTo>
                <a:cubicBezTo>
                  <a:pt x="215" y="1548"/>
                  <a:pt x="175" y="1415"/>
                  <a:pt x="164" y="1273"/>
                </a:cubicBezTo>
                <a:lnTo>
                  <a:pt x="558" y="1273"/>
                </a:lnTo>
                <a:cubicBezTo>
                  <a:pt x="562" y="1414"/>
                  <a:pt x="579" y="1546"/>
                  <a:pt x="607" y="1668"/>
                </a:cubicBezTo>
                <a:lnTo>
                  <a:pt x="278" y="1668"/>
                </a:lnTo>
                <a:close/>
                <a:moveTo>
                  <a:pt x="278" y="717"/>
                </a:moveTo>
                <a:lnTo>
                  <a:pt x="278" y="717"/>
                </a:lnTo>
                <a:lnTo>
                  <a:pt x="607" y="717"/>
                </a:lnTo>
                <a:cubicBezTo>
                  <a:pt x="579" y="839"/>
                  <a:pt x="562" y="972"/>
                  <a:pt x="558" y="1112"/>
                </a:cubicBezTo>
                <a:lnTo>
                  <a:pt x="164" y="1112"/>
                </a:lnTo>
                <a:cubicBezTo>
                  <a:pt x="175" y="971"/>
                  <a:pt x="215" y="837"/>
                  <a:pt x="278" y="717"/>
                </a:cubicBezTo>
                <a:close/>
                <a:moveTo>
                  <a:pt x="809" y="236"/>
                </a:moveTo>
                <a:lnTo>
                  <a:pt x="809" y="236"/>
                </a:lnTo>
                <a:cubicBezTo>
                  <a:pt x="746" y="323"/>
                  <a:pt x="693" y="431"/>
                  <a:pt x="651" y="556"/>
                </a:cubicBezTo>
                <a:lnTo>
                  <a:pt x="382" y="556"/>
                </a:lnTo>
                <a:cubicBezTo>
                  <a:pt x="493" y="415"/>
                  <a:pt x="640" y="304"/>
                  <a:pt x="809" y="236"/>
                </a:cubicBezTo>
                <a:close/>
                <a:moveTo>
                  <a:pt x="1192" y="0"/>
                </a:moveTo>
                <a:lnTo>
                  <a:pt x="1192" y="0"/>
                </a:lnTo>
                <a:cubicBezTo>
                  <a:pt x="535" y="0"/>
                  <a:pt x="0" y="535"/>
                  <a:pt x="0" y="1193"/>
                </a:cubicBezTo>
                <a:cubicBezTo>
                  <a:pt x="0" y="1850"/>
                  <a:pt x="535" y="2385"/>
                  <a:pt x="1192" y="2385"/>
                </a:cubicBezTo>
                <a:cubicBezTo>
                  <a:pt x="1850" y="2385"/>
                  <a:pt x="2385" y="1850"/>
                  <a:pt x="2385" y="1193"/>
                </a:cubicBezTo>
                <a:cubicBezTo>
                  <a:pt x="2385" y="535"/>
                  <a:pt x="1850" y="0"/>
                  <a:pt x="1192" y="0"/>
                </a:cubicBezTo>
                <a:close/>
              </a:path>
            </a:pathLst>
          </a:custGeom>
          <a:solidFill>
            <a:srgbClr val="FFFFFF"/>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mj-lt"/>
              </a:rPr>
              <a:t>Introduce more flexible pricing plans to accommodate different budgets, especially since churned customers tend to have higher monthly charges.</a:t>
            </a:r>
          </a:p>
        </p:txBody>
      </p:sp>
      <p:sp>
        <p:nvSpPr>
          <p:cNvPr id="27" name="Freeform 5">
            <a:extLst>
              <a:ext uri="{FF2B5EF4-FFF2-40B4-BE49-F238E27FC236}">
                <a16:creationId xmlns:a16="http://schemas.microsoft.com/office/drawing/2014/main" id="{EC2009C4-4FB4-6285-7D27-D2765A8096A8}"/>
              </a:ext>
            </a:extLst>
          </p:cNvPr>
          <p:cNvSpPr/>
          <p:nvPr/>
        </p:nvSpPr>
        <p:spPr>
          <a:xfrm rot="16200000">
            <a:off x="8845859" y="2108331"/>
            <a:ext cx="1245788"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sp>
        <p:nvSpPr>
          <p:cNvPr id="28" name="Freeform 11">
            <a:extLst>
              <a:ext uri="{FF2B5EF4-FFF2-40B4-BE49-F238E27FC236}">
                <a16:creationId xmlns:a16="http://schemas.microsoft.com/office/drawing/2014/main" id="{EA744316-D4E4-0405-D057-A5729146CF09}"/>
              </a:ext>
            </a:extLst>
          </p:cNvPr>
          <p:cNvSpPr/>
          <p:nvPr/>
        </p:nvSpPr>
        <p:spPr>
          <a:xfrm rot="16200000">
            <a:off x="8863879" y="20321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1"/>
              <a:gd name="connsiteY0" fmla="*/ 0 h 1468980"/>
              <a:gd name="connsiteX1" fmla="*/ 769166 w 1324961"/>
              <a:gd name="connsiteY1" fmla="*/ 0 h 1468980"/>
              <a:gd name="connsiteX2" fmla="*/ 1324961 w 1324961"/>
              <a:gd name="connsiteY2" fmla="*/ 2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 fmla="*/ 0 w 1324963"/>
              <a:gd name="connsiteY0" fmla="*/ 0 h 1468983"/>
              <a:gd name="connsiteX1" fmla="*/ 769166 w 1324963"/>
              <a:gd name="connsiteY1" fmla="*/ 0 h 1468983"/>
              <a:gd name="connsiteX2" fmla="*/ 1324961 w 1324963"/>
              <a:gd name="connsiteY2" fmla="*/ 2 h 1468983"/>
              <a:gd name="connsiteX3" fmla="*/ 1324961 w 1324963"/>
              <a:gd name="connsiteY3" fmla="*/ 734490 h 1468983"/>
              <a:gd name="connsiteX4" fmla="*/ 769166 w 1324963"/>
              <a:gd name="connsiteY4" fmla="*/ 1468980 h 1468983"/>
              <a:gd name="connsiteX5" fmla="*/ 1324963 w 1324963"/>
              <a:gd name="connsiteY5" fmla="*/ 1468983 h 1468983"/>
              <a:gd name="connsiteX6" fmla="*/ 0 w 1324963"/>
              <a:gd name="connsiteY6" fmla="*/ 1468980 h 1468983"/>
              <a:gd name="connsiteX7" fmla="*/ 555795 w 1324963"/>
              <a:gd name="connsiteY7" fmla="*/ 734490 h 1468983"/>
              <a:gd name="connsiteX8" fmla="*/ 0 w 1324963"/>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555795 w 1324964"/>
              <a:gd name="connsiteY7" fmla="*/ 734490 h 1468983"/>
              <a:gd name="connsiteX8" fmla="*/ 0 w 1324964"/>
              <a:gd name="connsiteY8" fmla="*/ 0 h 1468983"/>
              <a:gd name="connsiteX0" fmla="*/ 0 w 1324964"/>
              <a:gd name="connsiteY0" fmla="*/ 0 h 1468983"/>
              <a:gd name="connsiteX1" fmla="*/ 769166 w 1324964"/>
              <a:gd name="connsiteY1" fmla="*/ 0 h 1468983"/>
              <a:gd name="connsiteX2" fmla="*/ 1324961 w 1324964"/>
              <a:gd name="connsiteY2" fmla="*/ 2 h 1468983"/>
              <a:gd name="connsiteX3" fmla="*/ 1324961 w 1324964"/>
              <a:gd name="connsiteY3" fmla="*/ 734490 h 1468983"/>
              <a:gd name="connsiteX4" fmla="*/ 1324964 w 1324964"/>
              <a:gd name="connsiteY4" fmla="*/ 1324961 h 1468983"/>
              <a:gd name="connsiteX5" fmla="*/ 1324963 w 1324964"/>
              <a:gd name="connsiteY5" fmla="*/ 1468983 h 1468983"/>
              <a:gd name="connsiteX6" fmla="*/ 0 w 1324964"/>
              <a:gd name="connsiteY6" fmla="*/ 1468980 h 1468983"/>
              <a:gd name="connsiteX7" fmla="*/ 403253 w 1324964"/>
              <a:gd name="connsiteY7" fmla="*/ 734492 h 1468983"/>
              <a:gd name="connsiteX8" fmla="*/ 0 w 1324964"/>
              <a:gd name="connsiteY8" fmla="*/ 0 h 146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sp>
        <p:nvSpPr>
          <p:cNvPr id="35" name="Text Placeholder 3">
            <a:extLst>
              <a:ext uri="{FF2B5EF4-FFF2-40B4-BE49-F238E27FC236}">
                <a16:creationId xmlns:a16="http://schemas.microsoft.com/office/drawing/2014/main" id="{0901C151-6444-62B5-DB8E-31A66B01D276}"/>
              </a:ext>
            </a:extLst>
          </p:cNvPr>
          <p:cNvSpPr txBox="1">
            <a:spLocks/>
          </p:cNvSpPr>
          <p:nvPr/>
        </p:nvSpPr>
        <p:spPr>
          <a:xfrm>
            <a:off x="2454353" y="3941022"/>
            <a:ext cx="1335633" cy="147732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200"/>
              <a:t>Raise awareness about device protection and tech support services, as a lack of awareness can negatively impact customer retention.</a:t>
            </a:r>
            <a:endParaRPr lang="en-US" sz="1200" b="1">
              <a:latin typeface="Calibiri"/>
            </a:endParaRPr>
          </a:p>
        </p:txBody>
      </p:sp>
      <p:sp>
        <p:nvSpPr>
          <p:cNvPr id="36" name="Text Placeholder 3">
            <a:extLst>
              <a:ext uri="{FF2B5EF4-FFF2-40B4-BE49-F238E27FC236}">
                <a16:creationId xmlns:a16="http://schemas.microsoft.com/office/drawing/2014/main" id="{B194C9E2-6C6F-179A-ED13-9138DAB02253}"/>
              </a:ext>
            </a:extLst>
          </p:cNvPr>
          <p:cNvSpPr txBox="1">
            <a:spLocks/>
          </p:cNvSpPr>
          <p:nvPr/>
        </p:nvSpPr>
        <p:spPr>
          <a:xfrm>
            <a:off x="8908847" y="3869954"/>
            <a:ext cx="1926742" cy="147732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200"/>
              <a:t>Focus on engaging customers who have been with us for 0-8 months, particularly those using fiber optic services. Tailored strategies for this segment can improve retention and attract new customers</a:t>
            </a:r>
            <a:endParaRPr lang="en-US" sz="1200">
              <a:latin typeface="Calibiri"/>
            </a:endParaRPr>
          </a:p>
        </p:txBody>
      </p:sp>
      <p:pic>
        <p:nvPicPr>
          <p:cNvPr id="4" name="Graphic 3" descr="Lightbulb and pencil with solid fill">
            <a:extLst>
              <a:ext uri="{FF2B5EF4-FFF2-40B4-BE49-F238E27FC236}">
                <a16:creationId xmlns:a16="http://schemas.microsoft.com/office/drawing/2014/main" id="{456CE37E-A149-46E8-3DD2-DEE46674AA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54300" y="2070100"/>
            <a:ext cx="774700" cy="774700"/>
          </a:xfrm>
          <a:prstGeom prst="rect">
            <a:avLst/>
          </a:prstGeom>
        </p:spPr>
      </p:pic>
      <p:pic>
        <p:nvPicPr>
          <p:cNvPr id="6" name="Graphic 5" descr="Lightbulb and pencil with solid fill">
            <a:extLst>
              <a:ext uri="{FF2B5EF4-FFF2-40B4-BE49-F238E27FC236}">
                <a16:creationId xmlns:a16="http://schemas.microsoft.com/office/drawing/2014/main" id="{3491EA5A-FFDF-EDBB-BEEE-DCDC04D026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7900" y="2095500"/>
            <a:ext cx="774700" cy="774700"/>
          </a:xfrm>
          <a:prstGeom prst="rect">
            <a:avLst/>
          </a:prstGeom>
        </p:spPr>
      </p:pic>
      <p:pic>
        <p:nvPicPr>
          <p:cNvPr id="7" name="Graphic 6" descr="Lightbulb and pencil with solid fill">
            <a:extLst>
              <a:ext uri="{FF2B5EF4-FFF2-40B4-BE49-F238E27FC236}">
                <a16:creationId xmlns:a16="http://schemas.microsoft.com/office/drawing/2014/main" id="{2A5938EC-0327-1FF2-77F0-85A73EBFFC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69400" y="2095500"/>
            <a:ext cx="774700" cy="774700"/>
          </a:xfrm>
          <a:prstGeom prst="rect">
            <a:avLst/>
          </a:prstGeom>
        </p:spPr>
      </p:pic>
      <p:sp>
        <p:nvSpPr>
          <p:cNvPr id="3" name="Slide Number Placeholder 2">
            <a:extLst>
              <a:ext uri="{FF2B5EF4-FFF2-40B4-BE49-F238E27FC236}">
                <a16:creationId xmlns:a16="http://schemas.microsoft.com/office/drawing/2014/main" id="{5486B031-440C-D038-F9C1-ADDEDE27DBED}"/>
              </a:ext>
            </a:extLst>
          </p:cNvPr>
          <p:cNvSpPr>
            <a:spLocks noGrp="1"/>
          </p:cNvSpPr>
          <p:nvPr>
            <p:ph type="sldNum" sz="quarter" idx="11"/>
          </p:nvPr>
        </p:nvSpPr>
        <p:spPr/>
        <p:txBody>
          <a:bodyPr/>
          <a:lstStyle/>
          <a:p>
            <a:fld id="{56121F88-8EBB-447F-B7E7-039A06F6D31E}" type="slidenum">
              <a:rPr lang="en-US" smtClean="0"/>
              <a:pPr/>
              <a:t>18</a:t>
            </a:fld>
            <a:endParaRPr lang="en-US"/>
          </a:p>
        </p:txBody>
      </p:sp>
    </p:spTree>
    <p:extLst>
      <p:ext uri="{BB962C8B-B14F-4D97-AF65-F5344CB8AC3E}">
        <p14:creationId xmlns:p14="http://schemas.microsoft.com/office/powerpoint/2010/main" val="36246014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6010" y="2467429"/>
            <a:ext cx="8443321" cy="457200"/>
          </a:xfrm>
        </p:spPr>
        <p:txBody>
          <a:bodyPr>
            <a:noAutofit/>
          </a:bodyPr>
          <a:lstStyle/>
          <a:p>
            <a:r>
              <a:rPr lang="en-US" sz="3000"/>
              <a:t>THANK YOU</a:t>
            </a:r>
          </a:p>
        </p:txBody>
      </p:sp>
    </p:spTree>
    <p:extLst>
      <p:ext uri="{BB962C8B-B14F-4D97-AF65-F5344CB8AC3E}">
        <p14:creationId xmlns:p14="http://schemas.microsoft.com/office/powerpoint/2010/main" val="9085194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
            <a:extLst>
              <a:ext uri="{FF2B5EF4-FFF2-40B4-BE49-F238E27FC236}">
                <a16:creationId xmlns:a16="http://schemas.microsoft.com/office/drawing/2014/main" id="{B03B70B4-F7AB-46BB-8E5D-CF137C9AC2CE}"/>
              </a:ext>
            </a:extLst>
          </p:cNvPr>
          <p:cNvSpPr txBox="1">
            <a:spLocks/>
          </p:cNvSpPr>
          <p:nvPr/>
        </p:nvSpPr>
        <p:spPr>
          <a:xfrm>
            <a:off x="4520794" y="1233425"/>
            <a:ext cx="4690318" cy="4391149"/>
          </a:xfrm>
          <a:prstGeom prst="rect">
            <a:avLst/>
          </a:prstGeom>
        </p:spPr>
        <p:txBody>
          <a:bodyPr anchor="t"/>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342900" lvl="1" indent="-342900">
              <a:lnSpc>
                <a:spcPct val="150000"/>
              </a:lnSpc>
              <a:buFont typeface="Wingdings" panose="05000000000000000000" pitchFamily="2" charset="2"/>
              <a:buChar char="Ø"/>
            </a:pPr>
            <a:r>
              <a:rPr lang="en-US" sz="1800">
                <a:solidFill>
                  <a:srgbClr val="800000"/>
                </a:solidFill>
                <a:cs typeface="Times New Roman"/>
              </a:rPr>
              <a:t>Problem Space Understanding</a:t>
            </a:r>
          </a:p>
          <a:p>
            <a:pPr marL="342900" lvl="1" indent="-342900">
              <a:lnSpc>
                <a:spcPct val="150000"/>
              </a:lnSpc>
              <a:buFont typeface="Wingdings" panose="05000000000000000000" pitchFamily="2" charset="2"/>
              <a:buChar char="Ø"/>
            </a:pPr>
            <a:r>
              <a:rPr lang="en-US" sz="1800">
                <a:solidFill>
                  <a:srgbClr val="800000"/>
                </a:solidFill>
                <a:cs typeface="Times New Roman"/>
              </a:rPr>
              <a:t>Problem Definition</a:t>
            </a:r>
          </a:p>
          <a:p>
            <a:pPr marL="342900" lvl="1" indent="-342900">
              <a:lnSpc>
                <a:spcPct val="150000"/>
              </a:lnSpc>
              <a:buFont typeface="Wingdings" panose="05000000000000000000" pitchFamily="2" charset="2"/>
              <a:buChar char="Ø"/>
            </a:pPr>
            <a:r>
              <a:rPr lang="en-US" sz="1800">
                <a:solidFill>
                  <a:srgbClr val="800000"/>
                </a:solidFill>
                <a:cs typeface="Times New Roman"/>
              </a:rPr>
              <a:t>Executive Summary</a:t>
            </a:r>
            <a:endParaRPr lang="en-US" sz="1800" b="1">
              <a:solidFill>
                <a:srgbClr val="800000"/>
              </a:solidFill>
              <a:cs typeface="Times New Roman"/>
            </a:endParaRPr>
          </a:p>
          <a:p>
            <a:pPr marL="342900" lvl="1" indent="-342900">
              <a:lnSpc>
                <a:spcPct val="150000"/>
              </a:lnSpc>
              <a:buFont typeface="Wingdings" panose="05000000000000000000" pitchFamily="2" charset="2"/>
              <a:buChar char="Ø"/>
            </a:pPr>
            <a:r>
              <a:rPr lang="en-US" sz="1800">
                <a:solidFill>
                  <a:srgbClr val="800000"/>
                </a:solidFill>
                <a:cs typeface="Times New Roman"/>
              </a:rPr>
              <a:t>Analysis</a:t>
            </a:r>
          </a:p>
          <a:p>
            <a:pPr marL="342900" lvl="1" indent="-342900">
              <a:lnSpc>
                <a:spcPct val="150000"/>
              </a:lnSpc>
              <a:buFont typeface="Wingdings" panose="05000000000000000000" pitchFamily="2" charset="2"/>
              <a:buChar char="Ø"/>
            </a:pPr>
            <a:r>
              <a:rPr lang="en-US" sz="1800">
                <a:solidFill>
                  <a:srgbClr val="800000"/>
                </a:solidFill>
                <a:cs typeface="Times New Roman"/>
              </a:rPr>
              <a:t>Solution Model</a:t>
            </a:r>
          </a:p>
          <a:p>
            <a:pPr marL="342900" lvl="1" indent="-342900">
              <a:lnSpc>
                <a:spcPct val="150000"/>
              </a:lnSpc>
              <a:buFont typeface="Wingdings" panose="05000000000000000000" pitchFamily="2" charset="2"/>
              <a:buChar char="Ø"/>
            </a:pPr>
            <a:r>
              <a:rPr lang="en-US" sz="1800">
                <a:solidFill>
                  <a:srgbClr val="800000"/>
                </a:solidFill>
                <a:cs typeface="Times New Roman"/>
              </a:rPr>
              <a:t>Dashboard</a:t>
            </a:r>
            <a:endParaRPr lang="en-US" sz="1800" b="1">
              <a:solidFill>
                <a:srgbClr val="800000"/>
              </a:solidFill>
              <a:cs typeface="Times New Roman"/>
            </a:endParaRPr>
          </a:p>
          <a:p>
            <a:pPr marL="342900" lvl="1" indent="-342900">
              <a:lnSpc>
                <a:spcPct val="150000"/>
              </a:lnSpc>
              <a:buFont typeface="Wingdings" panose="05000000000000000000" pitchFamily="2" charset="2"/>
              <a:buChar char="Ø"/>
            </a:pPr>
            <a:r>
              <a:rPr lang="en-US" sz="1800">
                <a:solidFill>
                  <a:srgbClr val="800000"/>
                </a:solidFill>
                <a:cs typeface="Times New Roman"/>
              </a:rPr>
              <a:t>Conclusion</a:t>
            </a:r>
          </a:p>
          <a:p>
            <a:pPr marL="0" lvl="1" indent="0">
              <a:lnSpc>
                <a:spcPct val="150000"/>
              </a:lnSpc>
              <a:buNone/>
            </a:pPr>
            <a:endParaRPr lang="en-US" sz="1800">
              <a:solidFill>
                <a:srgbClr val="800000"/>
              </a:solidFill>
              <a:cs typeface="Times New Roman"/>
            </a:endParaRPr>
          </a:p>
          <a:p>
            <a:pPr marL="0" lvl="1" indent="0">
              <a:lnSpc>
                <a:spcPct val="150000"/>
              </a:lnSpc>
              <a:buNone/>
            </a:pPr>
            <a:endParaRPr lang="en-US" sz="1800">
              <a:solidFill>
                <a:srgbClr val="800000"/>
              </a:solidFill>
            </a:endParaRPr>
          </a:p>
        </p:txBody>
      </p:sp>
      <p:pic>
        <p:nvPicPr>
          <p:cNvPr id="15" name="Picture 2" descr="https://www.mu-sigma.com/sites/all/themes/musigma/images/problem-solving-bg.png">
            <a:extLst>
              <a:ext uri="{FF2B5EF4-FFF2-40B4-BE49-F238E27FC236}">
                <a16:creationId xmlns:a16="http://schemas.microsoft.com/office/drawing/2014/main" id="{F0CF25FA-C95D-4A7C-95E7-35D8C00D464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4317" y="203470"/>
            <a:ext cx="3733800" cy="6080724"/>
          </a:xfrm>
          <a:prstGeom prst="rect">
            <a:avLst/>
          </a:prstGeom>
          <a:solidFill>
            <a:schemeClr val="accent1"/>
          </a:solidFill>
        </p:spPr>
      </p:pic>
      <p:sp>
        <p:nvSpPr>
          <p:cNvPr id="16" name="Text Placeholder 2">
            <a:extLst>
              <a:ext uri="{FF2B5EF4-FFF2-40B4-BE49-F238E27FC236}">
                <a16:creationId xmlns:a16="http://schemas.microsoft.com/office/drawing/2014/main" id="{312A0C7A-FFC4-4797-B5F8-11E56BBAB5F3}"/>
              </a:ext>
            </a:extLst>
          </p:cNvPr>
          <p:cNvSpPr txBox="1">
            <a:spLocks/>
          </p:cNvSpPr>
          <p:nvPr/>
        </p:nvSpPr>
        <p:spPr>
          <a:xfrm>
            <a:off x="4393204" y="203470"/>
            <a:ext cx="3193661" cy="742712"/>
          </a:xfrm>
          <a:prstGeom prst="rect">
            <a:avLst/>
          </a:prstGeom>
        </p:spPr>
        <p:txBody>
          <a:bodyPr/>
          <a:lstStyle>
            <a:lvl1pPr marL="0" indent="0" algn="ctr" defTabSz="1219170" rtl="0" eaLnBrk="1" latinLnBrk="0" hangingPunct="1">
              <a:spcBef>
                <a:spcPct val="20000"/>
              </a:spcBef>
              <a:buFont typeface="Arial" panose="020B0604020202020204" pitchFamily="34" charset="0"/>
              <a:buNone/>
              <a:defRPr sz="4267" kern="1200" spc="-133" baseline="0">
                <a:solidFill>
                  <a:srgbClr val="800000"/>
                </a:solidFill>
                <a:latin typeface="Segoe UI Semibold" panose="020B0702040204020203" pitchFamily="34" charset="0"/>
                <a:ea typeface="+mn-ea"/>
                <a:cs typeface="Segoe UI Semibold" panose="020B0702040204020203" pitchFamily="34" charset="0"/>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l" defTabSz="990210">
              <a:defRPr/>
            </a:pPr>
            <a:r>
              <a:rPr lang="en-US" sz="4467" spc="-108">
                <a:solidFill>
                  <a:sysClr val="windowText" lastClr="000000">
                    <a:lumMod val="75000"/>
                    <a:lumOff val="25000"/>
                  </a:sysClr>
                </a:solidFill>
                <a:latin typeface="Segoe UI"/>
              </a:rPr>
              <a:t>|</a:t>
            </a:r>
            <a:r>
              <a:rPr lang="en-US" sz="3466" spc="-108">
                <a:solidFill>
                  <a:sysClr val="window" lastClr="FFFFFF">
                    <a:lumMod val="95000"/>
                  </a:sysClr>
                </a:solidFill>
                <a:latin typeface="Segoe UI"/>
              </a:rPr>
              <a:t> </a:t>
            </a:r>
            <a:r>
              <a:rPr lang="en-US" sz="3466" b="1" spc="-108">
                <a:latin typeface="+mj-lt"/>
              </a:rPr>
              <a:t>Agenda</a:t>
            </a:r>
          </a:p>
        </p:txBody>
      </p:sp>
      <p:sp>
        <p:nvSpPr>
          <p:cNvPr id="2" name="Slide Number Placeholder 1">
            <a:extLst>
              <a:ext uri="{FF2B5EF4-FFF2-40B4-BE49-F238E27FC236}">
                <a16:creationId xmlns:a16="http://schemas.microsoft.com/office/drawing/2014/main" id="{44552C47-C8AC-E10A-2BD4-FB4A2E51C96D}"/>
              </a:ext>
            </a:extLst>
          </p:cNvPr>
          <p:cNvSpPr>
            <a:spLocks noGrp="1"/>
          </p:cNvSpPr>
          <p:nvPr>
            <p:ph type="sldNum" sz="quarter" idx="11"/>
          </p:nvPr>
        </p:nvSpPr>
        <p:spPr/>
        <p:txBody>
          <a:bodyPr/>
          <a:lstStyle/>
          <a:p>
            <a:fld id="{56121F88-8EBB-447F-B7E7-039A06F6D31E}" type="slidenum">
              <a:rPr lang="en-US" smtClean="0"/>
              <a:pPr/>
              <a:t>2</a:t>
            </a:fld>
            <a:endParaRPr lang="en-US"/>
          </a:p>
        </p:txBody>
      </p:sp>
    </p:spTree>
    <p:extLst>
      <p:ext uri="{BB962C8B-B14F-4D97-AF65-F5344CB8AC3E}">
        <p14:creationId xmlns:p14="http://schemas.microsoft.com/office/powerpoint/2010/main" val="3555073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A641-EC74-7A40-0676-5C1CC93ADD45}"/>
              </a:ext>
            </a:extLst>
          </p:cNvPr>
          <p:cNvSpPr>
            <a:spLocks noGrp="1"/>
          </p:cNvSpPr>
          <p:nvPr>
            <p:ph type="title" idx="4294967295"/>
          </p:nvPr>
        </p:nvSpPr>
        <p:spPr>
          <a:xfrm>
            <a:off x="192157" y="499731"/>
            <a:ext cx="11174047" cy="797442"/>
          </a:xfrm>
        </p:spPr>
        <p:txBody>
          <a:bodyPr/>
          <a:lstStyle/>
          <a:p>
            <a:r>
              <a:rPr lang="en-US" sz="3000"/>
              <a:t>Problem Statement</a:t>
            </a:r>
            <a:br>
              <a:rPr lang="en-US"/>
            </a:br>
            <a:endParaRPr lang="en-US"/>
          </a:p>
        </p:txBody>
      </p:sp>
      <p:sp>
        <p:nvSpPr>
          <p:cNvPr id="15" name="Rectangle 14">
            <a:extLst>
              <a:ext uri="{FF2B5EF4-FFF2-40B4-BE49-F238E27FC236}">
                <a16:creationId xmlns:a16="http://schemas.microsoft.com/office/drawing/2014/main" id="{D15B7E64-8D2D-D509-4A35-ED149407EE49}"/>
              </a:ext>
            </a:extLst>
          </p:cNvPr>
          <p:cNvSpPr/>
          <p:nvPr/>
        </p:nvSpPr>
        <p:spPr bwMode="auto">
          <a:xfrm>
            <a:off x="1010095" y="1754372"/>
            <a:ext cx="265812" cy="3923414"/>
          </a:xfrm>
          <a:prstGeom prst="rect">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6" name="Oval 15">
            <a:extLst>
              <a:ext uri="{FF2B5EF4-FFF2-40B4-BE49-F238E27FC236}">
                <a16:creationId xmlns:a16="http://schemas.microsoft.com/office/drawing/2014/main" id="{1DFD8BDE-96E9-0F15-B77F-E57C5932327C}"/>
              </a:ext>
            </a:extLst>
          </p:cNvPr>
          <p:cNvSpPr/>
          <p:nvPr/>
        </p:nvSpPr>
        <p:spPr bwMode="auto">
          <a:xfrm>
            <a:off x="564997" y="1705044"/>
            <a:ext cx="1130300" cy="1092200"/>
          </a:xfrm>
          <a:prstGeom prst="ellipse">
            <a:avLst/>
          </a:prstGeom>
          <a:ln>
            <a:headEnd type="none" w="med" len="med"/>
            <a:tailEnd type="none" w="med" len="med"/>
          </a:ln>
          <a:effectLst>
            <a:glow rad="63500">
              <a:schemeClr val="accent1">
                <a:satMod val="175000"/>
                <a:alpha val="40000"/>
              </a:schemeClr>
            </a:glow>
          </a:effectLst>
        </p:spPr>
        <p:style>
          <a:lnRef idx="2">
            <a:schemeClr val="accent3">
              <a:shade val="15000"/>
            </a:schemeClr>
          </a:lnRef>
          <a:fillRef idx="1">
            <a:schemeClr val="accent3"/>
          </a:fillRef>
          <a:effectRef idx="0">
            <a:schemeClr val="accent3"/>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err="1">
              <a:solidFill>
                <a:schemeClr val="tx1"/>
              </a:solidFill>
              <a:latin typeface="+mn-lt"/>
              <a:ea typeface="+mn-ea"/>
              <a:cs typeface="+mn-cs"/>
            </a:endParaRPr>
          </a:p>
        </p:txBody>
      </p:sp>
      <p:pic>
        <p:nvPicPr>
          <p:cNvPr id="17" name="Picture 16">
            <a:extLst>
              <a:ext uri="{FF2B5EF4-FFF2-40B4-BE49-F238E27FC236}">
                <a16:creationId xmlns:a16="http://schemas.microsoft.com/office/drawing/2014/main" id="{54F9DCAF-BFB9-F1D5-4E1A-FA16CF80A34B}"/>
              </a:ext>
            </a:extLst>
          </p:cNvPr>
          <p:cNvPicPr>
            <a:picLocks noChangeAspect="1"/>
          </p:cNvPicPr>
          <p:nvPr/>
        </p:nvPicPr>
        <p:blipFill>
          <a:blip r:embed="rId2"/>
          <a:stretch>
            <a:fillRect/>
          </a:stretch>
        </p:blipFill>
        <p:spPr>
          <a:xfrm>
            <a:off x="734232" y="1810778"/>
            <a:ext cx="800100" cy="800100"/>
          </a:xfrm>
          <a:prstGeom prst="rect">
            <a:avLst/>
          </a:prstGeom>
        </p:spPr>
      </p:pic>
      <p:sp>
        <p:nvSpPr>
          <p:cNvPr id="18" name="Oval 17">
            <a:extLst>
              <a:ext uri="{FF2B5EF4-FFF2-40B4-BE49-F238E27FC236}">
                <a16:creationId xmlns:a16="http://schemas.microsoft.com/office/drawing/2014/main" id="{EEBDB3A2-FFA0-838F-1EA8-14592D3E596E}"/>
              </a:ext>
            </a:extLst>
          </p:cNvPr>
          <p:cNvSpPr/>
          <p:nvPr/>
        </p:nvSpPr>
        <p:spPr bwMode="auto">
          <a:xfrm>
            <a:off x="590397" y="3102044"/>
            <a:ext cx="1130300" cy="1092200"/>
          </a:xfrm>
          <a:prstGeom prst="ellipse">
            <a:avLst/>
          </a:prstGeom>
          <a:ln>
            <a:headEnd type="none" w="med" len="med"/>
            <a:tailEnd type="none" w="med" len="med"/>
          </a:ln>
          <a:effectLst>
            <a:glow rad="63500">
              <a:schemeClr val="accent1">
                <a:satMod val="175000"/>
                <a:alpha val="40000"/>
              </a:schemeClr>
            </a:glow>
          </a:effectLst>
        </p:spPr>
        <p:style>
          <a:lnRef idx="2">
            <a:schemeClr val="accent3">
              <a:shade val="15000"/>
            </a:schemeClr>
          </a:lnRef>
          <a:fillRef idx="1">
            <a:schemeClr val="accent3"/>
          </a:fillRef>
          <a:effectRef idx="0">
            <a:schemeClr val="accent3"/>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err="1">
              <a:solidFill>
                <a:schemeClr val="tx1"/>
              </a:solidFill>
              <a:latin typeface="+mn-lt"/>
              <a:ea typeface="+mn-ea"/>
              <a:cs typeface="+mn-cs"/>
            </a:endParaRPr>
          </a:p>
        </p:txBody>
      </p:sp>
      <p:sp>
        <p:nvSpPr>
          <p:cNvPr id="19" name="Oval 18">
            <a:extLst>
              <a:ext uri="{FF2B5EF4-FFF2-40B4-BE49-F238E27FC236}">
                <a16:creationId xmlns:a16="http://schemas.microsoft.com/office/drawing/2014/main" id="{5C1C04A0-2595-2806-2EE8-844E1A09679B}"/>
              </a:ext>
            </a:extLst>
          </p:cNvPr>
          <p:cNvSpPr/>
          <p:nvPr/>
        </p:nvSpPr>
        <p:spPr bwMode="auto">
          <a:xfrm>
            <a:off x="590397" y="4613344"/>
            <a:ext cx="1130300" cy="1092200"/>
          </a:xfrm>
          <a:prstGeom prst="ellipse">
            <a:avLst/>
          </a:prstGeom>
          <a:ln>
            <a:headEnd type="none" w="med" len="med"/>
            <a:tailEnd type="none" w="med" len="med"/>
          </a:ln>
          <a:effectLst>
            <a:glow rad="63500">
              <a:schemeClr val="accent1">
                <a:satMod val="175000"/>
                <a:alpha val="40000"/>
              </a:schemeClr>
            </a:glow>
          </a:effectLst>
        </p:spPr>
        <p:style>
          <a:lnRef idx="2">
            <a:schemeClr val="accent3">
              <a:shade val="15000"/>
            </a:schemeClr>
          </a:lnRef>
          <a:fillRef idx="1">
            <a:schemeClr val="accent3"/>
          </a:fillRef>
          <a:effectRef idx="0">
            <a:schemeClr val="accent3"/>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dirty="0" err="1">
              <a:solidFill>
                <a:schemeClr val="tx1"/>
              </a:solidFill>
              <a:latin typeface="+mn-lt"/>
              <a:ea typeface="+mn-ea"/>
              <a:cs typeface="+mn-cs"/>
            </a:endParaRPr>
          </a:p>
        </p:txBody>
      </p:sp>
      <p:pic>
        <p:nvPicPr>
          <p:cNvPr id="20" name="Picture 19">
            <a:extLst>
              <a:ext uri="{FF2B5EF4-FFF2-40B4-BE49-F238E27FC236}">
                <a16:creationId xmlns:a16="http://schemas.microsoft.com/office/drawing/2014/main" id="{25FAC891-9DDF-4E36-DD50-27B3F9CDF07C}"/>
              </a:ext>
            </a:extLst>
          </p:cNvPr>
          <p:cNvPicPr>
            <a:picLocks noChangeAspect="1"/>
          </p:cNvPicPr>
          <p:nvPr/>
        </p:nvPicPr>
        <p:blipFill>
          <a:blip r:embed="rId3"/>
          <a:stretch>
            <a:fillRect/>
          </a:stretch>
        </p:blipFill>
        <p:spPr>
          <a:xfrm>
            <a:off x="742797" y="3216344"/>
            <a:ext cx="825500" cy="825500"/>
          </a:xfrm>
          <a:prstGeom prst="rect">
            <a:avLst/>
          </a:prstGeom>
        </p:spPr>
      </p:pic>
      <p:pic>
        <p:nvPicPr>
          <p:cNvPr id="21" name="Picture 20">
            <a:extLst>
              <a:ext uri="{FF2B5EF4-FFF2-40B4-BE49-F238E27FC236}">
                <a16:creationId xmlns:a16="http://schemas.microsoft.com/office/drawing/2014/main" id="{E9B42191-090E-2DAB-89B2-46CE99EA0A08}"/>
              </a:ext>
            </a:extLst>
          </p:cNvPr>
          <p:cNvPicPr>
            <a:picLocks noChangeAspect="1"/>
          </p:cNvPicPr>
          <p:nvPr/>
        </p:nvPicPr>
        <p:blipFill>
          <a:blip r:embed="rId4"/>
          <a:stretch>
            <a:fillRect/>
          </a:stretch>
        </p:blipFill>
        <p:spPr>
          <a:xfrm>
            <a:off x="742797" y="4778444"/>
            <a:ext cx="812800" cy="812800"/>
          </a:xfrm>
          <a:prstGeom prst="rect">
            <a:avLst/>
          </a:prstGeom>
        </p:spPr>
      </p:pic>
      <p:cxnSp>
        <p:nvCxnSpPr>
          <p:cNvPr id="22" name="Straight Connector 21">
            <a:extLst>
              <a:ext uri="{FF2B5EF4-FFF2-40B4-BE49-F238E27FC236}">
                <a16:creationId xmlns:a16="http://schemas.microsoft.com/office/drawing/2014/main" id="{2069BD62-1977-885D-7CE9-67F82404D06E}"/>
              </a:ext>
            </a:extLst>
          </p:cNvPr>
          <p:cNvCxnSpPr/>
          <p:nvPr/>
        </p:nvCxnSpPr>
        <p:spPr bwMode="auto">
          <a:xfrm>
            <a:off x="1073885" y="1095157"/>
            <a:ext cx="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10">
            <a:extLst>
              <a:ext uri="{FF2B5EF4-FFF2-40B4-BE49-F238E27FC236}">
                <a16:creationId xmlns:a16="http://schemas.microsoft.com/office/drawing/2014/main" id="{FA82643B-CAB0-5974-8467-9BAAE0007705}"/>
              </a:ext>
            </a:extLst>
          </p:cNvPr>
          <p:cNvGrpSpPr/>
          <p:nvPr/>
        </p:nvGrpSpPr>
        <p:grpSpPr>
          <a:xfrm>
            <a:off x="2460680" y="1917946"/>
            <a:ext cx="390194" cy="645605"/>
            <a:chOff x="2209800" y="2190750"/>
            <a:chExt cx="1600200" cy="1295400"/>
          </a:xfrm>
        </p:grpSpPr>
        <p:sp>
          <p:nvSpPr>
            <p:cNvPr id="24" name="Chevron 45">
              <a:extLst>
                <a:ext uri="{FF2B5EF4-FFF2-40B4-BE49-F238E27FC236}">
                  <a16:creationId xmlns:a16="http://schemas.microsoft.com/office/drawing/2014/main" id="{706A3CEE-C09A-DCEB-F474-F15764F344FB}"/>
                </a:ext>
              </a:extLst>
            </p:cNvPr>
            <p:cNvSpPr/>
            <p:nvPr/>
          </p:nvSpPr>
          <p:spPr bwMode="auto">
            <a:xfrm>
              <a:off x="2209800" y="2343150"/>
              <a:ext cx="990600" cy="990600"/>
            </a:xfrm>
            <a:prstGeom prst="chevron">
              <a:avLst/>
            </a:prstGeom>
            <a:solidFill>
              <a:schemeClr val="accent1">
                <a:lumMod val="75000"/>
              </a:schemeClr>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sp>
          <p:nvSpPr>
            <p:cNvPr id="25" name="Chevron 46">
              <a:extLst>
                <a:ext uri="{FF2B5EF4-FFF2-40B4-BE49-F238E27FC236}">
                  <a16:creationId xmlns:a16="http://schemas.microsoft.com/office/drawing/2014/main" id="{E6B477E2-BBCB-F181-4907-67137B9B4A24}"/>
                </a:ext>
              </a:extLst>
            </p:cNvPr>
            <p:cNvSpPr/>
            <p:nvPr/>
          </p:nvSpPr>
          <p:spPr bwMode="auto">
            <a:xfrm>
              <a:off x="2514600" y="2190750"/>
              <a:ext cx="1295400" cy="1295400"/>
            </a:xfrm>
            <a:prstGeom prst="chevron">
              <a:avLst/>
            </a:prstGeom>
            <a:solidFill>
              <a:schemeClr val="accent1"/>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grpSp>
      <p:grpSp>
        <p:nvGrpSpPr>
          <p:cNvPr id="26" name="Group 15">
            <a:extLst>
              <a:ext uri="{FF2B5EF4-FFF2-40B4-BE49-F238E27FC236}">
                <a16:creationId xmlns:a16="http://schemas.microsoft.com/office/drawing/2014/main" id="{4780F230-D4E9-42E9-C393-7673EDADDCAF}"/>
              </a:ext>
            </a:extLst>
          </p:cNvPr>
          <p:cNvGrpSpPr/>
          <p:nvPr/>
        </p:nvGrpSpPr>
        <p:grpSpPr>
          <a:xfrm>
            <a:off x="2442158" y="3284972"/>
            <a:ext cx="440614" cy="625290"/>
            <a:chOff x="2209800" y="2190750"/>
            <a:chExt cx="1600200" cy="1295400"/>
          </a:xfrm>
        </p:grpSpPr>
        <p:sp>
          <p:nvSpPr>
            <p:cNvPr id="27" name="Chevron 48">
              <a:extLst>
                <a:ext uri="{FF2B5EF4-FFF2-40B4-BE49-F238E27FC236}">
                  <a16:creationId xmlns:a16="http://schemas.microsoft.com/office/drawing/2014/main" id="{A5EF7FB3-C227-EE0F-51E0-BBA3D455D1E6}"/>
                </a:ext>
              </a:extLst>
            </p:cNvPr>
            <p:cNvSpPr/>
            <p:nvPr/>
          </p:nvSpPr>
          <p:spPr bwMode="auto">
            <a:xfrm>
              <a:off x="2209800" y="2343150"/>
              <a:ext cx="990600" cy="990600"/>
            </a:xfrm>
            <a:prstGeom prst="chevron">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71" tIns="37136" rIns="74271" bIns="37136" numCol="1" spcCol="0" rtlCol="0" fromWordArt="0" anchor="ctr" anchorCtr="0" forceAA="0" compatLnSpc="1">
              <a:prstTxWarp prst="textNoShape">
                <a:avLst/>
              </a:prstTxWarp>
              <a:noAutofit/>
            </a:bodyPr>
            <a:lstStyle/>
            <a:p>
              <a:pPr algn="ctr"/>
              <a:endParaRPr lang="en-US" sz="1462">
                <a:latin typeface="+mj-lt"/>
              </a:endParaRPr>
            </a:p>
          </p:txBody>
        </p:sp>
        <p:sp>
          <p:nvSpPr>
            <p:cNvPr id="28" name="Chevron 49">
              <a:extLst>
                <a:ext uri="{FF2B5EF4-FFF2-40B4-BE49-F238E27FC236}">
                  <a16:creationId xmlns:a16="http://schemas.microsoft.com/office/drawing/2014/main" id="{A71AB601-689E-F049-BCB7-3969074BC0F0}"/>
                </a:ext>
              </a:extLst>
            </p:cNvPr>
            <p:cNvSpPr/>
            <p:nvPr/>
          </p:nvSpPr>
          <p:spPr bwMode="auto">
            <a:xfrm>
              <a:off x="2514600" y="2190750"/>
              <a:ext cx="1295400" cy="1295400"/>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71" tIns="37136" rIns="74271" bIns="37136" numCol="1" spcCol="0" rtlCol="0" fromWordArt="0" anchor="ctr" anchorCtr="0" forceAA="0" compatLnSpc="1">
              <a:prstTxWarp prst="textNoShape">
                <a:avLst/>
              </a:prstTxWarp>
              <a:noAutofit/>
            </a:bodyPr>
            <a:lstStyle/>
            <a:p>
              <a:pPr algn="ctr"/>
              <a:endParaRPr lang="en-US" sz="1462">
                <a:latin typeface="+mj-lt"/>
              </a:endParaRPr>
            </a:p>
          </p:txBody>
        </p:sp>
      </p:grpSp>
      <p:grpSp>
        <p:nvGrpSpPr>
          <p:cNvPr id="29" name="Group 28">
            <a:extLst>
              <a:ext uri="{FF2B5EF4-FFF2-40B4-BE49-F238E27FC236}">
                <a16:creationId xmlns:a16="http://schemas.microsoft.com/office/drawing/2014/main" id="{02D28247-EACD-8D19-2178-EFC32147A539}"/>
              </a:ext>
            </a:extLst>
          </p:cNvPr>
          <p:cNvGrpSpPr/>
          <p:nvPr/>
        </p:nvGrpSpPr>
        <p:grpSpPr>
          <a:xfrm>
            <a:off x="2388995" y="4805030"/>
            <a:ext cx="440614" cy="625290"/>
            <a:chOff x="2209800" y="2190750"/>
            <a:chExt cx="1600200" cy="1295400"/>
          </a:xfrm>
        </p:grpSpPr>
        <p:sp>
          <p:nvSpPr>
            <p:cNvPr id="30" name="Chevron 48">
              <a:extLst>
                <a:ext uri="{FF2B5EF4-FFF2-40B4-BE49-F238E27FC236}">
                  <a16:creationId xmlns:a16="http://schemas.microsoft.com/office/drawing/2014/main" id="{0DAB82F6-357F-03FE-07D1-65826C3FF319}"/>
                </a:ext>
              </a:extLst>
            </p:cNvPr>
            <p:cNvSpPr/>
            <p:nvPr/>
          </p:nvSpPr>
          <p:spPr bwMode="auto">
            <a:xfrm>
              <a:off x="2209800" y="2343150"/>
              <a:ext cx="990600" cy="990600"/>
            </a:xfrm>
            <a:prstGeom prst="chevron">
              <a:avLst/>
            </a:prstGeom>
            <a:solidFill>
              <a:schemeClr val="accent2">
                <a:lumMod val="75000"/>
              </a:schemeClr>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sp>
          <p:nvSpPr>
            <p:cNvPr id="31" name="Chevron 49">
              <a:extLst>
                <a:ext uri="{FF2B5EF4-FFF2-40B4-BE49-F238E27FC236}">
                  <a16:creationId xmlns:a16="http://schemas.microsoft.com/office/drawing/2014/main" id="{A2DA7B70-D891-847A-0753-157A3E4B59B3}"/>
                </a:ext>
              </a:extLst>
            </p:cNvPr>
            <p:cNvSpPr/>
            <p:nvPr/>
          </p:nvSpPr>
          <p:spPr bwMode="auto">
            <a:xfrm>
              <a:off x="2514600" y="2190750"/>
              <a:ext cx="1295400" cy="1295400"/>
            </a:xfrm>
            <a:prstGeom prst="chevron">
              <a:avLst/>
            </a:prstGeom>
            <a:solidFill>
              <a:schemeClr val="accent2"/>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grpSp>
      <p:sp>
        <p:nvSpPr>
          <p:cNvPr id="32" name="TextBox 31">
            <a:extLst>
              <a:ext uri="{FF2B5EF4-FFF2-40B4-BE49-F238E27FC236}">
                <a16:creationId xmlns:a16="http://schemas.microsoft.com/office/drawing/2014/main" id="{62A1FCE3-E9D9-0D5C-9122-6F24FDD62252}"/>
              </a:ext>
            </a:extLst>
          </p:cNvPr>
          <p:cNvSpPr txBox="1"/>
          <p:nvPr/>
        </p:nvSpPr>
        <p:spPr>
          <a:xfrm>
            <a:off x="3164958" y="1754372"/>
            <a:ext cx="7985051" cy="1477328"/>
          </a:xfrm>
          <a:prstGeom prst="rect">
            <a:avLst/>
          </a:prstGeom>
          <a:noFill/>
        </p:spPr>
        <p:txBody>
          <a:bodyPr wrap="square" rtlCol="0">
            <a:spAutoFit/>
          </a:bodyPr>
          <a:lstStyle/>
          <a:p>
            <a:r>
              <a:rPr lang="en-US" sz="1800" dirty="0" err="1">
                <a:latin typeface="Arial"/>
                <a:cs typeface="Arial"/>
              </a:rPr>
              <a:t>ConnectWave</a:t>
            </a:r>
            <a:r>
              <a:rPr lang="en-US" sz="1800" dirty="0">
                <a:latin typeface="Arial"/>
                <a:cs typeface="Arial"/>
              </a:rPr>
              <a:t> Telecom faces an annual churn rate of 15-25%, a critical issue that significantly impacts its </a:t>
            </a:r>
            <a:r>
              <a:rPr lang="en-US" sz="1800">
                <a:latin typeface="Arial"/>
                <a:cs typeface="Arial"/>
              </a:rPr>
              <a:t>profitability</a:t>
            </a:r>
            <a:r>
              <a:rPr lang="en-US">
                <a:latin typeface="Arial"/>
                <a:cs typeface="Arial"/>
              </a:rPr>
              <a:t>.</a:t>
            </a:r>
            <a:r>
              <a:rPr lang="en-US" sz="1800" dirty="0">
                <a:solidFill>
                  <a:srgbClr val="000000"/>
                </a:solidFill>
                <a:effectLst/>
                <a:latin typeface="Segoe UI Semilight" panose="020B0402040204020203" pitchFamily="34"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Customer churn is defined as when customers discontinue their business with </a:t>
            </a:r>
            <a:r>
              <a:rPr lang="en-US"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ConnectWave</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a:t>
            </a:r>
            <a:r>
              <a:rPr lang="en-US" sz="1800" dirty="0">
                <a:latin typeface="Arial"/>
                <a:cs typeface="Arial"/>
              </a:rPr>
              <a:t> retaining customers is far less expensive than acquiring new ones</a:t>
            </a:r>
            <a:endParaRPr lang="en-US" dirty="0">
              <a:highlight>
                <a:srgbClr val="FFFF00"/>
              </a:highlight>
              <a:latin typeface="Arial"/>
              <a:cs typeface="Arial"/>
            </a:endParaRPr>
          </a:p>
          <a:p>
            <a:endParaRPr lang="en-US" dirty="0"/>
          </a:p>
        </p:txBody>
      </p:sp>
      <p:sp>
        <p:nvSpPr>
          <p:cNvPr id="33" name="TextBox 32">
            <a:extLst>
              <a:ext uri="{FF2B5EF4-FFF2-40B4-BE49-F238E27FC236}">
                <a16:creationId xmlns:a16="http://schemas.microsoft.com/office/drawing/2014/main" id="{68FA0D04-39AE-8014-FC95-AC52F33C86CE}"/>
              </a:ext>
            </a:extLst>
          </p:cNvPr>
          <p:cNvSpPr txBox="1"/>
          <p:nvPr/>
        </p:nvSpPr>
        <p:spPr>
          <a:xfrm>
            <a:off x="3257108" y="3374065"/>
            <a:ext cx="7800752" cy="646331"/>
          </a:xfrm>
          <a:prstGeom prst="rect">
            <a:avLst/>
          </a:prstGeom>
          <a:noFill/>
        </p:spPr>
        <p:txBody>
          <a:bodyPr wrap="square" rtlCol="0">
            <a:spAutoFit/>
          </a:bodyPr>
          <a:lstStyle/>
          <a:p>
            <a:r>
              <a:rPr lang="en-US" sz="1800" dirty="0">
                <a:latin typeface="Arial"/>
                <a:cs typeface="Arial"/>
              </a:rPr>
              <a:t>Individualized retention is challenging due to the large customer base and high costs, but predicting at-risk customers would allow for targeted efforts</a:t>
            </a:r>
            <a:endParaRPr lang="en-US" dirty="0"/>
          </a:p>
        </p:txBody>
      </p:sp>
      <p:sp>
        <p:nvSpPr>
          <p:cNvPr id="34" name="TextBox 33">
            <a:extLst>
              <a:ext uri="{FF2B5EF4-FFF2-40B4-BE49-F238E27FC236}">
                <a16:creationId xmlns:a16="http://schemas.microsoft.com/office/drawing/2014/main" id="{E40CC6F4-7E20-011E-1597-238193A3C621}"/>
              </a:ext>
            </a:extLst>
          </p:cNvPr>
          <p:cNvSpPr txBox="1"/>
          <p:nvPr/>
        </p:nvSpPr>
        <p:spPr>
          <a:xfrm>
            <a:off x="3242931" y="4774018"/>
            <a:ext cx="7708604" cy="646331"/>
          </a:xfrm>
          <a:prstGeom prst="rect">
            <a:avLst/>
          </a:prstGeom>
          <a:noFill/>
        </p:spPr>
        <p:txBody>
          <a:bodyPr wrap="square" rtlCol="0">
            <a:spAutoFit/>
          </a:bodyPr>
          <a:lstStyle/>
          <a:p>
            <a:r>
              <a:rPr lang="en-US" sz="1800" dirty="0">
                <a:latin typeface="Arial"/>
                <a:cs typeface="Arial"/>
              </a:rPr>
              <a:t>Analyzing customer interactions across multiple channels can help reduce churn, improve loyalty, and increase profits</a:t>
            </a:r>
            <a:endParaRPr lang="en-US" dirty="0"/>
          </a:p>
        </p:txBody>
      </p:sp>
      <p:sp>
        <p:nvSpPr>
          <p:cNvPr id="35" name="Slide Number Placeholder 34">
            <a:extLst>
              <a:ext uri="{FF2B5EF4-FFF2-40B4-BE49-F238E27FC236}">
                <a16:creationId xmlns:a16="http://schemas.microsoft.com/office/drawing/2014/main" id="{5A06DFCE-BCE1-DC21-DBBB-AB361F23D864}"/>
              </a:ext>
            </a:extLst>
          </p:cNvPr>
          <p:cNvSpPr>
            <a:spLocks noGrp="1"/>
          </p:cNvSpPr>
          <p:nvPr>
            <p:ph type="sldNum" sz="quarter" idx="11"/>
          </p:nvPr>
        </p:nvSpPr>
        <p:spPr/>
        <p:txBody>
          <a:bodyPr/>
          <a:lstStyle/>
          <a:p>
            <a:fld id="{56121F88-8EBB-447F-B7E7-039A06F6D31E}" type="slidenum">
              <a:rPr lang="en-US" smtClean="0"/>
              <a:pPr/>
              <a:t>3</a:t>
            </a:fld>
            <a:endParaRPr lang="en-US"/>
          </a:p>
        </p:txBody>
      </p:sp>
    </p:spTree>
    <p:extLst>
      <p:ext uri="{BB962C8B-B14F-4D97-AF65-F5344CB8AC3E}">
        <p14:creationId xmlns:p14="http://schemas.microsoft.com/office/powerpoint/2010/main" val="17631418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50"/>
                                        <p:tgtEl>
                                          <p:spTgt spid="23"/>
                                        </p:tgtEl>
                                        <p:attrNameLst>
                                          <p:attrName>ppt_x</p:attrName>
                                        </p:attrNameLst>
                                      </p:cBhvr>
                                      <p:tavLst>
                                        <p:tav tm="0">
                                          <p:val>
                                            <p:strVal val="#ppt_x-#ppt_w*1.125000"/>
                                          </p:val>
                                        </p:tav>
                                        <p:tav tm="100000">
                                          <p:val>
                                            <p:strVal val="#ppt_x"/>
                                          </p:val>
                                        </p:tav>
                                      </p:tavLst>
                                    </p:anim>
                                    <p:animEffect transition="in" filter="wipe(right)">
                                      <p:cBhvr>
                                        <p:cTn id="8" dur="250"/>
                                        <p:tgtEl>
                                          <p:spTgt spid="23"/>
                                        </p:tgtEl>
                                      </p:cBhvr>
                                    </p:animEffect>
                                  </p:childTnLst>
                                </p:cTn>
                              </p:par>
                            </p:childTnLst>
                          </p:cTn>
                        </p:par>
                        <p:par>
                          <p:cTn id="9" fill="hold">
                            <p:stCondLst>
                              <p:cond delay="250"/>
                            </p:stCondLst>
                            <p:childTnLst>
                              <p:par>
                                <p:cTn id="10" presetID="12" presetClass="entr" presetSubtype="8"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250"/>
                                        <p:tgtEl>
                                          <p:spTgt spid="26"/>
                                        </p:tgtEl>
                                        <p:attrNameLst>
                                          <p:attrName>ppt_x</p:attrName>
                                        </p:attrNameLst>
                                      </p:cBhvr>
                                      <p:tavLst>
                                        <p:tav tm="0">
                                          <p:val>
                                            <p:strVal val="#ppt_x-#ppt_w*1.125000"/>
                                          </p:val>
                                        </p:tav>
                                        <p:tav tm="100000">
                                          <p:val>
                                            <p:strVal val="#ppt_x"/>
                                          </p:val>
                                        </p:tav>
                                      </p:tavLst>
                                    </p:anim>
                                    <p:animEffect transition="in" filter="wipe(right)">
                                      <p:cBhvr>
                                        <p:cTn id="13" dur="250"/>
                                        <p:tgtEl>
                                          <p:spTgt spid="26"/>
                                        </p:tgtEl>
                                      </p:cBhvr>
                                    </p:animEffect>
                                  </p:childTnLst>
                                </p:cTn>
                              </p:par>
                            </p:childTnLst>
                          </p:cTn>
                        </p:par>
                        <p:par>
                          <p:cTn id="14" fill="hold">
                            <p:stCondLst>
                              <p:cond delay="500"/>
                            </p:stCondLst>
                            <p:childTnLst>
                              <p:par>
                                <p:cTn id="15" presetID="12" presetClass="entr" presetSubtype="8"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250"/>
                                        <p:tgtEl>
                                          <p:spTgt spid="29"/>
                                        </p:tgtEl>
                                        <p:attrNameLst>
                                          <p:attrName>ppt_x</p:attrName>
                                        </p:attrNameLst>
                                      </p:cBhvr>
                                      <p:tavLst>
                                        <p:tav tm="0">
                                          <p:val>
                                            <p:strVal val="#ppt_x-#ppt_w*1.125000"/>
                                          </p:val>
                                        </p:tav>
                                        <p:tav tm="100000">
                                          <p:val>
                                            <p:strVal val="#ppt_x"/>
                                          </p:val>
                                        </p:tav>
                                      </p:tavLst>
                                    </p:anim>
                                    <p:animEffect transition="in" filter="wipe(right)">
                                      <p:cBhvr>
                                        <p:cTn id="18"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8548249-E55B-48C5-A164-F35AD0412DF4}"/>
              </a:ext>
            </a:extLst>
          </p:cNvPr>
          <p:cNvSpPr txBox="1">
            <a:spLocks noChangeArrowheads="1"/>
          </p:cNvSpPr>
          <p:nvPr/>
        </p:nvSpPr>
        <p:spPr bwMode="auto">
          <a:xfrm>
            <a:off x="1671403" y="2049648"/>
            <a:ext cx="2485453" cy="447656"/>
          </a:xfrm>
          <a:prstGeom prst="rect">
            <a:avLst/>
          </a:prstGeom>
          <a:solidFill>
            <a:srgbClr val="006666"/>
          </a:solidFill>
          <a:ln>
            <a:noFill/>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42676">
              <a:spcBef>
                <a:spcPct val="0"/>
              </a:spcBef>
              <a:defRPr/>
            </a:pPr>
            <a:r>
              <a:rPr lang="en-US" altLang="en-US" sz="1137" b="1">
                <a:solidFill>
                  <a:schemeClr val="bg1"/>
                </a:solidFill>
                <a:latin typeface="+mj-lt"/>
                <a:cs typeface="Lao UI" panose="020B0502040204020203" pitchFamily="34" charset="0"/>
              </a:rPr>
              <a:t>Current State</a:t>
            </a:r>
          </a:p>
        </p:txBody>
      </p:sp>
      <p:grpSp>
        <p:nvGrpSpPr>
          <p:cNvPr id="7" name="Group 6">
            <a:extLst>
              <a:ext uri="{FF2B5EF4-FFF2-40B4-BE49-F238E27FC236}">
                <a16:creationId xmlns:a16="http://schemas.microsoft.com/office/drawing/2014/main" id="{3D52431E-32B6-4E08-8697-6298654FEF97}"/>
              </a:ext>
            </a:extLst>
          </p:cNvPr>
          <p:cNvGrpSpPr/>
          <p:nvPr/>
        </p:nvGrpSpPr>
        <p:grpSpPr>
          <a:xfrm>
            <a:off x="8049805" y="2049648"/>
            <a:ext cx="2485453" cy="3755175"/>
            <a:chOff x="8685695" y="2139370"/>
            <a:chExt cx="2999232" cy="3708979"/>
          </a:xfrm>
        </p:grpSpPr>
        <p:sp>
          <p:nvSpPr>
            <p:cNvPr id="8" name="Object 3">
              <a:extLst>
                <a:ext uri="{FF2B5EF4-FFF2-40B4-BE49-F238E27FC236}">
                  <a16:creationId xmlns:a16="http://schemas.microsoft.com/office/drawing/2014/main" id="{1CB7C8B4-736F-4417-B603-019C57FB8E38}"/>
                </a:ext>
              </a:extLst>
            </p:cNvPr>
            <p:cNvSpPr txBox="1">
              <a:spLocks noChangeArrowheads="1"/>
            </p:cNvSpPr>
            <p:nvPr/>
          </p:nvSpPr>
          <p:spPr bwMode="auto">
            <a:xfrm>
              <a:off x="8685695" y="2500813"/>
              <a:ext cx="2999232" cy="3347536"/>
            </a:xfrm>
            <a:prstGeom prst="rect">
              <a:avLst/>
            </a:prstGeom>
            <a:solidFill>
              <a:srgbClr val="CB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2086" indent="-232086">
                <a:buFont typeface="Arial" panose="020B0604020202020204" pitchFamily="34" charset="0"/>
                <a:buChar char="•"/>
              </a:pPr>
              <a:endParaRPr lang="en-GB" sz="1300">
                <a:solidFill>
                  <a:srgbClr val="000000"/>
                </a:solidFill>
                <a:latin typeface="Calibri" panose="020F0502020204030204" pitchFamily="34" charset="0"/>
                <a:cs typeface="Calibri" panose="020F0502020204030204" pitchFamily="34" charset="0"/>
              </a:endParaRPr>
            </a:p>
          </p:txBody>
        </p:sp>
        <p:sp>
          <p:nvSpPr>
            <p:cNvPr id="9" name="Object 2">
              <a:extLst>
                <a:ext uri="{FF2B5EF4-FFF2-40B4-BE49-F238E27FC236}">
                  <a16:creationId xmlns:a16="http://schemas.microsoft.com/office/drawing/2014/main" id="{25BFA73A-4CC0-4DDA-B175-F22E778EFFDC}"/>
                </a:ext>
              </a:extLst>
            </p:cNvPr>
            <p:cNvSpPr txBox="1">
              <a:spLocks noChangeArrowheads="1"/>
            </p:cNvSpPr>
            <p:nvPr/>
          </p:nvSpPr>
          <p:spPr bwMode="auto">
            <a:xfrm>
              <a:off x="8685695" y="2139370"/>
              <a:ext cx="2999232" cy="414000"/>
            </a:xfrm>
            <a:prstGeom prst="rect">
              <a:avLst/>
            </a:prstGeom>
            <a:solidFill>
              <a:srgbClr val="00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42676">
                <a:spcBef>
                  <a:spcPct val="0"/>
                </a:spcBef>
                <a:defRPr/>
              </a:pPr>
              <a:r>
                <a:rPr lang="en-US" altLang="en-US" sz="1137" b="1">
                  <a:solidFill>
                    <a:schemeClr val="bg1"/>
                  </a:solidFill>
                  <a:latin typeface="+mj-lt"/>
                  <a:cs typeface="Lao UI" panose="020B0502040204020203" pitchFamily="34" charset="0"/>
                </a:rPr>
                <a:t>Desired Future State</a:t>
              </a:r>
            </a:p>
          </p:txBody>
        </p:sp>
      </p:grpSp>
      <p:sp>
        <p:nvSpPr>
          <p:cNvPr id="10" name="Object 7">
            <a:extLst>
              <a:ext uri="{FF2B5EF4-FFF2-40B4-BE49-F238E27FC236}">
                <a16:creationId xmlns:a16="http://schemas.microsoft.com/office/drawing/2014/main" id="{9E068BCE-9F00-47EB-9BA7-7358B6A896FF}"/>
              </a:ext>
            </a:extLst>
          </p:cNvPr>
          <p:cNvSpPr txBox="1">
            <a:spLocks noChangeArrowheads="1"/>
          </p:cNvSpPr>
          <p:nvPr/>
        </p:nvSpPr>
        <p:spPr bwMode="auto">
          <a:xfrm>
            <a:off x="4636365" y="2332267"/>
            <a:ext cx="2919270" cy="639400"/>
          </a:xfrm>
          <a:prstGeom prst="rect">
            <a:avLst/>
          </a:prstGeom>
          <a:solidFill>
            <a:srgbClr val="DBCECB"/>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Tx/>
              <a:buNone/>
              <a:defRPr/>
            </a:pPr>
            <a:r>
              <a:rPr lang="en-US" sz="1000">
                <a:solidFill>
                  <a:srgbClr val="212529"/>
                </a:solidFill>
                <a:latin typeface="Calibri" panose="020F0502020204030204" pitchFamily="34" charset="0"/>
                <a:cs typeface="Calibri" panose="020F0502020204030204" pitchFamily="34" charset="0"/>
              </a:rPr>
              <a:t>Identify the key factors affecting customer churn which impacts the profitability across the organization</a:t>
            </a:r>
          </a:p>
        </p:txBody>
      </p:sp>
      <p:sp>
        <p:nvSpPr>
          <p:cNvPr id="11" name="Object 6">
            <a:extLst>
              <a:ext uri="{FF2B5EF4-FFF2-40B4-BE49-F238E27FC236}">
                <a16:creationId xmlns:a16="http://schemas.microsoft.com/office/drawing/2014/main" id="{86A1A5CB-F0A2-4F84-A918-7C870A88888C}"/>
              </a:ext>
            </a:extLst>
          </p:cNvPr>
          <p:cNvSpPr txBox="1">
            <a:spLocks noChangeArrowheads="1"/>
          </p:cNvSpPr>
          <p:nvPr/>
        </p:nvSpPr>
        <p:spPr bwMode="auto">
          <a:xfrm>
            <a:off x="4636365" y="1997429"/>
            <a:ext cx="2919270" cy="33626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42676">
              <a:spcBef>
                <a:spcPct val="0"/>
              </a:spcBef>
              <a:defRPr/>
            </a:pPr>
            <a:r>
              <a:rPr lang="en-US" altLang="en-US" sz="1137" b="1">
                <a:solidFill>
                  <a:schemeClr val="bg1"/>
                </a:solidFill>
                <a:latin typeface="+mj-lt"/>
                <a:cs typeface="Lao UI" panose="020B0502040204020203" pitchFamily="34" charset="0"/>
              </a:rPr>
              <a:t>Gap</a:t>
            </a:r>
          </a:p>
        </p:txBody>
      </p:sp>
      <p:sp>
        <p:nvSpPr>
          <p:cNvPr id="12" name="Object 7">
            <a:extLst>
              <a:ext uri="{FF2B5EF4-FFF2-40B4-BE49-F238E27FC236}">
                <a16:creationId xmlns:a16="http://schemas.microsoft.com/office/drawing/2014/main" id="{5405C3DE-2C4F-4842-919F-DF8FE961D284}"/>
              </a:ext>
            </a:extLst>
          </p:cNvPr>
          <p:cNvSpPr txBox="1">
            <a:spLocks noChangeArrowheads="1"/>
          </p:cNvSpPr>
          <p:nvPr/>
        </p:nvSpPr>
        <p:spPr bwMode="auto">
          <a:xfrm>
            <a:off x="4626217" y="4705634"/>
            <a:ext cx="2919270" cy="1358282"/>
          </a:xfrm>
          <a:prstGeom prst="rect">
            <a:avLst/>
          </a:prstGeom>
          <a:solidFill>
            <a:srgbClr val="DBCECB"/>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en-US" sz="1000">
                <a:solidFill>
                  <a:srgbClr val="000000"/>
                </a:solidFill>
                <a:latin typeface="Calibiri"/>
              </a:rPr>
              <a:t>How can we leverage customer feedback to address retention issues?</a:t>
            </a:r>
          </a:p>
          <a:p>
            <a:pPr algn="l">
              <a:buNone/>
            </a:pPr>
            <a:r>
              <a:rPr lang="en-US" sz="1000">
                <a:solidFill>
                  <a:srgbClr val="000000"/>
                </a:solidFill>
                <a:latin typeface="Calibiri"/>
              </a:rPr>
              <a:t>What plan should be implemented to improve   technology in data integration and ensure complete insights?</a:t>
            </a:r>
          </a:p>
          <a:p>
            <a:pPr algn="l">
              <a:buNone/>
            </a:pPr>
            <a:r>
              <a:rPr lang="en-US" sz="1000">
                <a:solidFill>
                  <a:srgbClr val="000000"/>
                </a:solidFill>
                <a:latin typeface="Calibiri"/>
              </a:rPr>
              <a:t>How can we effectively handle government policies to align with our service?</a:t>
            </a:r>
          </a:p>
          <a:p>
            <a:endParaRPr lang="en-GB" sz="1300">
              <a:solidFill>
                <a:srgbClr val="000000"/>
              </a:solidFill>
              <a:latin typeface="Calibri" panose="020F0502020204030204" pitchFamily="34" charset="0"/>
              <a:cs typeface="Calibri" panose="020F0502020204030204" pitchFamily="34" charset="0"/>
            </a:endParaRPr>
          </a:p>
        </p:txBody>
      </p:sp>
      <p:sp>
        <p:nvSpPr>
          <p:cNvPr id="13" name="Object 6">
            <a:extLst>
              <a:ext uri="{FF2B5EF4-FFF2-40B4-BE49-F238E27FC236}">
                <a16:creationId xmlns:a16="http://schemas.microsoft.com/office/drawing/2014/main" id="{78BB61A7-B5CD-4FF8-A4BB-6AAB3F97ABA8}"/>
              </a:ext>
            </a:extLst>
          </p:cNvPr>
          <p:cNvSpPr txBox="1">
            <a:spLocks noChangeArrowheads="1"/>
          </p:cNvSpPr>
          <p:nvPr/>
        </p:nvSpPr>
        <p:spPr bwMode="auto">
          <a:xfrm>
            <a:off x="4626217" y="4375132"/>
            <a:ext cx="2919270" cy="33626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42676">
              <a:spcBef>
                <a:spcPct val="0"/>
              </a:spcBef>
              <a:defRPr/>
            </a:pPr>
            <a:r>
              <a:rPr lang="en-US" altLang="en-US" sz="1137" b="1">
                <a:solidFill>
                  <a:schemeClr val="bg1"/>
                </a:solidFill>
                <a:latin typeface="+mj-lt"/>
                <a:cs typeface="Lao UI" panose="020B0502040204020203" pitchFamily="34" charset="0"/>
              </a:rPr>
              <a:t>Question – which needs answers</a:t>
            </a:r>
          </a:p>
        </p:txBody>
      </p:sp>
      <p:pic>
        <p:nvPicPr>
          <p:cNvPr id="14" name="Picture 13">
            <a:extLst>
              <a:ext uri="{FF2B5EF4-FFF2-40B4-BE49-F238E27FC236}">
                <a16:creationId xmlns:a16="http://schemas.microsoft.com/office/drawing/2014/main" id="{9DA5335C-14B9-41E5-A0BA-52130E646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604" y="2769135"/>
            <a:ext cx="1947212" cy="1627330"/>
          </a:xfrm>
          <a:prstGeom prst="rect">
            <a:avLst/>
          </a:prstGeom>
        </p:spPr>
      </p:pic>
      <p:sp>
        <p:nvSpPr>
          <p:cNvPr id="15" name="Isosceles Triangle 14">
            <a:extLst>
              <a:ext uri="{FF2B5EF4-FFF2-40B4-BE49-F238E27FC236}">
                <a16:creationId xmlns:a16="http://schemas.microsoft.com/office/drawing/2014/main" id="{6108C0A2-7AE9-4598-9193-90CF897AA739}"/>
              </a:ext>
            </a:extLst>
          </p:cNvPr>
          <p:cNvSpPr/>
          <p:nvPr/>
        </p:nvSpPr>
        <p:spPr>
          <a:xfrm rot="5400000">
            <a:off x="4482789" y="3444947"/>
            <a:ext cx="419604" cy="320925"/>
          </a:xfrm>
          <a:prstGeom prst="triangle">
            <a:avLst/>
          </a:prstGeom>
          <a:solidFill>
            <a:srgbClr val="006666"/>
          </a:solidFill>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2676" fontAlgn="auto">
              <a:spcBef>
                <a:spcPts val="0"/>
              </a:spcBef>
              <a:spcAft>
                <a:spcPts val="0"/>
              </a:spcAft>
              <a:buClrTx/>
              <a:defRPr/>
            </a:pPr>
            <a:endParaRPr lang="en-US" sz="893">
              <a:solidFill>
                <a:srgbClr val="000000"/>
              </a:solidFill>
              <a:latin typeface="+mj-lt"/>
              <a:cs typeface="Lao UI" panose="020B0502040204020203" pitchFamily="34" charset="0"/>
            </a:endParaRPr>
          </a:p>
        </p:txBody>
      </p:sp>
      <p:sp>
        <p:nvSpPr>
          <p:cNvPr id="16" name="Isosceles Triangle 15">
            <a:extLst>
              <a:ext uri="{FF2B5EF4-FFF2-40B4-BE49-F238E27FC236}">
                <a16:creationId xmlns:a16="http://schemas.microsoft.com/office/drawing/2014/main" id="{923029F5-D381-4B90-9C25-2E91A25BCFA6}"/>
              </a:ext>
            </a:extLst>
          </p:cNvPr>
          <p:cNvSpPr/>
          <p:nvPr/>
        </p:nvSpPr>
        <p:spPr>
          <a:xfrm rot="5400000">
            <a:off x="7382027" y="3444948"/>
            <a:ext cx="419604" cy="320925"/>
          </a:xfrm>
          <a:prstGeom prst="triangle">
            <a:avLst/>
          </a:prstGeom>
          <a:solidFill>
            <a:srgbClr val="006666"/>
          </a:solidFill>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2676" fontAlgn="auto">
              <a:spcBef>
                <a:spcPts val="0"/>
              </a:spcBef>
              <a:spcAft>
                <a:spcPts val="0"/>
              </a:spcAft>
              <a:buClrTx/>
              <a:defRPr/>
            </a:pPr>
            <a:endParaRPr lang="en-US" sz="893">
              <a:solidFill>
                <a:srgbClr val="000000"/>
              </a:solidFill>
              <a:latin typeface="+mj-lt"/>
              <a:cs typeface="Lao UI" panose="020B0502040204020203" pitchFamily="34" charset="0"/>
            </a:endParaRPr>
          </a:p>
        </p:txBody>
      </p:sp>
      <p:sp>
        <p:nvSpPr>
          <p:cNvPr id="19" name="TextBox 34">
            <a:extLst>
              <a:ext uri="{FF2B5EF4-FFF2-40B4-BE49-F238E27FC236}">
                <a16:creationId xmlns:a16="http://schemas.microsoft.com/office/drawing/2014/main" id="{E56F0045-3306-41FB-8CD6-1B9E7C15E61D}"/>
              </a:ext>
            </a:extLst>
          </p:cNvPr>
          <p:cNvSpPr txBox="1"/>
          <p:nvPr/>
        </p:nvSpPr>
        <p:spPr>
          <a:xfrm>
            <a:off x="146303" y="544800"/>
            <a:ext cx="10395422" cy="430887"/>
          </a:xfrm>
          <a:prstGeom prst="rect">
            <a:avLst/>
          </a:prstGeom>
          <a:noFill/>
        </p:spPr>
        <p:txBody>
          <a:bodyPr wrap="square" lIns="0" tIns="0" rIns="0" bIns="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rgbClr val="800000"/>
                </a:solidFill>
                <a:latin typeface="Calibri" panose="020F0502020204030204" pitchFamily="34" charset="0"/>
                <a:cs typeface="Calibri" panose="020F0502020204030204" pitchFamily="34" charset="0"/>
              </a:rPr>
              <a:t>Problem Statement | SGQ</a:t>
            </a:r>
            <a:endParaRPr lang="id-ID" sz="2800" b="1">
              <a:solidFill>
                <a:srgbClr val="800000"/>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632B1E9B-540D-2B65-BEDB-FD4C7FD484CB}"/>
              </a:ext>
            </a:extLst>
          </p:cNvPr>
          <p:cNvSpPr txBox="1"/>
          <p:nvPr/>
        </p:nvSpPr>
        <p:spPr>
          <a:xfrm>
            <a:off x="8098022" y="2497304"/>
            <a:ext cx="2389020" cy="2785378"/>
          </a:xfrm>
          <a:prstGeom prst="rect">
            <a:avLst/>
          </a:prstGeom>
          <a:noFill/>
        </p:spPr>
        <p:txBody>
          <a:bodyPr wrap="square">
            <a:spAutoFit/>
          </a:bodyPr>
          <a:lstStyle/>
          <a:p>
            <a:pPr algn="l">
              <a:buNone/>
            </a:pPr>
            <a:r>
              <a:rPr lang="en-US" sz="1000" b="1">
                <a:solidFill>
                  <a:srgbClr val="000000"/>
                </a:solidFill>
                <a:latin typeface="Calibri" panose="020F0502020204030204" pitchFamily="34" charset="0"/>
                <a:cs typeface="Calibri" panose="020F0502020204030204" pitchFamily="34" charset="0"/>
              </a:rPr>
              <a:t>Analytical Output</a:t>
            </a:r>
          </a:p>
          <a:p>
            <a:pPr algn="l">
              <a:buNone/>
            </a:pPr>
            <a:endParaRPr lang="en-US" sz="1000" b="1">
              <a:solidFill>
                <a:srgbClr val="000000"/>
              </a:solidFill>
              <a:latin typeface="Calibri" panose="020F0502020204030204" pitchFamily="34" charset="0"/>
              <a:cs typeface="Calibri" panose="020F0502020204030204" pitchFamily="34" charset="0"/>
            </a:endParaRPr>
          </a:p>
          <a:p>
            <a:pPr algn="l">
              <a:buNone/>
            </a:pPr>
            <a:r>
              <a:rPr lang="en-US" sz="1000">
                <a:solidFill>
                  <a:srgbClr val="000000"/>
                </a:solidFill>
                <a:latin typeface="Calibri" panose="020F0502020204030204" pitchFamily="34" charset="0"/>
                <a:cs typeface="Calibri" panose="020F0502020204030204" pitchFamily="34" charset="0"/>
              </a:rPr>
              <a:t>Reduce churn rate by X%, increase customer retention by Y%, boost revenue by Z% and attract new customers</a:t>
            </a:r>
          </a:p>
          <a:p>
            <a:pPr algn="l">
              <a:buNone/>
            </a:pPr>
            <a:endParaRPr lang="en-US" sz="1000">
              <a:solidFill>
                <a:srgbClr val="000000"/>
              </a:solidFill>
              <a:latin typeface="Calibri" panose="020F0502020204030204" pitchFamily="34" charset="0"/>
              <a:cs typeface="Calibri" panose="020F0502020204030204" pitchFamily="34" charset="0"/>
            </a:endParaRPr>
          </a:p>
          <a:p>
            <a:pPr algn="l">
              <a:spcBef>
                <a:spcPts val="600"/>
              </a:spcBef>
            </a:pPr>
            <a:r>
              <a:rPr lang="en-US" sz="1000" b="1">
                <a:solidFill>
                  <a:srgbClr val="000000"/>
                </a:solidFill>
                <a:latin typeface="Calibri" panose="020F0502020204030204" pitchFamily="34" charset="0"/>
                <a:cs typeface="Calibri" panose="020F0502020204030204" pitchFamily="34" charset="0"/>
              </a:rPr>
              <a:t>Current Scenario</a:t>
            </a:r>
          </a:p>
          <a:p>
            <a:pPr algn="l">
              <a:spcBef>
                <a:spcPts val="600"/>
              </a:spcBef>
            </a:pPr>
            <a:r>
              <a:rPr lang="en-US" sz="1000">
                <a:solidFill>
                  <a:srgbClr val="000000"/>
                </a:solidFill>
                <a:latin typeface="Calibri" panose="020F0502020204030204" pitchFamily="34" charset="0"/>
                <a:cs typeface="Calibri" panose="020F0502020204030204" pitchFamily="34" charset="0"/>
              </a:rPr>
              <a:t>Analyze the churn pattern to improve the profitability by formulating the retention strategies</a:t>
            </a:r>
          </a:p>
          <a:p>
            <a:pPr algn="l">
              <a:spcBef>
                <a:spcPts val="600"/>
              </a:spcBef>
            </a:pPr>
            <a:endParaRPr lang="en-US" sz="1000">
              <a:solidFill>
                <a:srgbClr val="000000"/>
              </a:solidFill>
              <a:latin typeface="Calibri" panose="020F0502020204030204" pitchFamily="34" charset="0"/>
              <a:cs typeface="Calibri" panose="020F0502020204030204" pitchFamily="34" charset="0"/>
            </a:endParaRPr>
          </a:p>
          <a:p>
            <a:pPr algn="l">
              <a:spcBef>
                <a:spcPts val="600"/>
              </a:spcBef>
            </a:pPr>
            <a:r>
              <a:rPr lang="en-US" sz="1000" b="1">
                <a:solidFill>
                  <a:srgbClr val="000000"/>
                </a:solidFill>
                <a:latin typeface="Calibri" panose="020F0502020204030204" pitchFamily="34" charset="0"/>
                <a:cs typeface="Calibri" panose="020F0502020204030204" pitchFamily="34" charset="0"/>
              </a:rPr>
              <a:t>Purpose</a:t>
            </a:r>
          </a:p>
          <a:p>
            <a:pPr algn="l">
              <a:spcBef>
                <a:spcPts val="600"/>
              </a:spcBef>
            </a:pPr>
            <a:r>
              <a:rPr lang="en-US" sz="1000">
                <a:solidFill>
                  <a:srgbClr val="000000"/>
                </a:solidFill>
                <a:latin typeface="Calibri" panose="020F0502020204030204" pitchFamily="34" charset="0"/>
                <a:cs typeface="Calibri" panose="020F0502020204030204" pitchFamily="34" charset="0"/>
              </a:rPr>
              <a:t>Analyze churn patterns to develop targeted retention strategies that enhance profitability</a:t>
            </a:r>
          </a:p>
        </p:txBody>
      </p:sp>
      <p:sp>
        <p:nvSpPr>
          <p:cNvPr id="24" name="Object 3">
            <a:extLst>
              <a:ext uri="{FF2B5EF4-FFF2-40B4-BE49-F238E27FC236}">
                <a16:creationId xmlns:a16="http://schemas.microsoft.com/office/drawing/2014/main" id="{D1662DCC-8B3C-C7DE-0DE0-2304BFCAB217}"/>
              </a:ext>
            </a:extLst>
          </p:cNvPr>
          <p:cNvSpPr txBox="1">
            <a:spLocks noChangeArrowheads="1"/>
          </p:cNvSpPr>
          <p:nvPr/>
        </p:nvSpPr>
        <p:spPr bwMode="auto">
          <a:xfrm>
            <a:off x="1671403" y="2497304"/>
            <a:ext cx="2485453" cy="3307521"/>
          </a:xfrm>
          <a:prstGeom prst="rect">
            <a:avLst/>
          </a:prstGeom>
          <a:solidFill>
            <a:srgbClr val="CBD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100000"/>
              </a:spcBef>
              <a:buClr>
                <a:srgbClr val="003399"/>
              </a:buClr>
              <a:buFont typeface="Webdings" panose="05030102010509060703" pitchFamily="18" charset="2"/>
              <a:buChar char="4"/>
              <a:defRPr sz="1600">
                <a:solidFill>
                  <a:schemeClr val="tx1"/>
                </a:solidFill>
                <a:latin typeface="Arial" panose="020B0604020202020204" pitchFamily="34" charset="0"/>
              </a:defRPr>
            </a:lvl1pPr>
            <a:lvl2pPr marL="742950" indent="-285750">
              <a:lnSpc>
                <a:spcPct val="90000"/>
              </a:lnSpc>
              <a:spcBef>
                <a:spcPct val="40000"/>
              </a:spcBef>
              <a:buClr>
                <a:srgbClr val="003399"/>
              </a:buClr>
              <a:buFont typeface="Arial" panose="020B0604020202020204" pitchFamily="34" charset="0"/>
              <a:buChar char="–"/>
              <a:defRPr sz="1400">
                <a:solidFill>
                  <a:schemeClr val="tx1"/>
                </a:solidFill>
                <a:latin typeface="Arial" panose="020B0604020202020204" pitchFamily="34" charset="0"/>
              </a:defRPr>
            </a:lvl2pPr>
            <a:lvl3pPr marL="1143000" indent="-228600">
              <a:lnSpc>
                <a:spcPct val="90000"/>
              </a:lnSpc>
              <a:spcBef>
                <a:spcPct val="40000"/>
              </a:spcBef>
              <a:buClr>
                <a:srgbClr val="003399"/>
              </a:buClr>
              <a:buFont typeface="Arial" panose="020B0604020202020204" pitchFamily="34" charset="0"/>
              <a:buChar char="»"/>
              <a:defRPr sz="1300">
                <a:solidFill>
                  <a:schemeClr val="tx1"/>
                </a:solidFill>
                <a:latin typeface="Arial" panose="020B0604020202020204" pitchFamily="34" charset="0"/>
              </a:defRPr>
            </a:lvl3pPr>
            <a:lvl4pPr marL="1600200" indent="-228600">
              <a:lnSpc>
                <a:spcPct val="90000"/>
              </a:lnSpc>
              <a:spcBef>
                <a:spcPct val="40000"/>
              </a:spcBef>
              <a:buClr>
                <a:srgbClr val="003399"/>
              </a:buClr>
              <a:buFont typeface="Arial" panose="020B0604020202020204" pitchFamily="34" charset="0"/>
              <a:buChar char="•"/>
              <a:defRPr sz="1200">
                <a:solidFill>
                  <a:schemeClr val="tx1"/>
                </a:solidFill>
                <a:latin typeface="Arial" panose="020B0604020202020204" pitchFamily="34" charset="0"/>
              </a:defRPr>
            </a:lvl4pPr>
            <a:lvl5pPr marL="2057400" indent="-228600">
              <a:lnSpc>
                <a:spcPct val="90000"/>
              </a:lnSpc>
              <a:spcAft>
                <a:spcPct val="40000"/>
              </a:spcAft>
              <a:buClr>
                <a:schemeClr val="tx1"/>
              </a:buClr>
              <a:buSzPct val="40000"/>
              <a:buFont typeface="Arial" panose="020B0604020202020204" pitchFamily="34" charset="0"/>
              <a:buChar char="»"/>
              <a:defRPr sz="1200">
                <a:solidFill>
                  <a:schemeClr val="tx1"/>
                </a:solidFill>
                <a:latin typeface="Arial" panose="020B0604020202020204" pitchFamily="34" charset="0"/>
              </a:defRPr>
            </a:lvl5pPr>
            <a:lvl6pPr marL="2514600" indent="-228600" eaLnBrk="0" fontAlgn="base" hangingPunct="0">
              <a:lnSpc>
                <a:spcPct val="90000"/>
              </a:lnSpc>
              <a:spcBef>
                <a:spcPct val="0"/>
              </a:spcBef>
              <a:spcAft>
                <a:spcPct val="40000"/>
              </a:spcAft>
              <a:buClr>
                <a:schemeClr val="tx1"/>
              </a:buClr>
              <a:buSzPct val="40000"/>
              <a:buFont typeface="Arial" panose="020B0604020202020204" pitchFamily="34" charset="0"/>
              <a:buChar char="»"/>
              <a:defRPr sz="1200">
                <a:solidFill>
                  <a:schemeClr val="tx1"/>
                </a:solidFill>
                <a:latin typeface="Arial" panose="020B0604020202020204" pitchFamily="34" charset="0"/>
              </a:defRPr>
            </a:lvl6pPr>
            <a:lvl7pPr marL="2971800" indent="-228600" eaLnBrk="0" fontAlgn="base" hangingPunct="0">
              <a:lnSpc>
                <a:spcPct val="90000"/>
              </a:lnSpc>
              <a:spcBef>
                <a:spcPct val="0"/>
              </a:spcBef>
              <a:spcAft>
                <a:spcPct val="40000"/>
              </a:spcAft>
              <a:buClr>
                <a:schemeClr val="tx1"/>
              </a:buClr>
              <a:buSzPct val="40000"/>
              <a:buFont typeface="Arial" panose="020B0604020202020204" pitchFamily="34" charset="0"/>
              <a:buChar char="»"/>
              <a:defRPr sz="1200">
                <a:solidFill>
                  <a:schemeClr val="tx1"/>
                </a:solidFill>
                <a:latin typeface="Arial" panose="020B0604020202020204" pitchFamily="34" charset="0"/>
              </a:defRPr>
            </a:lvl7pPr>
            <a:lvl8pPr marL="3429000" indent="-228600" eaLnBrk="0" fontAlgn="base" hangingPunct="0">
              <a:lnSpc>
                <a:spcPct val="90000"/>
              </a:lnSpc>
              <a:spcBef>
                <a:spcPct val="0"/>
              </a:spcBef>
              <a:spcAft>
                <a:spcPct val="40000"/>
              </a:spcAft>
              <a:buClr>
                <a:schemeClr val="tx1"/>
              </a:buClr>
              <a:buSzPct val="40000"/>
              <a:buFont typeface="Arial" panose="020B0604020202020204" pitchFamily="34" charset="0"/>
              <a:buChar char="»"/>
              <a:defRPr sz="1200">
                <a:solidFill>
                  <a:schemeClr val="tx1"/>
                </a:solidFill>
                <a:latin typeface="Arial" panose="020B0604020202020204" pitchFamily="34" charset="0"/>
              </a:defRPr>
            </a:lvl8pPr>
            <a:lvl9pPr marL="3886200" indent="-228600" eaLnBrk="0" fontAlgn="base" hangingPunct="0">
              <a:lnSpc>
                <a:spcPct val="90000"/>
              </a:lnSpc>
              <a:spcBef>
                <a:spcPct val="0"/>
              </a:spcBef>
              <a:spcAft>
                <a:spcPct val="40000"/>
              </a:spcAft>
              <a:buClr>
                <a:schemeClr val="tx1"/>
              </a:buClr>
              <a:buSzPct val="40000"/>
              <a:buFont typeface="Arial" panose="020B0604020202020204" pitchFamily="34" charset="0"/>
              <a:buChar char="»"/>
              <a:defRPr sz="1200">
                <a:solidFill>
                  <a:schemeClr val="tx1"/>
                </a:solidFill>
                <a:latin typeface="Arial" panose="020B0604020202020204" pitchFamily="34" charset="0"/>
              </a:defRPr>
            </a:lvl9pPr>
          </a:lstStyle>
          <a:p>
            <a:pPr algn="l">
              <a:buNone/>
            </a:pPr>
            <a:r>
              <a:rPr lang="en-US" sz="1000" b="1">
                <a:solidFill>
                  <a:srgbClr val="000000"/>
                </a:solidFill>
                <a:latin typeface="Calibiri"/>
              </a:rPr>
              <a:t>Stakeholders, Roles and Responsibilities </a:t>
            </a:r>
          </a:p>
          <a:p>
            <a:pPr algn="l">
              <a:buNone/>
            </a:pPr>
            <a:r>
              <a:rPr lang="en-US" sz="1000">
                <a:solidFill>
                  <a:srgbClr val="000000"/>
                </a:solidFill>
                <a:latin typeface="Calibiri"/>
              </a:rPr>
              <a:t>The Chief Data Officer at Connect Wave is responsible for leveraging data analytics to drive business decisions, as well as ensuring compliance with regulations and managing data-related risks effectively</a:t>
            </a:r>
          </a:p>
          <a:p>
            <a:pPr algn="l">
              <a:buNone/>
            </a:pPr>
            <a:r>
              <a:rPr lang="en-US" sz="1000" b="1">
                <a:solidFill>
                  <a:srgbClr val="000000"/>
                </a:solidFill>
                <a:latin typeface="Calibiri"/>
              </a:rPr>
              <a:t>Current Scenario </a:t>
            </a:r>
          </a:p>
          <a:p>
            <a:pPr algn="l">
              <a:spcBef>
                <a:spcPts val="600"/>
              </a:spcBef>
              <a:buNone/>
            </a:pPr>
            <a:r>
              <a:rPr lang="en-US" sz="1000">
                <a:solidFill>
                  <a:srgbClr val="000000"/>
                </a:solidFill>
                <a:latin typeface="Calibiri"/>
              </a:rPr>
              <a:t>A churn rate of 15-25% annually has been identified by the client which is significantly impacting their profitability</a:t>
            </a:r>
          </a:p>
          <a:p>
            <a:pPr algn="l">
              <a:spcBef>
                <a:spcPts val="600"/>
              </a:spcBef>
              <a:buNone/>
            </a:pPr>
            <a:r>
              <a:rPr lang="en-US" sz="1000" b="1">
                <a:solidFill>
                  <a:srgbClr val="000000"/>
                </a:solidFill>
                <a:latin typeface="Calibiri"/>
              </a:rPr>
              <a:t>Expectations </a:t>
            </a:r>
          </a:p>
          <a:p>
            <a:pPr algn="l">
              <a:spcBef>
                <a:spcPts val="600"/>
              </a:spcBef>
              <a:buNone/>
            </a:pPr>
            <a:r>
              <a:rPr lang="en-US" sz="1000">
                <a:solidFill>
                  <a:srgbClr val="000000"/>
                </a:solidFill>
                <a:latin typeface="Calibiri"/>
              </a:rPr>
              <a:t>The client aims to re-engage dissatisfied customers by implementing the best practices to ensure their retention </a:t>
            </a:r>
            <a:br>
              <a:rPr lang="en-US" sz="1000">
                <a:latin typeface="Calibiri"/>
              </a:rPr>
            </a:br>
            <a:r>
              <a:rPr lang="en-US" sz="1000">
                <a:latin typeface="Calibiri"/>
              </a:rPr>
              <a:t> </a:t>
            </a:r>
          </a:p>
          <a:p>
            <a:pPr>
              <a:buClrTx/>
              <a:buNone/>
              <a:defRPr/>
            </a:pPr>
            <a:endParaRPr lang="en-US" sz="975">
              <a:solidFill>
                <a:prstClr val="black"/>
              </a:solidFill>
              <a:latin typeface="+mn-lt"/>
            </a:endParaRPr>
          </a:p>
        </p:txBody>
      </p:sp>
    </p:spTree>
    <p:extLst>
      <p:ext uri="{BB962C8B-B14F-4D97-AF65-F5344CB8AC3E}">
        <p14:creationId xmlns:p14="http://schemas.microsoft.com/office/powerpoint/2010/main" val="33414102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A6DBA0-753B-BBD8-2AB7-0509E1F63E48}"/>
              </a:ext>
            </a:extLst>
          </p:cNvPr>
          <p:cNvSpPr>
            <a:spLocks noGrp="1"/>
          </p:cNvSpPr>
          <p:nvPr>
            <p:ph type="ctrTitle"/>
          </p:nvPr>
        </p:nvSpPr>
        <p:spPr>
          <a:xfrm>
            <a:off x="158835" y="446565"/>
            <a:ext cx="8234625" cy="583336"/>
          </a:xfrm>
        </p:spPr>
        <p:txBody>
          <a:bodyPr/>
          <a:lstStyle/>
          <a:p>
            <a:r>
              <a:rPr lang="en-US" sz="3000"/>
              <a:t>Executive Summary</a:t>
            </a:r>
          </a:p>
        </p:txBody>
      </p:sp>
      <p:graphicFrame>
        <p:nvGraphicFramePr>
          <p:cNvPr id="4" name="Table 3">
            <a:extLst>
              <a:ext uri="{FF2B5EF4-FFF2-40B4-BE49-F238E27FC236}">
                <a16:creationId xmlns:a16="http://schemas.microsoft.com/office/drawing/2014/main" id="{E196DC50-73F7-351F-4CEB-3597026F13C7}"/>
              </a:ext>
            </a:extLst>
          </p:cNvPr>
          <p:cNvGraphicFramePr>
            <a:graphicFrameLocks noGrp="1"/>
          </p:cNvGraphicFramePr>
          <p:nvPr>
            <p:extLst>
              <p:ext uri="{D42A27DB-BD31-4B8C-83A1-F6EECF244321}">
                <p14:modId xmlns:p14="http://schemas.microsoft.com/office/powerpoint/2010/main" val="1643612271"/>
              </p:ext>
            </p:extLst>
          </p:nvPr>
        </p:nvGraphicFramePr>
        <p:xfrm>
          <a:off x="606056" y="1158949"/>
          <a:ext cx="10919637" cy="4447448"/>
        </p:xfrm>
        <a:graphic>
          <a:graphicData uri="http://schemas.openxmlformats.org/drawingml/2006/table">
            <a:tbl>
              <a:tblPr firstRow="1" bandRow="1">
                <a:tableStyleId>{5C22544A-7EE6-4342-B048-85BDC9FD1C3A}</a:tableStyleId>
              </a:tblPr>
              <a:tblGrid>
                <a:gridCol w="5387898">
                  <a:extLst>
                    <a:ext uri="{9D8B030D-6E8A-4147-A177-3AD203B41FA5}">
                      <a16:colId xmlns:a16="http://schemas.microsoft.com/office/drawing/2014/main" val="2890361795"/>
                    </a:ext>
                  </a:extLst>
                </a:gridCol>
                <a:gridCol w="5531739">
                  <a:extLst>
                    <a:ext uri="{9D8B030D-6E8A-4147-A177-3AD203B41FA5}">
                      <a16:colId xmlns:a16="http://schemas.microsoft.com/office/drawing/2014/main" val="86840554"/>
                    </a:ext>
                  </a:extLst>
                </a:gridCol>
              </a:tblGrid>
              <a:tr h="371405">
                <a:tc>
                  <a:txBody>
                    <a:bodyPr/>
                    <a:lstStyle/>
                    <a:p>
                      <a:pPr algn="ctr">
                        <a:spcAft>
                          <a:spcPts val="600"/>
                        </a:spcAft>
                      </a:pPr>
                      <a:r>
                        <a:rPr lang="en-US" sz="1800">
                          <a:latin typeface="+mj-lt"/>
                          <a:cs typeface="Calibri" panose="020F0502020204030204" pitchFamily="34" charset="0"/>
                        </a:rPr>
                        <a:t>Findings</a:t>
                      </a:r>
                      <a:endParaRPr lang="en-US" sz="2400">
                        <a:latin typeface="+mj-lt"/>
                        <a:cs typeface="Calibri" panose="020F0502020204030204" pitchFamily="34" charset="0"/>
                      </a:endParaRPr>
                    </a:p>
                  </a:txBody>
                  <a:tcPr anchor="ctr"/>
                </a:tc>
                <a:tc>
                  <a:txBody>
                    <a:bodyPr/>
                    <a:lstStyle/>
                    <a:p>
                      <a:pPr algn="ctr">
                        <a:spcAft>
                          <a:spcPts val="600"/>
                        </a:spcAft>
                      </a:pPr>
                      <a:r>
                        <a:rPr lang="en-US" sz="1800">
                          <a:latin typeface="+mj-lt"/>
                          <a:cs typeface="Calibri" panose="020F0502020204030204" pitchFamily="34" charset="0"/>
                        </a:rPr>
                        <a:t>Insights</a:t>
                      </a:r>
                      <a:endParaRPr lang="en-US" sz="2400">
                        <a:latin typeface="+mj-lt"/>
                        <a:cs typeface="Calibri" panose="020F0502020204030204" pitchFamily="34" charset="0"/>
                      </a:endParaRPr>
                    </a:p>
                  </a:txBody>
                  <a:tcPr anchor="ctr"/>
                </a:tc>
                <a:extLst>
                  <a:ext uri="{0D108BD9-81ED-4DB2-BD59-A6C34878D82A}">
                    <a16:rowId xmlns:a16="http://schemas.microsoft.com/office/drawing/2014/main" val="2667757099"/>
                  </a:ext>
                </a:extLst>
              </a:tr>
              <a:tr h="866610">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t>The median monthly charge for churned customers is </a:t>
                      </a:r>
                      <a:r>
                        <a:rPr lang="en-US" sz="1600" b="1"/>
                        <a:t>$79.65</a:t>
                      </a:r>
                      <a:r>
                        <a:rPr lang="en-US" sz="1600"/>
                        <a:t>, significantly higher than the </a:t>
                      </a:r>
                      <a:r>
                        <a:rPr lang="en-US" sz="1600" b="1"/>
                        <a:t>$64.43</a:t>
                      </a:r>
                      <a:r>
                        <a:rPr lang="en-US" sz="1600"/>
                        <a:t> for non-churned customers</a:t>
                      </a:r>
                      <a:endParaRPr lang="en-US" sz="1500">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t>This indicates that customers who leave tend to have higher monthly charges, suggesting a potential area for retention strategies</a:t>
                      </a:r>
                      <a:endParaRPr lang="en-US" sz="1500" b="0" u="none">
                        <a:latin typeface="+mj-lt"/>
                      </a:endParaRPr>
                    </a:p>
                  </a:txBody>
                  <a:tcPr/>
                </a:tc>
                <a:extLst>
                  <a:ext uri="{0D108BD9-81ED-4DB2-BD59-A6C34878D82A}">
                    <a16:rowId xmlns:a16="http://schemas.microsoft.com/office/drawing/2014/main" val="61845881"/>
                  </a:ext>
                </a:extLst>
              </a:tr>
              <a:tr h="952292">
                <a:tc>
                  <a:txBody>
                    <a:bodyPr/>
                    <a:lstStyle/>
                    <a:p>
                      <a:pPr marL="285750" lvl="0" indent="-285750" algn="l" defTabSz="889000">
                        <a:lnSpc>
                          <a:spcPct val="100000"/>
                        </a:lnSpc>
                        <a:spcBef>
                          <a:spcPct val="0"/>
                        </a:spcBef>
                        <a:spcAft>
                          <a:spcPct val="35000"/>
                        </a:spcAft>
                        <a:buFont typeface="Arial" panose="020B0604020202020204" pitchFamily="34" charset="0"/>
                        <a:buChar char="•"/>
                      </a:pPr>
                      <a:r>
                        <a:rPr lang="en-US" sz="1600"/>
                        <a:t>Customer numbers peak in Month 1 and Month 72, indicating high distribution in the 0-8 month and 60-72 month ranges</a:t>
                      </a:r>
                      <a:endParaRPr lang="en-US" sz="1500" kern="1200">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t>Customers with shorter tenures are more likely to leave, compared to those who have been with the company longer</a:t>
                      </a:r>
                      <a:endParaRPr lang="en-US" sz="1500" kern="1200">
                        <a:solidFill>
                          <a:schemeClr val="dk1"/>
                        </a:solidFill>
                        <a:latin typeface="+mj-lt"/>
                        <a:ea typeface="+mn-ea"/>
                        <a:cs typeface="+mn-cs"/>
                      </a:endParaRPr>
                    </a:p>
                  </a:txBody>
                  <a:tcPr/>
                </a:tc>
                <a:extLst>
                  <a:ext uri="{0D108BD9-81ED-4DB2-BD59-A6C34878D82A}">
                    <a16:rowId xmlns:a16="http://schemas.microsoft.com/office/drawing/2014/main" val="3965167963"/>
                  </a:ext>
                </a:extLst>
              </a:tr>
              <a:tr h="1098738">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t>Key factors contributing to churn include device protection, tech support, online backup, and payment methods, all of which show a strong correlation with customer departure</a:t>
                      </a:r>
                      <a:endParaRPr lang="en-US" sz="1500" kern="1200">
                        <a:solidFill>
                          <a:schemeClr val="dk1"/>
                        </a:solidFill>
                        <a:latin typeface="+mj-lt"/>
                        <a:ea typeface="+mn-ea"/>
                        <a:cs typeface="+mn-cs"/>
                      </a:endParaRPr>
                    </a:p>
                  </a:txBody>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t>Customers not using online backup, device protection, and tech support are more likely to churn, indicating a strong correlation between non-usage of these services and higher churn rates</a:t>
                      </a:r>
                      <a:endParaRPr lang="en-US" sz="1500" kern="1200">
                        <a:solidFill>
                          <a:schemeClr val="dk1"/>
                        </a:solidFill>
                        <a:latin typeface="+mj-lt"/>
                        <a:ea typeface="+mn-ea"/>
                        <a:cs typeface="+mn-cs"/>
                      </a:endParaRPr>
                    </a:p>
                  </a:txBody>
                  <a:tcPr/>
                </a:tc>
                <a:extLst>
                  <a:ext uri="{0D108BD9-81ED-4DB2-BD59-A6C34878D82A}">
                    <a16:rowId xmlns:a16="http://schemas.microsoft.com/office/drawing/2014/main" val="3805185392"/>
                  </a:ext>
                </a:extLst>
              </a:tr>
              <a:tr h="1158403">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t>The customer gender distribution is nearly equal, with 3,488 males and 3,555 females, and a minimal churn difference of just 9</a:t>
                      </a:r>
                      <a:endParaRPr lang="en-US" sz="1500" kern="1200">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a:t>With equal gender distribution and a low churn difference, gender is not a significant factor in churn</a:t>
                      </a:r>
                      <a:endParaRPr lang="en-US" sz="1500" kern="1200">
                        <a:solidFill>
                          <a:schemeClr val="dk1"/>
                        </a:solidFill>
                        <a:latin typeface="+mj-lt"/>
                        <a:ea typeface="+mn-ea"/>
                        <a:cs typeface="+mn-cs"/>
                      </a:endParaRPr>
                    </a:p>
                  </a:txBody>
                  <a:tcPr/>
                </a:tc>
                <a:extLst>
                  <a:ext uri="{0D108BD9-81ED-4DB2-BD59-A6C34878D82A}">
                    <a16:rowId xmlns:a16="http://schemas.microsoft.com/office/drawing/2014/main" val="3348331718"/>
                  </a:ext>
                </a:extLst>
              </a:tr>
            </a:tbl>
          </a:graphicData>
        </a:graphic>
      </p:graphicFrame>
    </p:spTree>
    <p:extLst>
      <p:ext uri="{BB962C8B-B14F-4D97-AF65-F5344CB8AC3E}">
        <p14:creationId xmlns:p14="http://schemas.microsoft.com/office/powerpoint/2010/main" val="1501479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5119B4-D94C-4326-B582-95AB17F3FFF7}"/>
              </a:ext>
            </a:extLst>
          </p:cNvPr>
          <p:cNvSpPr>
            <a:spLocks noGrp="1"/>
          </p:cNvSpPr>
          <p:nvPr>
            <p:ph type="sldNum" sz="quarter" idx="11"/>
          </p:nvPr>
        </p:nvSpPr>
        <p:spPr>
          <a:xfrm>
            <a:off x="11714163" y="6491288"/>
            <a:ext cx="477837" cy="365125"/>
          </a:xfrm>
          <a:prstGeom prst="rect">
            <a:avLst/>
          </a:prstGeom>
        </p:spPr>
        <p:txBody>
          <a:bodyPr/>
          <a:lstStyle/>
          <a:p>
            <a:fld id="{76E8AD16-5BA4-44CE-8C6A-79351B0ABCF6}" type="slidenum">
              <a:rPr lang="en-US" smtClean="0"/>
              <a:pPr/>
              <a:t>6</a:t>
            </a:fld>
            <a:endParaRPr lang="en-US"/>
          </a:p>
        </p:txBody>
      </p:sp>
      <p:sp>
        <p:nvSpPr>
          <p:cNvPr id="4" name="Text Placeholder 3">
            <a:extLst>
              <a:ext uri="{FF2B5EF4-FFF2-40B4-BE49-F238E27FC236}">
                <a16:creationId xmlns:a16="http://schemas.microsoft.com/office/drawing/2014/main" id="{D2270084-06A1-4342-B168-8442819E7681}"/>
              </a:ext>
            </a:extLst>
          </p:cNvPr>
          <p:cNvSpPr>
            <a:spLocks noGrp="1"/>
          </p:cNvSpPr>
          <p:nvPr>
            <p:ph type="body" sz="quarter" idx="4294967295"/>
          </p:nvPr>
        </p:nvSpPr>
        <p:spPr>
          <a:xfrm>
            <a:off x="273334" y="79890"/>
            <a:ext cx="11185442" cy="890588"/>
          </a:xfrm>
        </p:spPr>
        <p:txBody>
          <a:bodyPr anchor="ctr"/>
          <a:lstStyle/>
          <a:p>
            <a:pPr marL="0" indent="0">
              <a:buNone/>
            </a:pPr>
            <a:r>
              <a:rPr lang="en-US" sz="3000" b="1">
                <a:solidFill>
                  <a:srgbClr val="880000"/>
                </a:solidFill>
                <a:cs typeface="Arial"/>
              </a:rPr>
              <a:t>Steps in the Exploratory Data Analysis(EDA) Journey: From Data Collection to Insight Discovery</a:t>
            </a:r>
            <a:endParaRPr lang="en-US" sz="3000" b="1">
              <a:solidFill>
                <a:srgbClr val="880000"/>
              </a:solidFill>
            </a:endParaRPr>
          </a:p>
        </p:txBody>
      </p:sp>
      <p:sp>
        <p:nvSpPr>
          <p:cNvPr id="5" name="TextBox 4">
            <a:extLst>
              <a:ext uri="{FF2B5EF4-FFF2-40B4-BE49-F238E27FC236}">
                <a16:creationId xmlns:a16="http://schemas.microsoft.com/office/drawing/2014/main" id="{F467FB5A-1DA7-45BE-A162-6FF8260D5EF5}"/>
              </a:ext>
            </a:extLst>
          </p:cNvPr>
          <p:cNvSpPr txBox="1"/>
          <p:nvPr/>
        </p:nvSpPr>
        <p:spPr>
          <a:xfrm>
            <a:off x="451492" y="5015461"/>
            <a:ext cx="1905544" cy="400110"/>
          </a:xfrm>
          <a:prstGeom prst="rect">
            <a:avLst/>
          </a:prstGeom>
          <a:noFill/>
          <a:ln>
            <a:noFill/>
          </a:ln>
        </p:spPr>
        <p:txBody>
          <a:bodyPr wrap="square" lIns="91440" tIns="45720" rIns="91440" bIns="45720" rtlCol="0" anchor="t">
            <a:spAutoFit/>
          </a:bodyPr>
          <a:lstStyle/>
          <a:p>
            <a:r>
              <a:rPr lang="en-US" sz="1000">
                <a:solidFill>
                  <a:schemeClr val="tx1">
                    <a:lumMod val="65000"/>
                    <a:lumOff val="35000"/>
                  </a:schemeClr>
                </a:solidFill>
                <a:ea typeface="+mn-lt"/>
                <a:cs typeface="+mn-lt"/>
              </a:rPr>
              <a:t>Loading the dataset which is required for analysis </a:t>
            </a:r>
            <a:endParaRPr lang="en-US">
              <a:solidFill>
                <a:schemeClr val="tx1">
                  <a:lumMod val="65000"/>
                  <a:lumOff val="35000"/>
                </a:schemeClr>
              </a:solidFill>
            </a:endParaRPr>
          </a:p>
        </p:txBody>
      </p:sp>
      <p:sp>
        <p:nvSpPr>
          <p:cNvPr id="6" name="TextBox 5">
            <a:extLst>
              <a:ext uri="{FF2B5EF4-FFF2-40B4-BE49-F238E27FC236}">
                <a16:creationId xmlns:a16="http://schemas.microsoft.com/office/drawing/2014/main" id="{94652EA1-BF5E-4E52-B854-3E06EA19A8C1}"/>
              </a:ext>
            </a:extLst>
          </p:cNvPr>
          <p:cNvSpPr txBox="1"/>
          <p:nvPr/>
        </p:nvSpPr>
        <p:spPr>
          <a:xfrm>
            <a:off x="2351646" y="4527895"/>
            <a:ext cx="1855822" cy="861774"/>
          </a:xfrm>
          <a:prstGeom prst="rect">
            <a:avLst/>
          </a:prstGeom>
          <a:solidFill>
            <a:srgbClr val="FCFCFC"/>
          </a:solidFill>
          <a:ln>
            <a:noFill/>
          </a:ln>
        </p:spPr>
        <p:txBody>
          <a:bodyPr wrap="square" lIns="91440" tIns="45720" rIns="91440" bIns="45720" rtlCol="0" anchor="t">
            <a:spAutoFit/>
          </a:bodyPr>
          <a:lstStyle/>
          <a:p>
            <a:r>
              <a:rPr lang="en-US" sz="1000">
                <a:solidFill>
                  <a:schemeClr val="tx1">
                    <a:lumMod val="65000"/>
                    <a:lumOff val="35000"/>
                  </a:schemeClr>
                </a:solidFill>
                <a:cs typeface="Arial"/>
              </a:rPr>
              <a:t>No</a:t>
            </a:r>
            <a:r>
              <a:rPr lang="en-US" sz="1000">
                <a:solidFill>
                  <a:schemeClr val="tx1">
                    <a:lumMod val="65000"/>
                    <a:lumOff val="35000"/>
                  </a:schemeClr>
                </a:solidFill>
                <a:ea typeface="+mn-lt"/>
                <a:cs typeface="+mn-lt"/>
              </a:rPr>
              <a:t> null values and outlier were found in the dataset </a:t>
            </a:r>
          </a:p>
          <a:p>
            <a:endParaRPr lang="en-US" sz="1000" b="1">
              <a:solidFill>
                <a:schemeClr val="tx1">
                  <a:lumMod val="65000"/>
                  <a:lumOff val="35000"/>
                </a:schemeClr>
              </a:solidFill>
              <a:ea typeface="+mn-lt"/>
              <a:cs typeface="+mn-lt"/>
            </a:endParaRPr>
          </a:p>
          <a:p>
            <a:endParaRPr lang="en-US" sz="1000" b="1">
              <a:solidFill>
                <a:schemeClr val="tx1">
                  <a:lumMod val="65000"/>
                  <a:lumOff val="35000"/>
                </a:schemeClr>
              </a:solidFill>
              <a:ea typeface="+mn-lt"/>
              <a:cs typeface="+mn-lt"/>
            </a:endParaRPr>
          </a:p>
          <a:p>
            <a:endParaRPr lang="en-US" sz="1000" b="1">
              <a:solidFill>
                <a:schemeClr val="tx1">
                  <a:lumMod val="65000"/>
                  <a:lumOff val="35000"/>
                </a:schemeClr>
              </a:solidFill>
              <a:ea typeface="+mn-lt"/>
              <a:cs typeface="+mn-lt"/>
            </a:endParaRPr>
          </a:p>
        </p:txBody>
      </p:sp>
      <p:sp>
        <p:nvSpPr>
          <p:cNvPr id="7" name="TextBox 6">
            <a:extLst>
              <a:ext uri="{FF2B5EF4-FFF2-40B4-BE49-F238E27FC236}">
                <a16:creationId xmlns:a16="http://schemas.microsoft.com/office/drawing/2014/main" id="{E6B218C1-80FE-416D-A163-28544648721D}"/>
              </a:ext>
            </a:extLst>
          </p:cNvPr>
          <p:cNvSpPr txBox="1"/>
          <p:nvPr/>
        </p:nvSpPr>
        <p:spPr>
          <a:xfrm>
            <a:off x="4206661" y="3987955"/>
            <a:ext cx="1888797" cy="1323439"/>
          </a:xfrm>
          <a:prstGeom prst="rect">
            <a:avLst/>
          </a:prstGeom>
          <a:noFill/>
          <a:ln>
            <a:noFill/>
          </a:ln>
        </p:spPr>
        <p:txBody>
          <a:bodyPr wrap="square" lIns="91440" tIns="45720" rIns="91440" bIns="45720" rtlCol="0" anchor="t">
            <a:spAutoFit/>
          </a:bodyPr>
          <a:lstStyle/>
          <a:p>
            <a:r>
              <a:rPr lang="en-US" sz="1000">
                <a:solidFill>
                  <a:schemeClr val="tx1">
                    <a:lumMod val="65000"/>
                    <a:lumOff val="35000"/>
                  </a:schemeClr>
                </a:solidFill>
                <a:ea typeface="+mn-lt"/>
                <a:cs typeface="+mn-lt"/>
              </a:rPr>
              <a:t>There were 16 columns containing categorical data. The categorical data will be converted into numeric format to improve the performance of the analysis</a:t>
            </a:r>
          </a:p>
          <a:p>
            <a:endParaRPr lang="en-US" sz="1000" b="1">
              <a:solidFill>
                <a:schemeClr val="tx1">
                  <a:lumMod val="65000"/>
                  <a:lumOff val="35000"/>
                </a:schemeClr>
              </a:solidFill>
              <a:cs typeface="Arial"/>
            </a:endParaRPr>
          </a:p>
          <a:p>
            <a:endParaRPr lang="en-US" sz="1000" b="1">
              <a:solidFill>
                <a:schemeClr val="tx1">
                  <a:lumMod val="65000"/>
                  <a:lumOff val="35000"/>
                </a:schemeClr>
              </a:solidFill>
              <a:cs typeface="Arial"/>
            </a:endParaRPr>
          </a:p>
        </p:txBody>
      </p:sp>
      <p:grpSp>
        <p:nvGrpSpPr>
          <p:cNvPr id="9" name="Group 8">
            <a:extLst>
              <a:ext uri="{FF2B5EF4-FFF2-40B4-BE49-F238E27FC236}">
                <a16:creationId xmlns:a16="http://schemas.microsoft.com/office/drawing/2014/main" id="{8F451CD3-5E3A-43C8-989B-24032EE9FFDC}"/>
              </a:ext>
            </a:extLst>
          </p:cNvPr>
          <p:cNvGrpSpPr/>
          <p:nvPr/>
        </p:nvGrpSpPr>
        <p:grpSpPr>
          <a:xfrm>
            <a:off x="2084642" y="3870195"/>
            <a:ext cx="2120468" cy="659786"/>
            <a:chOff x="2469637" y="2543074"/>
            <a:chExt cx="2120468" cy="659786"/>
          </a:xfrm>
        </p:grpSpPr>
        <p:sp>
          <p:nvSpPr>
            <p:cNvPr id="10" name="Flowchart: Data 9">
              <a:extLst>
                <a:ext uri="{FF2B5EF4-FFF2-40B4-BE49-F238E27FC236}">
                  <a16:creationId xmlns:a16="http://schemas.microsoft.com/office/drawing/2014/main" id="{29DC116A-E217-42B2-BB06-971D2D819BFC}"/>
                </a:ext>
              </a:extLst>
            </p:cNvPr>
            <p:cNvSpPr/>
            <p:nvPr/>
          </p:nvSpPr>
          <p:spPr>
            <a:xfrm rot="16200000" flipH="1" flipV="1">
              <a:off x="4163077" y="2756126"/>
              <a:ext cx="640080" cy="213975"/>
            </a:xfrm>
            <a:prstGeom prst="flowChartInputOutput">
              <a:avLst/>
            </a:prstGeom>
            <a:solidFill>
              <a:srgbClr val="B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11" name="Group 51">
              <a:extLst>
                <a:ext uri="{FF2B5EF4-FFF2-40B4-BE49-F238E27FC236}">
                  <a16:creationId xmlns:a16="http://schemas.microsoft.com/office/drawing/2014/main" id="{99BD9588-3181-4CA4-9C27-6613C2528041}"/>
                </a:ext>
              </a:extLst>
            </p:cNvPr>
            <p:cNvGrpSpPr/>
            <p:nvPr/>
          </p:nvGrpSpPr>
          <p:grpSpPr>
            <a:xfrm>
              <a:off x="2469637" y="2562780"/>
              <a:ext cx="2120468" cy="640080"/>
              <a:chOff x="2460112" y="2113769"/>
              <a:chExt cx="2120468" cy="640080"/>
            </a:xfrm>
          </p:grpSpPr>
          <p:sp>
            <p:nvSpPr>
              <p:cNvPr id="12" name="Flowchart: Data 11">
                <a:extLst>
                  <a:ext uri="{FF2B5EF4-FFF2-40B4-BE49-F238E27FC236}">
                    <a16:creationId xmlns:a16="http://schemas.microsoft.com/office/drawing/2014/main" id="{F724EFEF-4D48-4C5A-BDFF-AEFDF3A20715}"/>
                  </a:ext>
                </a:extLst>
              </p:cNvPr>
              <p:cNvSpPr/>
              <p:nvPr/>
            </p:nvSpPr>
            <p:spPr>
              <a:xfrm rot="16200000" flipH="1" flipV="1">
                <a:off x="2247060" y="2326821"/>
                <a:ext cx="640080" cy="213975"/>
              </a:xfrm>
              <a:prstGeom prst="flowChartInputOutput">
                <a:avLst/>
              </a:prstGeom>
              <a:solidFill>
                <a:srgbClr val="B8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 name="Rectangle 12">
                <a:extLst>
                  <a:ext uri="{FF2B5EF4-FFF2-40B4-BE49-F238E27FC236}">
                    <a16:creationId xmlns:a16="http://schemas.microsoft.com/office/drawing/2014/main" id="{BFB76D88-237A-4428-B43A-3D809F70B4BE}"/>
                  </a:ext>
                </a:extLst>
              </p:cNvPr>
              <p:cNvSpPr/>
              <p:nvPr/>
            </p:nvSpPr>
            <p:spPr>
              <a:xfrm>
                <a:off x="2673145" y="2237954"/>
                <a:ext cx="1907435" cy="513224"/>
              </a:xfrm>
              <a:prstGeom prst="rect">
                <a:avLst/>
              </a:prstGeom>
              <a:solidFill>
                <a:srgbClr val="B866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chemeClr val="bg1"/>
                    </a:solidFill>
                  </a:rPr>
                  <a:t>NULL VALUES </a:t>
                </a:r>
                <a:endParaRPr lang="en-US">
                  <a:solidFill>
                    <a:schemeClr val="bg1"/>
                  </a:solidFill>
                </a:endParaRPr>
              </a:p>
              <a:p>
                <a:pPr algn="ctr"/>
                <a:r>
                  <a:rPr lang="en-US" sz="1400" b="1">
                    <a:solidFill>
                      <a:schemeClr val="bg1"/>
                    </a:solidFill>
                  </a:rPr>
                  <a:t>AND OUTLIER</a:t>
                </a:r>
              </a:p>
            </p:txBody>
          </p:sp>
        </p:grpSp>
      </p:grpSp>
      <p:grpSp>
        <p:nvGrpSpPr>
          <p:cNvPr id="17" name="Group 16">
            <a:extLst>
              <a:ext uri="{FF2B5EF4-FFF2-40B4-BE49-F238E27FC236}">
                <a16:creationId xmlns:a16="http://schemas.microsoft.com/office/drawing/2014/main" id="{7198940F-CB49-46D9-BC24-99D8701B97AD}"/>
              </a:ext>
            </a:extLst>
          </p:cNvPr>
          <p:cNvGrpSpPr/>
          <p:nvPr/>
        </p:nvGrpSpPr>
        <p:grpSpPr>
          <a:xfrm>
            <a:off x="3981108" y="3360783"/>
            <a:ext cx="2121411" cy="646429"/>
            <a:chOff x="4376129" y="2033662"/>
            <a:chExt cx="2121411" cy="646429"/>
          </a:xfrm>
        </p:grpSpPr>
        <p:sp>
          <p:nvSpPr>
            <p:cNvPr id="18" name="Flowchart: Data 17">
              <a:extLst>
                <a:ext uri="{FF2B5EF4-FFF2-40B4-BE49-F238E27FC236}">
                  <a16:creationId xmlns:a16="http://schemas.microsoft.com/office/drawing/2014/main" id="{BD63F27B-AC42-4A2F-B892-A7D27C7D418B}"/>
                </a:ext>
              </a:extLst>
            </p:cNvPr>
            <p:cNvSpPr/>
            <p:nvPr/>
          </p:nvSpPr>
          <p:spPr>
            <a:xfrm rot="16200000" flipH="1" flipV="1">
              <a:off x="6070512" y="2253063"/>
              <a:ext cx="640080" cy="213975"/>
            </a:xfrm>
            <a:prstGeom prst="flowChartInputOutput">
              <a:avLst/>
            </a:prstGeom>
            <a:solidFill>
              <a:srgbClr val="A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19" name="Group 52">
              <a:extLst>
                <a:ext uri="{FF2B5EF4-FFF2-40B4-BE49-F238E27FC236}">
                  <a16:creationId xmlns:a16="http://schemas.microsoft.com/office/drawing/2014/main" id="{F7A4D2CA-389A-4234-A5A1-40C7C1B2C268}"/>
                </a:ext>
              </a:extLst>
            </p:cNvPr>
            <p:cNvGrpSpPr/>
            <p:nvPr/>
          </p:nvGrpSpPr>
          <p:grpSpPr>
            <a:xfrm>
              <a:off x="4376129" y="2033662"/>
              <a:ext cx="2121411" cy="640165"/>
              <a:chOff x="4366604" y="1584651"/>
              <a:chExt cx="2121411" cy="640165"/>
            </a:xfrm>
          </p:grpSpPr>
          <p:sp>
            <p:nvSpPr>
              <p:cNvPr id="20" name="Rectangle 19">
                <a:extLst>
                  <a:ext uri="{FF2B5EF4-FFF2-40B4-BE49-F238E27FC236}">
                    <a16:creationId xmlns:a16="http://schemas.microsoft.com/office/drawing/2014/main" id="{58052DB4-6F88-4039-8AE3-B9CBA563187A}"/>
                  </a:ext>
                </a:extLst>
              </p:cNvPr>
              <p:cNvSpPr/>
              <p:nvPr/>
            </p:nvSpPr>
            <p:spPr>
              <a:xfrm>
                <a:off x="4580580" y="1711592"/>
                <a:ext cx="1907435" cy="513224"/>
              </a:xfrm>
              <a:prstGeom prst="rect">
                <a:avLst/>
              </a:prstGeom>
              <a:solidFill>
                <a:srgbClr val="AC4D4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chemeClr val="bg1"/>
                    </a:solidFill>
                  </a:rPr>
                  <a:t>REPLACING VALUES</a:t>
                </a:r>
              </a:p>
            </p:txBody>
          </p:sp>
          <p:sp>
            <p:nvSpPr>
              <p:cNvPr id="21" name="Flowchart: Data 20">
                <a:extLst>
                  <a:ext uri="{FF2B5EF4-FFF2-40B4-BE49-F238E27FC236}">
                    <a16:creationId xmlns:a16="http://schemas.microsoft.com/office/drawing/2014/main" id="{E6636004-743D-4291-83E4-54178AD0691C}"/>
                  </a:ext>
                </a:extLst>
              </p:cNvPr>
              <p:cNvSpPr/>
              <p:nvPr/>
            </p:nvSpPr>
            <p:spPr>
              <a:xfrm rot="16200000" flipH="1" flipV="1">
                <a:off x="4153552" y="1797703"/>
                <a:ext cx="640080" cy="213975"/>
              </a:xfrm>
              <a:prstGeom prst="flowChartInputOutput">
                <a:avLst/>
              </a:prstGeom>
              <a:solidFill>
                <a:srgbClr val="AC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grpSp>
        <p:nvGrpSpPr>
          <p:cNvPr id="22" name="Group 21">
            <a:extLst>
              <a:ext uri="{FF2B5EF4-FFF2-40B4-BE49-F238E27FC236}">
                <a16:creationId xmlns:a16="http://schemas.microsoft.com/office/drawing/2014/main" id="{D9F0BA52-4B2F-4F7B-B46F-BCB922366582}"/>
              </a:ext>
            </a:extLst>
          </p:cNvPr>
          <p:cNvGrpSpPr/>
          <p:nvPr/>
        </p:nvGrpSpPr>
        <p:grpSpPr>
          <a:xfrm>
            <a:off x="450066" y="4391791"/>
            <a:ext cx="1907435" cy="643978"/>
            <a:chOff x="644561" y="2788480"/>
            <a:chExt cx="1907435" cy="643978"/>
          </a:xfrm>
        </p:grpSpPr>
        <p:sp>
          <p:nvSpPr>
            <p:cNvPr id="23" name="Flowchart: Data 22">
              <a:extLst>
                <a:ext uri="{FF2B5EF4-FFF2-40B4-BE49-F238E27FC236}">
                  <a16:creationId xmlns:a16="http://schemas.microsoft.com/office/drawing/2014/main" id="{87FFAEB2-F787-4EEF-B654-5BAFB365A1A9}"/>
                </a:ext>
              </a:extLst>
            </p:cNvPr>
            <p:cNvSpPr/>
            <p:nvPr/>
          </p:nvSpPr>
          <p:spPr>
            <a:xfrm rot="16200000" flipH="1" flipV="1">
              <a:off x="2063991" y="3001532"/>
              <a:ext cx="640080" cy="213975"/>
            </a:xfrm>
            <a:prstGeom prst="flowChartInputOutput">
              <a:avLst/>
            </a:prstGeom>
            <a:solidFill>
              <a:srgbClr val="BF7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Rectangle 23">
              <a:extLst>
                <a:ext uri="{FF2B5EF4-FFF2-40B4-BE49-F238E27FC236}">
                  <a16:creationId xmlns:a16="http://schemas.microsoft.com/office/drawing/2014/main" id="{5C1BB61D-7C56-4873-A8E1-4121A8BAAE70}"/>
                </a:ext>
              </a:extLst>
            </p:cNvPr>
            <p:cNvSpPr/>
            <p:nvPr/>
          </p:nvSpPr>
          <p:spPr>
            <a:xfrm>
              <a:off x="644561" y="2919234"/>
              <a:ext cx="1907435" cy="513224"/>
            </a:xfrm>
            <a:prstGeom prst="rect">
              <a:avLst/>
            </a:prstGeom>
            <a:solidFill>
              <a:srgbClr val="C4808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r>
                <a:rPr lang="en-US" sz="1400" b="1">
                  <a:solidFill>
                    <a:schemeClr val="bg1"/>
                  </a:solidFill>
                </a:rPr>
                <a:t>DATA COLLECTION</a:t>
              </a:r>
            </a:p>
          </p:txBody>
        </p:sp>
      </p:grpSp>
      <p:sp>
        <p:nvSpPr>
          <p:cNvPr id="25" name="Rectangle 24">
            <a:extLst>
              <a:ext uri="{FF2B5EF4-FFF2-40B4-BE49-F238E27FC236}">
                <a16:creationId xmlns:a16="http://schemas.microsoft.com/office/drawing/2014/main" id="{68C7D333-B133-4673-BF97-9C7A6BF4CF36}"/>
              </a:ext>
            </a:extLst>
          </p:cNvPr>
          <p:cNvSpPr/>
          <p:nvPr/>
        </p:nvSpPr>
        <p:spPr>
          <a:xfrm>
            <a:off x="903290" y="4616896"/>
            <a:ext cx="184731" cy="307777"/>
          </a:xfrm>
          <a:prstGeom prst="rect">
            <a:avLst/>
          </a:prstGeom>
        </p:spPr>
        <p:txBody>
          <a:bodyPr wrap="none">
            <a:spAutoFit/>
          </a:bodyPr>
          <a:lstStyle/>
          <a:p>
            <a:endParaRPr lang="en-US" sz="1400"/>
          </a:p>
        </p:txBody>
      </p:sp>
      <p:sp>
        <p:nvSpPr>
          <p:cNvPr id="14" name="TextBox 13">
            <a:extLst>
              <a:ext uri="{FF2B5EF4-FFF2-40B4-BE49-F238E27FC236}">
                <a16:creationId xmlns:a16="http://schemas.microsoft.com/office/drawing/2014/main" id="{53188B80-AC6A-62B9-B4B8-1441AA3745DB}"/>
              </a:ext>
            </a:extLst>
          </p:cNvPr>
          <p:cNvSpPr txBox="1"/>
          <p:nvPr/>
        </p:nvSpPr>
        <p:spPr>
          <a:xfrm>
            <a:off x="6091122" y="3512927"/>
            <a:ext cx="1888797" cy="1477328"/>
          </a:xfrm>
          <a:prstGeom prst="rect">
            <a:avLst/>
          </a:prstGeom>
          <a:noFill/>
          <a:ln>
            <a:noFill/>
          </a:ln>
        </p:spPr>
        <p:txBody>
          <a:bodyPr wrap="square" lIns="91440" tIns="45720" rIns="91440" bIns="45720" rtlCol="0" anchor="t">
            <a:spAutoFit/>
          </a:bodyPr>
          <a:lstStyle/>
          <a:p>
            <a:r>
              <a:rPr lang="en-US" sz="1000" b="1">
                <a:solidFill>
                  <a:schemeClr val="tx1">
                    <a:lumMod val="65000"/>
                    <a:lumOff val="35000"/>
                  </a:schemeClr>
                </a:solidFill>
                <a:cs typeface="Arial"/>
              </a:rPr>
              <a:t>Identifying</a:t>
            </a:r>
            <a:r>
              <a:rPr lang="en-US" sz="1000" b="1">
                <a:solidFill>
                  <a:schemeClr val="tx1">
                    <a:lumMod val="65000"/>
                    <a:lumOff val="35000"/>
                  </a:schemeClr>
                </a:solidFill>
                <a:ea typeface="+mn-lt"/>
                <a:cs typeface="+mn-lt"/>
              </a:rPr>
              <a:t> patterns and relationships through univariate, bivariate.</a:t>
            </a:r>
            <a:endParaRPr lang="en-US" sz="1100" b="1">
              <a:solidFill>
                <a:schemeClr val="tx1">
                  <a:lumMod val="65000"/>
                  <a:lumOff val="35000"/>
                </a:schemeClr>
              </a:solidFill>
              <a:ea typeface="+mn-lt"/>
              <a:cs typeface="+mn-lt"/>
            </a:endParaRPr>
          </a:p>
          <a:p>
            <a:r>
              <a:rPr lang="en-US" sz="1000" b="1" err="1">
                <a:solidFill>
                  <a:schemeClr val="tx1">
                    <a:lumMod val="65000"/>
                    <a:lumOff val="35000"/>
                  </a:schemeClr>
                </a:solidFill>
                <a:ea typeface="+mn-lt"/>
                <a:cs typeface="+mn-lt"/>
              </a:rPr>
              <a:t>Univariate</a:t>
            </a:r>
            <a:r>
              <a:rPr lang="en-US" sz="1000" err="1">
                <a:solidFill>
                  <a:schemeClr val="tx1">
                    <a:lumMod val="65000"/>
                    <a:lumOff val="35000"/>
                  </a:schemeClr>
                </a:solidFill>
                <a:ea typeface="+mn-lt"/>
                <a:cs typeface="+mn-lt"/>
              </a:rPr>
              <a:t>:Histogram,Boxplot</a:t>
            </a:r>
            <a:endParaRPr lang="en-US">
              <a:solidFill>
                <a:schemeClr val="tx1">
                  <a:lumMod val="65000"/>
                  <a:lumOff val="35000"/>
                </a:schemeClr>
              </a:solidFill>
              <a:ea typeface="+mn-lt"/>
              <a:cs typeface="+mn-lt"/>
            </a:endParaRPr>
          </a:p>
          <a:p>
            <a:r>
              <a:rPr lang="en-US" sz="1000" b="1">
                <a:solidFill>
                  <a:schemeClr val="tx1">
                    <a:lumMod val="65000"/>
                    <a:lumOff val="35000"/>
                  </a:schemeClr>
                </a:solidFill>
                <a:ea typeface="+mn-lt"/>
                <a:cs typeface="+mn-lt"/>
              </a:rPr>
              <a:t>Bivariate:</a:t>
            </a:r>
            <a:r>
              <a:rPr lang="en-US" sz="1000">
                <a:solidFill>
                  <a:schemeClr val="tx1">
                    <a:lumMod val="65000"/>
                    <a:lumOff val="35000"/>
                  </a:schemeClr>
                </a:solidFill>
                <a:ea typeface="+mn-lt"/>
                <a:cs typeface="+mn-lt"/>
              </a:rPr>
              <a:t> Count plot</a:t>
            </a:r>
            <a:endParaRPr lang="en-US" sz="1000">
              <a:solidFill>
                <a:schemeClr val="tx1">
                  <a:lumMod val="65000"/>
                  <a:lumOff val="35000"/>
                </a:schemeClr>
              </a:solidFill>
            </a:endParaRPr>
          </a:p>
          <a:p>
            <a:endParaRPr lang="en-US" sz="1000">
              <a:solidFill>
                <a:schemeClr val="tx1">
                  <a:lumMod val="65000"/>
                  <a:lumOff val="35000"/>
                </a:schemeClr>
              </a:solidFill>
            </a:endParaRPr>
          </a:p>
          <a:p>
            <a:endParaRPr lang="en-US" sz="1000">
              <a:solidFill>
                <a:schemeClr val="tx1">
                  <a:lumMod val="65000"/>
                  <a:lumOff val="35000"/>
                </a:schemeClr>
              </a:solidFill>
            </a:endParaRPr>
          </a:p>
          <a:p>
            <a:endParaRPr lang="en-US" sz="1000">
              <a:solidFill>
                <a:schemeClr val="tx1">
                  <a:lumMod val="65000"/>
                  <a:lumOff val="35000"/>
                </a:schemeClr>
              </a:solidFill>
            </a:endParaRPr>
          </a:p>
          <a:p>
            <a:endParaRPr lang="en-US" sz="1000">
              <a:solidFill>
                <a:schemeClr val="tx1">
                  <a:lumMod val="65000"/>
                  <a:lumOff val="35000"/>
                </a:schemeClr>
              </a:solidFill>
            </a:endParaRPr>
          </a:p>
        </p:txBody>
      </p:sp>
      <p:grpSp>
        <p:nvGrpSpPr>
          <p:cNvPr id="16" name="Group 15">
            <a:extLst>
              <a:ext uri="{FF2B5EF4-FFF2-40B4-BE49-F238E27FC236}">
                <a16:creationId xmlns:a16="http://schemas.microsoft.com/office/drawing/2014/main" id="{EA1AEE06-E56C-AA04-6A11-5F6F9EE1A1E0}"/>
              </a:ext>
            </a:extLst>
          </p:cNvPr>
          <p:cNvGrpSpPr/>
          <p:nvPr/>
        </p:nvGrpSpPr>
        <p:grpSpPr>
          <a:xfrm>
            <a:off x="5866055" y="2866151"/>
            <a:ext cx="2121411" cy="646429"/>
            <a:chOff x="4376129" y="2033662"/>
            <a:chExt cx="2121411" cy="646429"/>
          </a:xfrm>
        </p:grpSpPr>
        <p:sp>
          <p:nvSpPr>
            <p:cNvPr id="30" name="Flowchart: Data 29">
              <a:extLst>
                <a:ext uri="{FF2B5EF4-FFF2-40B4-BE49-F238E27FC236}">
                  <a16:creationId xmlns:a16="http://schemas.microsoft.com/office/drawing/2014/main" id="{75C60C02-89FE-412E-5BB7-15636D53B721}"/>
                </a:ext>
              </a:extLst>
            </p:cNvPr>
            <p:cNvSpPr/>
            <p:nvPr/>
          </p:nvSpPr>
          <p:spPr>
            <a:xfrm rot="16200000" flipH="1" flipV="1">
              <a:off x="6070512" y="2253063"/>
              <a:ext cx="640080" cy="213975"/>
            </a:xfrm>
            <a:prstGeom prst="flowChartInputOutput">
              <a:avLst/>
            </a:prstGeom>
            <a:solidFill>
              <a:srgbClr val="A0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31" name="Group 52">
              <a:extLst>
                <a:ext uri="{FF2B5EF4-FFF2-40B4-BE49-F238E27FC236}">
                  <a16:creationId xmlns:a16="http://schemas.microsoft.com/office/drawing/2014/main" id="{2FC0E945-F26C-3516-2892-12115F7BA01C}"/>
                </a:ext>
              </a:extLst>
            </p:cNvPr>
            <p:cNvGrpSpPr/>
            <p:nvPr/>
          </p:nvGrpSpPr>
          <p:grpSpPr>
            <a:xfrm>
              <a:off x="4376129" y="2033662"/>
              <a:ext cx="2121411" cy="640165"/>
              <a:chOff x="4366604" y="1584651"/>
              <a:chExt cx="2121411" cy="640165"/>
            </a:xfrm>
          </p:grpSpPr>
          <p:sp>
            <p:nvSpPr>
              <p:cNvPr id="32" name="Rectangle 31">
                <a:extLst>
                  <a:ext uri="{FF2B5EF4-FFF2-40B4-BE49-F238E27FC236}">
                    <a16:creationId xmlns:a16="http://schemas.microsoft.com/office/drawing/2014/main" id="{961D6358-B9D2-5449-B068-D9A439A078D8}"/>
                  </a:ext>
                </a:extLst>
              </p:cNvPr>
              <p:cNvSpPr/>
              <p:nvPr/>
            </p:nvSpPr>
            <p:spPr>
              <a:xfrm>
                <a:off x="4580580" y="1711592"/>
                <a:ext cx="1907435" cy="513224"/>
              </a:xfrm>
              <a:prstGeom prst="rect">
                <a:avLst/>
              </a:prstGeom>
              <a:solidFill>
                <a:srgbClr val="A0333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chemeClr val="bg1"/>
                    </a:solidFill>
                  </a:rPr>
                  <a:t>PATTERNS AND </a:t>
                </a:r>
              </a:p>
              <a:p>
                <a:pPr algn="ctr"/>
                <a:r>
                  <a:rPr lang="en-US" sz="1400" b="1">
                    <a:solidFill>
                      <a:schemeClr val="bg1"/>
                    </a:solidFill>
                  </a:rPr>
                  <a:t>RELATIONSHIP</a:t>
                </a:r>
              </a:p>
            </p:txBody>
          </p:sp>
          <p:sp>
            <p:nvSpPr>
              <p:cNvPr id="33" name="Flowchart: Data 32">
                <a:extLst>
                  <a:ext uri="{FF2B5EF4-FFF2-40B4-BE49-F238E27FC236}">
                    <a16:creationId xmlns:a16="http://schemas.microsoft.com/office/drawing/2014/main" id="{612DD494-B410-E654-120C-79E83D9C971D}"/>
                  </a:ext>
                </a:extLst>
              </p:cNvPr>
              <p:cNvSpPr/>
              <p:nvPr/>
            </p:nvSpPr>
            <p:spPr>
              <a:xfrm rot="16200000" flipH="1" flipV="1">
                <a:off x="4153552" y="1797703"/>
                <a:ext cx="640080" cy="213975"/>
              </a:xfrm>
              <a:prstGeom prst="flowChartInputOutput">
                <a:avLst/>
              </a:prstGeom>
              <a:solidFill>
                <a:srgbClr val="A0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sp>
        <p:nvSpPr>
          <p:cNvPr id="35" name="TextBox 34">
            <a:extLst>
              <a:ext uri="{FF2B5EF4-FFF2-40B4-BE49-F238E27FC236}">
                <a16:creationId xmlns:a16="http://schemas.microsoft.com/office/drawing/2014/main" id="{2820A961-B4F3-72AB-B979-7DD23B2DF366}"/>
              </a:ext>
            </a:extLst>
          </p:cNvPr>
          <p:cNvSpPr txBox="1"/>
          <p:nvPr/>
        </p:nvSpPr>
        <p:spPr>
          <a:xfrm>
            <a:off x="7993302" y="3020882"/>
            <a:ext cx="1888797" cy="2246769"/>
          </a:xfrm>
          <a:prstGeom prst="rect">
            <a:avLst/>
          </a:prstGeom>
          <a:noFill/>
          <a:ln>
            <a:noFill/>
          </a:ln>
        </p:spPr>
        <p:txBody>
          <a:bodyPr wrap="square" lIns="91440" tIns="45720" rIns="91440" bIns="45720" rtlCol="0" anchor="t">
            <a:spAutoFit/>
          </a:bodyPr>
          <a:lstStyle/>
          <a:p>
            <a:r>
              <a:rPr lang="en-US" sz="1000" b="1">
                <a:solidFill>
                  <a:schemeClr val="tx1">
                    <a:lumMod val="65000"/>
                    <a:lumOff val="35000"/>
                  </a:schemeClr>
                </a:solidFill>
                <a:ea typeface="+mn-lt"/>
                <a:cs typeface="+mn-lt"/>
              </a:rPr>
              <a:t>Chi-square test</a:t>
            </a:r>
            <a:r>
              <a:rPr lang="en-US" sz="1000">
                <a:solidFill>
                  <a:schemeClr val="tx1">
                    <a:lumMod val="65000"/>
                    <a:lumOff val="35000"/>
                  </a:schemeClr>
                </a:solidFill>
                <a:ea typeface="+mn-lt"/>
                <a:cs typeface="+mn-lt"/>
              </a:rPr>
              <a:t> is performed for categorical variables (Device Protection, Tech Support).</a:t>
            </a:r>
            <a:endParaRPr lang="en-US">
              <a:solidFill>
                <a:schemeClr val="tx1">
                  <a:lumMod val="65000"/>
                  <a:lumOff val="35000"/>
                </a:schemeClr>
              </a:solidFill>
            </a:endParaRPr>
          </a:p>
          <a:p>
            <a:r>
              <a:rPr lang="en-US" sz="1000" b="1">
                <a:solidFill>
                  <a:schemeClr val="tx1">
                    <a:lumMod val="65000"/>
                    <a:lumOff val="35000"/>
                  </a:schemeClr>
                </a:solidFill>
                <a:ea typeface="+mn-lt"/>
                <a:cs typeface="+mn-lt"/>
              </a:rPr>
              <a:t>T-test</a:t>
            </a:r>
            <a:r>
              <a:rPr lang="en-US" sz="1000">
                <a:solidFill>
                  <a:schemeClr val="tx1">
                    <a:lumMod val="65000"/>
                    <a:lumOff val="35000"/>
                  </a:schemeClr>
                </a:solidFill>
                <a:ea typeface="+mn-lt"/>
                <a:cs typeface="+mn-lt"/>
              </a:rPr>
              <a:t> is used for Tenure.</a:t>
            </a:r>
            <a:endParaRPr lang="en-US">
              <a:solidFill>
                <a:schemeClr val="tx1">
                  <a:lumMod val="65000"/>
                  <a:lumOff val="35000"/>
                </a:schemeClr>
              </a:solidFill>
            </a:endParaRPr>
          </a:p>
          <a:p>
            <a:r>
              <a:rPr lang="en-US" sz="1000" b="1">
                <a:solidFill>
                  <a:schemeClr val="tx1">
                    <a:lumMod val="65000"/>
                    <a:lumOff val="35000"/>
                  </a:schemeClr>
                </a:solidFill>
                <a:ea typeface="+mn-lt"/>
                <a:cs typeface="+mn-lt"/>
              </a:rPr>
              <a:t>Z-test</a:t>
            </a:r>
            <a:r>
              <a:rPr lang="en-US" sz="1000">
                <a:solidFill>
                  <a:schemeClr val="tx1">
                    <a:lumMod val="65000"/>
                    <a:lumOff val="35000"/>
                  </a:schemeClr>
                </a:solidFill>
                <a:ea typeface="+mn-lt"/>
                <a:cs typeface="+mn-lt"/>
              </a:rPr>
              <a:t> is applied for Monthly Charges.</a:t>
            </a:r>
          </a:p>
          <a:p>
            <a:endParaRPr lang="en-US" sz="1000">
              <a:solidFill>
                <a:schemeClr val="tx1">
                  <a:lumMod val="65000"/>
                  <a:lumOff val="35000"/>
                </a:schemeClr>
              </a:solidFill>
              <a:ea typeface="+mn-lt"/>
              <a:cs typeface="+mn-lt"/>
            </a:endParaRPr>
          </a:p>
          <a:p>
            <a:endParaRPr lang="en-US" sz="1000">
              <a:solidFill>
                <a:schemeClr val="tx1">
                  <a:lumMod val="65000"/>
                  <a:lumOff val="35000"/>
                </a:schemeClr>
              </a:solidFill>
              <a:ea typeface="+mn-lt"/>
              <a:cs typeface="+mn-lt"/>
            </a:endParaRPr>
          </a:p>
          <a:p>
            <a:endParaRPr lang="en-US" sz="1000">
              <a:solidFill>
                <a:schemeClr val="tx1">
                  <a:lumMod val="65000"/>
                  <a:lumOff val="35000"/>
                </a:schemeClr>
              </a:solidFill>
              <a:ea typeface="+mn-lt"/>
              <a:cs typeface="+mn-lt"/>
            </a:endParaRPr>
          </a:p>
          <a:p>
            <a:endParaRPr lang="en-US" sz="1000">
              <a:solidFill>
                <a:schemeClr val="tx1">
                  <a:lumMod val="65000"/>
                  <a:lumOff val="35000"/>
                </a:schemeClr>
              </a:solidFill>
              <a:ea typeface="+mn-lt"/>
              <a:cs typeface="+mn-lt"/>
            </a:endParaRPr>
          </a:p>
          <a:p>
            <a:endParaRPr lang="en-US" sz="1000">
              <a:solidFill>
                <a:schemeClr val="tx1">
                  <a:lumMod val="65000"/>
                  <a:lumOff val="35000"/>
                </a:schemeClr>
              </a:solidFill>
              <a:ea typeface="+mn-lt"/>
              <a:cs typeface="+mn-lt"/>
            </a:endParaRPr>
          </a:p>
          <a:p>
            <a:endParaRPr lang="en-US" sz="1000">
              <a:solidFill>
                <a:schemeClr val="tx1">
                  <a:lumMod val="65000"/>
                  <a:lumOff val="35000"/>
                </a:schemeClr>
              </a:solidFill>
              <a:ea typeface="+mn-lt"/>
              <a:cs typeface="+mn-lt"/>
            </a:endParaRPr>
          </a:p>
          <a:p>
            <a:endParaRPr lang="en-US" sz="1000">
              <a:solidFill>
                <a:schemeClr val="tx1">
                  <a:lumMod val="65000"/>
                  <a:lumOff val="35000"/>
                </a:schemeClr>
              </a:solidFill>
              <a:ea typeface="+mn-lt"/>
              <a:cs typeface="+mn-lt"/>
            </a:endParaRPr>
          </a:p>
        </p:txBody>
      </p:sp>
      <p:grpSp>
        <p:nvGrpSpPr>
          <p:cNvPr id="36" name="Group 35">
            <a:extLst>
              <a:ext uri="{FF2B5EF4-FFF2-40B4-BE49-F238E27FC236}">
                <a16:creationId xmlns:a16="http://schemas.microsoft.com/office/drawing/2014/main" id="{46BDE786-0F7F-9428-0440-FC7A51DE03EF}"/>
              </a:ext>
            </a:extLst>
          </p:cNvPr>
          <p:cNvGrpSpPr/>
          <p:nvPr/>
        </p:nvGrpSpPr>
        <p:grpSpPr>
          <a:xfrm>
            <a:off x="7751003" y="2371520"/>
            <a:ext cx="2121411" cy="646429"/>
            <a:chOff x="4376129" y="2033662"/>
            <a:chExt cx="2121411" cy="646429"/>
          </a:xfrm>
        </p:grpSpPr>
        <p:sp>
          <p:nvSpPr>
            <p:cNvPr id="37" name="Flowchart: Data 36">
              <a:extLst>
                <a:ext uri="{FF2B5EF4-FFF2-40B4-BE49-F238E27FC236}">
                  <a16:creationId xmlns:a16="http://schemas.microsoft.com/office/drawing/2014/main" id="{09F1FE77-A7F0-5FDD-850B-E3E93618F4FE}"/>
                </a:ext>
              </a:extLst>
            </p:cNvPr>
            <p:cNvSpPr/>
            <p:nvPr/>
          </p:nvSpPr>
          <p:spPr>
            <a:xfrm rot="16200000" flipH="1" flipV="1">
              <a:off x="6070512" y="2253063"/>
              <a:ext cx="640080" cy="213975"/>
            </a:xfrm>
            <a:prstGeom prst="flowChartInputOutput">
              <a:avLst/>
            </a:prstGeom>
            <a:solidFill>
              <a:srgbClr val="94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38" name="Group 52">
              <a:extLst>
                <a:ext uri="{FF2B5EF4-FFF2-40B4-BE49-F238E27FC236}">
                  <a16:creationId xmlns:a16="http://schemas.microsoft.com/office/drawing/2014/main" id="{F463D676-0B8F-F653-5D65-2DF7E841E2AE}"/>
                </a:ext>
              </a:extLst>
            </p:cNvPr>
            <p:cNvGrpSpPr/>
            <p:nvPr/>
          </p:nvGrpSpPr>
          <p:grpSpPr>
            <a:xfrm>
              <a:off x="4376129" y="2033662"/>
              <a:ext cx="2121411" cy="640165"/>
              <a:chOff x="4366604" y="1584651"/>
              <a:chExt cx="2121411" cy="640165"/>
            </a:xfrm>
          </p:grpSpPr>
          <p:sp>
            <p:nvSpPr>
              <p:cNvPr id="39" name="Rectangle 38">
                <a:extLst>
                  <a:ext uri="{FF2B5EF4-FFF2-40B4-BE49-F238E27FC236}">
                    <a16:creationId xmlns:a16="http://schemas.microsoft.com/office/drawing/2014/main" id="{A137FBB7-E319-D1CD-BA7C-A05CC70300AB}"/>
                  </a:ext>
                </a:extLst>
              </p:cNvPr>
              <p:cNvSpPr/>
              <p:nvPr/>
            </p:nvSpPr>
            <p:spPr>
              <a:xfrm>
                <a:off x="4580580" y="1711592"/>
                <a:ext cx="1907435" cy="513224"/>
              </a:xfrm>
              <a:prstGeom prst="rect">
                <a:avLst/>
              </a:prstGeom>
              <a:solidFill>
                <a:srgbClr val="941A1A"/>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chemeClr val="bg1"/>
                    </a:solidFill>
                    <a:ea typeface="+mn-lt"/>
                    <a:cs typeface="+mn-lt"/>
                  </a:rPr>
                  <a:t>TESTING </a:t>
                </a:r>
                <a:br>
                  <a:rPr lang="en-US" sz="1400" b="1">
                    <a:solidFill>
                      <a:schemeClr val="bg1"/>
                    </a:solidFill>
                    <a:ea typeface="+mn-lt"/>
                    <a:cs typeface="+mn-lt"/>
                  </a:rPr>
                </a:br>
                <a:r>
                  <a:rPr lang="en-US" sz="1400" b="1">
                    <a:solidFill>
                      <a:schemeClr val="bg1"/>
                    </a:solidFill>
                    <a:cs typeface="Arial"/>
                  </a:rPr>
                  <a:t>ASSUMPTIONS</a:t>
                </a:r>
                <a:endParaRPr lang="en-US">
                  <a:solidFill>
                    <a:schemeClr val="bg1"/>
                  </a:solidFill>
                </a:endParaRPr>
              </a:p>
            </p:txBody>
          </p:sp>
          <p:sp>
            <p:nvSpPr>
              <p:cNvPr id="45" name="Flowchart: Data 44">
                <a:extLst>
                  <a:ext uri="{FF2B5EF4-FFF2-40B4-BE49-F238E27FC236}">
                    <a16:creationId xmlns:a16="http://schemas.microsoft.com/office/drawing/2014/main" id="{DCDE21A4-227C-BDEE-E8EA-3A4AF3077A83}"/>
                  </a:ext>
                </a:extLst>
              </p:cNvPr>
              <p:cNvSpPr/>
              <p:nvPr/>
            </p:nvSpPr>
            <p:spPr>
              <a:xfrm rot="16200000" flipH="1" flipV="1">
                <a:off x="4153552" y="1797703"/>
                <a:ext cx="640080" cy="213975"/>
              </a:xfrm>
              <a:prstGeom prst="flowChartInputOutput">
                <a:avLst/>
              </a:prstGeom>
              <a:solidFill>
                <a:srgbClr val="94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sp>
        <p:nvSpPr>
          <p:cNvPr id="47" name="TextBox 4">
            <a:extLst>
              <a:ext uri="{FF2B5EF4-FFF2-40B4-BE49-F238E27FC236}">
                <a16:creationId xmlns:a16="http://schemas.microsoft.com/office/drawing/2014/main" id="{399CA2B7-D217-9EB7-9FAB-50BF2494FA8D}"/>
              </a:ext>
            </a:extLst>
          </p:cNvPr>
          <p:cNvSpPr txBox="1"/>
          <p:nvPr/>
        </p:nvSpPr>
        <p:spPr>
          <a:xfrm>
            <a:off x="9872812" y="2506090"/>
            <a:ext cx="1879937" cy="2708434"/>
          </a:xfrm>
          <a:prstGeom prst="rect">
            <a:avLst/>
          </a:prstGeom>
          <a:noFill/>
          <a:ln>
            <a:no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tx1">
                    <a:lumMod val="65000"/>
                    <a:lumOff val="35000"/>
                  </a:schemeClr>
                </a:solidFill>
                <a:ea typeface="+mn-lt"/>
                <a:cs typeface="+mn-lt"/>
              </a:rPr>
              <a:t>Selected important columns for analysis:</a:t>
            </a:r>
            <a:endParaRPr lang="en-US" sz="1100" b="1">
              <a:solidFill>
                <a:schemeClr val="tx1">
                  <a:lumMod val="65000"/>
                  <a:lumOff val="35000"/>
                </a:schemeClr>
              </a:solidFill>
              <a:ea typeface="+mn-lt"/>
              <a:cs typeface="+mn-lt"/>
            </a:endParaRPr>
          </a:p>
          <a:p>
            <a:pPr marL="285750" indent="-285750">
              <a:buFont typeface="Arial"/>
              <a:buChar char="•"/>
            </a:pPr>
            <a:r>
              <a:rPr lang="en-US" sz="1000">
                <a:solidFill>
                  <a:schemeClr val="tx1">
                    <a:lumMod val="65000"/>
                    <a:lumOff val="35000"/>
                  </a:schemeClr>
                </a:solidFill>
                <a:ea typeface="+mn-lt"/>
                <a:cs typeface="+mn-lt"/>
              </a:rPr>
              <a:t>Tenure</a:t>
            </a:r>
            <a:endParaRPr lang="en-US">
              <a:solidFill>
                <a:schemeClr val="tx1">
                  <a:lumMod val="65000"/>
                  <a:lumOff val="35000"/>
                </a:schemeClr>
              </a:solidFill>
            </a:endParaRPr>
          </a:p>
          <a:p>
            <a:pPr marL="285750" indent="-285750">
              <a:buFont typeface="Arial"/>
              <a:buChar char="•"/>
            </a:pPr>
            <a:r>
              <a:rPr lang="en-US" sz="1000" err="1">
                <a:solidFill>
                  <a:schemeClr val="tx1">
                    <a:lumMod val="65000"/>
                    <a:lumOff val="35000"/>
                  </a:schemeClr>
                </a:solidFill>
                <a:ea typeface="+mn-lt"/>
                <a:cs typeface="+mn-lt"/>
              </a:rPr>
              <a:t>Internetservice</a:t>
            </a:r>
            <a:endParaRPr lang="en-US">
              <a:solidFill>
                <a:schemeClr val="tx1">
                  <a:lumMod val="65000"/>
                  <a:lumOff val="35000"/>
                </a:schemeClr>
              </a:solidFill>
            </a:endParaRPr>
          </a:p>
          <a:p>
            <a:pPr marL="285750" indent="-285750">
              <a:buFont typeface="Arial"/>
              <a:buChar char="•"/>
            </a:pPr>
            <a:r>
              <a:rPr lang="en-US" sz="1000" err="1">
                <a:solidFill>
                  <a:schemeClr val="tx1">
                    <a:lumMod val="65000"/>
                    <a:lumOff val="35000"/>
                  </a:schemeClr>
                </a:solidFill>
                <a:ea typeface="+mn-lt"/>
                <a:cs typeface="+mn-lt"/>
              </a:rPr>
              <a:t>Onlinebackup</a:t>
            </a:r>
            <a:endParaRPr lang="en-US">
              <a:solidFill>
                <a:schemeClr val="tx1">
                  <a:lumMod val="65000"/>
                  <a:lumOff val="35000"/>
                </a:schemeClr>
              </a:solidFill>
            </a:endParaRPr>
          </a:p>
          <a:p>
            <a:pPr marL="285750" indent="-285750">
              <a:buFont typeface="Arial"/>
              <a:buChar char="•"/>
            </a:pPr>
            <a:r>
              <a:rPr lang="en-US" sz="1000" err="1">
                <a:solidFill>
                  <a:schemeClr val="tx1">
                    <a:lumMod val="65000"/>
                    <a:lumOff val="35000"/>
                  </a:schemeClr>
                </a:solidFill>
                <a:ea typeface="+mn-lt"/>
                <a:cs typeface="+mn-lt"/>
              </a:rPr>
              <a:t>Deviceprotection</a:t>
            </a:r>
            <a:endParaRPr lang="en-US">
              <a:solidFill>
                <a:schemeClr val="tx1">
                  <a:lumMod val="65000"/>
                  <a:lumOff val="35000"/>
                </a:schemeClr>
              </a:solidFill>
            </a:endParaRPr>
          </a:p>
          <a:p>
            <a:pPr marL="285750" indent="-285750">
              <a:buFont typeface="Arial"/>
              <a:buChar char="•"/>
            </a:pPr>
            <a:r>
              <a:rPr lang="en-US" sz="1000" err="1">
                <a:solidFill>
                  <a:schemeClr val="tx1">
                    <a:lumMod val="65000"/>
                    <a:lumOff val="35000"/>
                  </a:schemeClr>
                </a:solidFill>
                <a:ea typeface="+mn-lt"/>
                <a:cs typeface="+mn-lt"/>
              </a:rPr>
              <a:t>Techsupport</a:t>
            </a:r>
            <a:endParaRPr lang="en-US">
              <a:solidFill>
                <a:schemeClr val="tx1">
                  <a:lumMod val="65000"/>
                  <a:lumOff val="35000"/>
                </a:schemeClr>
              </a:solidFill>
            </a:endParaRPr>
          </a:p>
          <a:p>
            <a:pPr marL="285750" indent="-285750">
              <a:buFont typeface="Arial"/>
              <a:buChar char="•"/>
            </a:pPr>
            <a:r>
              <a:rPr lang="en-US" sz="1000">
                <a:solidFill>
                  <a:schemeClr val="tx1">
                    <a:lumMod val="65000"/>
                    <a:lumOff val="35000"/>
                  </a:schemeClr>
                </a:solidFill>
                <a:ea typeface="+mn-lt"/>
                <a:cs typeface="+mn-lt"/>
              </a:rPr>
              <a:t>Contract</a:t>
            </a:r>
            <a:endParaRPr lang="en-US">
              <a:solidFill>
                <a:schemeClr val="tx1">
                  <a:lumMod val="65000"/>
                  <a:lumOff val="35000"/>
                </a:schemeClr>
              </a:solidFill>
            </a:endParaRPr>
          </a:p>
          <a:p>
            <a:pPr marL="285750" indent="-285750">
              <a:buFont typeface="Arial"/>
              <a:buChar char="•"/>
            </a:pPr>
            <a:r>
              <a:rPr lang="en-US" sz="1000" err="1">
                <a:solidFill>
                  <a:schemeClr val="tx1">
                    <a:lumMod val="65000"/>
                    <a:lumOff val="35000"/>
                  </a:schemeClr>
                </a:solidFill>
                <a:ea typeface="+mn-lt"/>
                <a:cs typeface="+mn-lt"/>
              </a:rPr>
              <a:t>Paymentmethod</a:t>
            </a:r>
            <a:endParaRPr lang="en-US">
              <a:solidFill>
                <a:schemeClr val="tx1">
                  <a:lumMod val="65000"/>
                  <a:lumOff val="35000"/>
                </a:schemeClr>
              </a:solidFill>
            </a:endParaRPr>
          </a:p>
          <a:p>
            <a:pPr marL="285750" indent="-285750">
              <a:buFont typeface="Arial"/>
              <a:buChar char="•"/>
            </a:pPr>
            <a:r>
              <a:rPr lang="en-US" sz="1000" err="1">
                <a:solidFill>
                  <a:schemeClr val="tx1">
                    <a:lumMod val="65000"/>
                    <a:lumOff val="35000"/>
                  </a:schemeClr>
                </a:solidFill>
                <a:ea typeface="+mn-lt"/>
                <a:cs typeface="+mn-lt"/>
              </a:rPr>
              <a:t>Monthlycharges</a:t>
            </a:r>
            <a:endParaRPr lang="en-US">
              <a:solidFill>
                <a:schemeClr val="tx1">
                  <a:lumMod val="65000"/>
                  <a:lumOff val="35000"/>
                </a:schemeClr>
              </a:solidFill>
            </a:endParaRPr>
          </a:p>
          <a:p>
            <a:pPr marL="285750" indent="-285750">
              <a:buFont typeface="Arial"/>
              <a:buChar char="•"/>
            </a:pPr>
            <a:r>
              <a:rPr lang="en-US" sz="1000">
                <a:solidFill>
                  <a:schemeClr val="tx1">
                    <a:lumMod val="65000"/>
                    <a:lumOff val="35000"/>
                  </a:schemeClr>
                </a:solidFill>
                <a:ea typeface="+mn-lt"/>
                <a:cs typeface="+mn-lt"/>
              </a:rPr>
              <a:t>Churn</a:t>
            </a:r>
            <a:endParaRPr lang="en-US">
              <a:solidFill>
                <a:schemeClr val="tx1">
                  <a:lumMod val="65000"/>
                  <a:lumOff val="35000"/>
                </a:schemeClr>
              </a:solidFill>
            </a:endParaRPr>
          </a:p>
          <a:p>
            <a:endParaRPr lang="en-US" sz="1000">
              <a:solidFill>
                <a:schemeClr val="tx1">
                  <a:lumMod val="65000"/>
                  <a:lumOff val="35000"/>
                </a:schemeClr>
              </a:solidFill>
            </a:endParaRPr>
          </a:p>
          <a:p>
            <a:endParaRPr lang="en-US" sz="1000">
              <a:solidFill>
                <a:schemeClr val="tx1">
                  <a:lumMod val="65000"/>
                  <a:lumOff val="35000"/>
                </a:schemeClr>
              </a:solidFill>
            </a:endParaRPr>
          </a:p>
          <a:p>
            <a:endParaRPr lang="en-US" sz="1000">
              <a:solidFill>
                <a:schemeClr val="tx1">
                  <a:lumMod val="65000"/>
                  <a:lumOff val="35000"/>
                </a:schemeClr>
              </a:solidFill>
            </a:endParaRPr>
          </a:p>
          <a:p>
            <a:endParaRPr lang="en-US" sz="1000">
              <a:solidFill>
                <a:schemeClr val="tx1">
                  <a:lumMod val="65000"/>
                  <a:lumOff val="35000"/>
                </a:schemeClr>
              </a:solidFill>
            </a:endParaRPr>
          </a:p>
          <a:p>
            <a:endParaRPr lang="en-US" sz="1000">
              <a:solidFill>
                <a:schemeClr val="tx1">
                  <a:lumMod val="65000"/>
                  <a:lumOff val="35000"/>
                </a:schemeClr>
              </a:solidFill>
            </a:endParaRPr>
          </a:p>
          <a:p>
            <a:endParaRPr lang="en-US" sz="1000">
              <a:solidFill>
                <a:schemeClr val="tx1">
                  <a:lumMod val="65000"/>
                  <a:lumOff val="35000"/>
                </a:schemeClr>
              </a:solidFill>
            </a:endParaRPr>
          </a:p>
        </p:txBody>
      </p:sp>
      <p:grpSp>
        <p:nvGrpSpPr>
          <p:cNvPr id="49" name="Group 48">
            <a:extLst>
              <a:ext uri="{FF2B5EF4-FFF2-40B4-BE49-F238E27FC236}">
                <a16:creationId xmlns:a16="http://schemas.microsoft.com/office/drawing/2014/main" id="{CB60D5DF-5D37-5DCD-4C18-DD4CB03E35FA}"/>
              </a:ext>
            </a:extLst>
          </p:cNvPr>
          <p:cNvGrpSpPr/>
          <p:nvPr/>
        </p:nvGrpSpPr>
        <p:grpSpPr>
          <a:xfrm>
            <a:off x="9647053" y="1860834"/>
            <a:ext cx="2101181" cy="643977"/>
            <a:chOff x="6063390" y="2716413"/>
            <a:chExt cx="2101181" cy="643977"/>
          </a:xfrm>
        </p:grpSpPr>
        <p:sp>
          <p:nvSpPr>
            <p:cNvPr id="50" name="Flowchart: Data 49">
              <a:extLst>
                <a:ext uri="{FF2B5EF4-FFF2-40B4-BE49-F238E27FC236}">
                  <a16:creationId xmlns:a16="http://schemas.microsoft.com/office/drawing/2014/main" id="{B7EC5E02-F3A6-1C5E-5253-533B83E14C81}"/>
                </a:ext>
              </a:extLst>
            </p:cNvPr>
            <p:cNvSpPr/>
            <p:nvPr/>
          </p:nvSpPr>
          <p:spPr>
            <a:xfrm rot="16200000" flipH="1" flipV="1">
              <a:off x="5850338" y="2929465"/>
              <a:ext cx="640080" cy="213975"/>
            </a:xfrm>
            <a:prstGeom prst="flowChartInputOutput">
              <a:avLst/>
            </a:prstGeom>
            <a:solidFill>
              <a:srgbClr val="8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100"/>
            </a:p>
          </p:txBody>
        </p:sp>
        <p:sp>
          <p:nvSpPr>
            <p:cNvPr id="51" name="Pentagon 15">
              <a:extLst>
                <a:ext uri="{FF2B5EF4-FFF2-40B4-BE49-F238E27FC236}">
                  <a16:creationId xmlns:a16="http://schemas.microsoft.com/office/drawing/2014/main" id="{AD68EABB-A04B-8545-E846-6076DF21CE89}"/>
                </a:ext>
              </a:extLst>
            </p:cNvPr>
            <p:cNvSpPr/>
            <p:nvPr/>
          </p:nvSpPr>
          <p:spPr>
            <a:xfrm>
              <a:off x="6257136" y="2847166"/>
              <a:ext cx="1907435" cy="513224"/>
            </a:xfrm>
            <a:prstGeom prst="homePlate">
              <a:avLst/>
            </a:prstGeom>
            <a:solidFill>
              <a:srgbClr val="88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a:solidFill>
                    <a:schemeClr val="bg1"/>
                  </a:solidFill>
                </a:rPr>
                <a:t>FEATURE</a:t>
              </a:r>
              <a:br>
                <a:rPr lang="en-US" sz="1400" b="1">
                  <a:solidFill>
                    <a:schemeClr val="bg1"/>
                  </a:solidFill>
                </a:rPr>
              </a:br>
              <a:r>
                <a:rPr lang="en-US" sz="1400" b="1">
                  <a:solidFill>
                    <a:schemeClr val="bg1"/>
                  </a:solidFill>
                </a:rPr>
                <a:t>SELECTION</a:t>
              </a:r>
            </a:p>
          </p:txBody>
        </p:sp>
      </p:grpSp>
      <p:pic>
        <p:nvPicPr>
          <p:cNvPr id="29" name="Graphic 28" descr="Right pointing backhand index with solid fill">
            <a:extLst>
              <a:ext uri="{FF2B5EF4-FFF2-40B4-BE49-F238E27FC236}">
                <a16:creationId xmlns:a16="http://schemas.microsoft.com/office/drawing/2014/main" id="{25349EE8-36B7-5B87-BFBF-86F5799E90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57352" y="1565178"/>
            <a:ext cx="538028" cy="496307"/>
          </a:xfrm>
          <a:prstGeom prst="rect">
            <a:avLst/>
          </a:prstGeom>
        </p:spPr>
      </p:pic>
      <p:sp>
        <p:nvSpPr>
          <p:cNvPr id="3" name="Arrow: Right 2">
            <a:extLst>
              <a:ext uri="{FF2B5EF4-FFF2-40B4-BE49-F238E27FC236}">
                <a16:creationId xmlns:a16="http://schemas.microsoft.com/office/drawing/2014/main" id="{D94D7F70-5DB9-FB17-4F8D-B9EFB9136DE9}"/>
              </a:ext>
            </a:extLst>
          </p:cNvPr>
          <p:cNvSpPr/>
          <p:nvPr/>
        </p:nvSpPr>
        <p:spPr bwMode="auto">
          <a:xfrm>
            <a:off x="415995" y="5501540"/>
            <a:ext cx="11298168" cy="243383"/>
          </a:xfrm>
          <a:prstGeom prst="rightArrow">
            <a:avLst/>
          </a:prstGeom>
          <a:solidFill>
            <a:srgbClr val="006666"/>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pic>
        <p:nvPicPr>
          <p:cNvPr id="34" name="Picture 33">
            <a:extLst>
              <a:ext uri="{FF2B5EF4-FFF2-40B4-BE49-F238E27FC236}">
                <a16:creationId xmlns:a16="http://schemas.microsoft.com/office/drawing/2014/main" id="{19B4F0B0-E618-6D43-9B6C-6356DCC35674}"/>
              </a:ext>
            </a:extLst>
          </p:cNvPr>
          <p:cNvPicPr>
            <a:picLocks noChangeAspect="1"/>
          </p:cNvPicPr>
          <p:nvPr/>
        </p:nvPicPr>
        <p:blipFill>
          <a:blip r:embed="rId4"/>
          <a:stretch>
            <a:fillRect/>
          </a:stretch>
        </p:blipFill>
        <p:spPr>
          <a:xfrm flipH="1">
            <a:off x="1068292" y="4039409"/>
            <a:ext cx="453509" cy="447531"/>
          </a:xfrm>
          <a:prstGeom prst="rect">
            <a:avLst/>
          </a:prstGeom>
        </p:spPr>
      </p:pic>
      <p:pic>
        <p:nvPicPr>
          <p:cNvPr id="43" name="Picture 42">
            <a:extLst>
              <a:ext uri="{FF2B5EF4-FFF2-40B4-BE49-F238E27FC236}">
                <a16:creationId xmlns:a16="http://schemas.microsoft.com/office/drawing/2014/main" id="{2A6B9D05-A117-BDCB-DB53-52E3E2783C08}"/>
              </a:ext>
            </a:extLst>
          </p:cNvPr>
          <p:cNvPicPr>
            <a:picLocks noChangeAspect="1"/>
          </p:cNvPicPr>
          <p:nvPr/>
        </p:nvPicPr>
        <p:blipFill>
          <a:blip r:embed="rId5"/>
          <a:stretch>
            <a:fillRect/>
          </a:stretch>
        </p:blipFill>
        <p:spPr>
          <a:xfrm>
            <a:off x="2955851" y="3574312"/>
            <a:ext cx="412897" cy="412897"/>
          </a:xfrm>
          <a:prstGeom prst="rect">
            <a:avLst/>
          </a:prstGeom>
        </p:spPr>
      </p:pic>
      <p:pic>
        <p:nvPicPr>
          <p:cNvPr id="46" name="Picture 45">
            <a:extLst>
              <a:ext uri="{FF2B5EF4-FFF2-40B4-BE49-F238E27FC236}">
                <a16:creationId xmlns:a16="http://schemas.microsoft.com/office/drawing/2014/main" id="{CA508462-E1DD-0D27-D550-A5D3520D7FD4}"/>
              </a:ext>
            </a:extLst>
          </p:cNvPr>
          <p:cNvPicPr>
            <a:picLocks noChangeAspect="1"/>
          </p:cNvPicPr>
          <p:nvPr/>
        </p:nvPicPr>
        <p:blipFill>
          <a:blip r:embed="rId6"/>
          <a:stretch>
            <a:fillRect/>
          </a:stretch>
        </p:blipFill>
        <p:spPr>
          <a:xfrm>
            <a:off x="4774019" y="3095846"/>
            <a:ext cx="370367" cy="370367"/>
          </a:xfrm>
          <a:prstGeom prst="rect">
            <a:avLst/>
          </a:prstGeom>
        </p:spPr>
      </p:pic>
      <p:pic>
        <p:nvPicPr>
          <p:cNvPr id="52" name="Picture 51">
            <a:extLst>
              <a:ext uri="{FF2B5EF4-FFF2-40B4-BE49-F238E27FC236}">
                <a16:creationId xmlns:a16="http://schemas.microsoft.com/office/drawing/2014/main" id="{EECFCB5C-015A-AE10-BF7B-A2D05561E841}"/>
              </a:ext>
            </a:extLst>
          </p:cNvPr>
          <p:cNvPicPr>
            <a:picLocks noChangeAspect="1"/>
          </p:cNvPicPr>
          <p:nvPr/>
        </p:nvPicPr>
        <p:blipFill>
          <a:blip r:embed="rId7"/>
          <a:stretch>
            <a:fillRect/>
          </a:stretch>
        </p:blipFill>
        <p:spPr>
          <a:xfrm>
            <a:off x="6634716" y="2500424"/>
            <a:ext cx="520996" cy="520996"/>
          </a:xfrm>
          <a:prstGeom prst="rect">
            <a:avLst/>
          </a:prstGeom>
        </p:spPr>
      </p:pic>
      <p:pic>
        <p:nvPicPr>
          <p:cNvPr id="58" name="Picture 57">
            <a:extLst>
              <a:ext uri="{FF2B5EF4-FFF2-40B4-BE49-F238E27FC236}">
                <a16:creationId xmlns:a16="http://schemas.microsoft.com/office/drawing/2014/main" id="{88760685-3C93-15EC-04BB-784DEFBF7948}"/>
              </a:ext>
            </a:extLst>
          </p:cNvPr>
          <p:cNvPicPr>
            <a:picLocks noChangeAspect="1"/>
          </p:cNvPicPr>
          <p:nvPr/>
        </p:nvPicPr>
        <p:blipFill>
          <a:blip r:embed="rId8"/>
          <a:stretch>
            <a:fillRect/>
          </a:stretch>
        </p:blipFill>
        <p:spPr>
          <a:xfrm>
            <a:off x="8548577" y="2021957"/>
            <a:ext cx="444795" cy="444795"/>
          </a:xfrm>
          <a:prstGeom prst="rect">
            <a:avLst/>
          </a:prstGeom>
          <a:noFill/>
          <a:ln>
            <a:solidFill>
              <a:schemeClr val="accent1"/>
            </a:solidFill>
          </a:ln>
        </p:spPr>
      </p:pic>
    </p:spTree>
    <p:extLst>
      <p:ext uri="{BB962C8B-B14F-4D97-AF65-F5344CB8AC3E}">
        <p14:creationId xmlns:p14="http://schemas.microsoft.com/office/powerpoint/2010/main" val="12486427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1000"/>
                                        <p:tgtEl>
                                          <p:spTgt spid="46"/>
                                        </p:tgtEl>
                                      </p:cBhvr>
                                    </p:animEffect>
                                    <p:anim calcmode="lin" valueType="num">
                                      <p:cBhvr>
                                        <p:cTn id="33" dur="1000" fill="hold"/>
                                        <p:tgtEl>
                                          <p:spTgt spid="46"/>
                                        </p:tgtEl>
                                        <p:attrNameLst>
                                          <p:attrName>ppt_x</p:attrName>
                                        </p:attrNameLst>
                                      </p:cBhvr>
                                      <p:tavLst>
                                        <p:tav tm="0">
                                          <p:val>
                                            <p:strVal val="#ppt_x"/>
                                          </p:val>
                                        </p:tav>
                                        <p:tav tm="100000">
                                          <p:val>
                                            <p:strVal val="#ppt_x"/>
                                          </p:val>
                                        </p:tav>
                                      </p:tavLst>
                                    </p:anim>
                                    <p:anim calcmode="lin" valueType="num">
                                      <p:cBhvr>
                                        <p:cTn id="34" dur="1000" fill="hold"/>
                                        <p:tgtEl>
                                          <p:spTgt spid="4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1000"/>
                                        <p:tgtEl>
                                          <p:spTgt spid="58"/>
                                        </p:tgtEl>
                                      </p:cBhvr>
                                    </p:animEffect>
                                    <p:anim calcmode="lin" valueType="num">
                                      <p:cBhvr>
                                        <p:cTn id="53" dur="1000" fill="hold"/>
                                        <p:tgtEl>
                                          <p:spTgt spid="58"/>
                                        </p:tgtEl>
                                        <p:attrNameLst>
                                          <p:attrName>ppt_x</p:attrName>
                                        </p:attrNameLst>
                                      </p:cBhvr>
                                      <p:tavLst>
                                        <p:tav tm="0">
                                          <p:val>
                                            <p:strVal val="#ppt_x"/>
                                          </p:val>
                                        </p:tav>
                                        <p:tav tm="100000">
                                          <p:val>
                                            <p:strVal val="#ppt_x"/>
                                          </p:val>
                                        </p:tav>
                                      </p:tavLst>
                                    </p:anim>
                                    <p:anim calcmode="lin" valueType="num">
                                      <p:cBhvr>
                                        <p:cTn id="54" dur="1000" fill="hold"/>
                                        <p:tgtEl>
                                          <p:spTgt spid="5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1000"/>
                                        <p:tgtEl>
                                          <p:spTgt spid="49"/>
                                        </p:tgtEl>
                                      </p:cBhvr>
                                    </p:animEffect>
                                    <p:anim calcmode="lin" valueType="num">
                                      <p:cBhvr>
                                        <p:cTn id="58" dur="1000" fill="hold"/>
                                        <p:tgtEl>
                                          <p:spTgt spid="49"/>
                                        </p:tgtEl>
                                        <p:attrNameLst>
                                          <p:attrName>ppt_x</p:attrName>
                                        </p:attrNameLst>
                                      </p:cBhvr>
                                      <p:tavLst>
                                        <p:tav tm="0">
                                          <p:val>
                                            <p:strVal val="#ppt_x"/>
                                          </p:val>
                                        </p:tav>
                                        <p:tav tm="100000">
                                          <p:val>
                                            <p:strVal val="#ppt_x"/>
                                          </p:val>
                                        </p:tav>
                                      </p:tavLst>
                                    </p:anim>
                                    <p:anim calcmode="lin" valueType="num">
                                      <p:cBhvr>
                                        <p:cTn id="59" dur="1000" fill="hold"/>
                                        <p:tgtEl>
                                          <p:spTgt spid="4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1000"/>
                                        <p:tgtEl>
                                          <p:spTgt spid="5"/>
                                        </p:tgtEl>
                                      </p:cBhvr>
                                    </p:animEffect>
                                    <p:anim calcmode="lin" valueType="num">
                                      <p:cBhvr>
                                        <p:cTn id="70" dur="1000" fill="hold"/>
                                        <p:tgtEl>
                                          <p:spTgt spid="5"/>
                                        </p:tgtEl>
                                        <p:attrNameLst>
                                          <p:attrName>ppt_x</p:attrName>
                                        </p:attrNameLst>
                                      </p:cBhvr>
                                      <p:tavLst>
                                        <p:tav tm="0">
                                          <p:val>
                                            <p:strVal val="#ppt_x"/>
                                          </p:val>
                                        </p:tav>
                                        <p:tav tm="100000">
                                          <p:val>
                                            <p:strVal val="#ppt_x"/>
                                          </p:val>
                                        </p:tav>
                                      </p:tavLst>
                                    </p:anim>
                                    <p:anim calcmode="lin" valueType="num">
                                      <p:cBhvr>
                                        <p:cTn id="71" dur="1000" fill="hold"/>
                                        <p:tgtEl>
                                          <p:spTgt spid="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1000"/>
                                        <p:tgtEl>
                                          <p:spTgt spid="6"/>
                                        </p:tgtEl>
                                      </p:cBhvr>
                                    </p:animEffect>
                                    <p:anim calcmode="lin" valueType="num">
                                      <p:cBhvr>
                                        <p:cTn id="75" dur="1000" fill="hold"/>
                                        <p:tgtEl>
                                          <p:spTgt spid="6"/>
                                        </p:tgtEl>
                                        <p:attrNameLst>
                                          <p:attrName>ppt_x</p:attrName>
                                        </p:attrNameLst>
                                      </p:cBhvr>
                                      <p:tavLst>
                                        <p:tav tm="0">
                                          <p:val>
                                            <p:strVal val="#ppt_x"/>
                                          </p:val>
                                        </p:tav>
                                        <p:tav tm="100000">
                                          <p:val>
                                            <p:strVal val="#ppt_x"/>
                                          </p:val>
                                        </p:tav>
                                      </p:tavLst>
                                    </p:anim>
                                    <p:anim calcmode="lin" valueType="num">
                                      <p:cBhvr>
                                        <p:cTn id="76" dur="1000" fill="hold"/>
                                        <p:tgtEl>
                                          <p:spTgt spid="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1000"/>
                                        <p:tgtEl>
                                          <p:spTgt spid="7"/>
                                        </p:tgtEl>
                                      </p:cBhvr>
                                    </p:animEffect>
                                    <p:anim calcmode="lin" valueType="num">
                                      <p:cBhvr>
                                        <p:cTn id="80" dur="1000" fill="hold"/>
                                        <p:tgtEl>
                                          <p:spTgt spid="7"/>
                                        </p:tgtEl>
                                        <p:attrNameLst>
                                          <p:attrName>ppt_x</p:attrName>
                                        </p:attrNameLst>
                                      </p:cBhvr>
                                      <p:tavLst>
                                        <p:tav tm="0">
                                          <p:val>
                                            <p:strVal val="#ppt_x"/>
                                          </p:val>
                                        </p:tav>
                                        <p:tav tm="100000">
                                          <p:val>
                                            <p:strVal val="#ppt_x"/>
                                          </p:val>
                                        </p:tav>
                                      </p:tavLst>
                                    </p:anim>
                                    <p:anim calcmode="lin" valueType="num">
                                      <p:cBhvr>
                                        <p:cTn id="81" dur="1000" fill="hold"/>
                                        <p:tgtEl>
                                          <p:spTgt spid="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fade">
                                      <p:cBhvr>
                                        <p:cTn id="84" dur="1000"/>
                                        <p:tgtEl>
                                          <p:spTgt spid="14"/>
                                        </p:tgtEl>
                                      </p:cBhvr>
                                    </p:animEffect>
                                    <p:anim calcmode="lin" valueType="num">
                                      <p:cBhvr>
                                        <p:cTn id="85" dur="1000" fill="hold"/>
                                        <p:tgtEl>
                                          <p:spTgt spid="14"/>
                                        </p:tgtEl>
                                        <p:attrNameLst>
                                          <p:attrName>ppt_x</p:attrName>
                                        </p:attrNameLst>
                                      </p:cBhvr>
                                      <p:tavLst>
                                        <p:tav tm="0">
                                          <p:val>
                                            <p:strVal val="#ppt_x"/>
                                          </p:val>
                                        </p:tav>
                                        <p:tav tm="100000">
                                          <p:val>
                                            <p:strVal val="#ppt_x"/>
                                          </p:val>
                                        </p:tav>
                                      </p:tavLst>
                                    </p:anim>
                                    <p:anim calcmode="lin" valueType="num">
                                      <p:cBhvr>
                                        <p:cTn id="86" dur="1000" fill="hold"/>
                                        <p:tgtEl>
                                          <p:spTgt spid="14"/>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1000"/>
                                        <p:tgtEl>
                                          <p:spTgt spid="35"/>
                                        </p:tgtEl>
                                      </p:cBhvr>
                                    </p:animEffect>
                                    <p:anim calcmode="lin" valueType="num">
                                      <p:cBhvr>
                                        <p:cTn id="90" dur="1000" fill="hold"/>
                                        <p:tgtEl>
                                          <p:spTgt spid="35"/>
                                        </p:tgtEl>
                                        <p:attrNameLst>
                                          <p:attrName>ppt_x</p:attrName>
                                        </p:attrNameLst>
                                      </p:cBhvr>
                                      <p:tavLst>
                                        <p:tav tm="0">
                                          <p:val>
                                            <p:strVal val="#ppt_x"/>
                                          </p:val>
                                        </p:tav>
                                        <p:tav tm="100000">
                                          <p:val>
                                            <p:strVal val="#ppt_x"/>
                                          </p:val>
                                        </p:tav>
                                      </p:tavLst>
                                    </p:anim>
                                    <p:anim calcmode="lin" valueType="num">
                                      <p:cBhvr>
                                        <p:cTn id="91" dur="1000" fill="hold"/>
                                        <p:tgtEl>
                                          <p:spTgt spid="35"/>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1000"/>
                                        <p:tgtEl>
                                          <p:spTgt spid="47"/>
                                        </p:tgtEl>
                                      </p:cBhvr>
                                    </p:animEffect>
                                    <p:anim calcmode="lin" valueType="num">
                                      <p:cBhvr>
                                        <p:cTn id="95" dur="1000" fill="hold"/>
                                        <p:tgtEl>
                                          <p:spTgt spid="47"/>
                                        </p:tgtEl>
                                        <p:attrNameLst>
                                          <p:attrName>ppt_x</p:attrName>
                                        </p:attrNameLst>
                                      </p:cBhvr>
                                      <p:tavLst>
                                        <p:tav tm="0">
                                          <p:val>
                                            <p:strVal val="#ppt_x"/>
                                          </p:val>
                                        </p:tav>
                                        <p:tav tm="100000">
                                          <p:val>
                                            <p:strVal val="#ppt_x"/>
                                          </p:val>
                                        </p:tav>
                                      </p:tavLst>
                                    </p:anim>
                                    <p:anim calcmode="lin" valueType="num">
                                      <p:cBhvr>
                                        <p:cTn id="9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14" grpId="0"/>
      <p:bldP spid="35"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05DC5D2F-B1B8-2560-5992-6908D61564F5}"/>
              </a:ext>
            </a:extLst>
          </p:cNvPr>
          <p:cNvGrpSpPr/>
          <p:nvPr/>
        </p:nvGrpSpPr>
        <p:grpSpPr>
          <a:xfrm>
            <a:off x="5852466" y="1545807"/>
            <a:ext cx="390194" cy="645605"/>
            <a:chOff x="2209800" y="2190750"/>
            <a:chExt cx="1600200" cy="1295400"/>
          </a:xfrm>
        </p:grpSpPr>
        <p:sp>
          <p:nvSpPr>
            <p:cNvPr id="3" name="Chevron 45">
              <a:extLst>
                <a:ext uri="{FF2B5EF4-FFF2-40B4-BE49-F238E27FC236}">
                  <a16:creationId xmlns:a16="http://schemas.microsoft.com/office/drawing/2014/main" id="{4EFED87E-D2E7-B838-3876-4A964D7E9E4E}"/>
                </a:ext>
              </a:extLst>
            </p:cNvPr>
            <p:cNvSpPr/>
            <p:nvPr/>
          </p:nvSpPr>
          <p:spPr bwMode="auto">
            <a:xfrm>
              <a:off x="2209800" y="2343150"/>
              <a:ext cx="990600" cy="990600"/>
            </a:xfrm>
            <a:prstGeom prst="chevron">
              <a:avLst/>
            </a:prstGeom>
            <a:solidFill>
              <a:schemeClr val="accent1">
                <a:lumMod val="75000"/>
              </a:schemeClr>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sp>
          <p:nvSpPr>
            <p:cNvPr id="4" name="Chevron 46">
              <a:extLst>
                <a:ext uri="{FF2B5EF4-FFF2-40B4-BE49-F238E27FC236}">
                  <a16:creationId xmlns:a16="http://schemas.microsoft.com/office/drawing/2014/main" id="{0ABB6D1D-9EE6-D7F6-E842-AEE3D2816B47}"/>
                </a:ext>
              </a:extLst>
            </p:cNvPr>
            <p:cNvSpPr/>
            <p:nvPr/>
          </p:nvSpPr>
          <p:spPr bwMode="auto">
            <a:xfrm>
              <a:off x="2514600" y="2190750"/>
              <a:ext cx="1295400" cy="1295400"/>
            </a:xfrm>
            <a:prstGeom prst="chevron">
              <a:avLst/>
            </a:prstGeom>
            <a:solidFill>
              <a:schemeClr val="accent1"/>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grpSp>
      <p:grpSp>
        <p:nvGrpSpPr>
          <p:cNvPr id="8" name="Group 11">
            <a:extLst>
              <a:ext uri="{FF2B5EF4-FFF2-40B4-BE49-F238E27FC236}">
                <a16:creationId xmlns:a16="http://schemas.microsoft.com/office/drawing/2014/main" id="{79233221-AA30-8560-97EB-95D13F11A94A}"/>
              </a:ext>
            </a:extLst>
          </p:cNvPr>
          <p:cNvGrpSpPr/>
          <p:nvPr/>
        </p:nvGrpSpPr>
        <p:grpSpPr>
          <a:xfrm>
            <a:off x="5802046" y="4876252"/>
            <a:ext cx="427662" cy="637612"/>
            <a:chOff x="5105400" y="2190750"/>
            <a:chExt cx="1600200" cy="1295400"/>
          </a:xfrm>
        </p:grpSpPr>
        <p:sp>
          <p:nvSpPr>
            <p:cNvPr id="9" name="Chevron 54">
              <a:extLst>
                <a:ext uri="{FF2B5EF4-FFF2-40B4-BE49-F238E27FC236}">
                  <a16:creationId xmlns:a16="http://schemas.microsoft.com/office/drawing/2014/main" id="{A8F433FE-1840-7E1D-22F7-79BF9793E6AF}"/>
                </a:ext>
              </a:extLst>
            </p:cNvPr>
            <p:cNvSpPr/>
            <p:nvPr/>
          </p:nvSpPr>
          <p:spPr bwMode="auto">
            <a:xfrm>
              <a:off x="5105400" y="2343150"/>
              <a:ext cx="990600" cy="990600"/>
            </a:xfrm>
            <a:prstGeom prst="chevron">
              <a:avLst/>
            </a:prstGeom>
            <a:solidFill>
              <a:schemeClr val="accent3">
                <a:lumMod val="75000"/>
              </a:schemeClr>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sp>
          <p:nvSpPr>
            <p:cNvPr id="10" name="Chevron 55">
              <a:extLst>
                <a:ext uri="{FF2B5EF4-FFF2-40B4-BE49-F238E27FC236}">
                  <a16:creationId xmlns:a16="http://schemas.microsoft.com/office/drawing/2014/main" id="{ADA00205-E1BF-FAD6-DCF3-C70D211D01CE}"/>
                </a:ext>
              </a:extLst>
            </p:cNvPr>
            <p:cNvSpPr/>
            <p:nvPr/>
          </p:nvSpPr>
          <p:spPr bwMode="auto">
            <a:xfrm>
              <a:off x="5410200" y="2190750"/>
              <a:ext cx="1295400" cy="1295400"/>
            </a:xfrm>
            <a:prstGeom prst="chevron">
              <a:avLst/>
            </a:prstGeom>
            <a:solidFill>
              <a:schemeClr val="accent3"/>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grpSp>
      <p:grpSp>
        <p:nvGrpSpPr>
          <p:cNvPr id="11" name="Group 15">
            <a:extLst>
              <a:ext uri="{FF2B5EF4-FFF2-40B4-BE49-F238E27FC236}">
                <a16:creationId xmlns:a16="http://schemas.microsoft.com/office/drawing/2014/main" id="{DA4E6B34-D56C-F2D4-F4F8-83E984E9AE11}"/>
              </a:ext>
            </a:extLst>
          </p:cNvPr>
          <p:cNvGrpSpPr/>
          <p:nvPr/>
        </p:nvGrpSpPr>
        <p:grpSpPr>
          <a:xfrm>
            <a:off x="5802046" y="2636386"/>
            <a:ext cx="440614" cy="625290"/>
            <a:chOff x="2209800" y="2190750"/>
            <a:chExt cx="1600200" cy="1295400"/>
          </a:xfrm>
        </p:grpSpPr>
        <p:sp>
          <p:nvSpPr>
            <p:cNvPr id="12" name="Chevron 48">
              <a:extLst>
                <a:ext uri="{FF2B5EF4-FFF2-40B4-BE49-F238E27FC236}">
                  <a16:creationId xmlns:a16="http://schemas.microsoft.com/office/drawing/2014/main" id="{488EA88A-F714-3794-0182-5E52882DFC0D}"/>
                </a:ext>
              </a:extLst>
            </p:cNvPr>
            <p:cNvSpPr/>
            <p:nvPr/>
          </p:nvSpPr>
          <p:spPr bwMode="auto">
            <a:xfrm>
              <a:off x="2209800" y="2343150"/>
              <a:ext cx="990600" cy="990600"/>
            </a:xfrm>
            <a:prstGeom prst="chevron">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71" tIns="37136" rIns="74271" bIns="37136" numCol="1" spcCol="0" rtlCol="0" fromWordArt="0" anchor="ctr" anchorCtr="0" forceAA="0" compatLnSpc="1">
              <a:prstTxWarp prst="textNoShape">
                <a:avLst/>
              </a:prstTxWarp>
              <a:noAutofit/>
            </a:bodyPr>
            <a:lstStyle/>
            <a:p>
              <a:pPr algn="ctr"/>
              <a:endParaRPr lang="en-US" sz="1462">
                <a:latin typeface="+mj-lt"/>
              </a:endParaRPr>
            </a:p>
          </p:txBody>
        </p:sp>
        <p:sp>
          <p:nvSpPr>
            <p:cNvPr id="13" name="Chevron 49">
              <a:extLst>
                <a:ext uri="{FF2B5EF4-FFF2-40B4-BE49-F238E27FC236}">
                  <a16:creationId xmlns:a16="http://schemas.microsoft.com/office/drawing/2014/main" id="{221E09BC-DC5D-B605-4C39-A3E875A19968}"/>
                </a:ext>
              </a:extLst>
            </p:cNvPr>
            <p:cNvSpPr/>
            <p:nvPr/>
          </p:nvSpPr>
          <p:spPr bwMode="auto">
            <a:xfrm>
              <a:off x="2514600" y="2190750"/>
              <a:ext cx="1295400" cy="1295400"/>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71" tIns="37136" rIns="74271" bIns="37136" numCol="1" spcCol="0" rtlCol="0" fromWordArt="0" anchor="ctr" anchorCtr="0" forceAA="0" compatLnSpc="1">
              <a:prstTxWarp prst="textNoShape">
                <a:avLst/>
              </a:prstTxWarp>
              <a:noAutofit/>
            </a:bodyPr>
            <a:lstStyle/>
            <a:p>
              <a:pPr algn="ctr"/>
              <a:endParaRPr lang="en-US" sz="1462">
                <a:latin typeface="+mj-lt"/>
              </a:endParaRPr>
            </a:p>
          </p:txBody>
        </p:sp>
      </p:grpSp>
      <p:sp>
        <p:nvSpPr>
          <p:cNvPr id="14" name="TextBox 34">
            <a:extLst>
              <a:ext uri="{FF2B5EF4-FFF2-40B4-BE49-F238E27FC236}">
                <a16:creationId xmlns:a16="http://schemas.microsoft.com/office/drawing/2014/main" id="{585B94DD-D485-D496-7091-9FFA415AA027}"/>
              </a:ext>
            </a:extLst>
          </p:cNvPr>
          <p:cNvSpPr txBox="1"/>
          <p:nvPr/>
        </p:nvSpPr>
        <p:spPr>
          <a:xfrm>
            <a:off x="255181" y="62315"/>
            <a:ext cx="10900798" cy="923330"/>
          </a:xfrm>
          <a:prstGeom prst="rect">
            <a:avLst/>
          </a:prstGeom>
          <a:noFill/>
        </p:spPr>
        <p:txBody>
          <a:bodyPr wrap="square" lIns="0" tIns="0" rIns="0" bIns="0" rtlCol="0" anchor="t">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a:solidFill>
                  <a:srgbClr val="800000"/>
                </a:solidFill>
                <a:latin typeface="Calibri"/>
                <a:ea typeface="+mj-ea"/>
                <a:cs typeface="Calibri"/>
              </a:rPr>
              <a:t>An In-Depth Exploration of Data: Uncovering Insights Through Exploratory Data Analysis </a:t>
            </a:r>
            <a:endParaRPr lang="en-US" sz="3000" b="1">
              <a:solidFill>
                <a:srgbClr val="800000"/>
              </a:solidFill>
              <a:latin typeface="Calibri" panose="020F0502020204030204" pitchFamily="34" charset="0"/>
              <a:ea typeface="+mj-ea"/>
              <a:cs typeface="Calibri" panose="020F0502020204030204" pitchFamily="34" charset="0"/>
            </a:endParaRPr>
          </a:p>
        </p:txBody>
      </p:sp>
      <p:sp>
        <p:nvSpPr>
          <p:cNvPr id="15" name="TextBox 14">
            <a:hlinkClick r:id="" action="ppaction://noaction"/>
            <a:extLst>
              <a:ext uri="{FF2B5EF4-FFF2-40B4-BE49-F238E27FC236}">
                <a16:creationId xmlns:a16="http://schemas.microsoft.com/office/drawing/2014/main" id="{4F7BF37B-356E-C318-F964-9A86F63B6D0E}"/>
              </a:ext>
            </a:extLst>
          </p:cNvPr>
          <p:cNvSpPr txBox="1"/>
          <p:nvPr/>
        </p:nvSpPr>
        <p:spPr>
          <a:xfrm>
            <a:off x="1149347" y="2416616"/>
            <a:ext cx="461665" cy="2105325"/>
          </a:xfrm>
          <a:prstGeom prst="rect">
            <a:avLst/>
          </a:prstGeom>
          <a:solidFill>
            <a:schemeClr val="bg1">
              <a:lumMod val="95000"/>
            </a:schemeClr>
          </a:solidFill>
        </p:spPr>
        <p:txBody>
          <a:bodyPr vert="vert270" wrap="square" rtlCol="0" anchor="ctr">
            <a:spAutoFit/>
          </a:bodyPr>
          <a:lstStyle/>
          <a:p>
            <a:pPr algn="ctr"/>
            <a:r>
              <a:rPr lang="en-IN" sz="1800" b="1">
                <a:solidFill>
                  <a:srgbClr val="000000"/>
                </a:solidFill>
                <a:latin typeface="Calibiri"/>
              </a:rPr>
              <a:t>Analysis</a:t>
            </a:r>
          </a:p>
        </p:txBody>
      </p:sp>
      <p:sp>
        <p:nvSpPr>
          <p:cNvPr id="20" name="TextBox 19">
            <a:extLst>
              <a:ext uri="{FF2B5EF4-FFF2-40B4-BE49-F238E27FC236}">
                <a16:creationId xmlns:a16="http://schemas.microsoft.com/office/drawing/2014/main" id="{0D9BC7F3-F794-4B80-1D91-51B92ACF6489}"/>
              </a:ext>
            </a:extLst>
          </p:cNvPr>
          <p:cNvSpPr txBox="1"/>
          <p:nvPr/>
        </p:nvSpPr>
        <p:spPr>
          <a:xfrm>
            <a:off x="2227243" y="1657654"/>
            <a:ext cx="2551352" cy="276999"/>
          </a:xfrm>
          <a:prstGeom prst="rect">
            <a:avLst/>
          </a:prstGeom>
          <a:noFill/>
        </p:spPr>
        <p:txBody>
          <a:bodyPr wrap="square" lIns="91440" tIns="45720" rIns="91440" bIns="45720" rtlCol="0" anchor="t">
            <a:spAutoFit/>
          </a:bodyPr>
          <a:lstStyle/>
          <a:p>
            <a:pPr algn="l"/>
            <a:r>
              <a:rPr lang="en-US" sz="1200" b="1">
                <a:solidFill>
                  <a:schemeClr val="bg2">
                    <a:lumMod val="10000"/>
                  </a:schemeClr>
                </a:solidFill>
                <a:latin typeface="Calibiri"/>
              </a:rPr>
              <a:t>Analysis of</a:t>
            </a:r>
            <a:r>
              <a:rPr lang="en-US" sz="1200" b="1" i="0">
                <a:solidFill>
                  <a:srgbClr val="374151"/>
                </a:solidFill>
                <a:effectLst/>
                <a:latin typeface="Söhne"/>
              </a:rPr>
              <a:t> Churn Based on Tenure</a:t>
            </a:r>
            <a:endParaRPr lang="en-US" sz="1200" b="1">
              <a:solidFill>
                <a:schemeClr val="bg2">
                  <a:lumMod val="10000"/>
                </a:schemeClr>
              </a:solidFill>
              <a:latin typeface="Calibiri"/>
            </a:endParaRPr>
          </a:p>
        </p:txBody>
      </p:sp>
      <p:sp>
        <p:nvSpPr>
          <p:cNvPr id="22" name="TextBox 21">
            <a:extLst>
              <a:ext uri="{FF2B5EF4-FFF2-40B4-BE49-F238E27FC236}">
                <a16:creationId xmlns:a16="http://schemas.microsoft.com/office/drawing/2014/main" id="{1775EDDC-6577-805F-FBF3-C19402DE1938}"/>
              </a:ext>
            </a:extLst>
          </p:cNvPr>
          <p:cNvSpPr txBox="1"/>
          <p:nvPr/>
        </p:nvSpPr>
        <p:spPr>
          <a:xfrm>
            <a:off x="2227243" y="2625096"/>
            <a:ext cx="2620994" cy="553998"/>
          </a:xfrm>
          <a:prstGeom prst="rect">
            <a:avLst/>
          </a:prstGeom>
          <a:noFill/>
        </p:spPr>
        <p:txBody>
          <a:bodyPr wrap="square" lIns="91440" tIns="45720" rIns="91440" bIns="45720" rtlCol="0" anchor="t">
            <a:spAutoFit/>
          </a:bodyPr>
          <a:lstStyle/>
          <a:p>
            <a:pPr algn="l"/>
            <a:r>
              <a:rPr lang="en-US" sz="1200" b="1">
                <a:solidFill>
                  <a:schemeClr val="bg2">
                    <a:lumMod val="10000"/>
                  </a:schemeClr>
                </a:solidFill>
                <a:latin typeface="Calibiri"/>
              </a:rPr>
              <a:t>Analysis of Churn based on Service </a:t>
            </a:r>
          </a:p>
          <a:p>
            <a:pPr algn="l"/>
            <a:endParaRPr lang="en-US" b="1">
              <a:cs typeface="Calibri"/>
            </a:endParaRPr>
          </a:p>
        </p:txBody>
      </p:sp>
      <p:sp>
        <p:nvSpPr>
          <p:cNvPr id="23" name="TextBox 22">
            <a:extLst>
              <a:ext uri="{FF2B5EF4-FFF2-40B4-BE49-F238E27FC236}">
                <a16:creationId xmlns:a16="http://schemas.microsoft.com/office/drawing/2014/main" id="{DE1B64B5-0696-4426-22B8-D98897EDB61E}"/>
              </a:ext>
            </a:extLst>
          </p:cNvPr>
          <p:cNvSpPr txBox="1"/>
          <p:nvPr/>
        </p:nvSpPr>
        <p:spPr>
          <a:xfrm>
            <a:off x="2227243" y="4950508"/>
            <a:ext cx="2569439" cy="738664"/>
          </a:xfrm>
          <a:prstGeom prst="rect">
            <a:avLst/>
          </a:prstGeom>
          <a:noFill/>
        </p:spPr>
        <p:txBody>
          <a:bodyPr wrap="square" lIns="91440" tIns="45720" rIns="91440" bIns="45720" rtlCol="0" anchor="t">
            <a:spAutoFit/>
          </a:bodyPr>
          <a:lstStyle/>
          <a:p>
            <a:pPr algn="l"/>
            <a:r>
              <a:rPr lang="en-US" sz="1200" b="1">
                <a:solidFill>
                  <a:schemeClr val="bg2">
                    <a:lumMod val="10000"/>
                  </a:schemeClr>
                </a:solidFill>
                <a:latin typeface="Calibiri"/>
              </a:rPr>
              <a:t>Analysis of Churn based on gender and Senior Citizen</a:t>
            </a:r>
          </a:p>
          <a:p>
            <a:endParaRPr lang="en-US" b="1">
              <a:cs typeface="Calibri"/>
            </a:endParaRPr>
          </a:p>
        </p:txBody>
      </p:sp>
      <mc:AlternateContent xmlns:mc="http://schemas.openxmlformats.org/markup-compatibility/2006" xmlns:pslz="http://schemas.microsoft.com/office/powerpoint/2016/slidezoom">
        <mc:Choice Requires="pslz">
          <p:graphicFrame>
            <p:nvGraphicFramePr>
              <p:cNvPr id="35" name="Slide Zoom 34">
                <a:extLst>
                  <a:ext uri="{FF2B5EF4-FFF2-40B4-BE49-F238E27FC236}">
                    <a16:creationId xmlns:a16="http://schemas.microsoft.com/office/drawing/2014/main" id="{A384F125-111D-66F7-5DE1-C5D90D291130}"/>
                  </a:ext>
                </a:extLst>
              </p:cNvPr>
              <p:cNvGraphicFramePr>
                <a:graphicFrameLocks noChangeAspect="1"/>
              </p:cNvGraphicFramePr>
              <p:nvPr>
                <p:extLst>
                  <p:ext uri="{D42A27DB-BD31-4B8C-83A1-F6EECF244321}">
                    <p14:modId xmlns:p14="http://schemas.microsoft.com/office/powerpoint/2010/main" val="3905638327"/>
                  </p:ext>
                </p:extLst>
              </p:nvPr>
            </p:nvGraphicFramePr>
            <p:xfrm>
              <a:off x="7316531" y="2453377"/>
              <a:ext cx="1569688" cy="806641"/>
            </p:xfrm>
            <a:graphic>
              <a:graphicData uri="http://schemas.microsoft.com/office/powerpoint/2016/slidezoom">
                <pslz:sldZm>
                  <pslz:sldZmObj sldId="2642" cId="2774867254">
                    <pslz:zmPr id="{5FD1328D-829E-4E57-B2D1-559B418C4A8D}" returnToParent="0" transitionDur="1000">
                      <p166:blipFill xmlns:p166="http://schemas.microsoft.com/office/powerpoint/2016/6/main">
                        <a:blip r:embed="rId2"/>
                        <a:stretch>
                          <a:fillRect/>
                        </a:stretch>
                      </p166:blipFill>
                      <p166:spPr xmlns:p166="http://schemas.microsoft.com/office/powerpoint/2016/6/main">
                        <a:xfrm>
                          <a:off x="0" y="0"/>
                          <a:ext cx="1569688" cy="806641"/>
                        </a:xfrm>
                        <a:prstGeom prst="rect">
                          <a:avLst/>
                        </a:prstGeom>
                        <a:ln w="3175">
                          <a:solidFill>
                            <a:prstClr val="ltGray"/>
                          </a:solidFill>
                        </a:ln>
                      </p166:spPr>
                    </pslz:zmPr>
                  </pslz:sldZmObj>
                </pslz:sldZm>
              </a:graphicData>
            </a:graphic>
          </p:graphicFrame>
        </mc:Choice>
        <mc:Fallback xmlns="">
          <p:pic>
            <p:nvPicPr>
              <p:cNvPr id="35" name="Slide Zoom 34">
                <a:hlinkClick r:id="rId3" action="ppaction://hlinksldjump"/>
                <a:extLst>
                  <a:ext uri="{FF2B5EF4-FFF2-40B4-BE49-F238E27FC236}">
                    <a16:creationId xmlns:a16="http://schemas.microsoft.com/office/drawing/2014/main" id="{A384F125-111D-66F7-5DE1-C5D90D291130}"/>
                  </a:ext>
                </a:extLst>
              </p:cNvPr>
              <p:cNvPicPr>
                <a:picLocks noGrp="1" noRot="1" noChangeAspect="1" noMove="1" noResize="1" noEditPoints="1" noAdjustHandles="1" noChangeArrowheads="1" noChangeShapeType="1"/>
              </p:cNvPicPr>
              <p:nvPr/>
            </p:nvPicPr>
            <p:blipFill>
              <a:blip r:embed="rId4"/>
              <a:stretch>
                <a:fillRect/>
              </a:stretch>
            </p:blipFill>
            <p:spPr>
              <a:xfrm>
                <a:off x="7316531" y="2453377"/>
                <a:ext cx="1569688" cy="806641"/>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C4014D6A-FA4C-9CEE-1AAB-59841CA980F5}"/>
                  </a:ext>
                </a:extLst>
              </p:cNvPr>
              <p:cNvGraphicFramePr>
                <a:graphicFrameLocks noChangeAspect="1"/>
              </p:cNvGraphicFramePr>
              <p:nvPr/>
            </p:nvGraphicFramePr>
            <p:xfrm>
              <a:off x="7316531" y="4772984"/>
              <a:ext cx="1569688" cy="806642"/>
            </p:xfrm>
            <a:graphic>
              <a:graphicData uri="http://schemas.microsoft.com/office/powerpoint/2016/slidezoom">
                <pslz:sldZm>
                  <pslz:sldZmObj sldId="2643" cId="3700865227">
                    <pslz:zmPr id="{A5DC3D72-CE9E-4DDE-A290-298E933A1615}" returnToParent="0" transitionDur="1000">
                      <p166:blipFill xmlns:p166="http://schemas.microsoft.com/office/powerpoint/2016/6/main">
                        <a:blip r:embed="rId5"/>
                        <a:stretch>
                          <a:fillRect/>
                        </a:stretch>
                      </p166:blipFill>
                      <p166:spPr xmlns:p166="http://schemas.microsoft.com/office/powerpoint/2016/6/main">
                        <a:xfrm>
                          <a:off x="0" y="0"/>
                          <a:ext cx="1569688" cy="806642"/>
                        </a:xfrm>
                        <a:prstGeom prst="rect">
                          <a:avLst/>
                        </a:prstGeom>
                        <a:ln w="3175">
                          <a:solidFill>
                            <a:prstClr val="ltGray"/>
                          </a:solidFill>
                        </a:ln>
                      </p166:spPr>
                    </pslz:zmPr>
                  </pslz:sldZmObj>
                </pslz:sldZm>
              </a:graphicData>
            </a:graphic>
          </p:graphicFrame>
        </mc:Choice>
        <mc:Fallback xmlns="">
          <p:pic>
            <p:nvPicPr>
              <p:cNvPr id="37" name="Slide Zoom 36">
                <a:hlinkClick r:id="rId6" action="ppaction://hlinksldjump"/>
                <a:extLst>
                  <a:ext uri="{FF2B5EF4-FFF2-40B4-BE49-F238E27FC236}">
                    <a16:creationId xmlns:a16="http://schemas.microsoft.com/office/drawing/2014/main" id="{C4014D6A-FA4C-9CEE-1AAB-59841CA980F5}"/>
                  </a:ext>
                </a:extLst>
              </p:cNvPr>
              <p:cNvPicPr>
                <a:picLocks noGrp="1" noRot="1" noChangeAspect="1" noMove="1" noResize="1" noEditPoints="1" noAdjustHandles="1" noChangeArrowheads="1" noChangeShapeType="1"/>
              </p:cNvPicPr>
              <p:nvPr/>
            </p:nvPicPr>
            <p:blipFill>
              <a:blip r:embed="rId7"/>
              <a:stretch>
                <a:fillRect/>
              </a:stretch>
            </p:blipFill>
            <p:spPr>
              <a:xfrm>
                <a:off x="7316531" y="4772984"/>
                <a:ext cx="1569688" cy="80664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41" name="Slide Zoom 40">
                <a:extLst>
                  <a:ext uri="{FF2B5EF4-FFF2-40B4-BE49-F238E27FC236}">
                    <a16:creationId xmlns:a16="http://schemas.microsoft.com/office/drawing/2014/main" id="{31FAF587-2F21-A14D-F21A-590865CE029E}"/>
                  </a:ext>
                </a:extLst>
              </p:cNvPr>
              <p:cNvGraphicFramePr>
                <a:graphicFrameLocks noChangeAspect="1"/>
              </p:cNvGraphicFramePr>
              <p:nvPr/>
            </p:nvGraphicFramePr>
            <p:xfrm>
              <a:off x="7316531" y="1494911"/>
              <a:ext cx="1569688" cy="806641"/>
            </p:xfrm>
            <a:graphic>
              <a:graphicData uri="http://schemas.microsoft.com/office/powerpoint/2016/slidezoom">
                <pslz:sldZm>
                  <pslz:sldZmObj sldId="2645" cId="4233256246">
                    <pslz:zmPr id="{A3546137-3ABA-412A-A04A-113DBBF3FD74}" returnToParent="0" transitionDur="1000" showBg="0">
                      <p166:blipFill xmlns:p166="http://schemas.microsoft.com/office/powerpoint/2016/6/main">
                        <a:blip r:embed="rId8"/>
                        <a:stretch>
                          <a:fillRect/>
                        </a:stretch>
                      </p166:blipFill>
                      <p166:spPr xmlns:p166="http://schemas.microsoft.com/office/powerpoint/2016/6/main">
                        <a:xfrm>
                          <a:off x="0" y="0"/>
                          <a:ext cx="1569688" cy="806641"/>
                        </a:xfrm>
                        <a:prstGeom prst="rect">
                          <a:avLst/>
                        </a:prstGeom>
                      </p166:spPr>
                    </pslz:zmPr>
                  </pslz:sldZmObj>
                </pslz:sldZm>
              </a:graphicData>
            </a:graphic>
          </p:graphicFrame>
        </mc:Choice>
        <mc:Fallback xmlns="">
          <p:pic>
            <p:nvPicPr>
              <p:cNvPr id="41" name="Slide Zoom 40">
                <a:hlinkClick r:id="rId9" action="ppaction://hlinksldjump"/>
                <a:extLst>
                  <a:ext uri="{FF2B5EF4-FFF2-40B4-BE49-F238E27FC236}">
                    <a16:creationId xmlns:a16="http://schemas.microsoft.com/office/drawing/2014/main" id="{31FAF587-2F21-A14D-F21A-590865CE029E}"/>
                  </a:ext>
                </a:extLst>
              </p:cNvPr>
              <p:cNvPicPr>
                <a:picLocks noGrp="1" noRot="1" noChangeAspect="1" noMove="1" noResize="1" noEditPoints="1" noAdjustHandles="1" noChangeArrowheads="1" noChangeShapeType="1"/>
              </p:cNvPicPr>
              <p:nvPr/>
            </p:nvPicPr>
            <p:blipFill>
              <a:blip r:embed="rId10"/>
              <a:stretch>
                <a:fillRect/>
              </a:stretch>
            </p:blipFill>
            <p:spPr>
              <a:xfrm>
                <a:off x="7316531" y="1494911"/>
                <a:ext cx="1569688" cy="806641"/>
              </a:xfrm>
              <a:prstGeom prst="rect">
                <a:avLst/>
              </a:prstGeom>
            </p:spPr>
          </p:pic>
        </mc:Fallback>
      </mc:AlternateContent>
      <p:grpSp>
        <p:nvGrpSpPr>
          <p:cNvPr id="16" name="Group 15">
            <a:extLst>
              <a:ext uri="{FF2B5EF4-FFF2-40B4-BE49-F238E27FC236}">
                <a16:creationId xmlns:a16="http://schemas.microsoft.com/office/drawing/2014/main" id="{8007B31E-6031-A67B-3106-9DFEA35FDA0D}"/>
              </a:ext>
            </a:extLst>
          </p:cNvPr>
          <p:cNvGrpSpPr/>
          <p:nvPr/>
        </p:nvGrpSpPr>
        <p:grpSpPr>
          <a:xfrm>
            <a:off x="5802046" y="3656714"/>
            <a:ext cx="440614" cy="625290"/>
            <a:chOff x="2209800" y="2190750"/>
            <a:chExt cx="1600200" cy="1295400"/>
          </a:xfrm>
        </p:grpSpPr>
        <p:sp>
          <p:nvSpPr>
            <p:cNvPr id="17" name="Chevron 48">
              <a:extLst>
                <a:ext uri="{FF2B5EF4-FFF2-40B4-BE49-F238E27FC236}">
                  <a16:creationId xmlns:a16="http://schemas.microsoft.com/office/drawing/2014/main" id="{797C8B1C-770E-236F-10B4-F2261C62992C}"/>
                </a:ext>
              </a:extLst>
            </p:cNvPr>
            <p:cNvSpPr/>
            <p:nvPr/>
          </p:nvSpPr>
          <p:spPr bwMode="auto">
            <a:xfrm>
              <a:off x="2209800" y="2343150"/>
              <a:ext cx="990600" cy="990600"/>
            </a:xfrm>
            <a:prstGeom prst="chevron">
              <a:avLst/>
            </a:prstGeom>
            <a:solidFill>
              <a:schemeClr val="accent2">
                <a:lumMod val="75000"/>
              </a:schemeClr>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sp>
          <p:nvSpPr>
            <p:cNvPr id="18" name="Chevron 49">
              <a:extLst>
                <a:ext uri="{FF2B5EF4-FFF2-40B4-BE49-F238E27FC236}">
                  <a16:creationId xmlns:a16="http://schemas.microsoft.com/office/drawing/2014/main" id="{2E498B21-F55F-F218-E9C4-7B4259E26BAF}"/>
                </a:ext>
              </a:extLst>
            </p:cNvPr>
            <p:cNvSpPr/>
            <p:nvPr/>
          </p:nvSpPr>
          <p:spPr bwMode="auto">
            <a:xfrm>
              <a:off x="2514600" y="2190750"/>
              <a:ext cx="1295400" cy="1295400"/>
            </a:xfrm>
            <a:prstGeom prst="chevron">
              <a:avLst/>
            </a:prstGeom>
            <a:solidFill>
              <a:schemeClr val="accent2"/>
            </a:solidFill>
            <a:ln w="9525">
              <a:noFill/>
              <a:round/>
              <a:headEnd/>
              <a:tailEnd/>
            </a:ln>
          </p:spPr>
          <p:txBody>
            <a:bodyPr vert="horz" wrap="square" lIns="74271" tIns="37136" rIns="74271" bIns="37136" numCol="1" rtlCol="0" anchor="t" anchorCtr="0" compatLnSpc="1">
              <a:prstTxWarp prst="textNoShape">
                <a:avLst/>
              </a:prstTxWarp>
            </a:bodyPr>
            <a:lstStyle/>
            <a:p>
              <a:pPr algn="ctr"/>
              <a:endParaRPr lang="en-US" sz="1462">
                <a:latin typeface="+mj-lt"/>
              </a:endParaRPr>
            </a:p>
          </p:txBody>
        </p:sp>
      </p:grpSp>
      <p:sp>
        <p:nvSpPr>
          <p:cNvPr id="19" name="TextBox 18">
            <a:extLst>
              <a:ext uri="{FF2B5EF4-FFF2-40B4-BE49-F238E27FC236}">
                <a16:creationId xmlns:a16="http://schemas.microsoft.com/office/drawing/2014/main" id="{51010A5D-B778-2F4A-9050-5A7B90B68E57}"/>
              </a:ext>
            </a:extLst>
          </p:cNvPr>
          <p:cNvSpPr txBox="1"/>
          <p:nvPr/>
        </p:nvSpPr>
        <p:spPr>
          <a:xfrm>
            <a:off x="2227243" y="3738526"/>
            <a:ext cx="2620994" cy="461665"/>
          </a:xfrm>
          <a:prstGeom prst="rect">
            <a:avLst/>
          </a:prstGeom>
          <a:noFill/>
        </p:spPr>
        <p:txBody>
          <a:bodyPr wrap="square" lIns="91440" tIns="45720" rIns="91440" bIns="45720" rtlCol="0" anchor="t">
            <a:spAutoFit/>
          </a:bodyPr>
          <a:lstStyle/>
          <a:p>
            <a:pPr algn="l"/>
            <a:r>
              <a:rPr lang="en-US" sz="1200" b="1">
                <a:solidFill>
                  <a:schemeClr val="bg2">
                    <a:lumMod val="10000"/>
                  </a:schemeClr>
                </a:solidFill>
                <a:latin typeface="Calibiri"/>
              </a:rPr>
              <a:t>Analysis of Churn based on Monthly Charges</a:t>
            </a:r>
          </a:p>
        </p:txBody>
      </p:sp>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28BC711E-66DB-106C-F9FF-720E411DA3AE}"/>
                  </a:ext>
                </a:extLst>
              </p:cNvPr>
              <p:cNvGraphicFramePr>
                <a:graphicFrameLocks noChangeAspect="1"/>
              </p:cNvGraphicFramePr>
              <p:nvPr>
                <p:extLst>
                  <p:ext uri="{D42A27DB-BD31-4B8C-83A1-F6EECF244321}">
                    <p14:modId xmlns:p14="http://schemas.microsoft.com/office/powerpoint/2010/main" val="3094847073"/>
                  </p:ext>
                </p:extLst>
              </p:nvPr>
            </p:nvGraphicFramePr>
            <p:xfrm>
              <a:off x="7316531" y="3575633"/>
              <a:ext cx="1569688" cy="806641"/>
            </p:xfrm>
            <a:graphic>
              <a:graphicData uri="http://schemas.microsoft.com/office/powerpoint/2016/slidezoom">
                <pslz:sldZm>
                  <pslz:sldZmObj sldId="2644" cId="449578613">
                    <pslz:zmPr id="{0C76FB40-ED66-41D0-AF5A-00EE17073971}" returnToParent="0" transitionDur="1000">
                      <p166:blipFill xmlns:p166="http://schemas.microsoft.com/office/powerpoint/2016/6/main">
                        <a:blip r:embed="rId11"/>
                        <a:stretch>
                          <a:fillRect/>
                        </a:stretch>
                      </p166:blipFill>
                      <p166:spPr xmlns:p166="http://schemas.microsoft.com/office/powerpoint/2016/6/main">
                        <a:xfrm>
                          <a:off x="0" y="0"/>
                          <a:ext cx="1569688" cy="806641"/>
                        </a:xfrm>
                        <a:prstGeom prst="rect">
                          <a:avLst/>
                        </a:prstGeom>
                        <a:ln w="3175">
                          <a:solidFill>
                            <a:prstClr val="ltGray"/>
                          </a:solidFill>
                        </a:ln>
                      </p166:spPr>
                    </pslz:zmPr>
                  </pslz:sldZmObj>
                </pslz:sldZm>
              </a:graphicData>
            </a:graphic>
          </p:graphicFrame>
        </mc:Choice>
        <mc:Fallback xmlns="">
          <p:pic>
            <p:nvPicPr>
              <p:cNvPr id="24" name="Slide Zoom 23">
                <a:hlinkClick r:id="rId12" action="ppaction://hlinksldjump"/>
                <a:extLst>
                  <a:ext uri="{FF2B5EF4-FFF2-40B4-BE49-F238E27FC236}">
                    <a16:creationId xmlns:a16="http://schemas.microsoft.com/office/drawing/2014/main" id="{28BC711E-66DB-106C-F9FF-720E411DA3AE}"/>
                  </a:ext>
                </a:extLst>
              </p:cNvPr>
              <p:cNvPicPr>
                <a:picLocks noGrp="1" noRot="1" noChangeAspect="1" noMove="1" noResize="1" noEditPoints="1" noAdjustHandles="1" noChangeArrowheads="1" noChangeShapeType="1"/>
              </p:cNvPicPr>
              <p:nvPr/>
            </p:nvPicPr>
            <p:blipFill>
              <a:blip r:embed="rId13"/>
              <a:stretch>
                <a:fillRect/>
              </a:stretch>
            </p:blipFill>
            <p:spPr>
              <a:xfrm>
                <a:off x="7316531" y="3575633"/>
                <a:ext cx="1569688" cy="806641"/>
              </a:xfrm>
              <a:prstGeom prst="rect">
                <a:avLst/>
              </a:prstGeom>
              <a:ln w="3175">
                <a:solidFill>
                  <a:prstClr val="ltGray"/>
                </a:solidFill>
              </a:ln>
            </p:spPr>
          </p:pic>
        </mc:Fallback>
      </mc:AlternateContent>
      <p:sp>
        <p:nvSpPr>
          <p:cNvPr id="5" name="Slide Number Placeholder 4">
            <a:extLst>
              <a:ext uri="{FF2B5EF4-FFF2-40B4-BE49-F238E27FC236}">
                <a16:creationId xmlns:a16="http://schemas.microsoft.com/office/drawing/2014/main" id="{D8307BD9-84A6-C83A-767E-31904FC93711}"/>
              </a:ext>
            </a:extLst>
          </p:cNvPr>
          <p:cNvSpPr>
            <a:spLocks noGrp="1"/>
          </p:cNvSpPr>
          <p:nvPr>
            <p:ph type="sldNum" sz="quarter" idx="11"/>
          </p:nvPr>
        </p:nvSpPr>
        <p:spPr/>
        <p:txBody>
          <a:bodyPr/>
          <a:lstStyle/>
          <a:p>
            <a:fld id="{56121F88-8EBB-447F-B7E7-039A06F6D31E}" type="slidenum">
              <a:rPr lang="en-US" smtClean="0"/>
              <a:pPr/>
              <a:t>7</a:t>
            </a:fld>
            <a:endParaRPr lang="en-US"/>
          </a:p>
        </p:txBody>
      </p:sp>
    </p:spTree>
    <p:extLst>
      <p:ext uri="{BB962C8B-B14F-4D97-AF65-F5344CB8AC3E}">
        <p14:creationId xmlns:p14="http://schemas.microsoft.com/office/powerpoint/2010/main" val="27356845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p:tgtEl>
                                          <p:spTgt spid="2"/>
                                        </p:tgtEl>
                                        <p:attrNameLst>
                                          <p:attrName>ppt_x</p:attrName>
                                        </p:attrNameLst>
                                      </p:cBhvr>
                                      <p:tavLst>
                                        <p:tav tm="0">
                                          <p:val>
                                            <p:strVal val="#ppt_x-#ppt_w*1.125000"/>
                                          </p:val>
                                        </p:tav>
                                        <p:tav tm="100000">
                                          <p:val>
                                            <p:strVal val="#ppt_x"/>
                                          </p:val>
                                        </p:tav>
                                      </p:tavLst>
                                    </p:anim>
                                    <p:animEffect transition="in" filter="wipe(right)">
                                      <p:cBhvr>
                                        <p:cTn id="8" dur="250"/>
                                        <p:tgtEl>
                                          <p:spTgt spid="2"/>
                                        </p:tgtEl>
                                      </p:cBhvr>
                                    </p:animEffect>
                                  </p:childTnLst>
                                </p:cTn>
                              </p:par>
                            </p:childTnLst>
                          </p:cTn>
                        </p:par>
                        <p:par>
                          <p:cTn id="9" fill="hold">
                            <p:stCondLst>
                              <p:cond delay="250"/>
                            </p:stCondLst>
                            <p:childTnLst>
                              <p:par>
                                <p:cTn id="10" presetID="1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250"/>
                                        <p:tgtEl>
                                          <p:spTgt spid="11"/>
                                        </p:tgtEl>
                                        <p:attrNameLst>
                                          <p:attrName>ppt_x</p:attrName>
                                        </p:attrNameLst>
                                      </p:cBhvr>
                                      <p:tavLst>
                                        <p:tav tm="0">
                                          <p:val>
                                            <p:strVal val="#ppt_x-#ppt_w*1.125000"/>
                                          </p:val>
                                        </p:tav>
                                        <p:tav tm="100000">
                                          <p:val>
                                            <p:strVal val="#ppt_x"/>
                                          </p:val>
                                        </p:tav>
                                      </p:tavLst>
                                    </p:anim>
                                    <p:animEffect transition="in" filter="wipe(right)">
                                      <p:cBhvr>
                                        <p:cTn id="13" dur="250"/>
                                        <p:tgtEl>
                                          <p:spTgt spid="11"/>
                                        </p:tgtEl>
                                      </p:cBhvr>
                                    </p:animEffect>
                                  </p:childTnLst>
                                </p:cTn>
                              </p:par>
                            </p:childTnLst>
                          </p:cTn>
                        </p:par>
                        <p:par>
                          <p:cTn id="14" fill="hold">
                            <p:stCondLst>
                              <p:cond delay="500"/>
                            </p:stCondLst>
                            <p:childTnLst>
                              <p:par>
                                <p:cTn id="15" presetID="1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250"/>
                                        <p:tgtEl>
                                          <p:spTgt spid="16"/>
                                        </p:tgtEl>
                                        <p:attrNameLst>
                                          <p:attrName>ppt_x</p:attrName>
                                        </p:attrNameLst>
                                      </p:cBhvr>
                                      <p:tavLst>
                                        <p:tav tm="0">
                                          <p:val>
                                            <p:strVal val="#ppt_x-#ppt_w*1.125000"/>
                                          </p:val>
                                        </p:tav>
                                        <p:tav tm="100000">
                                          <p:val>
                                            <p:strVal val="#ppt_x"/>
                                          </p:val>
                                        </p:tav>
                                      </p:tavLst>
                                    </p:anim>
                                    <p:animEffect transition="in" filter="wipe(right)">
                                      <p:cBhvr>
                                        <p:cTn id="18" dur="250"/>
                                        <p:tgtEl>
                                          <p:spTgt spid="16"/>
                                        </p:tgtEl>
                                      </p:cBhvr>
                                    </p:animEffect>
                                  </p:childTnLst>
                                </p:cTn>
                              </p:par>
                            </p:childTnLst>
                          </p:cTn>
                        </p:par>
                        <p:par>
                          <p:cTn id="19" fill="hold">
                            <p:stCondLst>
                              <p:cond delay="750"/>
                            </p:stCondLst>
                            <p:childTnLst>
                              <p:par>
                                <p:cTn id="20" presetID="1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250"/>
                                        <p:tgtEl>
                                          <p:spTgt spid="8"/>
                                        </p:tgtEl>
                                        <p:attrNameLst>
                                          <p:attrName>ppt_x</p:attrName>
                                        </p:attrNameLst>
                                      </p:cBhvr>
                                      <p:tavLst>
                                        <p:tav tm="0">
                                          <p:val>
                                            <p:strVal val="#ppt_x-#ppt_w*1.125000"/>
                                          </p:val>
                                        </p:tav>
                                        <p:tav tm="100000">
                                          <p:val>
                                            <p:strVal val="#ppt_x"/>
                                          </p:val>
                                        </p:tav>
                                      </p:tavLst>
                                    </p:anim>
                                    <p:animEffect transition="in" filter="wipe(right)">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8E61-E276-D4A5-D449-0CEB58734952}"/>
              </a:ext>
            </a:extLst>
          </p:cNvPr>
          <p:cNvSpPr txBox="1">
            <a:spLocks/>
          </p:cNvSpPr>
          <p:nvPr/>
        </p:nvSpPr>
        <p:spPr>
          <a:xfrm>
            <a:off x="148855" y="289845"/>
            <a:ext cx="10962168" cy="583818"/>
          </a:xfrm>
          <a:prstGeom prst="rect">
            <a:avLst/>
          </a:prstGeom>
        </p:spPr>
        <p:txBody>
          <a:bodyPr vert="horz" lIns="74271" tIns="37136" rIns="74271" bIns="37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solidFill>
                  <a:srgbClr val="800000"/>
                </a:solidFill>
                <a:cs typeface="Calibri"/>
              </a:rPr>
              <a:t>Exploring the Impact of Customer Tenure on Churn Rates:</a:t>
            </a:r>
          </a:p>
          <a:p>
            <a:r>
              <a:rPr lang="en-US" sz="3000" b="1">
                <a:solidFill>
                  <a:srgbClr val="800000"/>
                </a:solidFill>
                <a:cs typeface="Calibri"/>
              </a:rPr>
              <a:t> A Deep Dive Into Retention Dynamics</a:t>
            </a:r>
          </a:p>
        </p:txBody>
      </p:sp>
      <p:sp>
        <p:nvSpPr>
          <p:cNvPr id="7" name="TextBox 6">
            <a:extLst>
              <a:ext uri="{FF2B5EF4-FFF2-40B4-BE49-F238E27FC236}">
                <a16:creationId xmlns:a16="http://schemas.microsoft.com/office/drawing/2014/main" id="{0D85DC88-BF3B-2AE1-0CB6-2352CD48BCE4}"/>
              </a:ext>
            </a:extLst>
          </p:cNvPr>
          <p:cNvSpPr txBox="1"/>
          <p:nvPr/>
        </p:nvSpPr>
        <p:spPr>
          <a:xfrm>
            <a:off x="1873378" y="4336451"/>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sp>
        <p:nvSpPr>
          <p:cNvPr id="8" name="TextBox 7">
            <a:extLst>
              <a:ext uri="{FF2B5EF4-FFF2-40B4-BE49-F238E27FC236}">
                <a16:creationId xmlns:a16="http://schemas.microsoft.com/office/drawing/2014/main" id="{4163507C-5DFA-1366-790A-DE42FB1AC4BE}"/>
              </a:ext>
            </a:extLst>
          </p:cNvPr>
          <p:cNvSpPr txBox="1"/>
          <p:nvPr/>
        </p:nvSpPr>
        <p:spPr>
          <a:xfrm>
            <a:off x="7489149" y="4302433"/>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sp>
        <p:nvSpPr>
          <p:cNvPr id="9" name="TextBox 8">
            <a:extLst>
              <a:ext uri="{FF2B5EF4-FFF2-40B4-BE49-F238E27FC236}">
                <a16:creationId xmlns:a16="http://schemas.microsoft.com/office/drawing/2014/main" id="{06B58595-EF8E-7C62-6209-3C0E739D1D24}"/>
              </a:ext>
            </a:extLst>
          </p:cNvPr>
          <p:cNvSpPr txBox="1"/>
          <p:nvPr/>
        </p:nvSpPr>
        <p:spPr>
          <a:xfrm>
            <a:off x="1494534" y="4713688"/>
            <a:ext cx="3325528" cy="1015663"/>
          </a:xfrm>
          <a:prstGeom prst="rect">
            <a:avLst/>
          </a:prstGeom>
          <a:noFill/>
        </p:spPr>
        <p:txBody>
          <a:bodyPr wrap="square" rtlCol="0">
            <a:spAutoFit/>
          </a:bodyPr>
          <a:lstStyle/>
          <a:p>
            <a:pPr algn="l"/>
            <a:r>
              <a:rPr lang="en-US" sz="1200">
                <a:latin typeface="+mj-lt"/>
              </a:rPr>
              <a:t>The number of customers is highest in both month 1 and month 72. This means that customer distribution is significantly high in the 0-8 month range and the 60-72 month range.</a:t>
            </a:r>
          </a:p>
          <a:p>
            <a:pPr algn="l"/>
            <a:endParaRPr lang="en-US" sz="1200">
              <a:solidFill>
                <a:srgbClr val="000000"/>
              </a:solidFill>
              <a:latin typeface="+mj-lt"/>
              <a:ea typeface="Segoe UI Emoji" panose="020B0502040204020203" pitchFamily="34" charset="0"/>
              <a:cs typeface="Calibri" panose="020F0502020204030204" pitchFamily="34" charset="0"/>
            </a:endParaRPr>
          </a:p>
        </p:txBody>
      </p:sp>
      <p:sp>
        <p:nvSpPr>
          <p:cNvPr id="10" name="TextBox 9">
            <a:extLst>
              <a:ext uri="{FF2B5EF4-FFF2-40B4-BE49-F238E27FC236}">
                <a16:creationId xmlns:a16="http://schemas.microsoft.com/office/drawing/2014/main" id="{8E5859C2-9F2A-D2E3-E69F-868F4B8F9026}"/>
              </a:ext>
            </a:extLst>
          </p:cNvPr>
          <p:cNvSpPr txBox="1"/>
          <p:nvPr/>
        </p:nvSpPr>
        <p:spPr>
          <a:xfrm>
            <a:off x="7093135" y="4699000"/>
            <a:ext cx="3381893" cy="646331"/>
          </a:xfrm>
          <a:prstGeom prst="rect">
            <a:avLst/>
          </a:prstGeom>
          <a:noFill/>
        </p:spPr>
        <p:txBody>
          <a:bodyPr wrap="square" rtlCol="0">
            <a:spAutoFit/>
          </a:bodyPr>
          <a:lstStyle/>
          <a:p>
            <a:pPr algn="l"/>
            <a:r>
              <a:rPr lang="en-US" sz="1200">
                <a:latin typeface="+mj-lt"/>
              </a:rPr>
              <a:t>Customers who have been with the company for a shorter time are more likely to leave than those who have been with the company longer</a:t>
            </a:r>
            <a:endParaRPr lang="en-US" sz="1200">
              <a:solidFill>
                <a:srgbClr val="000000"/>
              </a:solidFill>
              <a:latin typeface="+mj-lt"/>
              <a:cs typeface="Calibri" panose="020F0502020204030204" pitchFamily="34" charset="0"/>
            </a:endParaRPr>
          </a:p>
        </p:txBody>
      </p:sp>
      <p:sp>
        <p:nvSpPr>
          <p:cNvPr id="14" name="TextBox 13">
            <a:extLst>
              <a:ext uri="{FF2B5EF4-FFF2-40B4-BE49-F238E27FC236}">
                <a16:creationId xmlns:a16="http://schemas.microsoft.com/office/drawing/2014/main" id="{DE7F0DE2-F7A1-C895-A008-65B30F39C750}"/>
              </a:ext>
            </a:extLst>
          </p:cNvPr>
          <p:cNvSpPr txBox="1"/>
          <p:nvPr/>
        </p:nvSpPr>
        <p:spPr>
          <a:xfrm flipH="1">
            <a:off x="11020479" y="3491597"/>
            <a:ext cx="1881182" cy="553998"/>
          </a:xfrm>
          <a:prstGeom prst="rect">
            <a:avLst/>
          </a:prstGeom>
          <a:noFill/>
        </p:spPr>
        <p:txBody>
          <a:bodyPr wrap="square" rtlCol="0">
            <a:spAutoFit/>
          </a:bodyPr>
          <a:lstStyle/>
          <a:p>
            <a:pPr algn="l"/>
            <a:r>
              <a:rPr lang="en-US" sz="1000">
                <a:latin typeface="+mj-lt"/>
                <a:cs typeface="Calibri" panose="020F0502020204030204" pitchFamily="34" charset="0"/>
              </a:rPr>
              <a:t>0 - </a:t>
            </a:r>
            <a:r>
              <a:rPr lang="en-US" sz="1000" err="1">
                <a:latin typeface="+mj-lt"/>
                <a:cs typeface="Calibri" panose="020F0502020204030204" pitchFamily="34" charset="0"/>
              </a:rPr>
              <a:t>Unchurned</a:t>
            </a:r>
            <a:endParaRPr lang="en-US" sz="1000">
              <a:solidFill>
                <a:srgbClr val="000000"/>
              </a:solidFill>
              <a:latin typeface="+mj-lt"/>
              <a:ea typeface="Segoe UI Emoji" panose="020B0502040204020203" pitchFamily="34" charset="0"/>
              <a:cs typeface="Calibri" panose="020F0502020204030204" pitchFamily="34" charset="0"/>
            </a:endParaRPr>
          </a:p>
          <a:p>
            <a:pPr algn="l"/>
            <a:r>
              <a:rPr lang="en-US" sz="1000">
                <a:solidFill>
                  <a:srgbClr val="000000"/>
                </a:solidFill>
                <a:latin typeface="+mj-lt"/>
                <a:ea typeface="Segoe UI Emoji" panose="020B0502040204020203" pitchFamily="34" charset="0"/>
                <a:cs typeface="Calibri" panose="020F0502020204030204" pitchFamily="34" charset="0"/>
              </a:rPr>
              <a:t>1 - Churned</a:t>
            </a:r>
          </a:p>
          <a:p>
            <a:pPr algn="l"/>
            <a:endParaRPr lang="en-US" sz="1000">
              <a:latin typeface="+mj-lt"/>
              <a:cs typeface="Calibri" panose="020F0502020204030204" pitchFamily="34" charset="0"/>
            </a:endParaRPr>
          </a:p>
        </p:txBody>
      </p:sp>
      <p:pic>
        <p:nvPicPr>
          <p:cNvPr id="13" name="Picture 12">
            <a:extLst>
              <a:ext uri="{FF2B5EF4-FFF2-40B4-BE49-F238E27FC236}">
                <a16:creationId xmlns:a16="http://schemas.microsoft.com/office/drawing/2014/main" id="{BDC3F94B-EE23-A161-DAF4-4A0D3EFF7924}"/>
              </a:ext>
            </a:extLst>
          </p:cNvPr>
          <p:cNvPicPr>
            <a:picLocks noChangeAspect="1"/>
          </p:cNvPicPr>
          <p:nvPr/>
        </p:nvPicPr>
        <p:blipFill>
          <a:blip r:embed="rId2"/>
          <a:stretch>
            <a:fillRect/>
          </a:stretch>
        </p:blipFill>
        <p:spPr>
          <a:xfrm>
            <a:off x="7199461" y="1186749"/>
            <a:ext cx="3790242" cy="2808903"/>
          </a:xfrm>
          <a:prstGeom prst="rect">
            <a:avLst/>
          </a:prstGeom>
          <a:ln w="25400">
            <a:solidFill>
              <a:srgbClr val="C00000"/>
            </a:solidFill>
          </a:ln>
        </p:spPr>
      </p:pic>
      <p:pic>
        <p:nvPicPr>
          <p:cNvPr id="17" name="Picture 16">
            <a:extLst>
              <a:ext uri="{FF2B5EF4-FFF2-40B4-BE49-F238E27FC236}">
                <a16:creationId xmlns:a16="http://schemas.microsoft.com/office/drawing/2014/main" id="{61CB4018-3C4A-D14C-5228-B523B9C70FA7}"/>
              </a:ext>
            </a:extLst>
          </p:cNvPr>
          <p:cNvPicPr>
            <a:picLocks noChangeAspect="1"/>
          </p:cNvPicPr>
          <p:nvPr/>
        </p:nvPicPr>
        <p:blipFill>
          <a:blip r:embed="rId3"/>
          <a:stretch>
            <a:fillRect/>
          </a:stretch>
        </p:blipFill>
        <p:spPr>
          <a:xfrm>
            <a:off x="1404713" y="1181679"/>
            <a:ext cx="3720245" cy="2813973"/>
          </a:xfrm>
          <a:prstGeom prst="rect">
            <a:avLst/>
          </a:prstGeom>
          <a:ln w="25400">
            <a:solidFill>
              <a:srgbClr val="C00000"/>
            </a:solidFill>
          </a:ln>
        </p:spPr>
      </p:pic>
      <p:pic>
        <p:nvPicPr>
          <p:cNvPr id="11" name="Picture 10">
            <a:extLst>
              <a:ext uri="{FF2B5EF4-FFF2-40B4-BE49-F238E27FC236}">
                <a16:creationId xmlns:a16="http://schemas.microsoft.com/office/drawing/2014/main" id="{3A41EB5F-5DE0-00CC-BCB9-C9604BC87987}"/>
              </a:ext>
            </a:extLst>
          </p:cNvPr>
          <p:cNvPicPr>
            <a:picLocks noChangeAspect="1"/>
          </p:cNvPicPr>
          <p:nvPr/>
        </p:nvPicPr>
        <p:blipFill>
          <a:blip r:embed="rId4">
            <a:duotone>
              <a:schemeClr val="accent1">
                <a:shade val="45000"/>
                <a:satMod val="135000"/>
              </a:schemeClr>
              <a:prstClr val="white"/>
            </a:duotone>
          </a:blip>
          <a:stretch>
            <a:fillRect/>
          </a:stretch>
        </p:blipFill>
        <p:spPr>
          <a:xfrm>
            <a:off x="7170268" y="4336451"/>
            <a:ext cx="318881" cy="318881"/>
          </a:xfrm>
          <a:prstGeom prst="rect">
            <a:avLst/>
          </a:prstGeom>
          <a:noFill/>
          <a:ln>
            <a:noFill/>
          </a:ln>
        </p:spPr>
      </p:pic>
      <p:pic>
        <p:nvPicPr>
          <p:cNvPr id="15" name="Picture 14">
            <a:extLst>
              <a:ext uri="{FF2B5EF4-FFF2-40B4-BE49-F238E27FC236}">
                <a16:creationId xmlns:a16="http://schemas.microsoft.com/office/drawing/2014/main" id="{4C7D35E4-73EF-D5F7-8273-39D8C4027CC8}"/>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574800" y="4428067"/>
            <a:ext cx="270933" cy="270933"/>
          </a:xfrm>
          <a:prstGeom prst="rect">
            <a:avLst/>
          </a:prstGeom>
        </p:spPr>
      </p:pic>
      <p:sp>
        <p:nvSpPr>
          <p:cNvPr id="3" name="Slide Number Placeholder 2">
            <a:extLst>
              <a:ext uri="{FF2B5EF4-FFF2-40B4-BE49-F238E27FC236}">
                <a16:creationId xmlns:a16="http://schemas.microsoft.com/office/drawing/2014/main" id="{49D73ABE-3D22-603D-8EF7-E9B66B8881A0}"/>
              </a:ext>
            </a:extLst>
          </p:cNvPr>
          <p:cNvSpPr>
            <a:spLocks noGrp="1"/>
          </p:cNvSpPr>
          <p:nvPr>
            <p:ph type="sldNum" sz="quarter" idx="11"/>
          </p:nvPr>
        </p:nvSpPr>
        <p:spPr/>
        <p:txBody>
          <a:bodyPr/>
          <a:lstStyle/>
          <a:p>
            <a:fld id="{56121F88-8EBB-447F-B7E7-039A06F6D31E}" type="slidenum">
              <a:rPr lang="en-US" smtClean="0"/>
              <a:pPr/>
              <a:t>8</a:t>
            </a:fld>
            <a:endParaRPr lang="en-US"/>
          </a:p>
        </p:txBody>
      </p:sp>
    </p:spTree>
    <p:extLst>
      <p:ext uri="{BB962C8B-B14F-4D97-AF65-F5344CB8AC3E}">
        <p14:creationId xmlns:p14="http://schemas.microsoft.com/office/powerpoint/2010/main" val="42332562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8E61-E276-D4A5-D449-0CEB58734952}"/>
              </a:ext>
            </a:extLst>
          </p:cNvPr>
          <p:cNvSpPr txBox="1">
            <a:spLocks/>
          </p:cNvSpPr>
          <p:nvPr/>
        </p:nvSpPr>
        <p:spPr>
          <a:xfrm>
            <a:off x="148855" y="289845"/>
            <a:ext cx="10962168" cy="583818"/>
          </a:xfrm>
          <a:prstGeom prst="rect">
            <a:avLst/>
          </a:prstGeom>
        </p:spPr>
        <p:txBody>
          <a:bodyPr vert="horz" lIns="74271" tIns="37136" rIns="74271" bIns="37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solidFill>
                  <a:srgbClr val="800000"/>
                </a:solidFill>
                <a:cs typeface="Calibri"/>
              </a:rPr>
              <a:t>Exploring the Impact of Customer Tenure on Churn Rates:</a:t>
            </a:r>
          </a:p>
          <a:p>
            <a:r>
              <a:rPr lang="en-US" sz="3000" b="1">
                <a:solidFill>
                  <a:srgbClr val="800000"/>
                </a:solidFill>
                <a:cs typeface="Calibri"/>
              </a:rPr>
              <a:t> A Deep Dive Into Retention Dynamics</a:t>
            </a:r>
          </a:p>
        </p:txBody>
      </p:sp>
      <p:sp>
        <p:nvSpPr>
          <p:cNvPr id="7" name="TextBox 6">
            <a:extLst>
              <a:ext uri="{FF2B5EF4-FFF2-40B4-BE49-F238E27FC236}">
                <a16:creationId xmlns:a16="http://schemas.microsoft.com/office/drawing/2014/main" id="{0D85DC88-BF3B-2AE1-0CB6-2352CD48BCE4}"/>
              </a:ext>
            </a:extLst>
          </p:cNvPr>
          <p:cNvSpPr txBox="1"/>
          <p:nvPr/>
        </p:nvSpPr>
        <p:spPr>
          <a:xfrm>
            <a:off x="1873378" y="4336451"/>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sp>
        <p:nvSpPr>
          <p:cNvPr id="8" name="TextBox 7">
            <a:extLst>
              <a:ext uri="{FF2B5EF4-FFF2-40B4-BE49-F238E27FC236}">
                <a16:creationId xmlns:a16="http://schemas.microsoft.com/office/drawing/2014/main" id="{4163507C-5DFA-1366-790A-DE42FB1AC4BE}"/>
              </a:ext>
            </a:extLst>
          </p:cNvPr>
          <p:cNvSpPr txBox="1"/>
          <p:nvPr/>
        </p:nvSpPr>
        <p:spPr>
          <a:xfrm>
            <a:off x="7489149" y="4302433"/>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sp>
        <p:nvSpPr>
          <p:cNvPr id="9" name="TextBox 8">
            <a:extLst>
              <a:ext uri="{FF2B5EF4-FFF2-40B4-BE49-F238E27FC236}">
                <a16:creationId xmlns:a16="http://schemas.microsoft.com/office/drawing/2014/main" id="{06B58595-EF8E-7C62-6209-3C0E739D1D24}"/>
              </a:ext>
            </a:extLst>
          </p:cNvPr>
          <p:cNvSpPr txBox="1"/>
          <p:nvPr/>
        </p:nvSpPr>
        <p:spPr>
          <a:xfrm>
            <a:off x="1494534" y="4713688"/>
            <a:ext cx="3325528" cy="1015663"/>
          </a:xfrm>
          <a:prstGeom prst="rect">
            <a:avLst/>
          </a:prstGeom>
          <a:noFill/>
        </p:spPr>
        <p:txBody>
          <a:bodyPr wrap="square" rtlCol="0">
            <a:spAutoFit/>
          </a:bodyPr>
          <a:lstStyle/>
          <a:p>
            <a:pPr algn="l"/>
            <a:r>
              <a:rPr lang="en-US" sz="1200">
                <a:latin typeface="+mj-lt"/>
              </a:rPr>
              <a:t>The number of customers is highest in both month 1 and month 72. This means that customer distribution is significantly high in the 0-8 month range and the 60-72 month range.</a:t>
            </a:r>
          </a:p>
          <a:p>
            <a:pPr algn="l"/>
            <a:endParaRPr lang="en-US" sz="1200">
              <a:solidFill>
                <a:srgbClr val="000000"/>
              </a:solidFill>
              <a:latin typeface="+mj-lt"/>
              <a:ea typeface="Segoe UI Emoji" panose="020B0502040204020203" pitchFamily="34" charset="0"/>
              <a:cs typeface="Calibri" panose="020F0502020204030204" pitchFamily="34" charset="0"/>
            </a:endParaRPr>
          </a:p>
        </p:txBody>
      </p:sp>
      <p:sp>
        <p:nvSpPr>
          <p:cNvPr id="10" name="TextBox 9">
            <a:extLst>
              <a:ext uri="{FF2B5EF4-FFF2-40B4-BE49-F238E27FC236}">
                <a16:creationId xmlns:a16="http://schemas.microsoft.com/office/drawing/2014/main" id="{8E5859C2-9F2A-D2E3-E69F-868F4B8F9026}"/>
              </a:ext>
            </a:extLst>
          </p:cNvPr>
          <p:cNvSpPr txBox="1"/>
          <p:nvPr/>
        </p:nvSpPr>
        <p:spPr>
          <a:xfrm>
            <a:off x="7093135" y="4699000"/>
            <a:ext cx="3381893" cy="646331"/>
          </a:xfrm>
          <a:prstGeom prst="rect">
            <a:avLst/>
          </a:prstGeom>
          <a:noFill/>
        </p:spPr>
        <p:txBody>
          <a:bodyPr wrap="square" rtlCol="0">
            <a:spAutoFit/>
          </a:bodyPr>
          <a:lstStyle/>
          <a:p>
            <a:pPr algn="l"/>
            <a:r>
              <a:rPr lang="en-US" sz="1200">
                <a:latin typeface="+mj-lt"/>
              </a:rPr>
              <a:t>Customers who have been with the company for a shorter time are more likely to leave than those who have been with the company longer</a:t>
            </a:r>
            <a:endParaRPr lang="en-US" sz="1200">
              <a:solidFill>
                <a:srgbClr val="000000"/>
              </a:solidFill>
              <a:latin typeface="+mj-lt"/>
              <a:cs typeface="Calibri" panose="020F0502020204030204" pitchFamily="34" charset="0"/>
            </a:endParaRPr>
          </a:p>
        </p:txBody>
      </p:sp>
      <p:sp>
        <p:nvSpPr>
          <p:cNvPr id="14" name="TextBox 13">
            <a:extLst>
              <a:ext uri="{FF2B5EF4-FFF2-40B4-BE49-F238E27FC236}">
                <a16:creationId xmlns:a16="http://schemas.microsoft.com/office/drawing/2014/main" id="{DE7F0DE2-F7A1-C895-A008-65B30F39C750}"/>
              </a:ext>
            </a:extLst>
          </p:cNvPr>
          <p:cNvSpPr txBox="1"/>
          <p:nvPr/>
        </p:nvSpPr>
        <p:spPr>
          <a:xfrm flipH="1">
            <a:off x="11020479" y="3491597"/>
            <a:ext cx="1881182" cy="553998"/>
          </a:xfrm>
          <a:prstGeom prst="rect">
            <a:avLst/>
          </a:prstGeom>
          <a:noFill/>
        </p:spPr>
        <p:txBody>
          <a:bodyPr wrap="square" rtlCol="0">
            <a:spAutoFit/>
          </a:bodyPr>
          <a:lstStyle/>
          <a:p>
            <a:pPr algn="l"/>
            <a:r>
              <a:rPr lang="en-US" sz="1000">
                <a:latin typeface="+mj-lt"/>
                <a:cs typeface="Calibri" panose="020F0502020204030204" pitchFamily="34" charset="0"/>
              </a:rPr>
              <a:t>0 - </a:t>
            </a:r>
            <a:r>
              <a:rPr lang="en-US" sz="1000" err="1">
                <a:latin typeface="+mj-lt"/>
                <a:cs typeface="Calibri" panose="020F0502020204030204" pitchFamily="34" charset="0"/>
              </a:rPr>
              <a:t>Unchurned</a:t>
            </a:r>
            <a:endParaRPr lang="en-US" sz="1000">
              <a:solidFill>
                <a:srgbClr val="000000"/>
              </a:solidFill>
              <a:latin typeface="+mj-lt"/>
              <a:ea typeface="Segoe UI Emoji" panose="020B0502040204020203" pitchFamily="34" charset="0"/>
              <a:cs typeface="Calibri" panose="020F0502020204030204" pitchFamily="34" charset="0"/>
            </a:endParaRPr>
          </a:p>
          <a:p>
            <a:pPr algn="l"/>
            <a:r>
              <a:rPr lang="en-US" sz="1000">
                <a:solidFill>
                  <a:srgbClr val="000000"/>
                </a:solidFill>
                <a:latin typeface="+mj-lt"/>
                <a:ea typeface="Segoe UI Emoji" panose="020B0502040204020203" pitchFamily="34" charset="0"/>
                <a:cs typeface="Calibri" panose="020F0502020204030204" pitchFamily="34" charset="0"/>
              </a:rPr>
              <a:t>1 - Churned</a:t>
            </a:r>
          </a:p>
          <a:p>
            <a:pPr algn="l"/>
            <a:endParaRPr lang="en-US" sz="1000">
              <a:latin typeface="+mj-lt"/>
              <a:cs typeface="Calibri" panose="020F0502020204030204" pitchFamily="34" charset="0"/>
            </a:endParaRPr>
          </a:p>
        </p:txBody>
      </p:sp>
      <p:pic>
        <p:nvPicPr>
          <p:cNvPr id="13" name="Picture 12">
            <a:extLst>
              <a:ext uri="{FF2B5EF4-FFF2-40B4-BE49-F238E27FC236}">
                <a16:creationId xmlns:a16="http://schemas.microsoft.com/office/drawing/2014/main" id="{BDC3F94B-EE23-A161-DAF4-4A0D3EFF7924}"/>
              </a:ext>
            </a:extLst>
          </p:cNvPr>
          <p:cNvPicPr>
            <a:picLocks noChangeAspect="1"/>
          </p:cNvPicPr>
          <p:nvPr/>
        </p:nvPicPr>
        <p:blipFill>
          <a:blip r:embed="rId2"/>
          <a:stretch>
            <a:fillRect/>
          </a:stretch>
        </p:blipFill>
        <p:spPr>
          <a:xfrm>
            <a:off x="7199461" y="1186749"/>
            <a:ext cx="3790242" cy="2808903"/>
          </a:xfrm>
          <a:prstGeom prst="rect">
            <a:avLst/>
          </a:prstGeom>
          <a:ln w="25400">
            <a:solidFill>
              <a:srgbClr val="C00000"/>
            </a:solidFill>
          </a:ln>
        </p:spPr>
      </p:pic>
      <p:pic>
        <p:nvPicPr>
          <p:cNvPr id="17" name="Picture 16">
            <a:extLst>
              <a:ext uri="{FF2B5EF4-FFF2-40B4-BE49-F238E27FC236}">
                <a16:creationId xmlns:a16="http://schemas.microsoft.com/office/drawing/2014/main" id="{61CB4018-3C4A-D14C-5228-B523B9C70FA7}"/>
              </a:ext>
            </a:extLst>
          </p:cNvPr>
          <p:cNvPicPr>
            <a:picLocks noChangeAspect="1"/>
          </p:cNvPicPr>
          <p:nvPr/>
        </p:nvPicPr>
        <p:blipFill>
          <a:blip r:embed="rId3"/>
          <a:stretch>
            <a:fillRect/>
          </a:stretch>
        </p:blipFill>
        <p:spPr>
          <a:xfrm>
            <a:off x="1404713" y="1181679"/>
            <a:ext cx="3720245" cy="2813973"/>
          </a:xfrm>
          <a:prstGeom prst="rect">
            <a:avLst/>
          </a:prstGeom>
          <a:ln w="25400">
            <a:solidFill>
              <a:srgbClr val="C00000"/>
            </a:solidFill>
          </a:ln>
        </p:spPr>
      </p:pic>
      <p:pic>
        <p:nvPicPr>
          <p:cNvPr id="11" name="Picture 10">
            <a:extLst>
              <a:ext uri="{FF2B5EF4-FFF2-40B4-BE49-F238E27FC236}">
                <a16:creationId xmlns:a16="http://schemas.microsoft.com/office/drawing/2014/main" id="{3A41EB5F-5DE0-00CC-BCB9-C9604BC87987}"/>
              </a:ext>
            </a:extLst>
          </p:cNvPr>
          <p:cNvPicPr>
            <a:picLocks noChangeAspect="1"/>
          </p:cNvPicPr>
          <p:nvPr/>
        </p:nvPicPr>
        <p:blipFill>
          <a:blip r:embed="rId4">
            <a:duotone>
              <a:schemeClr val="accent1">
                <a:shade val="45000"/>
                <a:satMod val="135000"/>
              </a:schemeClr>
              <a:prstClr val="white"/>
            </a:duotone>
          </a:blip>
          <a:stretch>
            <a:fillRect/>
          </a:stretch>
        </p:blipFill>
        <p:spPr>
          <a:xfrm>
            <a:off x="7170268" y="4336451"/>
            <a:ext cx="318881" cy="318881"/>
          </a:xfrm>
          <a:prstGeom prst="rect">
            <a:avLst/>
          </a:prstGeom>
          <a:noFill/>
          <a:ln>
            <a:noFill/>
          </a:ln>
        </p:spPr>
      </p:pic>
      <p:pic>
        <p:nvPicPr>
          <p:cNvPr id="15" name="Picture 14">
            <a:extLst>
              <a:ext uri="{FF2B5EF4-FFF2-40B4-BE49-F238E27FC236}">
                <a16:creationId xmlns:a16="http://schemas.microsoft.com/office/drawing/2014/main" id="{4C7D35E4-73EF-D5F7-8273-39D8C4027CC8}"/>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574800" y="4428067"/>
            <a:ext cx="270933" cy="270933"/>
          </a:xfrm>
          <a:prstGeom prst="rect">
            <a:avLst/>
          </a:prstGeom>
        </p:spPr>
      </p:pic>
      <p:sp>
        <p:nvSpPr>
          <p:cNvPr id="3" name="Slide Number Placeholder 2">
            <a:extLst>
              <a:ext uri="{FF2B5EF4-FFF2-40B4-BE49-F238E27FC236}">
                <a16:creationId xmlns:a16="http://schemas.microsoft.com/office/drawing/2014/main" id="{49D73ABE-3D22-603D-8EF7-E9B66B8881A0}"/>
              </a:ext>
            </a:extLst>
          </p:cNvPr>
          <p:cNvSpPr>
            <a:spLocks noGrp="1"/>
          </p:cNvSpPr>
          <p:nvPr>
            <p:ph type="sldNum" sz="quarter" idx="11"/>
          </p:nvPr>
        </p:nvSpPr>
        <p:spPr/>
        <p:txBody>
          <a:bodyPr/>
          <a:lstStyle/>
          <a:p>
            <a:fld id="{56121F88-8EBB-447F-B7E7-039A06F6D31E}" type="slidenum">
              <a:rPr lang="en-US" smtClean="0"/>
              <a:pPr/>
              <a:t>8</a:t>
            </a:fld>
            <a:endParaRPr lang="en-US"/>
          </a:p>
        </p:txBody>
      </p:sp>
    </p:spTree>
    <p:extLst>
      <p:ext uri="{BB962C8B-B14F-4D97-AF65-F5344CB8AC3E}">
        <p14:creationId xmlns:p14="http://schemas.microsoft.com/office/powerpoint/2010/main" val="423325624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5148-C79B-BBBB-5F93-E60BEC325F2B}"/>
              </a:ext>
            </a:extLst>
          </p:cNvPr>
          <p:cNvSpPr txBox="1">
            <a:spLocks/>
          </p:cNvSpPr>
          <p:nvPr/>
        </p:nvSpPr>
        <p:spPr>
          <a:xfrm>
            <a:off x="145514" y="496332"/>
            <a:ext cx="11179825" cy="583818"/>
          </a:xfrm>
          <a:prstGeom prst="rect">
            <a:avLst/>
          </a:prstGeom>
        </p:spPr>
        <p:txBody>
          <a:bodyPr vert="horz" lIns="74271" tIns="37136" rIns="74271" bIns="37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1" hangingPunct="1">
              <a:lnSpc>
                <a:spcPct val="90000"/>
              </a:lnSpc>
              <a:spcBef>
                <a:spcPct val="0"/>
              </a:spcBef>
            </a:pPr>
            <a:r>
              <a:rPr lang="en-US" sz="3000" b="1">
                <a:solidFill>
                  <a:srgbClr val="800000"/>
                </a:solidFill>
                <a:latin typeface="Calibri" panose="020F0502020204030204" pitchFamily="34" charset="0"/>
                <a:cs typeface="Calibri" panose="020F0502020204030204" pitchFamily="34" charset="0"/>
              </a:rPr>
              <a:t>Low Awareness of Unused Technology Drives Customer Churn</a:t>
            </a:r>
          </a:p>
        </p:txBody>
      </p:sp>
      <p:sp>
        <p:nvSpPr>
          <p:cNvPr id="9" name="TextBox 8">
            <a:extLst>
              <a:ext uri="{FF2B5EF4-FFF2-40B4-BE49-F238E27FC236}">
                <a16:creationId xmlns:a16="http://schemas.microsoft.com/office/drawing/2014/main" id="{1D9F0E35-4250-4CD7-0C6C-BD8A01ED794D}"/>
              </a:ext>
            </a:extLst>
          </p:cNvPr>
          <p:cNvSpPr txBox="1"/>
          <p:nvPr/>
        </p:nvSpPr>
        <p:spPr>
          <a:xfrm>
            <a:off x="1177000" y="4732763"/>
            <a:ext cx="3325528" cy="830997"/>
          </a:xfrm>
          <a:prstGeom prst="rect">
            <a:avLst/>
          </a:prstGeom>
          <a:noFill/>
        </p:spPr>
        <p:txBody>
          <a:bodyPr wrap="square" rtlCol="0">
            <a:spAutoFit/>
          </a:bodyPr>
          <a:lstStyle/>
          <a:p>
            <a:pPr algn="l"/>
            <a:r>
              <a:rPr lang="en-US" sz="1200">
                <a:latin typeface="Calibiri"/>
              </a:rPr>
              <a:t>The major factors contributing to churn in the service are device protection, tech support, online backup, and payment methods. These areas show a stronger correlation with customer churn.</a:t>
            </a:r>
            <a:endParaRPr lang="en-US" sz="1200">
              <a:solidFill>
                <a:schemeClr val="bg2">
                  <a:lumMod val="10000"/>
                </a:schemeClr>
              </a:solidFill>
              <a:latin typeface="Calibiri"/>
              <a:ea typeface="Segoe UI Emoji" panose="020B0502040204020203" pitchFamily="34" charset="0"/>
            </a:endParaRPr>
          </a:p>
        </p:txBody>
      </p:sp>
      <p:sp>
        <p:nvSpPr>
          <p:cNvPr id="10" name="TextBox 9">
            <a:extLst>
              <a:ext uri="{FF2B5EF4-FFF2-40B4-BE49-F238E27FC236}">
                <a16:creationId xmlns:a16="http://schemas.microsoft.com/office/drawing/2014/main" id="{0B35FC15-341B-5778-2F4C-95055CBB8D57}"/>
              </a:ext>
            </a:extLst>
          </p:cNvPr>
          <p:cNvSpPr txBox="1"/>
          <p:nvPr/>
        </p:nvSpPr>
        <p:spPr>
          <a:xfrm>
            <a:off x="7704225" y="4734909"/>
            <a:ext cx="3381893" cy="1200329"/>
          </a:xfrm>
          <a:prstGeom prst="rect">
            <a:avLst/>
          </a:prstGeom>
          <a:noFill/>
        </p:spPr>
        <p:txBody>
          <a:bodyPr wrap="square" rtlCol="0">
            <a:spAutoFit/>
          </a:bodyPr>
          <a:lstStyle/>
          <a:p>
            <a:pPr algn="l"/>
            <a:r>
              <a:rPr lang="en-US" sz="1200">
                <a:latin typeface="Calibiri"/>
              </a:rPr>
              <a:t>Customers who are not using services like </a:t>
            </a:r>
            <a:r>
              <a:rPr lang="en-US" sz="1200" b="1">
                <a:latin typeface="Calibiri"/>
              </a:rPr>
              <a:t>online backup, device protection, and tech support</a:t>
            </a:r>
            <a:r>
              <a:rPr lang="en-US" sz="1200">
                <a:latin typeface="Calibiri"/>
              </a:rPr>
              <a:t> are more likely to churn, likely due to a lack of awareness or understanding of the value these services offer. So strong correlation between non-usage of these services and higher churn rates.</a:t>
            </a:r>
          </a:p>
        </p:txBody>
      </p:sp>
      <p:sp>
        <p:nvSpPr>
          <p:cNvPr id="25" name="TextBox 24">
            <a:extLst>
              <a:ext uri="{FF2B5EF4-FFF2-40B4-BE49-F238E27FC236}">
                <a16:creationId xmlns:a16="http://schemas.microsoft.com/office/drawing/2014/main" id="{D3CFA8A6-3620-527D-11ED-A0B5C2375CF8}"/>
              </a:ext>
            </a:extLst>
          </p:cNvPr>
          <p:cNvSpPr txBox="1"/>
          <p:nvPr/>
        </p:nvSpPr>
        <p:spPr>
          <a:xfrm flipH="1">
            <a:off x="10468932" y="3931864"/>
            <a:ext cx="1381928" cy="584775"/>
          </a:xfrm>
          <a:prstGeom prst="rect">
            <a:avLst/>
          </a:prstGeom>
          <a:noFill/>
        </p:spPr>
        <p:txBody>
          <a:bodyPr wrap="square" rtlCol="0">
            <a:spAutoFit/>
          </a:bodyPr>
          <a:lstStyle/>
          <a:p>
            <a:pPr algn="l"/>
            <a:r>
              <a:rPr lang="en-US" sz="1000">
                <a:latin typeface="Calibri" panose="020F0502020204030204" pitchFamily="34" charset="0"/>
                <a:cs typeface="Calibri" panose="020F0502020204030204" pitchFamily="34" charset="0"/>
              </a:rPr>
              <a:t>0 - </a:t>
            </a:r>
            <a:r>
              <a:rPr lang="en-US" sz="1000" err="1">
                <a:latin typeface="Calibri" panose="020F0502020204030204" pitchFamily="34" charset="0"/>
                <a:cs typeface="Calibri" panose="020F0502020204030204" pitchFamily="34" charset="0"/>
              </a:rPr>
              <a:t>Unchurned</a:t>
            </a:r>
            <a:endParaRPr lang="en-US" sz="1000">
              <a:solidFill>
                <a:srgbClr val="000000"/>
              </a:solidFill>
              <a:latin typeface="Calibri" panose="020F0502020204030204" pitchFamily="34" charset="0"/>
              <a:ea typeface="Segoe UI Emoji" panose="020B0502040204020203" pitchFamily="34" charset="0"/>
              <a:cs typeface="Calibri" panose="020F0502020204030204" pitchFamily="34" charset="0"/>
            </a:endParaRPr>
          </a:p>
          <a:p>
            <a:pPr algn="l"/>
            <a:r>
              <a:rPr lang="en-US" sz="1000">
                <a:solidFill>
                  <a:srgbClr val="000000"/>
                </a:solidFill>
                <a:latin typeface="Calibri" panose="020F0502020204030204" pitchFamily="34" charset="0"/>
                <a:ea typeface="Segoe UI Emoji" panose="020B0502040204020203" pitchFamily="34" charset="0"/>
                <a:cs typeface="Calibri" panose="020F0502020204030204" pitchFamily="34" charset="0"/>
              </a:rPr>
              <a:t>1 - Churned</a:t>
            </a:r>
          </a:p>
          <a:p>
            <a:pPr algn="l"/>
            <a:endParaRPr lang="en-US" sz="100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9A54B62F-1111-A361-2F46-5910BC5C0ED7}"/>
              </a:ext>
            </a:extLst>
          </p:cNvPr>
          <p:cNvPicPr>
            <a:picLocks noChangeAspect="1"/>
          </p:cNvPicPr>
          <p:nvPr/>
        </p:nvPicPr>
        <p:blipFill>
          <a:blip r:embed="rId2"/>
          <a:stretch>
            <a:fillRect/>
          </a:stretch>
        </p:blipFill>
        <p:spPr>
          <a:xfrm>
            <a:off x="8130391" y="1190567"/>
            <a:ext cx="3749346" cy="2433983"/>
          </a:xfrm>
          <a:prstGeom prst="rect">
            <a:avLst/>
          </a:prstGeom>
          <a:ln w="25400">
            <a:solidFill>
              <a:srgbClr val="C00000"/>
            </a:solidFill>
          </a:ln>
        </p:spPr>
      </p:pic>
      <p:pic>
        <p:nvPicPr>
          <p:cNvPr id="14" name="Picture 13">
            <a:extLst>
              <a:ext uri="{FF2B5EF4-FFF2-40B4-BE49-F238E27FC236}">
                <a16:creationId xmlns:a16="http://schemas.microsoft.com/office/drawing/2014/main" id="{5DDDFE2B-90A3-BD08-37CC-632E1A90A0B7}"/>
              </a:ext>
            </a:extLst>
          </p:cNvPr>
          <p:cNvPicPr>
            <a:picLocks noChangeAspect="1"/>
          </p:cNvPicPr>
          <p:nvPr/>
        </p:nvPicPr>
        <p:blipFill>
          <a:blip r:embed="rId3"/>
          <a:stretch>
            <a:fillRect/>
          </a:stretch>
        </p:blipFill>
        <p:spPr>
          <a:xfrm>
            <a:off x="4095521" y="1181043"/>
            <a:ext cx="3718149" cy="2465541"/>
          </a:xfrm>
          <a:prstGeom prst="rect">
            <a:avLst/>
          </a:prstGeom>
          <a:ln w="25400">
            <a:solidFill>
              <a:srgbClr val="C00000"/>
            </a:solidFill>
          </a:ln>
        </p:spPr>
      </p:pic>
      <p:pic>
        <p:nvPicPr>
          <p:cNvPr id="16" name="Picture 15">
            <a:extLst>
              <a:ext uri="{FF2B5EF4-FFF2-40B4-BE49-F238E27FC236}">
                <a16:creationId xmlns:a16="http://schemas.microsoft.com/office/drawing/2014/main" id="{8190BCAF-7F6E-2388-452B-5646F6A1EF03}"/>
              </a:ext>
            </a:extLst>
          </p:cNvPr>
          <p:cNvPicPr>
            <a:picLocks noChangeAspect="1"/>
          </p:cNvPicPr>
          <p:nvPr/>
        </p:nvPicPr>
        <p:blipFill>
          <a:blip r:embed="rId4"/>
          <a:stretch>
            <a:fillRect/>
          </a:stretch>
        </p:blipFill>
        <p:spPr>
          <a:xfrm>
            <a:off x="167549" y="1188789"/>
            <a:ext cx="3644287" cy="2463268"/>
          </a:xfrm>
          <a:prstGeom prst="rect">
            <a:avLst/>
          </a:prstGeom>
          <a:ln w="25400">
            <a:solidFill>
              <a:srgbClr val="C00000"/>
            </a:solidFill>
          </a:ln>
        </p:spPr>
      </p:pic>
      <p:sp>
        <p:nvSpPr>
          <p:cNvPr id="11" name="TextBox 10">
            <a:extLst>
              <a:ext uri="{FF2B5EF4-FFF2-40B4-BE49-F238E27FC236}">
                <a16:creationId xmlns:a16="http://schemas.microsoft.com/office/drawing/2014/main" id="{23CA443B-0E52-C2DF-7B0D-8106CB90EDBB}"/>
              </a:ext>
            </a:extLst>
          </p:cNvPr>
          <p:cNvSpPr txBox="1"/>
          <p:nvPr/>
        </p:nvSpPr>
        <p:spPr>
          <a:xfrm>
            <a:off x="1572553" y="4336451"/>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pic>
        <p:nvPicPr>
          <p:cNvPr id="13" name="Picture 12">
            <a:extLst>
              <a:ext uri="{FF2B5EF4-FFF2-40B4-BE49-F238E27FC236}">
                <a16:creationId xmlns:a16="http://schemas.microsoft.com/office/drawing/2014/main" id="{1211A546-586F-928F-1C77-E101042BE88D}"/>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273975" y="4428067"/>
            <a:ext cx="270933" cy="270933"/>
          </a:xfrm>
          <a:prstGeom prst="rect">
            <a:avLst/>
          </a:prstGeom>
        </p:spPr>
      </p:pic>
      <p:sp>
        <p:nvSpPr>
          <p:cNvPr id="7" name="TextBox 6">
            <a:extLst>
              <a:ext uri="{FF2B5EF4-FFF2-40B4-BE49-F238E27FC236}">
                <a16:creationId xmlns:a16="http://schemas.microsoft.com/office/drawing/2014/main" id="{F81032D0-F6FE-79F3-4C7A-E74693D25A93}"/>
              </a:ext>
            </a:extLst>
          </p:cNvPr>
          <p:cNvSpPr txBox="1"/>
          <p:nvPr/>
        </p:nvSpPr>
        <p:spPr>
          <a:xfrm>
            <a:off x="8085662" y="4348089"/>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pic>
        <p:nvPicPr>
          <p:cNvPr id="17" name="Picture 16">
            <a:extLst>
              <a:ext uri="{FF2B5EF4-FFF2-40B4-BE49-F238E27FC236}">
                <a16:creationId xmlns:a16="http://schemas.microsoft.com/office/drawing/2014/main" id="{F80CDD5B-FC6A-80BB-5B5A-AE32DF009726}"/>
              </a:ext>
            </a:extLst>
          </p:cNvPr>
          <p:cNvPicPr>
            <a:picLocks noChangeAspect="1"/>
          </p:cNvPicPr>
          <p:nvPr/>
        </p:nvPicPr>
        <p:blipFill>
          <a:blip r:embed="rId7">
            <a:duotone>
              <a:schemeClr val="accent1">
                <a:shade val="45000"/>
                <a:satMod val="135000"/>
              </a:schemeClr>
              <a:prstClr val="white"/>
            </a:duotone>
          </a:blip>
          <a:stretch>
            <a:fillRect/>
          </a:stretch>
        </p:blipFill>
        <p:spPr>
          <a:xfrm>
            <a:off x="7766781" y="4404091"/>
            <a:ext cx="318881" cy="318881"/>
          </a:xfrm>
          <a:prstGeom prst="rect">
            <a:avLst/>
          </a:prstGeom>
          <a:noFill/>
          <a:ln>
            <a:noFill/>
          </a:ln>
        </p:spPr>
      </p:pic>
    </p:spTree>
    <p:extLst>
      <p:ext uri="{BB962C8B-B14F-4D97-AF65-F5344CB8AC3E}">
        <p14:creationId xmlns:p14="http://schemas.microsoft.com/office/powerpoint/2010/main" val="27748672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5148-C79B-BBBB-5F93-E60BEC325F2B}"/>
              </a:ext>
            </a:extLst>
          </p:cNvPr>
          <p:cNvSpPr txBox="1">
            <a:spLocks/>
          </p:cNvSpPr>
          <p:nvPr/>
        </p:nvSpPr>
        <p:spPr>
          <a:xfrm>
            <a:off x="145514" y="496332"/>
            <a:ext cx="11179825" cy="583818"/>
          </a:xfrm>
          <a:prstGeom prst="rect">
            <a:avLst/>
          </a:prstGeom>
        </p:spPr>
        <p:txBody>
          <a:bodyPr vert="horz" lIns="74271" tIns="37136" rIns="74271" bIns="37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eaLnBrk="1" hangingPunct="1">
              <a:lnSpc>
                <a:spcPct val="90000"/>
              </a:lnSpc>
              <a:spcBef>
                <a:spcPct val="0"/>
              </a:spcBef>
            </a:pPr>
            <a:r>
              <a:rPr lang="en-US" sz="3000" b="1">
                <a:solidFill>
                  <a:srgbClr val="800000"/>
                </a:solidFill>
                <a:latin typeface="Calibri" panose="020F0502020204030204" pitchFamily="34" charset="0"/>
                <a:cs typeface="Calibri" panose="020F0502020204030204" pitchFamily="34" charset="0"/>
              </a:rPr>
              <a:t>Low Awareness of Unused Technology Drives Customer Churn</a:t>
            </a:r>
          </a:p>
        </p:txBody>
      </p:sp>
      <p:sp>
        <p:nvSpPr>
          <p:cNvPr id="9" name="TextBox 8">
            <a:extLst>
              <a:ext uri="{FF2B5EF4-FFF2-40B4-BE49-F238E27FC236}">
                <a16:creationId xmlns:a16="http://schemas.microsoft.com/office/drawing/2014/main" id="{1D9F0E35-4250-4CD7-0C6C-BD8A01ED794D}"/>
              </a:ext>
            </a:extLst>
          </p:cNvPr>
          <p:cNvSpPr txBox="1"/>
          <p:nvPr/>
        </p:nvSpPr>
        <p:spPr>
          <a:xfrm>
            <a:off x="1177000" y="4732763"/>
            <a:ext cx="3325528" cy="830997"/>
          </a:xfrm>
          <a:prstGeom prst="rect">
            <a:avLst/>
          </a:prstGeom>
          <a:noFill/>
        </p:spPr>
        <p:txBody>
          <a:bodyPr wrap="square" rtlCol="0">
            <a:spAutoFit/>
          </a:bodyPr>
          <a:lstStyle/>
          <a:p>
            <a:pPr algn="l"/>
            <a:r>
              <a:rPr lang="en-US" sz="1200">
                <a:latin typeface="Calibiri"/>
              </a:rPr>
              <a:t>The major factors contributing to churn in the service are device protection, tech support, online backup, and payment methods. These areas show a stronger correlation with customer churn.</a:t>
            </a:r>
            <a:endParaRPr lang="en-US" sz="1200">
              <a:solidFill>
                <a:schemeClr val="bg2">
                  <a:lumMod val="10000"/>
                </a:schemeClr>
              </a:solidFill>
              <a:latin typeface="Calibiri"/>
              <a:ea typeface="Segoe UI Emoji" panose="020B0502040204020203" pitchFamily="34" charset="0"/>
            </a:endParaRPr>
          </a:p>
        </p:txBody>
      </p:sp>
      <p:sp>
        <p:nvSpPr>
          <p:cNvPr id="10" name="TextBox 9">
            <a:extLst>
              <a:ext uri="{FF2B5EF4-FFF2-40B4-BE49-F238E27FC236}">
                <a16:creationId xmlns:a16="http://schemas.microsoft.com/office/drawing/2014/main" id="{0B35FC15-341B-5778-2F4C-95055CBB8D57}"/>
              </a:ext>
            </a:extLst>
          </p:cNvPr>
          <p:cNvSpPr txBox="1"/>
          <p:nvPr/>
        </p:nvSpPr>
        <p:spPr>
          <a:xfrm>
            <a:off x="7704225" y="4734909"/>
            <a:ext cx="3381893" cy="1200329"/>
          </a:xfrm>
          <a:prstGeom prst="rect">
            <a:avLst/>
          </a:prstGeom>
          <a:noFill/>
        </p:spPr>
        <p:txBody>
          <a:bodyPr wrap="square" rtlCol="0">
            <a:spAutoFit/>
          </a:bodyPr>
          <a:lstStyle/>
          <a:p>
            <a:pPr algn="l"/>
            <a:r>
              <a:rPr lang="en-US" sz="1200">
                <a:latin typeface="Calibiri"/>
              </a:rPr>
              <a:t>Customers who are not using services like </a:t>
            </a:r>
            <a:r>
              <a:rPr lang="en-US" sz="1200" b="1">
                <a:latin typeface="Calibiri"/>
              </a:rPr>
              <a:t>online backup, device protection, and tech support</a:t>
            </a:r>
            <a:r>
              <a:rPr lang="en-US" sz="1200">
                <a:latin typeface="Calibiri"/>
              </a:rPr>
              <a:t> are more likely to churn, likely due to a lack of awareness or understanding of the value these services offer. So strong correlation between non-usage of these services and higher churn rates.</a:t>
            </a:r>
          </a:p>
        </p:txBody>
      </p:sp>
      <p:sp>
        <p:nvSpPr>
          <p:cNvPr id="25" name="TextBox 24">
            <a:extLst>
              <a:ext uri="{FF2B5EF4-FFF2-40B4-BE49-F238E27FC236}">
                <a16:creationId xmlns:a16="http://schemas.microsoft.com/office/drawing/2014/main" id="{D3CFA8A6-3620-527D-11ED-A0B5C2375CF8}"/>
              </a:ext>
            </a:extLst>
          </p:cNvPr>
          <p:cNvSpPr txBox="1"/>
          <p:nvPr/>
        </p:nvSpPr>
        <p:spPr>
          <a:xfrm flipH="1">
            <a:off x="10468932" y="3931864"/>
            <a:ext cx="1381928" cy="584775"/>
          </a:xfrm>
          <a:prstGeom prst="rect">
            <a:avLst/>
          </a:prstGeom>
          <a:noFill/>
        </p:spPr>
        <p:txBody>
          <a:bodyPr wrap="square" rtlCol="0">
            <a:spAutoFit/>
          </a:bodyPr>
          <a:lstStyle/>
          <a:p>
            <a:pPr algn="l"/>
            <a:r>
              <a:rPr lang="en-US" sz="1000">
                <a:latin typeface="Calibri" panose="020F0502020204030204" pitchFamily="34" charset="0"/>
                <a:cs typeface="Calibri" panose="020F0502020204030204" pitchFamily="34" charset="0"/>
              </a:rPr>
              <a:t>0 - </a:t>
            </a:r>
            <a:r>
              <a:rPr lang="en-US" sz="1000" err="1">
                <a:latin typeface="Calibri" panose="020F0502020204030204" pitchFamily="34" charset="0"/>
                <a:cs typeface="Calibri" panose="020F0502020204030204" pitchFamily="34" charset="0"/>
              </a:rPr>
              <a:t>Unchurned</a:t>
            </a:r>
            <a:endParaRPr lang="en-US" sz="1000">
              <a:solidFill>
                <a:srgbClr val="000000"/>
              </a:solidFill>
              <a:latin typeface="Calibri" panose="020F0502020204030204" pitchFamily="34" charset="0"/>
              <a:ea typeface="Segoe UI Emoji" panose="020B0502040204020203" pitchFamily="34" charset="0"/>
              <a:cs typeface="Calibri" panose="020F0502020204030204" pitchFamily="34" charset="0"/>
            </a:endParaRPr>
          </a:p>
          <a:p>
            <a:pPr algn="l"/>
            <a:r>
              <a:rPr lang="en-US" sz="1000">
                <a:solidFill>
                  <a:srgbClr val="000000"/>
                </a:solidFill>
                <a:latin typeface="Calibri" panose="020F0502020204030204" pitchFamily="34" charset="0"/>
                <a:ea typeface="Segoe UI Emoji" panose="020B0502040204020203" pitchFamily="34" charset="0"/>
                <a:cs typeface="Calibri" panose="020F0502020204030204" pitchFamily="34" charset="0"/>
              </a:rPr>
              <a:t>1 - Churned</a:t>
            </a:r>
          </a:p>
          <a:p>
            <a:pPr algn="l"/>
            <a:endParaRPr lang="en-US" sz="100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9A54B62F-1111-A361-2F46-5910BC5C0ED7}"/>
              </a:ext>
            </a:extLst>
          </p:cNvPr>
          <p:cNvPicPr>
            <a:picLocks noChangeAspect="1"/>
          </p:cNvPicPr>
          <p:nvPr/>
        </p:nvPicPr>
        <p:blipFill>
          <a:blip r:embed="rId2"/>
          <a:stretch>
            <a:fillRect/>
          </a:stretch>
        </p:blipFill>
        <p:spPr>
          <a:xfrm>
            <a:off x="8130391" y="1190567"/>
            <a:ext cx="3749346" cy="2433983"/>
          </a:xfrm>
          <a:prstGeom prst="rect">
            <a:avLst/>
          </a:prstGeom>
          <a:ln w="25400">
            <a:solidFill>
              <a:srgbClr val="C00000"/>
            </a:solidFill>
          </a:ln>
        </p:spPr>
      </p:pic>
      <p:pic>
        <p:nvPicPr>
          <p:cNvPr id="14" name="Picture 13">
            <a:extLst>
              <a:ext uri="{FF2B5EF4-FFF2-40B4-BE49-F238E27FC236}">
                <a16:creationId xmlns:a16="http://schemas.microsoft.com/office/drawing/2014/main" id="{5DDDFE2B-90A3-BD08-37CC-632E1A90A0B7}"/>
              </a:ext>
            </a:extLst>
          </p:cNvPr>
          <p:cNvPicPr>
            <a:picLocks noChangeAspect="1"/>
          </p:cNvPicPr>
          <p:nvPr/>
        </p:nvPicPr>
        <p:blipFill>
          <a:blip r:embed="rId3"/>
          <a:stretch>
            <a:fillRect/>
          </a:stretch>
        </p:blipFill>
        <p:spPr>
          <a:xfrm>
            <a:off x="4095521" y="1181043"/>
            <a:ext cx="3718149" cy="2465541"/>
          </a:xfrm>
          <a:prstGeom prst="rect">
            <a:avLst/>
          </a:prstGeom>
          <a:ln w="25400">
            <a:solidFill>
              <a:srgbClr val="C00000"/>
            </a:solidFill>
          </a:ln>
        </p:spPr>
      </p:pic>
      <p:pic>
        <p:nvPicPr>
          <p:cNvPr id="16" name="Picture 15">
            <a:extLst>
              <a:ext uri="{FF2B5EF4-FFF2-40B4-BE49-F238E27FC236}">
                <a16:creationId xmlns:a16="http://schemas.microsoft.com/office/drawing/2014/main" id="{8190BCAF-7F6E-2388-452B-5646F6A1EF03}"/>
              </a:ext>
            </a:extLst>
          </p:cNvPr>
          <p:cNvPicPr>
            <a:picLocks noChangeAspect="1"/>
          </p:cNvPicPr>
          <p:nvPr/>
        </p:nvPicPr>
        <p:blipFill>
          <a:blip r:embed="rId4"/>
          <a:stretch>
            <a:fillRect/>
          </a:stretch>
        </p:blipFill>
        <p:spPr>
          <a:xfrm>
            <a:off x="167549" y="1188789"/>
            <a:ext cx="3644287" cy="2463268"/>
          </a:xfrm>
          <a:prstGeom prst="rect">
            <a:avLst/>
          </a:prstGeom>
          <a:ln w="25400">
            <a:solidFill>
              <a:srgbClr val="C00000"/>
            </a:solidFill>
          </a:ln>
        </p:spPr>
      </p:pic>
      <p:sp>
        <p:nvSpPr>
          <p:cNvPr id="11" name="TextBox 10">
            <a:extLst>
              <a:ext uri="{FF2B5EF4-FFF2-40B4-BE49-F238E27FC236}">
                <a16:creationId xmlns:a16="http://schemas.microsoft.com/office/drawing/2014/main" id="{23CA443B-0E52-C2DF-7B0D-8106CB90EDBB}"/>
              </a:ext>
            </a:extLst>
          </p:cNvPr>
          <p:cNvSpPr txBox="1"/>
          <p:nvPr/>
        </p:nvSpPr>
        <p:spPr>
          <a:xfrm>
            <a:off x="1572553" y="4336451"/>
            <a:ext cx="1391458" cy="430887"/>
          </a:xfrm>
          <a:prstGeom prst="rect">
            <a:avLst/>
          </a:prstGeom>
          <a:noFill/>
        </p:spPr>
        <p:txBody>
          <a:bodyPr wrap="square">
            <a:spAutoFit/>
          </a:bodyPr>
          <a:lstStyle/>
          <a:p>
            <a:pPr algn="l">
              <a:buSzPct val="250000"/>
            </a:pPr>
            <a:r>
              <a:rPr lang="en-US" sz="2200" b="1">
                <a:solidFill>
                  <a:srgbClr val="800000"/>
                </a:solidFill>
                <a:latin typeface="+mj-lt"/>
                <a:cs typeface="Calibri" panose="020F0502020204030204" pitchFamily="34" charset="0"/>
              </a:rPr>
              <a:t>Findings </a:t>
            </a:r>
          </a:p>
        </p:txBody>
      </p:sp>
      <p:pic>
        <p:nvPicPr>
          <p:cNvPr id="13" name="Picture 12">
            <a:extLst>
              <a:ext uri="{FF2B5EF4-FFF2-40B4-BE49-F238E27FC236}">
                <a16:creationId xmlns:a16="http://schemas.microsoft.com/office/drawing/2014/main" id="{1211A546-586F-928F-1C77-E101042BE88D}"/>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273975" y="4428067"/>
            <a:ext cx="270933" cy="270933"/>
          </a:xfrm>
          <a:prstGeom prst="rect">
            <a:avLst/>
          </a:prstGeom>
        </p:spPr>
      </p:pic>
      <p:sp>
        <p:nvSpPr>
          <p:cNvPr id="7" name="TextBox 6">
            <a:extLst>
              <a:ext uri="{FF2B5EF4-FFF2-40B4-BE49-F238E27FC236}">
                <a16:creationId xmlns:a16="http://schemas.microsoft.com/office/drawing/2014/main" id="{F81032D0-F6FE-79F3-4C7A-E74693D25A93}"/>
              </a:ext>
            </a:extLst>
          </p:cNvPr>
          <p:cNvSpPr txBox="1"/>
          <p:nvPr/>
        </p:nvSpPr>
        <p:spPr>
          <a:xfrm>
            <a:off x="8085662" y="4348089"/>
            <a:ext cx="1722391" cy="430887"/>
          </a:xfrm>
          <a:prstGeom prst="rect">
            <a:avLst/>
          </a:prstGeom>
          <a:noFill/>
        </p:spPr>
        <p:txBody>
          <a:bodyPr wrap="square">
            <a:spAutoFit/>
          </a:bodyPr>
          <a:lstStyle/>
          <a:p>
            <a:pPr algn="l"/>
            <a:r>
              <a:rPr lang="en-US" sz="2200" b="1">
                <a:solidFill>
                  <a:srgbClr val="800000"/>
                </a:solidFill>
                <a:latin typeface="+mj-lt"/>
                <a:cs typeface="Calibri" panose="020F0502020204030204" pitchFamily="34" charset="0"/>
              </a:rPr>
              <a:t>Insights</a:t>
            </a:r>
          </a:p>
        </p:txBody>
      </p:sp>
      <p:pic>
        <p:nvPicPr>
          <p:cNvPr id="17" name="Picture 16">
            <a:extLst>
              <a:ext uri="{FF2B5EF4-FFF2-40B4-BE49-F238E27FC236}">
                <a16:creationId xmlns:a16="http://schemas.microsoft.com/office/drawing/2014/main" id="{F80CDD5B-FC6A-80BB-5B5A-AE32DF009726}"/>
              </a:ext>
            </a:extLst>
          </p:cNvPr>
          <p:cNvPicPr>
            <a:picLocks noChangeAspect="1"/>
          </p:cNvPicPr>
          <p:nvPr/>
        </p:nvPicPr>
        <p:blipFill>
          <a:blip r:embed="rId7">
            <a:duotone>
              <a:schemeClr val="accent1">
                <a:shade val="45000"/>
                <a:satMod val="135000"/>
              </a:schemeClr>
              <a:prstClr val="white"/>
            </a:duotone>
          </a:blip>
          <a:stretch>
            <a:fillRect/>
          </a:stretch>
        </p:blipFill>
        <p:spPr>
          <a:xfrm>
            <a:off x="7766781" y="4404091"/>
            <a:ext cx="318881" cy="318881"/>
          </a:xfrm>
          <a:prstGeom prst="rect">
            <a:avLst/>
          </a:prstGeom>
          <a:noFill/>
          <a:ln>
            <a:noFill/>
          </a:ln>
        </p:spPr>
      </p:pic>
    </p:spTree>
    <p:extLst>
      <p:ext uri="{BB962C8B-B14F-4D97-AF65-F5344CB8AC3E}">
        <p14:creationId xmlns:p14="http://schemas.microsoft.com/office/powerpoint/2010/main" val="277486725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7" grpId="0"/>
    </p:bldLst>
  </p:timing>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1_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2_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fice Theme">
  <a:themeElements>
    <a:clrScheme name="Mu Sigma Template">
      <a:dk1>
        <a:srgbClr val="800000"/>
      </a:dk1>
      <a:lt1>
        <a:srgbClr val="FFFFFF"/>
      </a:lt1>
      <a:dk2>
        <a:srgbClr val="006666"/>
      </a:dk2>
      <a:lt2>
        <a:srgbClr val="E2E2C0"/>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gma_Template_PPT" id="{FD3122FC-F259-4D71-8BC3-F971CD8B6B78}" vid="{18ACC967-A273-477E-B36D-4A8FF076642B}"/>
    </a:ext>
  </a:extLst>
</a:theme>
</file>

<file path=ppt/theme/theme8.xml><?xml version="1.0" encoding="utf-8"?>
<a:theme xmlns:a="http://schemas.openxmlformats.org/drawingml/2006/main" name="MuSigma">
  <a:themeElements>
    <a:clrScheme name="Mu Sigma">
      <a:dk1>
        <a:srgbClr val="800000"/>
      </a:dk1>
      <a:lt1>
        <a:srgbClr val="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Sigma" id="{66D87CB1-D1D3-4001-967F-5328DF1C2B3B}" vid="{8DC0D7D7-6F0D-4159-A192-9430B115E0D2}"/>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5db6f8f-3dc2-42cf-9aca-8b7f2055698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2D1906A2F5A74EA6D415F1FE02730D" ma:contentTypeVersion="10" ma:contentTypeDescription="Create a new document." ma:contentTypeScope="" ma:versionID="6cddf8cbe067f1e94392a55d23e760c1">
  <xsd:schema xmlns:xsd="http://www.w3.org/2001/XMLSchema" xmlns:xs="http://www.w3.org/2001/XMLSchema" xmlns:p="http://schemas.microsoft.com/office/2006/metadata/properties" xmlns:ns2="f5db6f8f-3dc2-42cf-9aca-8b7f2055698f" targetNamespace="http://schemas.microsoft.com/office/2006/metadata/properties" ma:root="true" ma:fieldsID="1edd4ed04b3991e3ca2e07fdf7ff4aab" ns2:_="">
    <xsd:import namespace="f5db6f8f-3dc2-42cf-9aca-8b7f205569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db6f8f-3dc2-42cf-9aca-8b7f205569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25a41b1-9a94-4e8a-88a3-c62a4f92b357"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E64F63-DA33-4BC3-B812-01B5A80ED577}">
  <ds:schemaRefs>
    <ds:schemaRef ds:uri="f5db6f8f-3dc2-42cf-9aca-8b7f2055698f"/>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2AE1DAE-0382-4517-BD83-71872BB43118}">
  <ds:schemaRefs>
    <ds:schemaRef ds:uri="f5db6f8f-3dc2-42cf-9aca-8b7f205569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85A35FE-A317-4E45-B090-04AF2C9DDA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MuSigma_Template_PPT</Template>
  <TotalTime>0</TotalTime>
  <Words>1868</Words>
  <Application>Microsoft Office PowerPoint</Application>
  <PresentationFormat>Widescreen</PresentationFormat>
  <Paragraphs>227</Paragraphs>
  <Slides>19</Slides>
  <Notes>0</Notes>
  <HiddenSlides>0</HiddenSlides>
  <MMClips>0</MMClips>
  <ScaleCrop>false</ScaleCrop>
  <HeadingPairs>
    <vt:vector size="8" baseType="variant">
      <vt:variant>
        <vt:lpstr>Fonts Used</vt:lpstr>
      </vt:variant>
      <vt:variant>
        <vt:i4>15</vt:i4>
      </vt:variant>
      <vt:variant>
        <vt:lpstr>Theme</vt:lpstr>
      </vt:variant>
      <vt:variant>
        <vt:i4>8</vt:i4>
      </vt:variant>
      <vt:variant>
        <vt:lpstr>Embedded OLE Servers</vt:lpstr>
      </vt:variant>
      <vt:variant>
        <vt:i4>0</vt:i4>
      </vt:variant>
      <vt:variant>
        <vt:lpstr>Slide Titles</vt:lpstr>
      </vt:variant>
      <vt:variant>
        <vt:i4>19</vt:i4>
      </vt:variant>
    </vt:vector>
  </HeadingPairs>
  <TitlesOfParts>
    <vt:vector size="42" baseType="lpstr">
      <vt:lpstr>Aptos</vt:lpstr>
      <vt:lpstr>Aptos Display</vt:lpstr>
      <vt:lpstr>Arial</vt:lpstr>
      <vt:lpstr>Arial Unicode MS</vt:lpstr>
      <vt:lpstr>Bogle</vt:lpstr>
      <vt:lpstr>Calibiri</vt:lpstr>
      <vt:lpstr>Calibri</vt:lpstr>
      <vt:lpstr>Calibri Light</vt:lpstr>
      <vt:lpstr>Segoe UI</vt:lpstr>
      <vt:lpstr>Segoe UI Light</vt:lpstr>
      <vt:lpstr>Segoe UI Semilight</vt:lpstr>
      <vt:lpstr>Söhne</vt:lpstr>
      <vt:lpstr>Times New Roman</vt:lpstr>
      <vt:lpstr>Webdings</vt:lpstr>
      <vt:lpstr>Wingdings</vt:lpstr>
      <vt:lpstr>blank</vt:lpstr>
      <vt:lpstr>1_Custom Design</vt:lpstr>
      <vt:lpstr>1_blank</vt:lpstr>
      <vt:lpstr>Custom Design</vt:lpstr>
      <vt:lpstr>2_blank</vt:lpstr>
      <vt:lpstr>3_blank</vt:lpstr>
      <vt:lpstr>1_Office Theme</vt:lpstr>
      <vt:lpstr>MuSigma</vt:lpstr>
      <vt:lpstr>Solution Deck </vt:lpstr>
      <vt:lpstr>PowerPoint Presentation</vt:lpstr>
      <vt:lpstr>Problem Statement </vt:lpstr>
      <vt:lpstr>PowerPoint Presentation</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subject/>
  <dc:creator>Haridharan</dc:creator>
  <dc:description/>
  <cp:lastModifiedBy>Haridharan</cp:lastModifiedBy>
  <cp:revision>2</cp:revision>
  <cp:lastPrinted>2017-08-06T17:52:16Z</cp:lastPrinted>
  <dcterms:created xsi:type="dcterms:W3CDTF">2024-07-18T11:15:01Z</dcterms:created>
  <dcterms:modified xsi:type="dcterms:W3CDTF">2024-10-17T08:55:39Z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0x0101002B2D1906A2F5A74EA6D415F1FE02730D</vt:lpwstr>
  </property>
  <property fmtid="{D5CDD505-2E9C-101B-9397-08002B2CF9AE}" pid="3" name="MediaServiceImageTags">
    <vt:lpwstr/>
  </property>
  <property fmtid="{D5CDD505-2E9C-101B-9397-08002B2CF9AE}" pid="4" name="Notes">
    <vt:i4>1</vt:i4>
  </property>
  <property fmtid="{D5CDD505-2E9C-101B-9397-08002B2CF9AE}" pid="5" name="PresentationFormat">
    <vt:lpwstr>Widescreen</vt:lpwstr>
  </property>
  <property fmtid="{D5CDD505-2E9C-101B-9397-08002B2CF9AE}" pid="6" name="Slides">
    <vt:i4>14</vt:i4>
  </property>
</Properties>
</file>