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6256000" cy="9144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5pPr>
    <a:lvl6pPr marL="2286000" algn="l" defTabSz="457200" rtl="0" eaLnBrk="1" latinLnBrk="0" hangingPunct="1">
      <a:defRPr sz="2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6pPr>
    <a:lvl7pPr marL="2743200" algn="l" defTabSz="457200" rtl="0" eaLnBrk="1" latinLnBrk="0" hangingPunct="1">
      <a:defRPr sz="2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7pPr>
    <a:lvl8pPr marL="3200400" algn="l" defTabSz="457200" rtl="0" eaLnBrk="1" latinLnBrk="0" hangingPunct="1">
      <a:defRPr sz="2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8pPr>
    <a:lvl9pPr marL="3657600" algn="l" defTabSz="457200" rtl="0" eaLnBrk="1" latinLnBrk="0" hangingPunct="1">
      <a:defRPr sz="2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DBA"/>
    <a:srgbClr val="59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758" autoAdjust="0"/>
  </p:normalViewPr>
  <p:slideViewPr>
    <p:cSldViewPr>
      <p:cViewPr>
        <p:scale>
          <a:sx n="40" d="100"/>
          <a:sy n="40" d="100"/>
        </p:scale>
        <p:origin x="-1656" y="-728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91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526D0-2E53-114C-8ACB-CA08464DEE55}" type="datetime1">
              <a:rPr lang="en-US" smtClean="0"/>
              <a:t>3/25/13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CA772-2219-F344-B32A-A90012E7F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439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C4A1-A934-644C-A961-EE49AD38DDC9}" type="datetime1">
              <a:rPr lang="en-US" smtClean="0"/>
              <a:t>3/25/13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261A7-2A4A-5142-8839-6FDE34349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282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Scalding – DSL atop cascading, can</a:t>
            </a:r>
            <a:r>
              <a:rPr lang="en-US" baseline="0" dirty="0" smtClean="0"/>
              <a:t> always use the Java Cascading API if need be</a:t>
            </a:r>
            <a:endParaRPr lang="en-US" dirty="0" smtClean="0"/>
          </a:p>
          <a:p>
            <a:r>
              <a:rPr lang="en-US" dirty="0" smtClean="0"/>
              <a:t>No need to know about </a:t>
            </a:r>
            <a:r>
              <a:rPr lang="en-US" dirty="0" err="1" smtClean="0"/>
              <a:t>TupleEntry</a:t>
            </a:r>
            <a:r>
              <a:rPr lang="en-US" dirty="0" smtClean="0"/>
              <a:t>,</a:t>
            </a:r>
            <a:r>
              <a:rPr lang="en-US" baseline="0" dirty="0" smtClean="0"/>
              <a:t> Taps, - show Cascading API at this point</a:t>
            </a:r>
          </a:p>
          <a:p>
            <a:r>
              <a:rPr lang="en-US" baseline="0" dirty="0" smtClean="0"/>
              <a:t>Show </a:t>
            </a:r>
            <a:r>
              <a:rPr lang="en-US" baseline="0" dirty="0" err="1" smtClean="0"/>
              <a:t>bijection</a:t>
            </a:r>
            <a:r>
              <a:rPr lang="en-US" baseline="0" dirty="0" smtClean="0"/>
              <a:t> 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24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Scalding – DSL atop cascading, can</a:t>
            </a:r>
            <a:r>
              <a:rPr lang="en-US" baseline="0" dirty="0" smtClean="0"/>
              <a:t> always use the Java Cascading API if need be</a:t>
            </a:r>
            <a:endParaRPr lang="en-US" dirty="0" smtClean="0"/>
          </a:p>
          <a:p>
            <a:r>
              <a:rPr lang="en-US" dirty="0" smtClean="0"/>
              <a:t>No need to know about </a:t>
            </a:r>
            <a:r>
              <a:rPr lang="en-US" dirty="0" err="1" smtClean="0"/>
              <a:t>TupleEntry</a:t>
            </a:r>
            <a:r>
              <a:rPr lang="en-US" dirty="0" smtClean="0"/>
              <a:t>,</a:t>
            </a:r>
            <a:r>
              <a:rPr lang="en-US" baseline="0" dirty="0" smtClean="0"/>
              <a:t> Taps, - show Cascading API at this point</a:t>
            </a:r>
          </a:p>
          <a:p>
            <a:r>
              <a:rPr lang="en-US" baseline="0" dirty="0" smtClean="0"/>
              <a:t>Show </a:t>
            </a:r>
            <a:r>
              <a:rPr lang="en-US" baseline="0" dirty="0" err="1" smtClean="0"/>
              <a:t>bijection</a:t>
            </a:r>
            <a:r>
              <a:rPr lang="en-US" baseline="0" dirty="0" smtClean="0"/>
              <a:t> 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2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Scalding – DSL atop cascading, can</a:t>
            </a:r>
            <a:r>
              <a:rPr lang="en-US" baseline="0" dirty="0" smtClean="0"/>
              <a:t> always use the Java Cascading API if need be</a:t>
            </a:r>
            <a:endParaRPr lang="en-US" dirty="0" smtClean="0"/>
          </a:p>
          <a:p>
            <a:r>
              <a:rPr lang="en-US" dirty="0" smtClean="0"/>
              <a:t>No need to know about </a:t>
            </a:r>
            <a:r>
              <a:rPr lang="en-US" dirty="0" err="1" smtClean="0"/>
              <a:t>TupleEntry</a:t>
            </a:r>
            <a:r>
              <a:rPr lang="en-US" dirty="0" smtClean="0"/>
              <a:t>,</a:t>
            </a:r>
            <a:r>
              <a:rPr lang="en-US" baseline="0" dirty="0" smtClean="0"/>
              <a:t> Taps, - show Cascading API at this point</a:t>
            </a:r>
          </a:p>
          <a:p>
            <a:r>
              <a:rPr lang="en-US" baseline="0" dirty="0" smtClean="0"/>
              <a:t>Show </a:t>
            </a:r>
            <a:r>
              <a:rPr lang="en-US" baseline="0" dirty="0" err="1" smtClean="0"/>
              <a:t>bijection</a:t>
            </a:r>
            <a:r>
              <a:rPr lang="en-US" baseline="0" dirty="0" smtClean="0"/>
              <a:t> 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24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4898"/>
      </p:ext>
    </p:extLst>
  </p:cSld>
  <p:clrMapOvr>
    <a:masterClrMapping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2189163" y="-3363913"/>
            <a:ext cx="11926888" cy="164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4927600"/>
            <a:ext cx="15290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Helvetica Neue Light" charset="0"/>
              </a:rPr>
              <a:t>Click to edit Master text </a:t>
            </a:r>
            <a:r>
              <a:rPr lang="en-US" dirty="0" smtClean="0">
                <a:sym typeface="Helvetica Neue Light" charset="0"/>
              </a:rPr>
              <a:t>styles</a:t>
            </a:r>
            <a:endParaRPr lang="en-US" dirty="0">
              <a:sym typeface="Helvetica Neue Light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-228600"/>
            <a:ext cx="15290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Helvetica Neue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ts val="900"/>
        </a:spcBef>
        <a:spcAft>
          <a:spcPct val="0"/>
        </a:spcAft>
        <a:defRPr sz="6000" b="1">
          <a:solidFill>
            <a:srgbClr val="419DBA"/>
          </a:solidFill>
          <a:latin typeface="+mj-lt"/>
          <a:ea typeface="+mj-ea"/>
          <a:cs typeface="+mj-cs"/>
          <a:sym typeface="Helvetica Neue" charset="0"/>
        </a:defRPr>
      </a:lvl1pPr>
      <a:lvl2pPr algn="ctr" rtl="0" eaLnBrk="0" fontAlgn="base" hangingPunct="0">
        <a:spcBef>
          <a:spcPts val="900"/>
        </a:spcBef>
        <a:spcAft>
          <a:spcPct val="0"/>
        </a:spcAft>
        <a:defRPr sz="7800" b="1">
          <a:solidFill>
            <a:schemeClr val="tx1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2pPr>
      <a:lvl3pPr algn="ctr" rtl="0" eaLnBrk="0" fontAlgn="base" hangingPunct="0">
        <a:spcBef>
          <a:spcPts val="900"/>
        </a:spcBef>
        <a:spcAft>
          <a:spcPct val="0"/>
        </a:spcAft>
        <a:defRPr sz="7800" b="1">
          <a:solidFill>
            <a:schemeClr val="tx1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3pPr>
      <a:lvl4pPr algn="ctr" rtl="0" eaLnBrk="0" fontAlgn="base" hangingPunct="0">
        <a:spcBef>
          <a:spcPts val="900"/>
        </a:spcBef>
        <a:spcAft>
          <a:spcPct val="0"/>
        </a:spcAft>
        <a:defRPr sz="7800" b="1">
          <a:solidFill>
            <a:schemeClr val="tx1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4pPr>
      <a:lvl5pPr algn="ctr" rtl="0" eaLnBrk="0" fontAlgn="base" hangingPunct="0">
        <a:spcBef>
          <a:spcPts val="900"/>
        </a:spcBef>
        <a:spcAft>
          <a:spcPct val="0"/>
        </a:spcAft>
        <a:defRPr sz="7800" b="1">
          <a:solidFill>
            <a:schemeClr val="tx1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5pPr>
      <a:lvl6pPr marL="457200" algn="ctr" rtl="0" fontAlgn="base">
        <a:spcBef>
          <a:spcPts val="900"/>
        </a:spcBef>
        <a:spcAft>
          <a:spcPct val="0"/>
        </a:spcAft>
        <a:defRPr sz="7800" b="1">
          <a:solidFill>
            <a:schemeClr val="tx1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6pPr>
      <a:lvl7pPr marL="914400" algn="ctr" rtl="0" fontAlgn="base">
        <a:spcBef>
          <a:spcPts val="900"/>
        </a:spcBef>
        <a:spcAft>
          <a:spcPct val="0"/>
        </a:spcAft>
        <a:defRPr sz="7800" b="1">
          <a:solidFill>
            <a:schemeClr val="tx1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7pPr>
      <a:lvl8pPr marL="1371600" algn="ctr" rtl="0" fontAlgn="base">
        <a:spcBef>
          <a:spcPts val="900"/>
        </a:spcBef>
        <a:spcAft>
          <a:spcPct val="0"/>
        </a:spcAft>
        <a:defRPr sz="7800" b="1">
          <a:solidFill>
            <a:schemeClr val="tx1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8pPr>
      <a:lvl9pPr marL="1828800" algn="ctr" rtl="0" fontAlgn="base">
        <a:spcBef>
          <a:spcPts val="900"/>
        </a:spcBef>
        <a:spcAft>
          <a:spcPct val="0"/>
        </a:spcAft>
        <a:defRPr sz="7800" b="1">
          <a:solidFill>
            <a:schemeClr val="tx1"/>
          </a:solidFill>
          <a:latin typeface="Helvetica Neue" charset="0"/>
          <a:ea typeface="ヒラギノ角ゴ ProN W6" charset="0"/>
          <a:cs typeface="ヒラギノ角ゴ ProN W6" charset="0"/>
          <a:sym typeface="Helvetica Neue" charset="0"/>
        </a:defRPr>
      </a:lvl9pPr>
    </p:titleStyle>
    <p:bodyStyle>
      <a:lvl1pPr marL="342900" indent="-342900" algn="ctr" rtl="0" eaLnBrk="0" fontAlgn="base" hangingPunct="0">
        <a:spcBef>
          <a:spcPts val="900"/>
        </a:spcBef>
        <a:spcAft>
          <a:spcPct val="0"/>
        </a:spcAft>
        <a:defRPr sz="4200">
          <a:solidFill>
            <a:schemeClr val="tx1"/>
          </a:solidFill>
          <a:latin typeface="+mn-lt"/>
          <a:ea typeface="+mn-ea"/>
          <a:cs typeface="+mn-cs"/>
          <a:sym typeface="Helvetica Neue Light" charset="0"/>
        </a:defRPr>
      </a:lvl1pPr>
      <a:lvl2pPr marL="742950" indent="-285750" algn="ctr" rtl="0" eaLnBrk="0" fontAlgn="base" hangingPunct="0">
        <a:spcBef>
          <a:spcPts val="9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Helvetica Neue Light" charset="0"/>
        </a:defRPr>
      </a:lvl2pPr>
      <a:lvl3pPr marL="1143000" indent="-228600" algn="ctr" rtl="0" eaLnBrk="0" fontAlgn="base" hangingPunct="0">
        <a:spcBef>
          <a:spcPts val="9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Helvetica Neue Light" charset="0"/>
        </a:defRPr>
      </a:lvl3pPr>
      <a:lvl4pPr marL="1600200" indent="-228600" algn="ctr" rtl="0" eaLnBrk="0" fontAlgn="base" hangingPunct="0">
        <a:spcBef>
          <a:spcPts val="9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Helvetica Neue Light" charset="0"/>
        </a:defRPr>
      </a:lvl4pPr>
      <a:lvl5pPr marL="2057400" indent="-228600" algn="ctr" rtl="0" eaLnBrk="0" fontAlgn="base" hangingPunct="0">
        <a:spcBef>
          <a:spcPts val="9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Helvetica Neue Light" charset="0"/>
        </a:defRPr>
      </a:lvl5pPr>
      <a:lvl6pPr marL="457200" algn="ctr" rtl="0" fontAlgn="base">
        <a:spcBef>
          <a:spcPts val="9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Helvetica Neue Light" charset="0"/>
        </a:defRPr>
      </a:lvl6pPr>
      <a:lvl7pPr marL="914400" algn="ctr" rtl="0" fontAlgn="base">
        <a:spcBef>
          <a:spcPts val="9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Helvetica Neue Light" charset="0"/>
        </a:defRPr>
      </a:lvl7pPr>
      <a:lvl8pPr marL="1371600" algn="ctr" rtl="0" fontAlgn="base">
        <a:spcBef>
          <a:spcPts val="9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Helvetica Neue Light" charset="0"/>
        </a:defRPr>
      </a:lvl8pPr>
      <a:lvl9pPr marL="1828800" algn="ctr" rtl="0" fontAlgn="base">
        <a:spcBef>
          <a:spcPts val="9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Helvetica Neue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kraman@twitter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0" y="304800"/>
            <a:ext cx="15290800" cy="1524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Programming with Scalding</a:t>
            </a:r>
            <a:endParaRPr lang="en-US" dirty="0" smtClean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endParaRPr lang="en-US" dirty="0"/>
          </a:p>
          <a:p>
            <a:pPr marL="0" indent="0" eaLnBrk="1" hangingPunct="1">
              <a:defRPr/>
            </a:pPr>
            <a:r>
              <a:rPr lang="en-US" dirty="0" smtClean="0"/>
              <a:t>Krishnan Raman</a:t>
            </a:r>
          </a:p>
          <a:p>
            <a:pPr marL="0" indent="0" eaLnBrk="1" hangingPunct="1">
              <a:defRPr/>
            </a:pPr>
            <a:r>
              <a:rPr lang="en-US" dirty="0" smtClean="0"/>
              <a:t>Data Scientist, Twitter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0"/>
            <a:ext cx="15290800" cy="838200"/>
          </a:xfrm>
        </p:spPr>
        <p:txBody>
          <a:bodyPr/>
          <a:lstStyle/>
          <a:p>
            <a:r>
              <a:rPr lang="en-US" dirty="0" smtClean="0"/>
              <a:t>The 4-tuple with the least risk…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762000"/>
            <a:ext cx="15290800" cy="7137400"/>
          </a:xfrm>
        </p:spPr>
        <p:txBody>
          <a:bodyPr/>
          <a:lstStyle/>
          <a:p>
            <a:pPr algn="l"/>
            <a:r>
              <a:rPr lang="en-US" sz="2400" dirty="0" smtClean="0"/>
              <a:t>// compute risks per tuple and sort by risk</a:t>
            </a:r>
          </a:p>
          <a:p>
            <a:pPr algn="l"/>
            <a:r>
              <a:rPr lang="en-US" sz="2400" dirty="0" err="1" smtClean="0"/>
              <a:t>file.map</a:t>
            </a:r>
            <a:r>
              <a:rPr lang="en-US" sz="2400" dirty="0" smtClean="0"/>
              <a:t>(line=&gt; { </a:t>
            </a:r>
          </a:p>
          <a:p>
            <a:pPr algn="l"/>
            <a:r>
              <a:rPr lang="en-US" sz="2400" dirty="0" smtClean="0"/>
              <a:t>     </a:t>
            </a:r>
            <a:r>
              <a:rPr lang="en-US" sz="2400" dirty="0" err="1" smtClean="0"/>
              <a:t>val</a:t>
            </a:r>
            <a:r>
              <a:rPr lang="en-US" sz="2400" dirty="0" smtClean="0"/>
              <a:t> w = </a:t>
            </a:r>
            <a:r>
              <a:rPr lang="en-US" sz="2400" dirty="0" err="1" smtClean="0"/>
              <a:t>getWeights</a:t>
            </a:r>
            <a:r>
              <a:rPr lang="en-US" sz="2400" dirty="0" smtClean="0"/>
              <a:t>(line)</a:t>
            </a:r>
          </a:p>
          <a:p>
            <a:pPr algn="l"/>
            <a:r>
              <a:rPr lang="en-US" sz="2400" dirty="0" smtClean="0"/>
              <a:t>     ( line, </a:t>
            </a:r>
            <a:r>
              <a:rPr lang="en-US" sz="2400" dirty="0" err="1" smtClean="0"/>
              <a:t>alg.mult</a:t>
            </a:r>
            <a:r>
              <a:rPr lang="en-US" sz="2400" dirty="0" smtClean="0"/>
              <a:t>( </a:t>
            </a:r>
            <a:r>
              <a:rPr lang="en-US" sz="2400" dirty="0" err="1" smtClean="0"/>
              <a:t>alg.mult</a:t>
            </a:r>
            <a:r>
              <a:rPr lang="en-US" sz="2400" dirty="0" smtClean="0"/>
              <a:t>(</a:t>
            </a:r>
            <a:r>
              <a:rPr lang="en-US" sz="2400" dirty="0" err="1" smtClean="0"/>
              <a:t>corr,w</a:t>
            </a:r>
            <a:r>
              <a:rPr lang="en-US" sz="2400" dirty="0" smtClean="0"/>
              <a:t>), w))</a:t>
            </a:r>
          </a:p>
          <a:p>
            <a:pPr algn="l"/>
            <a:r>
              <a:rPr lang="en-US" sz="2400" dirty="0" smtClean="0"/>
              <a:t>}).</a:t>
            </a:r>
            <a:r>
              <a:rPr lang="en-US" sz="2400" dirty="0" err="1" smtClean="0"/>
              <a:t>sortBy</a:t>
            </a:r>
            <a:r>
              <a:rPr lang="en-US" sz="2400" dirty="0" smtClean="0"/>
              <a:t>(x=&gt;x._2)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3200" dirty="0" smtClean="0"/>
              <a:t>res11: List[(String, Double)] = List(</a:t>
            </a:r>
          </a:p>
          <a:p>
            <a:pPr algn="l"/>
            <a:r>
              <a:rPr lang="en-US" sz="3200" dirty="0" smtClean="0"/>
              <a:t>(1  0 6 14,56.776), </a:t>
            </a:r>
          </a:p>
          <a:p>
            <a:pPr algn="l"/>
            <a:r>
              <a:rPr lang="en-US" sz="3200" dirty="0" smtClean="0"/>
              <a:t>(4  0 4 14,56.824), </a:t>
            </a:r>
          </a:p>
          <a:p>
            <a:pPr algn="l"/>
            <a:r>
              <a:rPr lang="en-US" sz="3200" dirty="0" smtClean="0"/>
              <a:t>(2  1 5 13,57.544), </a:t>
            </a:r>
          </a:p>
          <a:p>
            <a:pPr algn="l"/>
            <a:r>
              <a:rPr lang="en-US" sz="3200" dirty="0" smtClean="0"/>
              <a:t>(4 1 5 12,58.552), </a:t>
            </a:r>
          </a:p>
          <a:p>
            <a:pPr algn="l"/>
            <a:r>
              <a:rPr lang="en-US" sz="3200" dirty="0" smtClean="0"/>
              <a:t>(2  2 6 11,59.646),</a:t>
            </a:r>
          </a:p>
          <a:p>
            <a:pPr algn="l"/>
            <a:r>
              <a:rPr lang="en-US" sz="3200" dirty="0" smtClean="0"/>
              <a:t>.....</a:t>
            </a:r>
          </a:p>
          <a:p>
            <a:pPr algn="l"/>
            <a:r>
              <a:rPr lang="en-US" sz="3200" dirty="0" smtClean="0"/>
              <a:t>(37 0 0 0,613.312)</a:t>
            </a:r>
            <a:endParaRPr lang="en-US" sz="3200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3556000" y="5715000"/>
            <a:ext cx="4038600" cy="152400"/>
          </a:xfrm>
          <a:prstGeom prst="straightConnector1">
            <a:avLst/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7384143" y="5660571"/>
            <a:ext cx="16212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“Best” tuple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3327400" y="6781800"/>
            <a:ext cx="4191000" cy="1295400"/>
          </a:xfrm>
          <a:prstGeom prst="straightConnector1">
            <a:avLst/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7347857" y="6567714"/>
            <a:ext cx="17831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“Worst” tuple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3575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-95250"/>
            <a:ext cx="15290800" cy="685800"/>
          </a:xfrm>
        </p:spPr>
        <p:txBody>
          <a:bodyPr/>
          <a:lstStyle/>
          <a:p>
            <a:r>
              <a:rPr lang="en-US" dirty="0" smtClean="0"/>
              <a:t>Under the hood…</a:t>
            </a:r>
            <a:r>
              <a:rPr lang="en-US" dirty="0" err="1" smtClean="0"/>
              <a:t>weightedSum</a:t>
            </a:r>
            <a:r>
              <a:rPr lang="en-US" dirty="0" smtClean="0"/>
              <a:t>(..)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20342" r="-20342"/>
          <a:stretch>
            <a:fillRect/>
          </a:stretch>
        </p:blipFill>
        <p:spPr>
          <a:xfrm>
            <a:off x="508000" y="762000"/>
            <a:ext cx="15392400" cy="8153400"/>
          </a:xfrm>
        </p:spPr>
      </p:pic>
    </p:spTree>
    <p:extLst>
      <p:ext uri="{BB962C8B-B14F-4D97-AF65-F5344CB8AC3E}">
        <p14:creationId xmlns:p14="http://schemas.microsoft.com/office/powerpoint/2010/main" val="294654388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 Population Data Analysis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8770" r="-8770"/>
          <a:stretch>
            <a:fillRect/>
          </a:stretch>
        </p:blipFill>
        <p:spPr>
          <a:xfrm>
            <a:off x="508000" y="1143000"/>
            <a:ext cx="15290800" cy="9144000"/>
          </a:xfrm>
        </p:spPr>
      </p:pic>
    </p:spTree>
    <p:extLst>
      <p:ext uri="{BB962C8B-B14F-4D97-AF65-F5344CB8AC3E}">
        <p14:creationId xmlns:p14="http://schemas.microsoft.com/office/powerpoint/2010/main" val="361062762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Data Dictionary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9914" r="-29914"/>
          <a:stretch>
            <a:fillRect/>
          </a:stretch>
        </p:blipFill>
        <p:spPr>
          <a:xfrm>
            <a:off x="508000" y="990600"/>
            <a:ext cx="15290800" cy="8153400"/>
          </a:xfrm>
        </p:spPr>
      </p:pic>
    </p:spTree>
    <p:extLst>
      <p:ext uri="{BB962C8B-B14F-4D97-AF65-F5344CB8AC3E}">
        <p14:creationId xmlns:p14="http://schemas.microsoft.com/office/powerpoint/2010/main" val="282730676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0"/>
            <a:ext cx="15290800" cy="838200"/>
          </a:xfrm>
        </p:spPr>
        <p:txBody>
          <a:bodyPr/>
          <a:lstStyle/>
          <a:p>
            <a:r>
              <a:rPr lang="en-US" dirty="0" smtClean="0"/>
              <a:t>Population data – 12 million records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33236" r="-133236"/>
          <a:stretch>
            <a:fillRect/>
          </a:stretch>
        </p:blipFill>
        <p:spPr>
          <a:xfrm>
            <a:off x="508000" y="838200"/>
            <a:ext cx="15290800" cy="9220200"/>
          </a:xfrm>
        </p:spPr>
      </p:pic>
    </p:spTree>
    <p:extLst>
      <p:ext uri="{BB962C8B-B14F-4D97-AF65-F5344CB8AC3E}">
        <p14:creationId xmlns:p14="http://schemas.microsoft.com/office/powerpoint/2010/main" val="369810318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 FIPS </a:t>
            </a:r>
            <a:r>
              <a:rPr lang="en-US" dirty="0" err="1" smtClean="0"/>
              <a:t>Codes.csv</a:t>
            </a:r>
            <a:r>
              <a:rPr lang="en-US" dirty="0" smtClean="0"/>
              <a:t> ( 3000+ records 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37927" r="-137927"/>
          <a:stretch>
            <a:fillRect/>
          </a:stretch>
        </p:blipFill>
        <p:spPr>
          <a:xfrm>
            <a:off x="508000" y="762000"/>
            <a:ext cx="15290800" cy="8991600"/>
          </a:xfrm>
        </p:spPr>
      </p:pic>
    </p:spTree>
    <p:extLst>
      <p:ext uri="{BB962C8B-B14F-4D97-AF65-F5344CB8AC3E}">
        <p14:creationId xmlns:p14="http://schemas.microsoft.com/office/powerpoint/2010/main" val="175253841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90500"/>
            <a:ext cx="15290800" cy="1066800"/>
          </a:xfrm>
        </p:spPr>
        <p:txBody>
          <a:bodyPr/>
          <a:lstStyle/>
          <a:p>
            <a:r>
              <a:rPr lang="en-US" dirty="0" smtClean="0"/>
              <a:t>Convert </a:t>
            </a:r>
            <a:r>
              <a:rPr lang="en-US" dirty="0" err="1" smtClean="0"/>
              <a:t>pop.txt</a:t>
            </a:r>
            <a:r>
              <a:rPr lang="en-US" dirty="0" smtClean="0"/>
              <a:t> to a legit Scalding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838200"/>
            <a:ext cx="15290800" cy="9448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981200"/>
            <a:ext cx="12414905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8893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6582" r="-6582"/>
          <a:stretch>
            <a:fillRect/>
          </a:stretch>
        </p:blipFill>
        <p:spPr>
          <a:xfrm>
            <a:off x="508000" y="304800"/>
            <a:ext cx="15290800" cy="8839200"/>
          </a:xfrm>
        </p:spPr>
      </p:pic>
    </p:spTree>
    <p:extLst>
      <p:ext uri="{BB962C8B-B14F-4D97-AF65-F5344CB8AC3E}">
        <p14:creationId xmlns:p14="http://schemas.microsoft.com/office/powerpoint/2010/main" val="294306061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8081" r="-8081"/>
          <a:stretch>
            <a:fillRect/>
          </a:stretch>
        </p:blipFill>
        <p:spPr>
          <a:xfrm>
            <a:off x="508000" y="0"/>
            <a:ext cx="15290800" cy="9448800"/>
          </a:xfrm>
        </p:spPr>
      </p:pic>
    </p:spTree>
    <p:extLst>
      <p:ext uri="{BB962C8B-B14F-4D97-AF65-F5344CB8AC3E}">
        <p14:creationId xmlns:p14="http://schemas.microsoft.com/office/powerpoint/2010/main" val="128484311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346" r="-10346"/>
          <a:stretch>
            <a:fillRect/>
          </a:stretch>
        </p:blipFill>
        <p:spPr>
          <a:xfrm>
            <a:off x="508000" y="0"/>
            <a:ext cx="14935200" cy="9144000"/>
          </a:xfrm>
        </p:spPr>
      </p:pic>
    </p:spTree>
    <p:extLst>
      <p:ext uri="{BB962C8B-B14F-4D97-AF65-F5344CB8AC3E}">
        <p14:creationId xmlns:p14="http://schemas.microsoft.com/office/powerpoint/2010/main" val="424005463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0" y="0"/>
            <a:ext cx="152908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is Scalding ?</a:t>
            </a:r>
            <a:endParaRPr lang="en-US" dirty="0" smtClean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0" y="838200"/>
            <a:ext cx="15290800" cy="7061200"/>
          </a:xfrm>
        </p:spPr>
        <p:txBody>
          <a:bodyPr/>
          <a:lstStyle/>
          <a:p>
            <a:pPr marL="0" indent="0" eaLnBrk="1" hangingPunct="1">
              <a:defRPr/>
            </a:pPr>
            <a:endParaRPr lang="en-US" dirty="0"/>
          </a:p>
          <a:p>
            <a:pPr marL="0" indent="0" eaLnBrk="1" hangingPunct="1">
              <a:defRPr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" y="838201"/>
            <a:ext cx="1625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Primary </a:t>
            </a:r>
            <a:r>
              <a:rPr lang="en-US" dirty="0" err="1" smtClean="0"/>
              <a:t>Usecase</a:t>
            </a:r>
            <a:r>
              <a:rPr lang="en-US" dirty="0" smtClean="0"/>
              <a:t>: </a:t>
            </a:r>
            <a:r>
              <a:rPr lang="en-US" dirty="0" err="1" smtClean="0"/>
              <a:t>Hadoop</a:t>
            </a:r>
            <a:r>
              <a:rPr lang="en-US" dirty="0" smtClean="0"/>
              <a:t> Map-Reduce Jobs  in </a:t>
            </a:r>
            <a:r>
              <a:rPr lang="en-US" dirty="0" err="1" smtClean="0"/>
              <a:t>Scala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Abstract away low-level </a:t>
            </a:r>
            <a:r>
              <a:rPr lang="en-US" dirty="0" err="1" smtClean="0"/>
              <a:t>Hadoop</a:t>
            </a:r>
            <a:r>
              <a:rPr lang="en-US" dirty="0"/>
              <a:t> </a:t>
            </a:r>
            <a:r>
              <a:rPr lang="en-US" dirty="0" smtClean="0"/>
              <a:t>+ Cascading details ( but can still get to them … )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Identical functions as </a:t>
            </a:r>
            <a:r>
              <a:rPr lang="en-US" dirty="0" err="1" smtClean="0"/>
              <a:t>Scala</a:t>
            </a:r>
            <a:r>
              <a:rPr lang="en-US" dirty="0" smtClean="0"/>
              <a:t> – map, </a:t>
            </a:r>
            <a:r>
              <a:rPr lang="en-US" dirty="0" err="1" smtClean="0"/>
              <a:t>flatMap</a:t>
            </a:r>
            <a:r>
              <a:rPr lang="en-US" dirty="0" smtClean="0"/>
              <a:t>, filter, </a:t>
            </a:r>
            <a:r>
              <a:rPr lang="en-US" dirty="0" err="1" smtClean="0"/>
              <a:t>project,takeWhile</a:t>
            </a:r>
            <a:r>
              <a:rPr lang="en-US" dirty="0" smtClean="0"/>
              <a:t>, </a:t>
            </a:r>
            <a:r>
              <a:rPr lang="en-US" dirty="0" err="1" smtClean="0"/>
              <a:t>groupBy</a:t>
            </a:r>
            <a:r>
              <a:rPr lang="en-US" dirty="0" smtClean="0"/>
              <a:t>…. 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Work well with CT primitives – Twitter’s </a:t>
            </a:r>
            <a:r>
              <a:rPr lang="en-US" dirty="0" err="1" smtClean="0"/>
              <a:t>Bijection</a:t>
            </a:r>
            <a:r>
              <a:rPr lang="en-US" dirty="0" smtClean="0"/>
              <a:t> libraries ( </a:t>
            </a:r>
            <a:r>
              <a:rPr lang="en-US" dirty="0" err="1" smtClean="0"/>
              <a:t>Monoids</a:t>
            </a:r>
            <a:r>
              <a:rPr lang="en-US" dirty="0" smtClean="0"/>
              <a:t>, Groups, Rings, …)</a:t>
            </a:r>
          </a:p>
          <a:p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99" y="3352801"/>
            <a:ext cx="10210801" cy="579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800" y="2590800"/>
            <a:ext cx="53975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5416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-228600"/>
            <a:ext cx="15290800" cy="9753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4078" r="-4078"/>
          <a:stretch>
            <a:fillRect/>
          </a:stretch>
        </p:blipFill>
        <p:spPr>
          <a:xfrm>
            <a:off x="508000" y="1"/>
            <a:ext cx="14859000" cy="8915400"/>
          </a:xfrm>
        </p:spPr>
      </p:pic>
    </p:spTree>
    <p:extLst>
      <p:ext uri="{BB962C8B-B14F-4D97-AF65-F5344CB8AC3E}">
        <p14:creationId xmlns:p14="http://schemas.microsoft.com/office/powerpoint/2010/main" val="4444771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230" b="-3230"/>
          <a:stretch>
            <a:fillRect/>
          </a:stretch>
        </p:blipFill>
        <p:spPr>
          <a:xfrm>
            <a:off x="508000" y="0"/>
            <a:ext cx="15290800" cy="9144000"/>
          </a:xfrm>
        </p:spPr>
      </p:pic>
    </p:spTree>
    <p:extLst>
      <p:ext uri="{BB962C8B-B14F-4D97-AF65-F5344CB8AC3E}">
        <p14:creationId xmlns:p14="http://schemas.microsoft.com/office/powerpoint/2010/main" val="240523699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058" r="-5058"/>
          <a:stretch>
            <a:fillRect/>
          </a:stretch>
        </p:blipFill>
        <p:spPr>
          <a:xfrm>
            <a:off x="508000" y="0"/>
            <a:ext cx="15290800" cy="9144000"/>
          </a:xfrm>
        </p:spPr>
      </p:pic>
    </p:spTree>
    <p:extLst>
      <p:ext uri="{BB962C8B-B14F-4D97-AF65-F5344CB8AC3E}">
        <p14:creationId xmlns:p14="http://schemas.microsoft.com/office/powerpoint/2010/main" val="75226094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5614" r="-25614"/>
          <a:stretch>
            <a:fillRect/>
          </a:stretch>
        </p:blipFill>
        <p:spPr>
          <a:xfrm>
            <a:off x="508000" y="0"/>
            <a:ext cx="15290800" cy="8763000"/>
          </a:xfrm>
        </p:spPr>
      </p:pic>
    </p:spTree>
    <p:extLst>
      <p:ext uri="{BB962C8B-B14F-4D97-AF65-F5344CB8AC3E}">
        <p14:creationId xmlns:p14="http://schemas.microsoft.com/office/powerpoint/2010/main" val="13319610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Algebird</a:t>
            </a:r>
            <a:r>
              <a:rPr lang="en-US" dirty="0" smtClean="0"/>
              <a:t>…Twitter’s Abstract </a:t>
            </a:r>
            <a:r>
              <a:rPr lang="en-US" dirty="0"/>
              <a:t>A</a:t>
            </a:r>
            <a:r>
              <a:rPr lang="en-US" dirty="0" smtClean="0"/>
              <a:t>lgebra library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066800"/>
            <a:ext cx="15290800" cy="8991600"/>
          </a:xfrm>
        </p:spPr>
        <p:txBody>
          <a:bodyPr/>
          <a:lstStyle/>
          <a:p>
            <a:pPr marL="571500" indent="-571500" algn="l">
              <a:buFont typeface="Arial"/>
              <a:buChar char="•"/>
            </a:pPr>
            <a:r>
              <a:rPr lang="en-US" sz="4800" dirty="0" smtClean="0"/>
              <a:t>Model a wide class of "reductions" as a sum on some iterator</a:t>
            </a:r>
          </a:p>
          <a:p>
            <a:pPr marL="571500" indent="-571500" algn="l">
              <a:buFont typeface="Arial"/>
              <a:buChar char="•"/>
            </a:pPr>
            <a:r>
              <a:rPr lang="en-US" sz="4800" dirty="0" smtClean="0"/>
              <a:t>Average, moving average, max/min, set union, approximate set size (in much less memory with </a:t>
            </a:r>
            <a:r>
              <a:rPr lang="en-US" sz="4800" dirty="0" err="1" smtClean="0"/>
              <a:t>HyperLogLog</a:t>
            </a:r>
            <a:r>
              <a:rPr lang="en-US" sz="4800" dirty="0" smtClean="0"/>
              <a:t>), approximate item counting (using </a:t>
            </a:r>
            <a:r>
              <a:rPr lang="en-US" sz="4800" dirty="0" err="1" smtClean="0"/>
              <a:t>CountMinSketch</a:t>
            </a:r>
            <a:r>
              <a:rPr lang="en-US" sz="4800" dirty="0" smtClean="0"/>
              <a:t>).</a:t>
            </a:r>
          </a:p>
          <a:p>
            <a:pPr marL="571500" indent="-571500" algn="l">
              <a:buFont typeface="Arial"/>
              <a:buChar char="•"/>
            </a:pPr>
            <a:r>
              <a:rPr lang="en-US" sz="4800" dirty="0" smtClean="0"/>
              <a:t>Implementations of </a:t>
            </a:r>
            <a:r>
              <a:rPr lang="en-US" sz="4800" dirty="0" err="1" smtClean="0"/>
              <a:t>Monoids</a:t>
            </a:r>
            <a:r>
              <a:rPr lang="en-US" sz="4800" dirty="0" smtClean="0"/>
              <a:t> for interesting approximation algorithms, such as Bloom filter, </a:t>
            </a:r>
            <a:r>
              <a:rPr lang="en-US" sz="4800" dirty="0" err="1" smtClean="0"/>
              <a:t>HyperLogLog</a:t>
            </a:r>
            <a:r>
              <a:rPr lang="en-US" sz="4800" dirty="0" smtClean="0"/>
              <a:t> and </a:t>
            </a:r>
            <a:r>
              <a:rPr lang="en-US" sz="4800" dirty="0" err="1" smtClean="0"/>
              <a:t>CountMinSketch</a:t>
            </a:r>
            <a:r>
              <a:rPr lang="en-US" sz="4800" dirty="0" smtClean="0"/>
              <a:t>. </a:t>
            </a:r>
          </a:p>
          <a:p>
            <a:pPr marL="571500" indent="-571500" algn="l">
              <a:buFont typeface="Arial"/>
              <a:buChar char="•"/>
            </a:pPr>
            <a:r>
              <a:rPr lang="en-US" sz="4800" dirty="0" smtClean="0"/>
              <a:t>Use CMS, HLL within Storm ( </a:t>
            </a:r>
            <a:r>
              <a:rPr lang="en-US" sz="4800" dirty="0" err="1" smtClean="0"/>
              <a:t>realtime</a:t>
            </a:r>
            <a:r>
              <a:rPr lang="en-US" sz="4800" dirty="0" smtClean="0"/>
              <a:t> aggregation ) and Scalding (</a:t>
            </a:r>
            <a:r>
              <a:rPr lang="en-US" sz="4800" dirty="0" err="1" smtClean="0"/>
              <a:t>batchmode</a:t>
            </a:r>
            <a:r>
              <a:rPr lang="en-US" sz="4800" dirty="0" smtClean="0"/>
              <a:t> aggregation </a:t>
            </a:r>
          </a:p>
          <a:p>
            <a:pPr marL="571500" indent="-5715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8102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0"/>
            <a:ext cx="15290800" cy="1219200"/>
          </a:xfrm>
        </p:spPr>
        <p:txBody>
          <a:bodyPr/>
          <a:lstStyle/>
          <a:p>
            <a:r>
              <a:rPr lang="en-US" dirty="0" smtClean="0"/>
              <a:t>Trivial </a:t>
            </a:r>
            <a:r>
              <a:rPr lang="en-US" dirty="0" err="1" smtClean="0"/>
              <a:t>Monoid</a:t>
            </a:r>
            <a:r>
              <a:rPr lang="en-US" dirty="0" smtClean="0"/>
              <a:t>: Employee </a:t>
            </a:r>
            <a:r>
              <a:rPr lang="en-US" dirty="0" err="1" smtClean="0"/>
              <a:t>Monoid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2749" b="-12749"/>
          <a:stretch>
            <a:fillRect/>
          </a:stretch>
        </p:blipFill>
        <p:spPr>
          <a:xfrm>
            <a:off x="508000" y="1066800"/>
            <a:ext cx="14602025" cy="8077200"/>
          </a:xfrm>
        </p:spPr>
      </p:pic>
    </p:spTree>
    <p:extLst>
      <p:ext uri="{BB962C8B-B14F-4D97-AF65-F5344CB8AC3E}">
        <p14:creationId xmlns:p14="http://schemas.microsoft.com/office/powerpoint/2010/main" val="99088134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Nontrivial example: </a:t>
            </a:r>
            <a:r>
              <a:rPr lang="en-US" dirty="0" err="1" smtClean="0"/>
              <a:t>Abelian</a:t>
            </a:r>
            <a:r>
              <a:rPr lang="en-US" dirty="0" smtClean="0"/>
              <a:t> Group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400" b="-400"/>
          <a:stretch>
            <a:fillRect/>
          </a:stretch>
        </p:blipFill>
        <p:spPr>
          <a:xfrm>
            <a:off x="508000" y="990600"/>
            <a:ext cx="14739780" cy="8153400"/>
          </a:xfrm>
        </p:spPr>
      </p:pic>
    </p:spTree>
    <p:extLst>
      <p:ext uri="{BB962C8B-B14F-4D97-AF65-F5344CB8AC3E}">
        <p14:creationId xmlns:p14="http://schemas.microsoft.com/office/powerpoint/2010/main" val="192167894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0"/>
            <a:ext cx="15290800" cy="838200"/>
          </a:xfrm>
        </p:spPr>
        <p:txBody>
          <a:bodyPr/>
          <a:lstStyle/>
          <a:p>
            <a:r>
              <a:rPr lang="en-US" dirty="0" smtClean="0"/>
              <a:t>CMS </a:t>
            </a:r>
            <a:r>
              <a:rPr lang="en-US" dirty="0" err="1" smtClean="0"/>
              <a:t>Monoid</a:t>
            </a:r>
            <a:r>
              <a:rPr lang="en-US" dirty="0" smtClean="0"/>
              <a:t> for counting tweets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3407" r="-33407"/>
          <a:stretch>
            <a:fillRect/>
          </a:stretch>
        </p:blipFill>
        <p:spPr>
          <a:xfrm>
            <a:off x="508000" y="990600"/>
            <a:ext cx="14351891" cy="8153400"/>
          </a:xfrm>
        </p:spPr>
      </p:pic>
    </p:spTree>
    <p:extLst>
      <p:ext uri="{BB962C8B-B14F-4D97-AF65-F5344CB8AC3E}">
        <p14:creationId xmlns:p14="http://schemas.microsoft.com/office/powerpoint/2010/main" val="247642455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0"/>
            <a:ext cx="15290800" cy="838200"/>
          </a:xfrm>
        </p:spPr>
        <p:txBody>
          <a:bodyPr/>
          <a:lstStyle/>
          <a:p>
            <a:r>
              <a:rPr lang="en-US" dirty="0" smtClean="0"/>
              <a:t>More goodies…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066800"/>
            <a:ext cx="15290800" cy="6604000"/>
          </a:xfrm>
        </p:spPr>
        <p:txBody>
          <a:bodyPr/>
          <a:lstStyle/>
          <a:p>
            <a:pPr marL="571500" indent="-571500" algn="l">
              <a:spcAft>
                <a:spcPts val="0"/>
              </a:spcAft>
              <a:buFont typeface="Arial"/>
              <a:buChar char="•"/>
            </a:pPr>
            <a:r>
              <a:rPr lang="en-US" sz="6000" dirty="0" smtClean="0"/>
              <a:t>https://</a:t>
            </a:r>
            <a:r>
              <a:rPr lang="en-US" sz="6000" dirty="0" err="1" smtClean="0"/>
              <a:t>github.com</a:t>
            </a:r>
            <a:r>
              <a:rPr lang="en-US" sz="6000" dirty="0" smtClean="0"/>
              <a:t>/twitter/scalding</a:t>
            </a:r>
            <a:br>
              <a:rPr lang="en-US" sz="6000" dirty="0" smtClean="0"/>
            </a:br>
            <a:endParaRPr lang="en-US" sz="6000" dirty="0" smtClean="0"/>
          </a:p>
          <a:p>
            <a:pPr marL="571500" indent="-571500" algn="l">
              <a:spcAft>
                <a:spcPts val="0"/>
              </a:spcAft>
              <a:buFont typeface="Arial"/>
              <a:buChar char="•"/>
            </a:pPr>
            <a:r>
              <a:rPr lang="en-US" sz="6000" dirty="0" smtClean="0"/>
              <a:t>https://</a:t>
            </a:r>
            <a:r>
              <a:rPr lang="en-US" sz="6000" dirty="0" err="1" smtClean="0"/>
              <a:t>github.com</a:t>
            </a:r>
            <a:r>
              <a:rPr lang="en-US" sz="6000" dirty="0" smtClean="0"/>
              <a:t>/twitter/</a:t>
            </a:r>
            <a:r>
              <a:rPr lang="en-US" sz="6000" dirty="0" err="1" smtClean="0"/>
              <a:t>algebird</a:t>
            </a:r>
            <a:r>
              <a:rPr lang="en-US" sz="6000" dirty="0" smtClean="0"/>
              <a:t/>
            </a:r>
            <a:br>
              <a:rPr lang="en-US" sz="6000" dirty="0" smtClean="0"/>
            </a:br>
            <a:endParaRPr lang="en-US" sz="6000" dirty="0" smtClean="0"/>
          </a:p>
          <a:p>
            <a:pPr marL="571500" indent="-571500" algn="l">
              <a:spcAft>
                <a:spcPts val="0"/>
              </a:spcAft>
              <a:buFont typeface="Arial"/>
              <a:buChar char="•"/>
            </a:pPr>
            <a:r>
              <a:rPr lang="en-US" sz="6000" dirty="0" smtClean="0"/>
              <a:t>https://</a:t>
            </a:r>
            <a:r>
              <a:rPr lang="en-US" sz="6000" dirty="0" err="1" smtClean="0"/>
              <a:t>github.com</a:t>
            </a:r>
            <a:r>
              <a:rPr lang="en-US" sz="6000" dirty="0" smtClean="0"/>
              <a:t>/twitter/</a:t>
            </a:r>
            <a:r>
              <a:rPr lang="en-US" sz="6000" dirty="0" err="1" smtClean="0"/>
              <a:t>bijections</a:t>
            </a:r>
            <a:r>
              <a:rPr lang="en-US" sz="6000" dirty="0" smtClean="0"/>
              <a:t/>
            </a:r>
            <a:br>
              <a:rPr lang="en-US" sz="6000" dirty="0" smtClean="0"/>
            </a:br>
            <a:endParaRPr lang="en-US" sz="6000" dirty="0" smtClean="0"/>
          </a:p>
          <a:p>
            <a:pPr marL="0" indent="0"/>
            <a:r>
              <a:rPr lang="en-US" sz="6000" dirty="0" smtClean="0"/>
              <a:t>Thank you! ( Krishnan Raman, </a:t>
            </a:r>
            <a:r>
              <a:rPr lang="en-US" sz="6000" dirty="0" smtClean="0">
                <a:hlinkClick r:id="rId2"/>
              </a:rPr>
              <a:t>kraman@twitter.com</a:t>
            </a:r>
            <a:r>
              <a:rPr lang="en-US" sz="6000" dirty="0" smtClean="0"/>
              <a:t> )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0861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ssql</a:t>
            </a:r>
            <a:r>
              <a:rPr lang="en-US" dirty="0" smtClean="0"/>
              <a:t> : Gentle Intro to Scalding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8100" y="685800"/>
            <a:ext cx="683259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open employees file1.txt</a:t>
            </a:r>
          </a:p>
          <a:p>
            <a:r>
              <a:rPr lang="en-US" dirty="0" smtClean="0"/>
              <a:t>columns 3</a:t>
            </a:r>
          </a:p>
          <a:p>
            <a:r>
              <a:rPr lang="en-US" dirty="0" smtClean="0"/>
              <a:t>column 1 name text</a:t>
            </a:r>
          </a:p>
          <a:p>
            <a:r>
              <a:rPr lang="en-US" dirty="0" smtClean="0"/>
              <a:t>column 2 age number</a:t>
            </a:r>
          </a:p>
          <a:p>
            <a:r>
              <a:rPr lang="en-US" dirty="0" smtClean="0"/>
              <a:t>column 3 income decimal</a:t>
            </a:r>
          </a:p>
          <a:p>
            <a:r>
              <a:rPr lang="en-US" dirty="0" smtClean="0"/>
              <a:t>rows select age &gt; 20</a:t>
            </a:r>
          </a:p>
          <a:p>
            <a:r>
              <a:rPr lang="en-US" dirty="0" smtClean="0"/>
              <a:t>rows select age &lt; 27</a:t>
            </a:r>
          </a:p>
          <a:p>
            <a:r>
              <a:rPr lang="en-US" dirty="0" smtClean="0"/>
              <a:t>column add </a:t>
            </a:r>
            <a:r>
              <a:rPr lang="en-US" dirty="0" err="1" smtClean="0"/>
              <a:t>newincome</a:t>
            </a:r>
            <a:r>
              <a:rPr lang="en-US" dirty="0" smtClean="0"/>
              <a:t> income*1.1 + (age-20)*100</a:t>
            </a:r>
          </a:p>
          <a:p>
            <a:r>
              <a:rPr lang="en-US" dirty="0" smtClean="0"/>
              <a:t>column remove age</a:t>
            </a:r>
          </a:p>
          <a:p>
            <a:r>
              <a:rPr lang="en-US" dirty="0" smtClean="0"/>
              <a:t>column remove income</a:t>
            </a:r>
          </a:p>
          <a:p>
            <a:r>
              <a:rPr lang="en-US" dirty="0" smtClean="0"/>
              <a:t>save file2.txt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94600" y="5791200"/>
            <a:ext cx="3657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0" i="0" dirty="0" smtClean="0">
                <a:latin typeface="Wingdings"/>
                <a:ea typeface="Wingdings"/>
                <a:cs typeface="Wingdings"/>
              </a:rPr>
              <a:t></a:t>
            </a:r>
            <a:endParaRPr lang="en-US" sz="8000" dirty="0"/>
          </a:p>
        </p:txBody>
      </p:sp>
      <p:sp>
        <p:nvSpPr>
          <p:cNvPr id="14" name="TextBox 13"/>
          <p:cNvSpPr txBox="1"/>
          <p:nvPr/>
        </p:nvSpPr>
        <p:spPr>
          <a:xfrm>
            <a:off x="1803400" y="5638800"/>
            <a:ext cx="3560110" cy="246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fred 25 10000</a:t>
            </a:r>
          </a:p>
          <a:p>
            <a:r>
              <a:rPr lang="hu-HU" dirty="0" smtClean="0"/>
              <a:t>sam 25 150000</a:t>
            </a:r>
          </a:p>
          <a:p>
            <a:r>
              <a:rPr lang="hu-HU" dirty="0" smtClean="0"/>
              <a:t>oscar   39  200000</a:t>
            </a:r>
          </a:p>
          <a:p>
            <a:r>
              <a:rPr lang="hu-HU" dirty="0" smtClean="0"/>
              <a:t>baker 27  234567</a:t>
            </a:r>
          </a:p>
          <a:p>
            <a:r>
              <a:rPr lang="hu-HU" dirty="0" smtClean="0"/>
              <a:t>pascal 24 123456</a:t>
            </a:r>
          </a:p>
          <a:p>
            <a:r>
              <a:rPr lang="hu-HU" dirty="0" smtClean="0"/>
              <a:t>ford 22 55000</a:t>
            </a:r>
          </a:p>
          <a:p>
            <a:r>
              <a:rPr lang="hu-HU" dirty="0" smtClean="0"/>
              <a:t>haskell 56 45466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371666" y="6328832"/>
            <a:ext cx="28617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fred</a:t>
            </a:r>
            <a:r>
              <a:rPr lang="en-US" dirty="0" smtClean="0"/>
              <a:t>	11500.0</a:t>
            </a:r>
          </a:p>
          <a:p>
            <a:r>
              <a:rPr lang="en-US" dirty="0" err="1" smtClean="0"/>
              <a:t>sam</a:t>
            </a:r>
            <a:r>
              <a:rPr lang="en-US" dirty="0" smtClean="0"/>
              <a:t>	165500.0</a:t>
            </a:r>
          </a:p>
          <a:p>
            <a:r>
              <a:rPr lang="en-US" dirty="0" err="1" smtClean="0"/>
              <a:t>pascal</a:t>
            </a:r>
            <a:r>
              <a:rPr lang="en-US" dirty="0" smtClean="0"/>
              <a:t>	136201.6</a:t>
            </a:r>
          </a:p>
          <a:p>
            <a:r>
              <a:rPr lang="en-US" dirty="0" smtClean="0"/>
              <a:t>ford	60700.0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8460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ssql : Gentle Intro to Scalding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8100" y="685800"/>
            <a:ext cx="683259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open employees file1.txt</a:t>
            </a:r>
          </a:p>
          <a:p>
            <a:r>
              <a:rPr lang="en-US" dirty="0" smtClean="0"/>
              <a:t>columns 3</a:t>
            </a:r>
          </a:p>
          <a:p>
            <a:r>
              <a:rPr lang="en-US" dirty="0" smtClean="0"/>
              <a:t>column 1 name text</a:t>
            </a:r>
          </a:p>
          <a:p>
            <a:r>
              <a:rPr lang="en-US" dirty="0" smtClean="0"/>
              <a:t>column 2 age number</a:t>
            </a:r>
          </a:p>
          <a:p>
            <a:r>
              <a:rPr lang="en-US" dirty="0" smtClean="0"/>
              <a:t>column 3 income decimal</a:t>
            </a:r>
          </a:p>
          <a:p>
            <a:r>
              <a:rPr lang="en-US" dirty="0" smtClean="0"/>
              <a:t>rows select age &gt; 20</a:t>
            </a:r>
          </a:p>
          <a:p>
            <a:r>
              <a:rPr lang="en-US" dirty="0" smtClean="0"/>
              <a:t>rows select age &lt; 27</a:t>
            </a:r>
          </a:p>
          <a:p>
            <a:r>
              <a:rPr lang="en-US" dirty="0" smtClean="0"/>
              <a:t>column add </a:t>
            </a:r>
            <a:r>
              <a:rPr lang="en-US" dirty="0" err="1" smtClean="0"/>
              <a:t>newincome</a:t>
            </a:r>
            <a:r>
              <a:rPr lang="en-US" dirty="0" smtClean="0"/>
              <a:t> income*1.1 + (age-20)*100</a:t>
            </a:r>
          </a:p>
          <a:p>
            <a:r>
              <a:rPr lang="en-US" dirty="0" smtClean="0"/>
              <a:t>column remove age</a:t>
            </a:r>
          </a:p>
          <a:p>
            <a:r>
              <a:rPr lang="en-US" dirty="0" smtClean="0"/>
              <a:t>column remove income</a:t>
            </a:r>
          </a:p>
          <a:p>
            <a:r>
              <a:rPr lang="en-US" dirty="0" smtClean="0"/>
              <a:t>save file2.txt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2600" y="762000"/>
            <a:ext cx="9220199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import </a:t>
            </a:r>
            <a:r>
              <a:rPr lang="en-US" sz="2000" dirty="0" err="1" smtClean="0">
                <a:latin typeface="+mn-lt"/>
              </a:rPr>
              <a:t>com.twitter.scalding</a:t>
            </a:r>
            <a:r>
              <a:rPr lang="en-US" sz="2000" dirty="0" smtClean="0">
                <a:latin typeface="+mn-lt"/>
              </a:rPr>
              <a:t>._</a:t>
            </a:r>
          </a:p>
          <a:p>
            <a:r>
              <a:rPr lang="en-US" sz="2000" dirty="0" smtClean="0">
                <a:latin typeface="+mn-lt"/>
              </a:rPr>
              <a:t>class </a:t>
            </a:r>
            <a:r>
              <a:rPr lang="en-US" sz="2000" dirty="0" err="1" smtClean="0">
                <a:latin typeface="+mn-lt"/>
              </a:rPr>
              <a:t>somescript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args</a:t>
            </a:r>
            <a:r>
              <a:rPr lang="en-US" sz="2000" dirty="0" smtClean="0">
                <a:latin typeface="+mn-lt"/>
              </a:rPr>
              <a:t> : </a:t>
            </a:r>
            <a:r>
              <a:rPr lang="en-US" sz="2000" dirty="0" err="1" smtClean="0">
                <a:latin typeface="+mn-lt"/>
              </a:rPr>
              <a:t>Args</a:t>
            </a:r>
            <a:r>
              <a:rPr lang="en-US" sz="2000" dirty="0" smtClean="0">
                <a:latin typeface="+mn-lt"/>
              </a:rPr>
              <a:t>) extends Job(</a:t>
            </a:r>
            <a:r>
              <a:rPr lang="en-US" sz="2000" dirty="0" err="1" smtClean="0">
                <a:latin typeface="+mn-lt"/>
              </a:rPr>
              <a:t>args</a:t>
            </a:r>
            <a:r>
              <a:rPr lang="en-US" sz="2000" dirty="0" smtClean="0">
                <a:latin typeface="+mn-lt"/>
              </a:rPr>
              <a:t>){</a:t>
            </a:r>
          </a:p>
          <a:p>
            <a:r>
              <a:rPr lang="en-US" sz="2000" dirty="0" smtClean="0">
                <a:latin typeface="+mn-lt"/>
              </a:rPr>
              <a:t>  </a:t>
            </a:r>
            <a:r>
              <a:rPr lang="en-US" sz="2000" dirty="0" err="1" smtClean="0">
                <a:latin typeface="+mn-lt"/>
              </a:rPr>
              <a:t>val</a:t>
            </a:r>
            <a:r>
              <a:rPr lang="en-US" sz="2000" dirty="0" smtClean="0">
                <a:latin typeface="+mn-lt"/>
              </a:rPr>
              <a:t> employees = </a:t>
            </a:r>
          </a:p>
          <a:p>
            <a:r>
              <a:rPr lang="en-US" sz="2000" dirty="0" smtClean="0">
                <a:latin typeface="+mn-lt"/>
              </a:rPr>
              <a:t>    </a:t>
            </a:r>
            <a:r>
              <a:rPr lang="en-US" sz="2000" dirty="0" err="1" smtClean="0">
                <a:latin typeface="+mn-lt"/>
              </a:rPr>
              <a:t>TextLine</a:t>
            </a:r>
            <a:r>
              <a:rPr lang="en-US" sz="2000" dirty="0" smtClean="0">
                <a:latin typeface="+mn-lt"/>
              </a:rPr>
              <a:t>("file1.txt")</a:t>
            </a:r>
          </a:p>
          <a:p>
            <a:r>
              <a:rPr lang="en-US" sz="2000" dirty="0" smtClean="0">
                <a:latin typeface="+mn-lt"/>
              </a:rPr>
              <a:t>    .read</a:t>
            </a:r>
          </a:p>
          <a:p>
            <a:r>
              <a:rPr lang="en-US" sz="2000" dirty="0" smtClean="0">
                <a:latin typeface="+mn-lt"/>
              </a:rPr>
              <a:t>    .</a:t>
            </a:r>
            <a:r>
              <a:rPr lang="en-US" sz="2000" dirty="0" err="1" smtClean="0">
                <a:latin typeface="+mn-lt"/>
              </a:rPr>
              <a:t>mapTo</a:t>
            </a:r>
            <a:r>
              <a:rPr lang="en-US" sz="2000" dirty="0" smtClean="0">
                <a:latin typeface="+mn-lt"/>
              </a:rPr>
              <a:t>('line -&gt; ('</a:t>
            </a:r>
            <a:r>
              <a:rPr lang="en-US" sz="2000" dirty="0" err="1" smtClean="0">
                <a:latin typeface="+mn-lt"/>
              </a:rPr>
              <a:t>name,'age,'income</a:t>
            </a:r>
            <a:r>
              <a:rPr lang="en-US" sz="2000" dirty="0" smtClean="0">
                <a:latin typeface="+mn-lt"/>
              </a:rPr>
              <a:t>) ){</a:t>
            </a:r>
          </a:p>
          <a:p>
            <a:r>
              <a:rPr lang="en-US" sz="2000" dirty="0" smtClean="0">
                <a:latin typeface="+mn-lt"/>
              </a:rPr>
              <a:t>    </a:t>
            </a:r>
            <a:r>
              <a:rPr lang="en-US" sz="2000" dirty="0" err="1" smtClean="0">
                <a:latin typeface="+mn-lt"/>
              </a:rPr>
              <a:t>line:String</a:t>
            </a:r>
            <a:r>
              <a:rPr lang="en-US" sz="2000" dirty="0" smtClean="0">
                <a:latin typeface="+mn-lt"/>
              </a:rPr>
              <a:t> =&gt;</a:t>
            </a:r>
          </a:p>
          <a:p>
            <a:r>
              <a:rPr lang="en-US" sz="2000" dirty="0" smtClean="0">
                <a:latin typeface="+mn-lt"/>
              </a:rPr>
              <a:t>    </a:t>
            </a:r>
            <a:r>
              <a:rPr lang="en-US" sz="2000" dirty="0" err="1" smtClean="0">
                <a:latin typeface="+mn-lt"/>
              </a:rPr>
              <a:t>val</a:t>
            </a:r>
            <a:r>
              <a:rPr lang="en-US" sz="2000" dirty="0" smtClean="0">
                <a:latin typeface="+mn-lt"/>
              </a:rPr>
              <a:t> res = </a:t>
            </a:r>
            <a:r>
              <a:rPr lang="en-US" sz="2000" dirty="0" err="1" smtClean="0">
                <a:latin typeface="+mn-lt"/>
              </a:rPr>
              <a:t>line.split</a:t>
            </a:r>
            <a:r>
              <a:rPr lang="en-US" sz="2000" dirty="0" smtClean="0">
                <a:latin typeface="+mn-lt"/>
              </a:rPr>
              <a:t>(" ").map( _.trim).filter(_.length &gt; 0)</a:t>
            </a:r>
          </a:p>
          <a:p>
            <a:r>
              <a:rPr lang="en-US" sz="2000" dirty="0" smtClean="0">
                <a:latin typeface="+mn-lt"/>
              </a:rPr>
              <a:t>    </a:t>
            </a:r>
            <a:r>
              <a:rPr lang="en-US" sz="2000" dirty="0" err="1" smtClean="0">
                <a:latin typeface="+mn-lt"/>
              </a:rPr>
              <a:t>val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name:String</a:t>
            </a:r>
            <a:r>
              <a:rPr lang="en-US" sz="2000" dirty="0" smtClean="0">
                <a:latin typeface="+mn-lt"/>
              </a:rPr>
              <a:t> = res(0).</a:t>
            </a:r>
            <a:r>
              <a:rPr lang="en-US" sz="2000" dirty="0" err="1" smtClean="0">
                <a:latin typeface="+mn-lt"/>
              </a:rPr>
              <a:t>toString</a:t>
            </a:r>
            <a:endParaRPr lang="en-US" sz="2000" dirty="0" smtClean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    </a:t>
            </a:r>
            <a:r>
              <a:rPr lang="en-US" sz="2000" dirty="0" err="1" smtClean="0">
                <a:latin typeface="+mn-lt"/>
              </a:rPr>
              <a:t>val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age:Int</a:t>
            </a:r>
            <a:r>
              <a:rPr lang="en-US" sz="2000" dirty="0" smtClean="0">
                <a:latin typeface="+mn-lt"/>
              </a:rPr>
              <a:t> = res(1).</a:t>
            </a:r>
            <a:r>
              <a:rPr lang="en-US" sz="2000" dirty="0" err="1" smtClean="0">
                <a:latin typeface="+mn-lt"/>
              </a:rPr>
              <a:t>toInt</a:t>
            </a:r>
            <a:endParaRPr lang="en-US" sz="2000" dirty="0" smtClean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    </a:t>
            </a:r>
            <a:r>
              <a:rPr lang="en-US" sz="2000" dirty="0" err="1" smtClean="0">
                <a:latin typeface="+mn-lt"/>
              </a:rPr>
              <a:t>val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income:Double</a:t>
            </a:r>
            <a:r>
              <a:rPr lang="en-US" sz="2000" dirty="0" smtClean="0">
                <a:latin typeface="+mn-lt"/>
              </a:rPr>
              <a:t> = res(2).</a:t>
            </a:r>
            <a:r>
              <a:rPr lang="en-US" sz="2000" dirty="0" err="1" smtClean="0">
                <a:latin typeface="+mn-lt"/>
              </a:rPr>
              <a:t>toDouble</a:t>
            </a:r>
            <a:endParaRPr lang="en-US" sz="2000" dirty="0" smtClean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    (</a:t>
            </a:r>
            <a:r>
              <a:rPr lang="en-US" sz="2000" dirty="0" err="1" smtClean="0">
                <a:latin typeface="+mn-lt"/>
              </a:rPr>
              <a:t>name,age,income</a:t>
            </a:r>
            <a:r>
              <a:rPr lang="en-US" sz="2000" dirty="0" smtClean="0">
                <a:latin typeface="+mn-lt"/>
              </a:rPr>
              <a:t>)</a:t>
            </a:r>
          </a:p>
          <a:p>
            <a:r>
              <a:rPr lang="en-US" sz="2000" dirty="0" smtClean="0">
                <a:latin typeface="+mn-lt"/>
              </a:rPr>
              <a:t>  }.filter('age) { </a:t>
            </a:r>
          </a:p>
          <a:p>
            <a:r>
              <a:rPr lang="en-US" sz="2000" dirty="0" smtClean="0">
                <a:latin typeface="+mn-lt"/>
              </a:rPr>
              <a:t>    </a:t>
            </a:r>
            <a:r>
              <a:rPr lang="en-US" sz="2000" dirty="0" err="1" smtClean="0">
                <a:latin typeface="+mn-lt"/>
              </a:rPr>
              <a:t>age:Int</a:t>
            </a:r>
            <a:r>
              <a:rPr lang="en-US" sz="2000" dirty="0" smtClean="0">
                <a:latin typeface="+mn-lt"/>
              </a:rPr>
              <a:t> =&gt; </a:t>
            </a:r>
          </a:p>
          <a:p>
            <a:r>
              <a:rPr lang="en-US" sz="2000" dirty="0" smtClean="0">
                <a:latin typeface="+mn-lt"/>
              </a:rPr>
              <a:t>    (age &gt; 20)</a:t>
            </a:r>
          </a:p>
          <a:p>
            <a:r>
              <a:rPr lang="en-US" sz="2000" dirty="0" smtClean="0">
                <a:latin typeface="+mn-lt"/>
              </a:rPr>
              <a:t>  }.filter('age) { </a:t>
            </a:r>
          </a:p>
          <a:p>
            <a:r>
              <a:rPr lang="en-US" sz="2000" dirty="0" smtClean="0">
                <a:latin typeface="+mn-lt"/>
              </a:rPr>
              <a:t>    </a:t>
            </a:r>
            <a:r>
              <a:rPr lang="en-US" sz="2000" dirty="0" err="1" smtClean="0">
                <a:latin typeface="+mn-lt"/>
              </a:rPr>
              <a:t>age:Int</a:t>
            </a:r>
            <a:r>
              <a:rPr lang="en-US" sz="2000" dirty="0" smtClean="0">
                <a:latin typeface="+mn-lt"/>
              </a:rPr>
              <a:t> =&gt; </a:t>
            </a:r>
          </a:p>
          <a:p>
            <a:r>
              <a:rPr lang="en-US" sz="2000" dirty="0" smtClean="0">
                <a:latin typeface="+mn-lt"/>
              </a:rPr>
              <a:t>    (age &lt; 27)</a:t>
            </a:r>
          </a:p>
          <a:p>
            <a:r>
              <a:rPr lang="en-US" sz="2000" dirty="0" smtClean="0">
                <a:latin typeface="+mn-lt"/>
              </a:rPr>
              <a:t>  }.map(('</a:t>
            </a:r>
            <a:r>
              <a:rPr lang="en-US" sz="2000" dirty="0" err="1" smtClean="0">
                <a:latin typeface="+mn-lt"/>
              </a:rPr>
              <a:t>income,'age</a:t>
            </a:r>
            <a:r>
              <a:rPr lang="en-US" sz="2000" dirty="0" smtClean="0">
                <a:latin typeface="+mn-lt"/>
              </a:rPr>
              <a:t>) -&gt; ('</a:t>
            </a:r>
            <a:r>
              <a:rPr lang="en-US" sz="2000" dirty="0" err="1" smtClean="0">
                <a:latin typeface="+mn-lt"/>
              </a:rPr>
              <a:t>newincome</a:t>
            </a:r>
            <a:r>
              <a:rPr lang="en-US" sz="2000" dirty="0" smtClean="0">
                <a:latin typeface="+mn-lt"/>
              </a:rPr>
              <a:t>)) {</a:t>
            </a:r>
          </a:p>
          <a:p>
            <a:r>
              <a:rPr lang="en-US" sz="2000" dirty="0" smtClean="0">
                <a:latin typeface="+mn-lt"/>
              </a:rPr>
              <a:t>    columns:(</a:t>
            </a:r>
            <a:r>
              <a:rPr lang="en-US" sz="2000" dirty="0" err="1" smtClean="0">
                <a:latin typeface="+mn-lt"/>
              </a:rPr>
              <a:t>Double,Int</a:t>
            </a:r>
            <a:r>
              <a:rPr lang="en-US" sz="2000" dirty="0" smtClean="0">
                <a:latin typeface="+mn-lt"/>
              </a:rPr>
              <a:t>)=&gt; </a:t>
            </a:r>
          </a:p>
          <a:p>
            <a:r>
              <a:rPr lang="en-US" sz="2000" dirty="0" smtClean="0">
                <a:latin typeface="+mn-lt"/>
              </a:rPr>
              <a:t>    </a:t>
            </a:r>
            <a:r>
              <a:rPr lang="en-US" sz="2000" dirty="0" err="1" smtClean="0">
                <a:latin typeface="+mn-lt"/>
              </a:rPr>
              <a:t>val</a:t>
            </a:r>
            <a:r>
              <a:rPr lang="en-US" sz="2000" dirty="0" smtClean="0">
                <a:latin typeface="+mn-lt"/>
              </a:rPr>
              <a:t> (</a:t>
            </a:r>
            <a:r>
              <a:rPr lang="en-US" sz="2000" dirty="0" err="1" smtClean="0">
                <a:latin typeface="+mn-lt"/>
              </a:rPr>
              <a:t>income,age</a:t>
            </a:r>
            <a:r>
              <a:rPr lang="en-US" sz="2000" dirty="0" smtClean="0">
                <a:latin typeface="+mn-lt"/>
              </a:rPr>
              <a:t>) = columns</a:t>
            </a:r>
          </a:p>
          <a:p>
            <a:r>
              <a:rPr lang="en-US" sz="2000" dirty="0" smtClean="0">
                <a:latin typeface="+mn-lt"/>
              </a:rPr>
              <a:t>    income*1.1 + (age-20)*100</a:t>
            </a:r>
          </a:p>
          <a:p>
            <a:r>
              <a:rPr lang="en-US" sz="2000" dirty="0" smtClean="0">
                <a:latin typeface="+mn-lt"/>
              </a:rPr>
              <a:t>  }.discard('age)</a:t>
            </a:r>
          </a:p>
          <a:p>
            <a:r>
              <a:rPr lang="en-US" sz="2000" dirty="0" smtClean="0">
                <a:latin typeface="+mn-lt"/>
              </a:rPr>
              <a:t>    .discard('income)</a:t>
            </a:r>
          </a:p>
          <a:p>
            <a:r>
              <a:rPr lang="en-US" sz="2000" dirty="0" smtClean="0">
                <a:latin typeface="+mn-lt"/>
              </a:rPr>
              <a:t>    .write(</a:t>
            </a:r>
            <a:r>
              <a:rPr lang="en-US" sz="2000" dirty="0" err="1" smtClean="0">
                <a:latin typeface="+mn-lt"/>
              </a:rPr>
              <a:t>Tsv</a:t>
            </a:r>
            <a:r>
              <a:rPr lang="en-US" sz="2000" dirty="0" smtClean="0">
                <a:latin typeface="+mn-lt"/>
              </a:rPr>
              <a:t>("file2.txt"))</a:t>
            </a:r>
          </a:p>
          <a:p>
            <a:r>
              <a:rPr lang="en-US" sz="2000" dirty="0" smtClean="0">
                <a:latin typeface="+mn-lt"/>
              </a:rPr>
              <a:t>}</a:t>
            </a:r>
            <a:endParaRPr lang="en-US" sz="20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5500" y="6752167"/>
            <a:ext cx="22365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omescript.scala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1500" y="5334000"/>
            <a:ext cx="15272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somescript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870200" y="4572000"/>
            <a:ext cx="0" cy="762000"/>
          </a:xfrm>
          <a:prstGeom prst="straightConnector1">
            <a:avLst/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>
            <a:off x="3327400" y="7010400"/>
            <a:ext cx="3352800" cy="0"/>
          </a:xfrm>
          <a:prstGeom prst="straightConnector1">
            <a:avLst/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3937000" y="4114800"/>
            <a:ext cx="2667000" cy="1524000"/>
          </a:xfrm>
          <a:prstGeom prst="straightConnector1">
            <a:avLst/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5010727" y="4964545"/>
            <a:ext cx="6701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31146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219" r="-10219"/>
          <a:stretch>
            <a:fillRect/>
          </a:stretch>
        </p:blipFill>
        <p:spPr>
          <a:xfrm>
            <a:off x="-363682" y="0"/>
            <a:ext cx="13900727" cy="9144000"/>
          </a:xfrm>
        </p:spPr>
      </p:pic>
    </p:spTree>
    <p:extLst>
      <p:ext uri="{BB962C8B-B14F-4D97-AF65-F5344CB8AC3E}">
        <p14:creationId xmlns:p14="http://schemas.microsoft.com/office/powerpoint/2010/main" val="196022493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Management with Scalding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914400"/>
            <a:ext cx="15290800" cy="8763000"/>
          </a:xfrm>
        </p:spPr>
        <p:txBody>
          <a:bodyPr/>
          <a:lstStyle/>
          <a:p>
            <a:endParaRPr lang="en-US" dirty="0"/>
          </a:p>
          <a:p>
            <a:pPr algn="l"/>
            <a:r>
              <a:rPr lang="en-US" dirty="0" smtClean="0"/>
              <a:t>Divide $1000 among 4 stocks – 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dirty="0" smtClean="0"/>
              <a:t>Kroger, $27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dirty="0" smtClean="0"/>
              <a:t>Abbott Labs, $64 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dirty="0" smtClean="0"/>
              <a:t>Dollar Tree, $41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dirty="0" smtClean="0"/>
              <a:t>Monster Beverage, $52</a:t>
            </a:r>
          </a:p>
          <a:p>
            <a:pPr algn="l"/>
            <a:r>
              <a:rPr lang="en-US" dirty="0" smtClean="0"/>
              <a:t> in the “best” possible way. 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These are 4 stocks with a low beta ( risk) and high average volume.</a:t>
            </a:r>
          </a:p>
          <a:p>
            <a:pPr algn="l"/>
            <a:r>
              <a:rPr lang="en-US" dirty="0" smtClean="0"/>
              <a:t>Solve: 27x + 64y + 41z + 52w = 1000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3866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16731" r="-16731"/>
          <a:stretch>
            <a:fillRect/>
          </a:stretch>
        </p:blipFill>
        <p:spPr>
          <a:xfrm>
            <a:off x="508000" y="-304800"/>
            <a:ext cx="15290800" cy="9067800"/>
          </a:xfrm>
        </p:spPr>
      </p:pic>
    </p:spTree>
    <p:extLst>
      <p:ext uri="{BB962C8B-B14F-4D97-AF65-F5344CB8AC3E}">
        <p14:creationId xmlns:p14="http://schemas.microsoft.com/office/powerpoint/2010/main" val="180143612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4636"/>
            <a:ext cx="15290800" cy="1066800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eighted sums…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l="-311651" r="-311651"/>
          <a:stretch>
            <a:fillRect/>
          </a:stretch>
        </p:blipFill>
        <p:spPr>
          <a:xfrm>
            <a:off x="-7569200" y="914400"/>
            <a:ext cx="18821400" cy="85344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200" y="1066800"/>
            <a:ext cx="1625600" cy="8343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0" y="1244600"/>
            <a:ext cx="1524000" cy="812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5600" y="1282700"/>
            <a:ext cx="1485900" cy="3822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4600" y="5334000"/>
            <a:ext cx="8458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5721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0"/>
            <a:ext cx="15290800" cy="838200"/>
          </a:xfrm>
        </p:spPr>
        <p:txBody>
          <a:bodyPr/>
          <a:lstStyle/>
          <a:p>
            <a:r>
              <a:rPr lang="en-US" dirty="0" smtClean="0"/>
              <a:t>Correlations among equities…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048" b="2048"/>
          <a:stretch>
            <a:fillRect/>
          </a:stretch>
        </p:blipFill>
        <p:spPr>
          <a:xfrm>
            <a:off x="508001" y="1447800"/>
            <a:ext cx="9753600" cy="5492476"/>
          </a:xfrm>
        </p:spPr>
      </p:pic>
      <p:sp>
        <p:nvSpPr>
          <p:cNvPr id="5" name="TextBox 4"/>
          <p:cNvSpPr txBox="1"/>
          <p:nvPr/>
        </p:nvSpPr>
        <p:spPr>
          <a:xfrm>
            <a:off x="431801" y="7162801"/>
            <a:ext cx="1546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Given a vector of weights W, the net risk imposed by this matrix = W'CW</a:t>
            </a:r>
          </a:p>
          <a:p>
            <a:r>
              <a:rPr lang="en-US" sz="3600" dirty="0" smtClean="0"/>
              <a:t>Goal: Want the 4-tuple with the least risk.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0774728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Pag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635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635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Pages>0</Pages>
  <Words>944</Words>
  <Characters>0</Characters>
  <Application>Microsoft Macintosh PowerPoint</Application>
  <PresentationFormat>Custom</PresentationFormat>
  <Lines>0</Lines>
  <Paragraphs>140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Helvetica Neue Light</vt:lpstr>
      <vt:lpstr>ヒラギノ角ゴ ProN W3</vt:lpstr>
      <vt:lpstr>Arial</vt:lpstr>
      <vt:lpstr>Helvetica Neue</vt:lpstr>
      <vt:lpstr>ヒラギノ角ゴ ProN W6</vt:lpstr>
      <vt:lpstr>Calibri</vt:lpstr>
      <vt:lpstr>ＭＳ Ｐゴシック</vt:lpstr>
      <vt:lpstr>Title Page</vt:lpstr>
      <vt:lpstr>Programming with Scalding</vt:lpstr>
      <vt:lpstr>What is Scalding ?</vt:lpstr>
      <vt:lpstr>ssql : Gentle Intro to Scalding</vt:lpstr>
      <vt:lpstr>ssql : Gentle Intro to Scalding</vt:lpstr>
      <vt:lpstr> </vt:lpstr>
      <vt:lpstr>Portfolio Management with Scalding</vt:lpstr>
      <vt:lpstr> </vt:lpstr>
      <vt:lpstr>weighted sums…</vt:lpstr>
      <vt:lpstr>Correlations among equities…</vt:lpstr>
      <vt:lpstr>The 4-tuple with the least risk…</vt:lpstr>
      <vt:lpstr>Under the hood…weightedSum(..)</vt:lpstr>
      <vt:lpstr>US Population Data Analysis </vt:lpstr>
      <vt:lpstr>Population Data Dictionary</vt:lpstr>
      <vt:lpstr>Population data – 12 million records</vt:lpstr>
      <vt:lpstr>US FIPS Codes.csv ( 3000+ records )</vt:lpstr>
      <vt:lpstr>Convert pop.txt to a legit Scalding Source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Algebird…Twitter’s Abstract Algebra library </vt:lpstr>
      <vt:lpstr>Trivial Monoid: Employee Monoid</vt:lpstr>
      <vt:lpstr>Nontrivial example: Abelian Group</vt:lpstr>
      <vt:lpstr>CMS Monoid for counting tweets</vt:lpstr>
      <vt:lpstr>More goodies… 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SCALDING</dc:title>
  <dc:subject/>
  <dc:creator>KRISHNAN RAMAN</dc:creator>
  <cp:keywords/>
  <dc:description/>
  <cp:lastModifiedBy>Twitter Employee</cp:lastModifiedBy>
  <cp:revision>30</cp:revision>
  <dcterms:modified xsi:type="dcterms:W3CDTF">2013-03-26T03:06:35Z</dcterms:modified>
  <cp:category/>
</cp:coreProperties>
</file>