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5" r:id="rId2"/>
    <p:sldId id="279" r:id="rId3"/>
    <p:sldId id="258" r:id="rId4"/>
    <p:sldId id="286" r:id="rId5"/>
    <p:sldId id="283" r:id="rId6"/>
    <p:sldId id="27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mran Ali" initials="IA" lastIdx="1" clrIdx="0">
    <p:extLst>
      <p:ext uri="{19B8F6BF-5375-455C-9EA6-DF929625EA0E}">
        <p15:presenceInfo xmlns:p15="http://schemas.microsoft.com/office/powerpoint/2012/main" userId="e5cc2ad8e1f233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875F"/>
    <a:srgbClr val="17C185"/>
    <a:srgbClr val="101010"/>
    <a:srgbClr val="0C174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87" d="100"/>
        <a:sy n="87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5E015-C22B-4279-AC2D-61F99EAC39E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79F3EB3-04ED-47A2-82C0-97F632EF69B0}">
      <dgm:prSet phldrT="[Text]"/>
      <dgm:spPr/>
      <dgm:t>
        <a:bodyPr/>
        <a:lstStyle/>
        <a:p>
          <a:r>
            <a:rPr lang="en-IN" dirty="0"/>
            <a:t>Strategy</a:t>
          </a:r>
        </a:p>
      </dgm:t>
    </dgm:pt>
    <dgm:pt modelId="{D8655FBD-F65C-4D5D-864A-A2A46C0C78F9}" type="parTrans" cxnId="{A3125DC6-23E7-400D-B93A-78CBA747980A}">
      <dgm:prSet/>
      <dgm:spPr/>
      <dgm:t>
        <a:bodyPr/>
        <a:lstStyle/>
        <a:p>
          <a:endParaRPr lang="en-IN"/>
        </a:p>
      </dgm:t>
    </dgm:pt>
    <dgm:pt modelId="{31D9E487-4474-43B8-B69A-D439A5E4CABE}" type="sibTrans" cxnId="{A3125DC6-23E7-400D-B93A-78CBA747980A}">
      <dgm:prSet/>
      <dgm:spPr/>
      <dgm:t>
        <a:bodyPr/>
        <a:lstStyle/>
        <a:p>
          <a:endParaRPr lang="en-IN"/>
        </a:p>
      </dgm:t>
    </dgm:pt>
    <dgm:pt modelId="{47F0686F-84FE-4E34-BF58-22FAB029EEE9}">
      <dgm:prSet phldrT="[Text]"/>
      <dgm:spPr/>
      <dgm:t>
        <a:bodyPr/>
        <a:lstStyle/>
        <a:p>
          <a:r>
            <a:rPr lang="en-IN" dirty="0"/>
            <a:t>Python</a:t>
          </a:r>
        </a:p>
      </dgm:t>
    </dgm:pt>
    <dgm:pt modelId="{F6AC497D-5F14-44BC-9674-EEAAD49230E8}" type="parTrans" cxnId="{1EE384AA-4C28-4294-BC10-895BD70E0106}">
      <dgm:prSet/>
      <dgm:spPr/>
      <dgm:t>
        <a:bodyPr/>
        <a:lstStyle/>
        <a:p>
          <a:endParaRPr lang="en-IN"/>
        </a:p>
      </dgm:t>
    </dgm:pt>
    <dgm:pt modelId="{FD9125D5-86BF-4047-A579-050BFF8E945D}" type="sibTrans" cxnId="{1EE384AA-4C28-4294-BC10-895BD70E0106}">
      <dgm:prSet/>
      <dgm:spPr/>
      <dgm:t>
        <a:bodyPr/>
        <a:lstStyle/>
        <a:p>
          <a:endParaRPr lang="en-IN"/>
        </a:p>
      </dgm:t>
    </dgm:pt>
    <dgm:pt modelId="{22E83CC4-1FB4-48F4-82E4-2FAD6C6BF1A6}">
      <dgm:prSet phldrT="[Text]"/>
      <dgm:spPr/>
      <dgm:t>
        <a:bodyPr/>
        <a:lstStyle/>
        <a:p>
          <a:r>
            <a:rPr lang="en-IN" dirty="0"/>
            <a:t>Computer</a:t>
          </a:r>
        </a:p>
      </dgm:t>
    </dgm:pt>
    <dgm:pt modelId="{DAEC45B3-724E-4074-94B2-06882959DFC9}" type="parTrans" cxnId="{E4118A55-3181-474F-B5FE-DDE67A55CBC2}">
      <dgm:prSet/>
      <dgm:spPr/>
      <dgm:t>
        <a:bodyPr/>
        <a:lstStyle/>
        <a:p>
          <a:endParaRPr lang="en-IN"/>
        </a:p>
      </dgm:t>
    </dgm:pt>
    <dgm:pt modelId="{EF87668B-C339-4003-A36A-0679268CF390}" type="sibTrans" cxnId="{E4118A55-3181-474F-B5FE-DDE67A55CBC2}">
      <dgm:prSet/>
      <dgm:spPr/>
      <dgm:t>
        <a:bodyPr/>
        <a:lstStyle/>
        <a:p>
          <a:endParaRPr lang="en-IN"/>
        </a:p>
      </dgm:t>
    </dgm:pt>
    <dgm:pt modelId="{4E654C7D-C50E-4E2C-99F4-91C68FF23C4E}" type="pres">
      <dgm:prSet presAssocID="{DFE5E015-C22B-4279-AC2D-61F99EAC39E2}" presName="Name0" presStyleCnt="0">
        <dgm:presLayoutVars>
          <dgm:dir/>
          <dgm:resizeHandles val="exact"/>
        </dgm:presLayoutVars>
      </dgm:prSet>
      <dgm:spPr/>
    </dgm:pt>
    <dgm:pt modelId="{C602B243-ED78-4985-B3C1-8BF65ED398BC}" type="pres">
      <dgm:prSet presAssocID="{779F3EB3-04ED-47A2-82C0-97F632EF69B0}" presName="node" presStyleLbl="node1" presStyleIdx="0" presStyleCnt="3">
        <dgm:presLayoutVars>
          <dgm:bulletEnabled val="1"/>
        </dgm:presLayoutVars>
      </dgm:prSet>
      <dgm:spPr/>
    </dgm:pt>
    <dgm:pt modelId="{5EC882DA-37F8-4FA9-B4B4-B63EE78FEC51}" type="pres">
      <dgm:prSet presAssocID="{31D9E487-4474-43B8-B69A-D439A5E4CABE}" presName="sibTrans" presStyleLbl="sibTrans2D1" presStyleIdx="0" presStyleCnt="2"/>
      <dgm:spPr/>
    </dgm:pt>
    <dgm:pt modelId="{EB4DCF71-3990-487B-8414-BA3AD6BDEA9D}" type="pres">
      <dgm:prSet presAssocID="{31D9E487-4474-43B8-B69A-D439A5E4CABE}" presName="connectorText" presStyleLbl="sibTrans2D1" presStyleIdx="0" presStyleCnt="2"/>
      <dgm:spPr/>
    </dgm:pt>
    <dgm:pt modelId="{02D814B2-8B9B-4FA3-8DE6-65F1F8EEA64B}" type="pres">
      <dgm:prSet presAssocID="{47F0686F-84FE-4E34-BF58-22FAB029EEE9}" presName="node" presStyleLbl="node1" presStyleIdx="1" presStyleCnt="3">
        <dgm:presLayoutVars>
          <dgm:bulletEnabled val="1"/>
        </dgm:presLayoutVars>
      </dgm:prSet>
      <dgm:spPr/>
    </dgm:pt>
    <dgm:pt modelId="{81A3DCCA-FB21-4FE5-8E75-403CC7F28126}" type="pres">
      <dgm:prSet presAssocID="{FD9125D5-86BF-4047-A579-050BFF8E945D}" presName="sibTrans" presStyleLbl="sibTrans2D1" presStyleIdx="1" presStyleCnt="2"/>
      <dgm:spPr/>
    </dgm:pt>
    <dgm:pt modelId="{4DDFE2CC-40CA-4335-B0C9-9B019CA1FF6E}" type="pres">
      <dgm:prSet presAssocID="{FD9125D5-86BF-4047-A579-050BFF8E945D}" presName="connectorText" presStyleLbl="sibTrans2D1" presStyleIdx="1" presStyleCnt="2"/>
      <dgm:spPr/>
    </dgm:pt>
    <dgm:pt modelId="{7AC613F1-BFF9-4608-B4EC-89613C99E3FF}" type="pres">
      <dgm:prSet presAssocID="{22E83CC4-1FB4-48F4-82E4-2FAD6C6BF1A6}" presName="node" presStyleLbl="node1" presStyleIdx="2" presStyleCnt="3">
        <dgm:presLayoutVars>
          <dgm:bulletEnabled val="1"/>
        </dgm:presLayoutVars>
      </dgm:prSet>
      <dgm:spPr/>
    </dgm:pt>
  </dgm:ptLst>
  <dgm:cxnLst>
    <dgm:cxn modelId="{A77A3563-F00B-4FBC-8E4B-EA304A8093F5}" type="presOf" srcId="{22E83CC4-1FB4-48F4-82E4-2FAD6C6BF1A6}" destId="{7AC613F1-BFF9-4608-B4EC-89613C99E3FF}" srcOrd="0" destOrd="0" presId="urn:microsoft.com/office/officeart/2005/8/layout/process1"/>
    <dgm:cxn modelId="{E4B89C43-0907-4836-8AA6-8627E15B8E71}" type="presOf" srcId="{47F0686F-84FE-4E34-BF58-22FAB029EEE9}" destId="{02D814B2-8B9B-4FA3-8DE6-65F1F8EEA64B}" srcOrd="0" destOrd="0" presId="urn:microsoft.com/office/officeart/2005/8/layout/process1"/>
    <dgm:cxn modelId="{2F3AC86F-8309-46C8-96D8-1323172490A5}" type="presOf" srcId="{FD9125D5-86BF-4047-A579-050BFF8E945D}" destId="{81A3DCCA-FB21-4FE5-8E75-403CC7F28126}" srcOrd="0" destOrd="0" presId="urn:microsoft.com/office/officeart/2005/8/layout/process1"/>
    <dgm:cxn modelId="{E4118A55-3181-474F-B5FE-DDE67A55CBC2}" srcId="{DFE5E015-C22B-4279-AC2D-61F99EAC39E2}" destId="{22E83CC4-1FB4-48F4-82E4-2FAD6C6BF1A6}" srcOrd="2" destOrd="0" parTransId="{DAEC45B3-724E-4074-94B2-06882959DFC9}" sibTransId="{EF87668B-C339-4003-A36A-0679268CF390}"/>
    <dgm:cxn modelId="{C60D918F-8D06-469A-8497-275A42D8CE8C}" type="presOf" srcId="{31D9E487-4474-43B8-B69A-D439A5E4CABE}" destId="{EB4DCF71-3990-487B-8414-BA3AD6BDEA9D}" srcOrd="1" destOrd="0" presId="urn:microsoft.com/office/officeart/2005/8/layout/process1"/>
    <dgm:cxn modelId="{E9B39EA3-27EB-4E43-B4D8-A8549741FBCD}" type="presOf" srcId="{DFE5E015-C22B-4279-AC2D-61F99EAC39E2}" destId="{4E654C7D-C50E-4E2C-99F4-91C68FF23C4E}" srcOrd="0" destOrd="0" presId="urn:microsoft.com/office/officeart/2005/8/layout/process1"/>
    <dgm:cxn modelId="{1EE384AA-4C28-4294-BC10-895BD70E0106}" srcId="{DFE5E015-C22B-4279-AC2D-61F99EAC39E2}" destId="{47F0686F-84FE-4E34-BF58-22FAB029EEE9}" srcOrd="1" destOrd="0" parTransId="{F6AC497D-5F14-44BC-9674-EEAAD49230E8}" sibTransId="{FD9125D5-86BF-4047-A579-050BFF8E945D}"/>
    <dgm:cxn modelId="{7E490FB0-8237-4449-A6E4-B31BCCFCDC55}" type="presOf" srcId="{31D9E487-4474-43B8-B69A-D439A5E4CABE}" destId="{5EC882DA-37F8-4FA9-B4B4-B63EE78FEC51}" srcOrd="0" destOrd="0" presId="urn:microsoft.com/office/officeart/2005/8/layout/process1"/>
    <dgm:cxn modelId="{A3125DC6-23E7-400D-B93A-78CBA747980A}" srcId="{DFE5E015-C22B-4279-AC2D-61F99EAC39E2}" destId="{779F3EB3-04ED-47A2-82C0-97F632EF69B0}" srcOrd="0" destOrd="0" parTransId="{D8655FBD-F65C-4D5D-864A-A2A46C0C78F9}" sibTransId="{31D9E487-4474-43B8-B69A-D439A5E4CABE}"/>
    <dgm:cxn modelId="{C3EB78F4-23BC-4987-992F-751D4963C110}" type="presOf" srcId="{779F3EB3-04ED-47A2-82C0-97F632EF69B0}" destId="{C602B243-ED78-4985-B3C1-8BF65ED398BC}" srcOrd="0" destOrd="0" presId="urn:microsoft.com/office/officeart/2005/8/layout/process1"/>
    <dgm:cxn modelId="{D9A9B9F6-2995-45A6-8CDD-E5A830940830}" type="presOf" srcId="{FD9125D5-86BF-4047-A579-050BFF8E945D}" destId="{4DDFE2CC-40CA-4335-B0C9-9B019CA1FF6E}" srcOrd="1" destOrd="0" presId="urn:microsoft.com/office/officeart/2005/8/layout/process1"/>
    <dgm:cxn modelId="{119AB982-A79F-4EA5-A2A4-9C5F3A9D1818}" type="presParOf" srcId="{4E654C7D-C50E-4E2C-99F4-91C68FF23C4E}" destId="{C602B243-ED78-4985-B3C1-8BF65ED398BC}" srcOrd="0" destOrd="0" presId="urn:microsoft.com/office/officeart/2005/8/layout/process1"/>
    <dgm:cxn modelId="{9DE2562F-112E-43D2-919A-FC1AD2B84571}" type="presParOf" srcId="{4E654C7D-C50E-4E2C-99F4-91C68FF23C4E}" destId="{5EC882DA-37F8-4FA9-B4B4-B63EE78FEC51}" srcOrd="1" destOrd="0" presId="urn:microsoft.com/office/officeart/2005/8/layout/process1"/>
    <dgm:cxn modelId="{1595B729-B318-44AC-BE28-5EBF7B5B9F3A}" type="presParOf" srcId="{5EC882DA-37F8-4FA9-B4B4-B63EE78FEC51}" destId="{EB4DCF71-3990-487B-8414-BA3AD6BDEA9D}" srcOrd="0" destOrd="0" presId="urn:microsoft.com/office/officeart/2005/8/layout/process1"/>
    <dgm:cxn modelId="{BF08729E-B979-4194-8983-01277182752E}" type="presParOf" srcId="{4E654C7D-C50E-4E2C-99F4-91C68FF23C4E}" destId="{02D814B2-8B9B-4FA3-8DE6-65F1F8EEA64B}" srcOrd="2" destOrd="0" presId="urn:microsoft.com/office/officeart/2005/8/layout/process1"/>
    <dgm:cxn modelId="{BDCA5AB7-6470-4442-B4F2-3C83BECBF404}" type="presParOf" srcId="{4E654C7D-C50E-4E2C-99F4-91C68FF23C4E}" destId="{81A3DCCA-FB21-4FE5-8E75-403CC7F28126}" srcOrd="3" destOrd="0" presId="urn:microsoft.com/office/officeart/2005/8/layout/process1"/>
    <dgm:cxn modelId="{62E0864D-494A-495D-9566-AEADF9770299}" type="presParOf" srcId="{81A3DCCA-FB21-4FE5-8E75-403CC7F28126}" destId="{4DDFE2CC-40CA-4335-B0C9-9B019CA1FF6E}" srcOrd="0" destOrd="0" presId="urn:microsoft.com/office/officeart/2005/8/layout/process1"/>
    <dgm:cxn modelId="{F8EC5EB2-8449-4D54-B84E-EFC3B366633C}" type="presParOf" srcId="{4E654C7D-C50E-4E2C-99F4-91C68FF23C4E}" destId="{7AC613F1-BFF9-4608-B4EC-89613C99E3F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2B243-ED78-4985-B3C1-8BF65ED398BC}">
      <dsp:nvSpPr>
        <dsp:cNvPr id="0" name=""/>
        <dsp:cNvSpPr/>
      </dsp:nvSpPr>
      <dsp:spPr>
        <a:xfrm>
          <a:off x="5520" y="832037"/>
          <a:ext cx="1650065" cy="990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Strategy</a:t>
          </a:r>
        </a:p>
      </dsp:txBody>
      <dsp:txXfrm>
        <a:off x="34517" y="861034"/>
        <a:ext cx="1592071" cy="932045"/>
      </dsp:txXfrm>
    </dsp:sp>
    <dsp:sp modelId="{5EC882DA-37F8-4FA9-B4B4-B63EE78FEC51}">
      <dsp:nvSpPr>
        <dsp:cNvPr id="0" name=""/>
        <dsp:cNvSpPr/>
      </dsp:nvSpPr>
      <dsp:spPr>
        <a:xfrm>
          <a:off x="1820592" y="1122449"/>
          <a:ext cx="349813" cy="409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1820592" y="1204292"/>
        <a:ext cx="244869" cy="245530"/>
      </dsp:txXfrm>
    </dsp:sp>
    <dsp:sp modelId="{02D814B2-8B9B-4FA3-8DE6-65F1F8EEA64B}">
      <dsp:nvSpPr>
        <dsp:cNvPr id="0" name=""/>
        <dsp:cNvSpPr/>
      </dsp:nvSpPr>
      <dsp:spPr>
        <a:xfrm>
          <a:off x="2315611" y="832037"/>
          <a:ext cx="1650065" cy="990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Python</a:t>
          </a:r>
        </a:p>
      </dsp:txBody>
      <dsp:txXfrm>
        <a:off x="2344608" y="861034"/>
        <a:ext cx="1592071" cy="932045"/>
      </dsp:txXfrm>
    </dsp:sp>
    <dsp:sp modelId="{81A3DCCA-FB21-4FE5-8E75-403CC7F28126}">
      <dsp:nvSpPr>
        <dsp:cNvPr id="0" name=""/>
        <dsp:cNvSpPr/>
      </dsp:nvSpPr>
      <dsp:spPr>
        <a:xfrm>
          <a:off x="4130683" y="1122449"/>
          <a:ext cx="349813" cy="4092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700" kern="1200"/>
        </a:p>
      </dsp:txBody>
      <dsp:txXfrm>
        <a:off x="4130683" y="1204292"/>
        <a:ext cx="244869" cy="245530"/>
      </dsp:txXfrm>
    </dsp:sp>
    <dsp:sp modelId="{7AC613F1-BFF9-4608-B4EC-89613C99E3FF}">
      <dsp:nvSpPr>
        <dsp:cNvPr id="0" name=""/>
        <dsp:cNvSpPr/>
      </dsp:nvSpPr>
      <dsp:spPr>
        <a:xfrm>
          <a:off x="4625703" y="832037"/>
          <a:ext cx="1650065" cy="990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Computer</a:t>
          </a:r>
        </a:p>
      </dsp:txBody>
      <dsp:txXfrm>
        <a:off x="4654700" y="861034"/>
        <a:ext cx="1592071" cy="9320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FA98D-BEE6-4C71-BE69-8E70CD108DB6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11AF-CC43-4C68-B245-10A5309841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9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11AF-CC43-4C68-B245-10A53098411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1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11AF-CC43-4C68-B245-10A53098411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10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Question : Now does the strategy goes to the broker (No because broker works only with data and order management)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11AF-CC43-4C68-B245-10A53098411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2125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11AF-CC43-4C68-B245-10A53098411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014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11AF-CC43-4C68-B245-10A53098411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95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11AF-CC43-4C68-B245-10A53098411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93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my strategy be created in Algo : explain all the strategy types supported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11AF-CC43-4C68-B245-10A53098411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761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DE23A-BF34-B6A1-3EB4-A738655FF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AB0AB-3F82-F424-3BD7-E36D986E3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65C89-3F8D-4876-3217-7E654F96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D12D9-F0EA-8A43-9EC6-939AAF9B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43842-68D0-8B2F-91BA-C444B3202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19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8C31-D683-11C1-1B89-49FEF173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09CF58-5323-ABFF-D615-44CB8D472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8F9B0-8678-09E7-7AD1-32DEB35E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86B9D-2418-CA41-9581-B67C566FE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4BF19-FE0A-4F78-CDF3-AA363128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273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20E3F-E72A-94B4-3CCF-487F1474F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6790D-D552-16C6-56B7-EE2FDACE6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94BE-5D6A-4B5E-6B71-2BFCE90D5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8B4CB-91F6-E8D1-4C9F-2F3CB9CF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D97BC-CA8D-516B-E7AB-700C6BAD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41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8B0F-82DE-1042-D39C-2919E3B0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E5CF-C033-AB9A-140F-CD87048DD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C3006-FC87-4F94-63A8-9D752A8E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D2DF-27AF-A697-99F8-8B06D7DC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EA53-F12E-C231-173D-18BD853A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E9D4-7C00-409B-BB0F-B2530DD93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43B72-397C-AD32-B882-0A844781F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D82E8-23FB-F6FE-0C0E-C2F1B624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7CCF-47AB-0A5D-7625-9BFFB155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8ABF-5083-5E29-B40F-FCC5BF1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23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64E2-4B26-5398-A14B-36CA4DFBC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FD78-1D47-F3B0-F53D-8FBF47ED5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A8CD6-DE27-9089-A266-091E71B92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5ECD8-4F8B-2364-5ACF-94A325CE3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FA725-1E40-BF94-5F6A-FECB7A19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6A880-47A8-95E7-379D-C2003FEF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1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8513-EF1E-3965-680F-C3399965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2457F-548F-8AA7-425A-25CAF9EC2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F0461-3133-C357-B557-ECC61E5D7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3BD7A-6D68-1E46-9F8D-27C5F5B72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F9CAC-2E50-A68C-F5E0-1D494FC4B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EBB2E-2E9C-CFEF-3046-F09D2DFF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BEADF-D0CC-80F3-C4E9-CF796444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1894B6-AC84-4EA7-AC5A-842BB46C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17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0024-233B-DCB2-3DCF-36DDE92C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185765-9D0F-1354-3C3E-D01AAD66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79BEB-0BFB-8958-26C3-2565D9715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93F19-F864-5C2A-063B-6F25EC17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0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49320-4210-7615-1D97-C43A2A120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89589-1630-0C4D-D8CA-73724A079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8CC5F-353A-4CDB-BD6E-57708F82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74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07643-1BF9-6051-16DF-406B6A91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DCC2-D880-F04C-BF27-09BCB3330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7204D-3231-7CE0-D734-A5C3853BC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EA612-73E9-FF62-8D63-D85F0D42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712EB-4C32-6FD0-74BC-C5213CAD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1B999-A879-A588-198B-7283D247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0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D6C4-E5E0-9945-A7EF-0AE6C66B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65CFA-8003-36D3-C365-211ABD33A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411DD-DB89-73FD-69D1-54490E6C4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19B6B-9B4F-70C5-BEA0-833BC760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7DFE5-FE99-0CE3-F265-0F070994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C7F68-7D47-9AF8-D638-B4ECABCE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739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174F">
                <a:lumMod val="93000"/>
                <a:lumOff val="7000"/>
              </a:srgbClr>
            </a:gs>
            <a:gs pos="100000">
              <a:srgbClr val="10101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059D6-13F0-58AE-E000-B65EDFB64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E991D-1891-736B-417F-FD5444AF5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A1BA-51BB-C3D8-4FB2-40DCA24B4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7F122-E5D0-4A91-9762-16997146D915}" type="datetimeFigureOut">
              <a:rPr lang="en-IN" smtClean="0"/>
              <a:t>2024-08-05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43E55-C474-B372-5011-C5E1CDCF85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E437-85E4-46C2-1905-C7EF16D94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0D19-811B-4A32-B923-CF7D490C9A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0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openxmlformats.org/officeDocument/2006/relationships/image" Target="../media/image3.sv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C174F">
                <a:lumMod val="95000"/>
                <a:lumOff val="5000"/>
              </a:srgbClr>
            </a:gs>
            <a:gs pos="100000">
              <a:srgbClr val="10101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636E-06AB-8038-D0BD-6DD30E69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53" y="245518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</a:rPr>
              <a:t>Tradehull &lt; &gt; Dhan</a:t>
            </a:r>
            <a:br>
              <a:rPr lang="en-IN" sz="6000" b="1" dirty="0">
                <a:solidFill>
                  <a:schemeClr val="bg1"/>
                </a:solidFill>
              </a:rPr>
            </a:br>
            <a:br>
              <a:rPr lang="en-IN" b="1" dirty="0">
                <a:solidFill>
                  <a:schemeClr val="bg1"/>
                </a:solidFill>
              </a:rPr>
            </a:br>
            <a:r>
              <a:rPr lang="en-IN" b="1" dirty="0">
                <a:solidFill>
                  <a:schemeClr val="bg1"/>
                </a:solidFill>
              </a:rPr>
              <a:t>Algorithmic Trading Series</a:t>
            </a:r>
          </a:p>
        </p:txBody>
      </p:sp>
      <p:pic>
        <p:nvPicPr>
          <p:cNvPr id="2050" name="Picture 2" descr="a7lUaiW92PYT-Gqd1oFWxaLRU--wgn8HJnLjNbtaDy8S3x9BqGjKD4Vm8zLNKh-XcV-fYJFqpT9VDBDM8n4klfsE3lEk7yLYtEU=s0 (543×178)">
            <a:extLst>
              <a:ext uri="{FF2B5EF4-FFF2-40B4-BE49-F238E27FC236}">
                <a16:creationId xmlns:a16="http://schemas.microsoft.com/office/drawing/2014/main" id="{9EA43FF3-9820-0DE4-3793-AE98EC04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2"/>
            <a:ext cx="1644308" cy="5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0EE547F-BC2C-5B88-0474-38B74FC81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7196" y="28147"/>
            <a:ext cx="1533207" cy="5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09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636E-06AB-8038-D0BD-6DD30E69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Introduction</a:t>
            </a:r>
          </a:p>
        </p:txBody>
      </p:sp>
      <p:pic>
        <p:nvPicPr>
          <p:cNvPr id="2050" name="Picture 2" descr="a7lUaiW92PYT-Gqd1oFWxaLRU--wgn8HJnLjNbtaDy8S3x9BqGjKD4Vm8zLNKh-XcV-fYJFqpT9VDBDM8n4klfsE3lEk7yLYtEU=s0 (543×178)">
            <a:extLst>
              <a:ext uri="{FF2B5EF4-FFF2-40B4-BE49-F238E27FC236}">
                <a16:creationId xmlns:a16="http://schemas.microsoft.com/office/drawing/2014/main" id="{9EA43FF3-9820-0DE4-3793-AE98EC04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2"/>
            <a:ext cx="1644308" cy="5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0F1A18-0F16-6959-7436-642ADADE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Technical Architect at TradeHull</a:t>
            </a:r>
          </a:p>
          <a:p>
            <a:r>
              <a:rPr lang="en-IN" dirty="0">
                <a:solidFill>
                  <a:schemeClr val="bg1"/>
                </a:solidFill>
              </a:rPr>
              <a:t>Designed Algo for TrendTurtles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0EE547F-BC2C-5B88-0474-38B74FC81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7196" y="28147"/>
            <a:ext cx="1533207" cy="539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506118-F2B3-3C36-0127-FF1936F24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0767" y="1890940"/>
            <a:ext cx="3422826" cy="33529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F05A6B-6694-E0D9-45E1-62197710EBB7}"/>
              </a:ext>
            </a:extLst>
          </p:cNvPr>
          <p:cNvSpPr txBox="1"/>
          <p:nvPr/>
        </p:nvSpPr>
        <p:spPr>
          <a:xfrm>
            <a:off x="9675845" y="5373763"/>
            <a:ext cx="102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Imran Ali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2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636E-06AB-8038-D0BD-6DD30E69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Algorithmic Trading</a:t>
            </a:r>
          </a:p>
        </p:txBody>
      </p:sp>
      <p:pic>
        <p:nvPicPr>
          <p:cNvPr id="2050" name="Picture 2" descr="a7lUaiW92PYT-Gqd1oFWxaLRU--wgn8HJnLjNbtaDy8S3x9BqGjKD4Vm8zLNKh-XcV-fYJFqpT9VDBDM8n4klfsE3lEk7yLYtEU=s0 (543×178)">
            <a:extLst>
              <a:ext uri="{FF2B5EF4-FFF2-40B4-BE49-F238E27FC236}">
                <a16:creationId xmlns:a16="http://schemas.microsoft.com/office/drawing/2014/main" id="{9EA43FF3-9820-0DE4-3793-AE98EC04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2"/>
            <a:ext cx="1644308" cy="5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ED2B295-81A9-9030-59B8-238FBB5EA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7196" y="28147"/>
            <a:ext cx="1533207" cy="539018"/>
          </a:xfrm>
          <a:prstGeom prst="rect">
            <a:avLst/>
          </a:prstGeom>
        </p:spPr>
      </p:pic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9C5348D9-40AA-4388-23B4-02F2605FA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813453"/>
              </p:ext>
            </p:extLst>
          </p:nvPr>
        </p:nvGraphicFramePr>
        <p:xfrm>
          <a:off x="695831" y="1436010"/>
          <a:ext cx="6281289" cy="265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pSp>
        <p:nvGrpSpPr>
          <p:cNvPr id="28" name="Group 27">
            <a:extLst>
              <a:ext uri="{FF2B5EF4-FFF2-40B4-BE49-F238E27FC236}">
                <a16:creationId xmlns:a16="http://schemas.microsoft.com/office/drawing/2014/main" id="{7014F8DE-8CCF-94A6-4AC9-603F2FF64A13}"/>
              </a:ext>
            </a:extLst>
          </p:cNvPr>
          <p:cNvGrpSpPr/>
          <p:nvPr/>
        </p:nvGrpSpPr>
        <p:grpSpPr>
          <a:xfrm>
            <a:off x="7179503" y="2537901"/>
            <a:ext cx="349813" cy="409216"/>
            <a:chOff x="1820592" y="1122449"/>
            <a:chExt cx="349813" cy="409216"/>
          </a:xfrm>
        </p:grpSpPr>
        <p:sp>
          <p:nvSpPr>
            <p:cNvPr id="2055" name="Arrow: Right 2054">
              <a:extLst>
                <a:ext uri="{FF2B5EF4-FFF2-40B4-BE49-F238E27FC236}">
                  <a16:creationId xmlns:a16="http://schemas.microsoft.com/office/drawing/2014/main" id="{2A70BB9D-7616-D04D-95F1-983C623AEC08}"/>
                </a:ext>
              </a:extLst>
            </p:cNvPr>
            <p:cNvSpPr/>
            <p:nvPr/>
          </p:nvSpPr>
          <p:spPr>
            <a:xfrm>
              <a:off x="1820592" y="1122449"/>
              <a:ext cx="349813" cy="4092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6" name="Arrow: Right 4">
              <a:extLst>
                <a:ext uri="{FF2B5EF4-FFF2-40B4-BE49-F238E27FC236}">
                  <a16:creationId xmlns:a16="http://schemas.microsoft.com/office/drawing/2014/main" id="{A0BDDAC8-9C19-036D-AD2D-799CC42D0398}"/>
                </a:ext>
              </a:extLst>
            </p:cNvPr>
            <p:cNvSpPr txBox="1"/>
            <p:nvPr/>
          </p:nvSpPr>
          <p:spPr>
            <a:xfrm>
              <a:off x="1820592" y="1204292"/>
              <a:ext cx="244869" cy="2455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077A47-09A2-4C57-6442-2BC6E3003A27}"/>
              </a:ext>
            </a:extLst>
          </p:cNvPr>
          <p:cNvGrpSpPr/>
          <p:nvPr/>
        </p:nvGrpSpPr>
        <p:grpSpPr>
          <a:xfrm>
            <a:off x="7674522" y="2247489"/>
            <a:ext cx="1650065" cy="990039"/>
            <a:chOff x="2315611" y="832037"/>
            <a:chExt cx="1650065" cy="990039"/>
          </a:xfrm>
        </p:grpSpPr>
        <p:sp>
          <p:nvSpPr>
            <p:cNvPr id="2053" name="Rectangle: Rounded Corners 2052">
              <a:extLst>
                <a:ext uri="{FF2B5EF4-FFF2-40B4-BE49-F238E27FC236}">
                  <a16:creationId xmlns:a16="http://schemas.microsoft.com/office/drawing/2014/main" id="{350D0F60-A732-35EE-E36E-5C7E8F991771}"/>
                </a:ext>
              </a:extLst>
            </p:cNvPr>
            <p:cNvSpPr/>
            <p:nvPr/>
          </p:nvSpPr>
          <p:spPr>
            <a:xfrm>
              <a:off x="2315611" y="832037"/>
              <a:ext cx="1650065" cy="9900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4" name="Rectangle: Rounded Corners 6">
              <a:extLst>
                <a:ext uri="{FF2B5EF4-FFF2-40B4-BE49-F238E27FC236}">
                  <a16:creationId xmlns:a16="http://schemas.microsoft.com/office/drawing/2014/main" id="{CF2E5770-3E01-4290-BF93-584834022365}"/>
                </a:ext>
              </a:extLst>
            </p:cNvPr>
            <p:cNvSpPr txBox="1"/>
            <p:nvPr/>
          </p:nvSpPr>
          <p:spPr>
            <a:xfrm>
              <a:off x="2344608" y="861034"/>
              <a:ext cx="1592071" cy="932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kern="1200" dirty="0"/>
                <a:t>API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C290AF4-892F-0F81-C83E-D8AE86EB5369}"/>
              </a:ext>
            </a:extLst>
          </p:cNvPr>
          <p:cNvGrpSpPr/>
          <p:nvPr/>
        </p:nvGrpSpPr>
        <p:grpSpPr>
          <a:xfrm>
            <a:off x="9489594" y="2537901"/>
            <a:ext cx="349813" cy="409216"/>
            <a:chOff x="4130683" y="1122449"/>
            <a:chExt cx="349813" cy="409216"/>
          </a:xfrm>
        </p:grpSpPr>
        <p:sp>
          <p:nvSpPr>
            <p:cNvPr id="2051" name="Arrow: Right 2050">
              <a:extLst>
                <a:ext uri="{FF2B5EF4-FFF2-40B4-BE49-F238E27FC236}">
                  <a16:creationId xmlns:a16="http://schemas.microsoft.com/office/drawing/2014/main" id="{E903A8E7-ACAC-E67E-ACB3-ADD704834A82}"/>
                </a:ext>
              </a:extLst>
            </p:cNvPr>
            <p:cNvSpPr/>
            <p:nvPr/>
          </p:nvSpPr>
          <p:spPr>
            <a:xfrm>
              <a:off x="4130683" y="1122449"/>
              <a:ext cx="349813" cy="4092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2" name="Arrow: Right 8">
              <a:extLst>
                <a:ext uri="{FF2B5EF4-FFF2-40B4-BE49-F238E27FC236}">
                  <a16:creationId xmlns:a16="http://schemas.microsoft.com/office/drawing/2014/main" id="{CCF09B3C-A386-BF8C-D52B-F60FC54D6B3C}"/>
                </a:ext>
              </a:extLst>
            </p:cNvPr>
            <p:cNvSpPr txBox="1"/>
            <p:nvPr/>
          </p:nvSpPr>
          <p:spPr>
            <a:xfrm>
              <a:off x="4130683" y="1204292"/>
              <a:ext cx="244869" cy="2455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7C6A8C9-21E3-6035-D491-D49518938762}"/>
              </a:ext>
            </a:extLst>
          </p:cNvPr>
          <p:cNvGrpSpPr/>
          <p:nvPr/>
        </p:nvGrpSpPr>
        <p:grpSpPr>
          <a:xfrm>
            <a:off x="9984614" y="2247489"/>
            <a:ext cx="1650065" cy="990039"/>
            <a:chOff x="4625703" y="832037"/>
            <a:chExt cx="1650065" cy="990039"/>
          </a:xfrm>
        </p:grpSpPr>
        <p:sp>
          <p:nvSpPr>
            <p:cNvPr id="2048" name="Rectangle: Rounded Corners 2047">
              <a:extLst>
                <a:ext uri="{FF2B5EF4-FFF2-40B4-BE49-F238E27FC236}">
                  <a16:creationId xmlns:a16="http://schemas.microsoft.com/office/drawing/2014/main" id="{216D14A7-C40B-A709-AAFC-7D7C89857992}"/>
                </a:ext>
              </a:extLst>
            </p:cNvPr>
            <p:cNvSpPr/>
            <p:nvPr/>
          </p:nvSpPr>
          <p:spPr>
            <a:xfrm>
              <a:off x="4625703" y="832037"/>
              <a:ext cx="1650065" cy="9900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49" name="Rectangle: Rounded Corners 10">
              <a:extLst>
                <a:ext uri="{FF2B5EF4-FFF2-40B4-BE49-F238E27FC236}">
                  <a16:creationId xmlns:a16="http://schemas.microsoft.com/office/drawing/2014/main" id="{1CDE210F-175C-4CFA-8A1D-85B87BA8A2EA}"/>
                </a:ext>
              </a:extLst>
            </p:cNvPr>
            <p:cNvSpPr txBox="1"/>
            <p:nvPr/>
          </p:nvSpPr>
          <p:spPr>
            <a:xfrm>
              <a:off x="4654700" y="861034"/>
              <a:ext cx="1592071" cy="932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kern="1200" dirty="0"/>
                <a:t>Brokers</a:t>
              </a:r>
            </a:p>
          </p:txBody>
        </p:sp>
      </p:grp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A2C3572F-F619-FFF4-2797-115027212060}"/>
              </a:ext>
            </a:extLst>
          </p:cNvPr>
          <p:cNvGrpSpPr/>
          <p:nvPr/>
        </p:nvGrpSpPr>
        <p:grpSpPr>
          <a:xfrm>
            <a:off x="4854910" y="4351248"/>
            <a:ext cx="1650065" cy="990039"/>
            <a:chOff x="4625703" y="832037"/>
            <a:chExt cx="1650065" cy="990039"/>
          </a:xfrm>
        </p:grpSpPr>
        <p:sp>
          <p:nvSpPr>
            <p:cNvPr id="2058" name="Rectangle: Rounded Corners 2057">
              <a:extLst>
                <a:ext uri="{FF2B5EF4-FFF2-40B4-BE49-F238E27FC236}">
                  <a16:creationId xmlns:a16="http://schemas.microsoft.com/office/drawing/2014/main" id="{4FA1D463-E8D7-52F8-CC2A-D53F4D5F264A}"/>
                </a:ext>
              </a:extLst>
            </p:cNvPr>
            <p:cNvSpPr/>
            <p:nvPr/>
          </p:nvSpPr>
          <p:spPr>
            <a:xfrm>
              <a:off x="4625703" y="832037"/>
              <a:ext cx="1650065" cy="9900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59" name="Rectangle: Rounded Corners 10">
              <a:extLst>
                <a:ext uri="{FF2B5EF4-FFF2-40B4-BE49-F238E27FC236}">
                  <a16:creationId xmlns:a16="http://schemas.microsoft.com/office/drawing/2014/main" id="{1CE1E425-7517-0E5E-51D7-E6CC3838F84C}"/>
                </a:ext>
              </a:extLst>
            </p:cNvPr>
            <p:cNvSpPr txBox="1"/>
            <p:nvPr/>
          </p:nvSpPr>
          <p:spPr>
            <a:xfrm>
              <a:off x="4654700" y="861034"/>
              <a:ext cx="1592071" cy="932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kern="1200" dirty="0"/>
                <a:t>Auth</a:t>
              </a:r>
            </a:p>
          </p:txBody>
        </p:sp>
      </p:grp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6BB0C218-793A-30C8-D537-2673FB6F030E}"/>
              </a:ext>
            </a:extLst>
          </p:cNvPr>
          <p:cNvGrpSpPr/>
          <p:nvPr/>
        </p:nvGrpSpPr>
        <p:grpSpPr>
          <a:xfrm>
            <a:off x="9819563" y="4351248"/>
            <a:ext cx="2203619" cy="990039"/>
            <a:chOff x="4625703" y="832037"/>
            <a:chExt cx="1650065" cy="990039"/>
          </a:xfrm>
        </p:grpSpPr>
        <p:sp>
          <p:nvSpPr>
            <p:cNvPr id="2061" name="Rectangle: Rounded Corners 2060">
              <a:extLst>
                <a:ext uri="{FF2B5EF4-FFF2-40B4-BE49-F238E27FC236}">
                  <a16:creationId xmlns:a16="http://schemas.microsoft.com/office/drawing/2014/main" id="{2413F136-DED6-2CA7-D1FE-7C5DDBBCB1E6}"/>
                </a:ext>
              </a:extLst>
            </p:cNvPr>
            <p:cNvSpPr/>
            <p:nvPr/>
          </p:nvSpPr>
          <p:spPr>
            <a:xfrm>
              <a:off x="4625703" y="832037"/>
              <a:ext cx="1650065" cy="9900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2" name="Rectangle: Rounded Corners 10">
              <a:extLst>
                <a:ext uri="{FF2B5EF4-FFF2-40B4-BE49-F238E27FC236}">
                  <a16:creationId xmlns:a16="http://schemas.microsoft.com/office/drawing/2014/main" id="{02DF742A-B68C-6D09-E1EE-471A39943BE2}"/>
                </a:ext>
              </a:extLst>
            </p:cNvPr>
            <p:cNvSpPr txBox="1"/>
            <p:nvPr/>
          </p:nvSpPr>
          <p:spPr>
            <a:xfrm>
              <a:off x="4654700" y="861034"/>
              <a:ext cx="1592071" cy="932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600" kern="1200" dirty="0"/>
                <a:t>Order Management</a:t>
              </a:r>
            </a:p>
          </p:txBody>
        </p:sp>
      </p:grpSp>
      <p:grpSp>
        <p:nvGrpSpPr>
          <p:cNvPr id="2063" name="Group 2062">
            <a:extLst>
              <a:ext uri="{FF2B5EF4-FFF2-40B4-BE49-F238E27FC236}">
                <a16:creationId xmlns:a16="http://schemas.microsoft.com/office/drawing/2014/main" id="{2D4DCF3A-AC5B-1CC5-459A-E6A6A416C3B2}"/>
              </a:ext>
            </a:extLst>
          </p:cNvPr>
          <p:cNvGrpSpPr/>
          <p:nvPr/>
        </p:nvGrpSpPr>
        <p:grpSpPr>
          <a:xfrm>
            <a:off x="7299966" y="4351248"/>
            <a:ext cx="2094291" cy="990039"/>
            <a:chOff x="4625703" y="832037"/>
            <a:chExt cx="1650065" cy="990039"/>
          </a:xfrm>
        </p:grpSpPr>
        <p:sp>
          <p:nvSpPr>
            <p:cNvPr id="2064" name="Rectangle: Rounded Corners 2063">
              <a:extLst>
                <a:ext uri="{FF2B5EF4-FFF2-40B4-BE49-F238E27FC236}">
                  <a16:creationId xmlns:a16="http://schemas.microsoft.com/office/drawing/2014/main" id="{92B3D26A-0C8A-5981-3A50-43F0E5F1FC01}"/>
                </a:ext>
              </a:extLst>
            </p:cNvPr>
            <p:cNvSpPr/>
            <p:nvPr/>
          </p:nvSpPr>
          <p:spPr>
            <a:xfrm>
              <a:off x="4625703" y="832037"/>
              <a:ext cx="1650065" cy="99003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5" name="Rectangle: Rounded Corners 10">
              <a:extLst>
                <a:ext uri="{FF2B5EF4-FFF2-40B4-BE49-F238E27FC236}">
                  <a16:creationId xmlns:a16="http://schemas.microsoft.com/office/drawing/2014/main" id="{159CA7C0-AC7B-3B78-F20D-D62D1CD915ED}"/>
                </a:ext>
              </a:extLst>
            </p:cNvPr>
            <p:cNvSpPr txBox="1"/>
            <p:nvPr/>
          </p:nvSpPr>
          <p:spPr>
            <a:xfrm>
              <a:off x="4654700" y="861034"/>
              <a:ext cx="1592071" cy="9320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Tick and Historical Data</a:t>
              </a:r>
            </a:p>
          </p:txBody>
        </p:sp>
      </p:grpSp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53916354-FA7F-FE94-55FC-4CAB86E0E349}"/>
              </a:ext>
            </a:extLst>
          </p:cNvPr>
          <p:cNvGrpSpPr/>
          <p:nvPr/>
        </p:nvGrpSpPr>
        <p:grpSpPr>
          <a:xfrm rot="5400000">
            <a:off x="8295650" y="3710611"/>
            <a:ext cx="349813" cy="409216"/>
            <a:chOff x="4130683" y="1122449"/>
            <a:chExt cx="349813" cy="409216"/>
          </a:xfrm>
        </p:grpSpPr>
        <p:sp>
          <p:nvSpPr>
            <p:cNvPr id="2067" name="Arrow: Right 2066">
              <a:extLst>
                <a:ext uri="{FF2B5EF4-FFF2-40B4-BE49-F238E27FC236}">
                  <a16:creationId xmlns:a16="http://schemas.microsoft.com/office/drawing/2014/main" id="{4E7656A7-5B13-9FC4-4258-AE2AD395B9CA}"/>
                </a:ext>
              </a:extLst>
            </p:cNvPr>
            <p:cNvSpPr/>
            <p:nvPr/>
          </p:nvSpPr>
          <p:spPr>
            <a:xfrm>
              <a:off x="4130683" y="1122449"/>
              <a:ext cx="349813" cy="40921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68" name="Arrow: Right 8">
              <a:extLst>
                <a:ext uri="{FF2B5EF4-FFF2-40B4-BE49-F238E27FC236}">
                  <a16:creationId xmlns:a16="http://schemas.microsoft.com/office/drawing/2014/main" id="{C38ADEAB-5379-8A8C-AE08-448D44024D2B}"/>
                </a:ext>
              </a:extLst>
            </p:cNvPr>
            <p:cNvSpPr txBox="1"/>
            <p:nvPr/>
          </p:nvSpPr>
          <p:spPr>
            <a:xfrm>
              <a:off x="4130683" y="1204292"/>
              <a:ext cx="244869" cy="2455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4077413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636E-06AB-8038-D0BD-6DD30E69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Algorithmic Trading as a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3A69-1642-93D0-B783-B6911245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55" y="1330325"/>
            <a:ext cx="10515600" cy="4351338"/>
          </a:xfrm>
        </p:spPr>
        <p:txBody>
          <a:bodyPr>
            <a:noAutofit/>
          </a:bodyPr>
          <a:lstStyle/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Tested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Millisecond </a:t>
            </a:r>
            <a:r>
              <a:rPr lang="en-IN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evel </a:t>
            </a:r>
            <a:r>
              <a:rPr lang="en-IN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Execution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Risk Management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 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Scaling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0" name="Picture 2" descr="a7lUaiW92PYT-Gqd1oFWxaLRU--wgn8HJnLjNbtaDy8S3x9BqGjKD4Vm8zLNKh-XcV-fYJFqpT9VDBDM8n4klfsE3lEk7yLYtEU=s0 (543×178)">
            <a:extLst>
              <a:ext uri="{FF2B5EF4-FFF2-40B4-BE49-F238E27FC236}">
                <a16:creationId xmlns:a16="http://schemas.microsoft.com/office/drawing/2014/main" id="{9EA43FF3-9820-0DE4-3793-AE98EC04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2"/>
            <a:ext cx="1644308" cy="5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ED2B295-81A9-9030-59B8-238FBB5EA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7196" y="28147"/>
            <a:ext cx="1533207" cy="5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7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636E-06AB-8038-D0BD-6DD30E69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3A69-1642-93D0-B783-B6911245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55" y="1330325"/>
            <a:ext cx="10515600" cy="4351338"/>
          </a:xfrm>
        </p:spPr>
        <p:txBody>
          <a:bodyPr>
            <a:noAutofit/>
          </a:bodyPr>
          <a:lstStyle/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your First Algo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Codebase</a:t>
            </a:r>
          </a:p>
          <a:p>
            <a:pPr lvl="2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Code files : https://madefortrade.in/</a:t>
            </a:r>
            <a:endParaRPr lang="en-IN" sz="2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2050" name="Picture 2" descr="a7lUaiW92PYT-Gqd1oFWxaLRU--wgn8HJnLjNbtaDy8S3x9BqGjKD4Vm8zLNKh-XcV-fYJFqpT9VDBDM8n4klfsE3lEk7yLYtEU=s0 (543×178)">
            <a:extLst>
              <a:ext uri="{FF2B5EF4-FFF2-40B4-BE49-F238E27FC236}">
                <a16:creationId xmlns:a16="http://schemas.microsoft.com/office/drawing/2014/main" id="{9EA43FF3-9820-0DE4-3793-AE98EC04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2"/>
            <a:ext cx="1644308" cy="5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3F5287C-9DA2-73ED-A53C-6BF6036E2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7196" y="28147"/>
            <a:ext cx="1533207" cy="5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0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B387E-9CC4-000F-5046-37FA918CA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Process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9C0A657-6F63-64F7-BB5F-E3AD47BBDF9E}"/>
              </a:ext>
            </a:extLst>
          </p:cNvPr>
          <p:cNvSpPr/>
          <p:nvPr/>
        </p:nvSpPr>
        <p:spPr>
          <a:xfrm>
            <a:off x="1799123" y="5240670"/>
            <a:ext cx="1312333" cy="415924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7875F"/>
                </a:solidFill>
              </a:rPr>
              <a:t>Installation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10D3C28-4F89-A16E-A5D9-207510B4D50D}"/>
              </a:ext>
            </a:extLst>
          </p:cNvPr>
          <p:cNvSpPr/>
          <p:nvPr/>
        </p:nvSpPr>
        <p:spPr>
          <a:xfrm>
            <a:off x="2803448" y="4703375"/>
            <a:ext cx="1312333" cy="415924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7875F"/>
                </a:solidFill>
              </a:rPr>
              <a:t>Codebase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F350023-CF3B-A1B2-E9E4-765370F5919D}"/>
              </a:ext>
            </a:extLst>
          </p:cNvPr>
          <p:cNvSpPr/>
          <p:nvPr/>
        </p:nvSpPr>
        <p:spPr>
          <a:xfrm>
            <a:off x="3846274" y="4166080"/>
            <a:ext cx="1312333" cy="415924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7875F"/>
                </a:solidFill>
              </a:rPr>
              <a:t>Python Part 1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34CEB9B-3C13-D56E-29D9-DCDDE6942CB3}"/>
              </a:ext>
            </a:extLst>
          </p:cNvPr>
          <p:cNvSpPr/>
          <p:nvPr/>
        </p:nvSpPr>
        <p:spPr>
          <a:xfrm>
            <a:off x="4908349" y="3628785"/>
            <a:ext cx="1312333" cy="415924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7875F"/>
                </a:solidFill>
              </a:rPr>
              <a:t>Python Part 2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8C4E3AC-4219-C737-B289-39827C32BF0F}"/>
              </a:ext>
            </a:extLst>
          </p:cNvPr>
          <p:cNvSpPr/>
          <p:nvPr/>
        </p:nvSpPr>
        <p:spPr>
          <a:xfrm>
            <a:off x="6096000" y="3091490"/>
            <a:ext cx="1312333" cy="415924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7875F"/>
                </a:solidFill>
              </a:rPr>
              <a:t>1</a:t>
            </a:r>
            <a:r>
              <a:rPr lang="en-IN" sz="1400" b="1" baseline="30000" dirty="0">
                <a:solidFill>
                  <a:srgbClr val="17875F"/>
                </a:solidFill>
              </a:rPr>
              <a:t>st</a:t>
            </a:r>
            <a:r>
              <a:rPr lang="en-IN" sz="1400" b="1" dirty="0">
                <a:solidFill>
                  <a:srgbClr val="17875F"/>
                </a:solidFill>
              </a:rPr>
              <a:t> Live Algo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42D9466-0EB1-0319-B647-89A1C46C0AD2}"/>
              </a:ext>
            </a:extLst>
          </p:cNvPr>
          <p:cNvSpPr/>
          <p:nvPr/>
        </p:nvSpPr>
        <p:spPr>
          <a:xfrm>
            <a:off x="7311636" y="2557126"/>
            <a:ext cx="1456268" cy="415924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7875F"/>
                </a:solidFill>
              </a:rPr>
              <a:t>Python Part 3</a:t>
            </a:r>
          </a:p>
        </p:txBody>
      </p:sp>
      <p:pic>
        <p:nvPicPr>
          <p:cNvPr id="3" name="Picture 2" descr="a7lUaiW92PYT-Gqd1oFWxaLRU--wgn8HJnLjNbtaDy8S3x9BqGjKD4Vm8zLNKh-XcV-fYJFqpT9VDBDM8n4klfsE3lEk7yLYtEU=s0 (543×178)">
            <a:extLst>
              <a:ext uri="{FF2B5EF4-FFF2-40B4-BE49-F238E27FC236}">
                <a16:creationId xmlns:a16="http://schemas.microsoft.com/office/drawing/2014/main" id="{427E789E-D8C9-5DFD-8440-0339AA657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2"/>
            <a:ext cx="1644308" cy="5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BDD13A-0F03-D98F-BF17-6B1E59E3A16B}"/>
              </a:ext>
            </a:extLst>
          </p:cNvPr>
          <p:cNvSpPr/>
          <p:nvPr/>
        </p:nvSpPr>
        <p:spPr>
          <a:xfrm>
            <a:off x="8517646" y="2060575"/>
            <a:ext cx="1312333" cy="415924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7875F"/>
                </a:solidFill>
              </a:rPr>
              <a:t>2</a:t>
            </a:r>
            <a:r>
              <a:rPr lang="en-IN" sz="1400" b="1" baseline="30000" dirty="0">
                <a:solidFill>
                  <a:srgbClr val="17875F"/>
                </a:solidFill>
              </a:rPr>
              <a:t>nd</a:t>
            </a:r>
            <a:r>
              <a:rPr lang="en-IN" sz="1400" b="1" dirty="0">
                <a:solidFill>
                  <a:srgbClr val="17875F"/>
                </a:solidFill>
              </a:rPr>
              <a:t> Live Algo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0F6D1F5-5C9D-2103-902A-8FBFACA789F0}"/>
              </a:ext>
            </a:extLst>
          </p:cNvPr>
          <p:cNvSpPr/>
          <p:nvPr/>
        </p:nvSpPr>
        <p:spPr>
          <a:xfrm>
            <a:off x="9550845" y="1564024"/>
            <a:ext cx="1312333" cy="415924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7875F"/>
                </a:solidFill>
              </a:rPr>
              <a:t>3</a:t>
            </a:r>
            <a:r>
              <a:rPr lang="en-IN" sz="1400" b="1" baseline="30000" dirty="0">
                <a:solidFill>
                  <a:srgbClr val="17875F"/>
                </a:solidFill>
              </a:rPr>
              <a:t>rd</a:t>
            </a:r>
            <a:r>
              <a:rPr lang="en-IN" sz="1400" b="1" dirty="0">
                <a:solidFill>
                  <a:srgbClr val="17875F"/>
                </a:solidFill>
              </a:rPr>
              <a:t> Live Algo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811FC0A-6B53-EC76-F1CE-08E81F7B12CF}"/>
              </a:ext>
            </a:extLst>
          </p:cNvPr>
          <p:cNvSpPr/>
          <p:nvPr/>
        </p:nvSpPr>
        <p:spPr>
          <a:xfrm>
            <a:off x="10587196" y="1066802"/>
            <a:ext cx="1312333" cy="415924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7875F"/>
                </a:solidFill>
              </a:rPr>
              <a:t>4</a:t>
            </a:r>
            <a:r>
              <a:rPr lang="en-IN" sz="1400" b="1" baseline="30000" dirty="0">
                <a:solidFill>
                  <a:srgbClr val="17875F"/>
                </a:solidFill>
              </a:rPr>
              <a:t>th</a:t>
            </a:r>
            <a:r>
              <a:rPr lang="en-IN" sz="1400" b="1" dirty="0">
                <a:solidFill>
                  <a:srgbClr val="17875F"/>
                </a:solidFill>
              </a:rPr>
              <a:t> Live Algo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A9CA3B-CD1E-EFBF-DF9D-22433188E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7196" y="28147"/>
            <a:ext cx="1533207" cy="53901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797A7D5-C739-1F41-F62C-9DEC80190838}"/>
              </a:ext>
            </a:extLst>
          </p:cNvPr>
          <p:cNvSpPr/>
          <p:nvPr/>
        </p:nvSpPr>
        <p:spPr>
          <a:xfrm>
            <a:off x="652112" y="5745503"/>
            <a:ext cx="1312333" cy="415924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17875F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7110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4" grpId="0" animBg="1"/>
      <p:bldP spid="5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1636E-06AB-8038-D0BD-6DD30E69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3A69-1642-93D0-B783-B6911245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155" y="1330325"/>
            <a:ext cx="10515600" cy="4351338"/>
          </a:xfrm>
        </p:spPr>
        <p:txBody>
          <a:bodyPr>
            <a:noAutofit/>
          </a:bodyPr>
          <a:lstStyle/>
          <a:p>
            <a:pPr lvl="2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I learn Algorithmic Trading without any programming Background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 vs Manual Trading</a:t>
            </a: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my strategy be created in Algo</a:t>
            </a:r>
          </a:p>
          <a:p>
            <a:pPr lvl="2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IN" sz="28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we use Chatgpt</a:t>
            </a:r>
          </a:p>
          <a:p>
            <a:pPr lvl="2">
              <a:lnSpc>
                <a:spcPct val="115000"/>
              </a:lnSpc>
              <a:buFont typeface="Wingdings" panose="05000000000000000000" pitchFamily="2" charset="2"/>
              <a:buChar char=""/>
            </a:pPr>
            <a:endParaRPr lang="en-IN" sz="2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endParaRPr lang="en-IN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7lUaiW92PYT-Gqd1oFWxaLRU--wgn8HJnLjNbtaDy8S3x9BqGjKD4Vm8zLNKh-XcV-fYJFqpT9VDBDM8n4klfsE3lEk7yLYtEU=s0 (543×178)">
            <a:extLst>
              <a:ext uri="{FF2B5EF4-FFF2-40B4-BE49-F238E27FC236}">
                <a16:creationId xmlns:a16="http://schemas.microsoft.com/office/drawing/2014/main" id="{9EA43FF3-9820-0DE4-3793-AE98EC045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4762"/>
            <a:ext cx="1644308" cy="53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9A5D4ED-603F-EF6E-8CE2-59ADB7238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87196" y="28147"/>
            <a:ext cx="1533207" cy="5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7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535E84-EC9F-449B-9300-0F6652BF9EF2}">
  <we:reference id="wa200003706" version="1.1.0.0" store="en-IN" storeType="OMEX"/>
  <we:alternateReferences>
    <we:reference id="wa200003706" version="1.1.0.0" store="WA20000370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159</Words>
  <Application>Microsoft Office PowerPoint</Application>
  <PresentationFormat>Widescreen</PresentationFormat>
  <Paragraphs>52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Tradehull &lt; &gt; Dhan  Algorithmic Trading Series</vt:lpstr>
      <vt:lpstr>Introduction</vt:lpstr>
      <vt:lpstr>Algorithmic Trading</vt:lpstr>
      <vt:lpstr>Algorithmic Trading as a Business</vt:lpstr>
      <vt:lpstr>Objective</vt:lpstr>
      <vt:lpstr>Process</vt:lpstr>
      <vt:lpstr>FAQ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Imran Ali</cp:lastModifiedBy>
  <cp:revision>63</cp:revision>
  <dcterms:created xsi:type="dcterms:W3CDTF">2024-05-12T13:32:43Z</dcterms:created>
  <dcterms:modified xsi:type="dcterms:W3CDTF">2024-08-05T13:39:27Z</dcterms:modified>
</cp:coreProperties>
</file>