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56" r:id="rId5"/>
    <p:sldId id="288" r:id="rId6"/>
    <p:sldId id="279" r:id="rId7"/>
    <p:sldId id="271" r:id="rId8"/>
    <p:sldId id="281" r:id="rId9"/>
    <p:sldId id="280" r:id="rId10"/>
    <p:sldId id="257" r:id="rId11"/>
    <p:sldId id="275" r:id="rId12"/>
    <p:sldId id="284" r:id="rId13"/>
    <p:sldId id="276" r:id="rId14"/>
    <p:sldId id="283" r:id="rId15"/>
    <p:sldId id="286" r:id="rId16"/>
    <p:sldId id="285" r:id="rId17"/>
    <p:sldId id="282"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8"/>
          </p14:sldIdLst>
        </p14:section>
        <p14:section name="Design, Morph, Annotate, Work Together, Tell Me" id="{B9B51309-D148-4332-87C2-07BE32FBCA3B}">
          <p14:sldIdLst>
            <p14:sldId id="279"/>
            <p14:sldId id="271"/>
            <p14:sldId id="281"/>
            <p14:sldId id="280"/>
            <p14:sldId id="257"/>
            <p14:sldId id="275"/>
            <p14:sldId id="284"/>
            <p14:sldId id="276"/>
            <p14:sldId id="283"/>
            <p14:sldId id="286"/>
            <p14:sldId id="285"/>
          </p14:sldIdLst>
        </p14:section>
        <p14:section name="Learn More" id="{2CC34DB2-6590-42C0-AD4B-A04C6060184E}">
          <p14:sldIdLst>
            <p14:sldId id="282"/>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4" d="100"/>
          <a:sy n="114" d="100"/>
        </p:scale>
        <p:origin x="41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Haries\Desktop\MiniProject%20Review\heybuddy.cf%20-%20Detailed%20Scan%20Report.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36485"/>
            <a:ext cx="10515600" cy="2387600"/>
          </a:xfrm>
        </p:spPr>
        <p:txBody>
          <a:bodyPr anchor="ctr" anchorCtr="0">
            <a:normAutofit/>
          </a:bodyPr>
          <a:lstStyle/>
          <a:p>
            <a:r>
              <a:rPr lang="en-US" sz="6000" dirty="0">
                <a:solidFill>
                  <a:schemeClr val="bg1"/>
                </a:solidFill>
              </a:rPr>
              <a:t>                 </a:t>
            </a:r>
            <a:br>
              <a:rPr lang="en-US" sz="6000" dirty="0">
                <a:solidFill>
                  <a:schemeClr val="bg1"/>
                </a:solidFill>
              </a:rPr>
            </a:br>
            <a:r>
              <a:rPr lang="en-US" sz="6000" dirty="0">
                <a:solidFill>
                  <a:schemeClr val="bg1"/>
                </a:solidFill>
              </a:rPr>
              <a:t>				</a:t>
            </a:r>
            <a:r>
              <a:rPr lang="en-US" sz="6000" b="1" dirty="0">
                <a:solidFill>
                  <a:schemeClr val="bg1"/>
                </a:solidFill>
                <a:latin typeface="Arial Rounded MT Bold" panose="020F0704030504030204" pitchFamily="34" charset="0"/>
              </a:rPr>
              <a:t>BUDDY</a:t>
            </a:r>
          </a:p>
        </p:txBody>
      </p:sp>
      <p:sp>
        <p:nvSpPr>
          <p:cNvPr id="3" name="Subtitle 2"/>
          <p:cNvSpPr>
            <a:spLocks noGrp="1"/>
          </p:cNvSpPr>
          <p:nvPr>
            <p:ph type="subTitle" idx="4294967295"/>
          </p:nvPr>
        </p:nvSpPr>
        <p:spPr>
          <a:xfrm>
            <a:off x="1771064" y="3124085"/>
            <a:ext cx="9582736" cy="1137793"/>
          </a:xfrm>
        </p:spPr>
        <p:txBody>
          <a:bodyPr>
            <a:normAutofit/>
          </a:bodyPr>
          <a:lstStyle/>
          <a:p>
            <a:pPr marL="0" indent="0">
              <a:buNone/>
            </a:pPr>
            <a:r>
              <a:rPr lang="en-US" sz="2400" dirty="0">
                <a:solidFill>
                  <a:schemeClr val="bg1"/>
                </a:solidFill>
                <a:latin typeface="+mj-lt"/>
              </a:rPr>
              <a:t>					</a:t>
            </a:r>
            <a:r>
              <a:rPr lang="en-US" sz="2400" b="1" dirty="0">
                <a:solidFill>
                  <a:schemeClr val="bg1"/>
                </a:solidFill>
                <a:latin typeface="+mj-lt"/>
              </a:rPr>
              <a:t>- The Secured Social Media Website</a:t>
            </a:r>
          </a:p>
        </p:txBody>
      </p:sp>
      <p:sp>
        <p:nvSpPr>
          <p:cNvPr id="5" name="TextBox 4">
            <a:extLst>
              <a:ext uri="{FF2B5EF4-FFF2-40B4-BE49-F238E27FC236}">
                <a16:creationId xmlns:a16="http://schemas.microsoft.com/office/drawing/2014/main" id="{3600AC62-3AEF-4F08-93FF-E8E423B5CF4F}"/>
              </a:ext>
            </a:extLst>
          </p:cNvPr>
          <p:cNvSpPr txBox="1"/>
          <p:nvPr/>
        </p:nvSpPr>
        <p:spPr>
          <a:xfrm>
            <a:off x="4932726" y="4689445"/>
            <a:ext cx="6627303" cy="1446550"/>
          </a:xfrm>
          <a:prstGeom prst="rect">
            <a:avLst/>
          </a:prstGeom>
          <a:solidFill>
            <a:schemeClr val="bg1"/>
          </a:solidFill>
        </p:spPr>
        <p:txBody>
          <a:bodyPr wrap="square" rtlCol="0">
            <a:spAutoFit/>
          </a:bodyPr>
          <a:lstStyle/>
          <a:p>
            <a:r>
              <a:rPr lang="en-IN" sz="2800" b="1" dirty="0"/>
              <a:t>Done By ,</a:t>
            </a:r>
          </a:p>
          <a:p>
            <a:r>
              <a:rPr lang="en-IN" b="1" dirty="0">
                <a:solidFill>
                  <a:schemeClr val="bg1"/>
                </a:solidFill>
              </a:rPr>
              <a:t>               </a:t>
            </a:r>
            <a:r>
              <a:rPr lang="en-IN" sz="2000" b="1" dirty="0"/>
              <a:t>Name           :  </a:t>
            </a:r>
            <a:r>
              <a:rPr lang="en-IN" sz="2000" dirty="0"/>
              <a:t>K.P. </a:t>
            </a:r>
            <a:r>
              <a:rPr lang="en-IN" sz="2000"/>
              <a:t>Haries EH</a:t>
            </a:r>
            <a:r>
              <a:rPr lang="en-IN" sz="2000" dirty="0"/>
              <a:t>,DFIR ,…</a:t>
            </a:r>
          </a:p>
          <a:p>
            <a:r>
              <a:rPr lang="en-IN" sz="2000" b="1" dirty="0"/>
              <a:t>             Department : </a:t>
            </a:r>
            <a:r>
              <a:rPr lang="en-IN" sz="2000" dirty="0" err="1"/>
              <a:t>M.Sc</a:t>
            </a:r>
            <a:r>
              <a:rPr lang="en-IN" sz="2000" dirty="0"/>
              <a:t> – Software Systems [CT –PG]</a:t>
            </a:r>
          </a:p>
          <a:p>
            <a:r>
              <a:rPr lang="en-IN" sz="2000" b="1" dirty="0"/>
              <a:t>	Date              : </a:t>
            </a:r>
            <a:r>
              <a:rPr lang="en-IN" sz="2000" dirty="0"/>
              <a:t>5/5/2021</a:t>
            </a:r>
          </a:p>
        </p:txBody>
      </p:sp>
      <p:sp>
        <p:nvSpPr>
          <p:cNvPr id="6" name="Rectangle 5">
            <a:extLst>
              <a:ext uri="{FF2B5EF4-FFF2-40B4-BE49-F238E27FC236}">
                <a16:creationId xmlns:a16="http://schemas.microsoft.com/office/drawing/2014/main" id="{48136D58-60EB-4B12-9956-F90C258161F5}"/>
              </a:ext>
            </a:extLst>
          </p:cNvPr>
          <p:cNvSpPr/>
          <p:nvPr/>
        </p:nvSpPr>
        <p:spPr>
          <a:xfrm>
            <a:off x="4848836" y="4446165"/>
            <a:ext cx="6811861" cy="1945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FF83807-FAED-47EB-85ED-C190D2448BA1}"/>
              </a:ext>
            </a:extLst>
          </p:cNvPr>
          <p:cNvSpPr txBox="1"/>
          <p:nvPr/>
        </p:nvSpPr>
        <p:spPr>
          <a:xfrm>
            <a:off x="838200" y="5049723"/>
            <a:ext cx="3590488" cy="738664"/>
          </a:xfrm>
          <a:prstGeom prst="rect">
            <a:avLst/>
          </a:prstGeom>
          <a:noFill/>
        </p:spPr>
        <p:txBody>
          <a:bodyPr wrap="square" rtlCol="0">
            <a:spAutoFit/>
          </a:bodyPr>
          <a:lstStyle/>
          <a:p>
            <a:r>
              <a:rPr lang="en-US" sz="2400" dirty="0"/>
              <a:t>        MENDOR</a:t>
            </a:r>
            <a:endParaRPr lang="en-US" dirty="0"/>
          </a:p>
          <a:p>
            <a:r>
              <a:rPr lang="en-US" dirty="0"/>
              <a:t>Ms. K. </a:t>
            </a:r>
            <a:r>
              <a:rPr lang="en-US" dirty="0" err="1"/>
              <a:t>Karthiga</a:t>
            </a:r>
            <a:r>
              <a:rPr lang="en-US" dirty="0"/>
              <a:t> (AP/</a:t>
            </a:r>
            <a:r>
              <a:rPr lang="en-US" dirty="0" err="1"/>
              <a:t>M.Sc</a:t>
            </a:r>
            <a:r>
              <a:rPr lang="en-US" dirty="0"/>
              <a:t>)</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ADM ( Advance </a:t>
            </a:r>
            <a:r>
              <a:rPr lang="en-US" b="1" dirty="0" err="1">
                <a:latin typeface="Segoe UI Light" panose="020B0502040204020203" pitchFamily="34" charset="0"/>
                <a:cs typeface="Segoe UI Light" panose="020B0502040204020203" pitchFamily="34" charset="0"/>
              </a:rPr>
              <a:t>Defence</a:t>
            </a:r>
            <a:r>
              <a:rPr lang="en-US" b="1" dirty="0">
                <a:latin typeface="Segoe UI Light" panose="020B0502040204020203" pitchFamily="34" charset="0"/>
                <a:cs typeface="Segoe UI Light" panose="020B0502040204020203" pitchFamily="34" charset="0"/>
              </a:rPr>
              <a:t> Mechanism )</a:t>
            </a:r>
          </a:p>
        </p:txBody>
      </p:sp>
      <p:sp>
        <p:nvSpPr>
          <p:cNvPr id="16" name="Content Placeholder 17"/>
          <p:cNvSpPr txBox="1">
            <a:spLocks/>
          </p:cNvSpPr>
          <p:nvPr/>
        </p:nvSpPr>
        <p:spPr>
          <a:xfrm>
            <a:off x="521207" y="1546167"/>
            <a:ext cx="11033484" cy="445562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IN" sz="1600" cap="all" dirty="0"/>
              <a:t>ADM </a:t>
            </a:r>
            <a:r>
              <a:rPr lang="en-IN" sz="1600" dirty="0"/>
              <a:t>was specially developed for Buddy website to maintain security mechanism to ensure security and protect users from cyber attacks .</a:t>
            </a:r>
          </a:p>
          <a:p>
            <a:r>
              <a:rPr lang="en-IN" sz="1600" dirty="0"/>
              <a:t>ADM protects major of all cyber attacks like </a:t>
            </a:r>
            <a:r>
              <a:rPr lang="en-IN" sz="1600" dirty="0" err="1"/>
              <a:t>sql</a:t>
            </a:r>
            <a:r>
              <a:rPr lang="en-IN" sz="1600" dirty="0"/>
              <a:t> injection , </a:t>
            </a:r>
            <a:r>
              <a:rPr lang="en-IN" sz="1600" dirty="0" err="1"/>
              <a:t>xss</a:t>
            </a:r>
            <a:r>
              <a:rPr lang="en-IN" sz="1600" dirty="0"/>
              <a:t> injection , DDOS attack , dynamic proxy (TOR) with flooding attacks . </a:t>
            </a:r>
          </a:p>
          <a:p>
            <a:r>
              <a:rPr lang="en-IN" sz="1600" dirty="0"/>
              <a:t>ADM also detect VPN , TOR and bot to protect our users from malicious activities of attackers.</a:t>
            </a:r>
          </a:p>
          <a:p>
            <a:pPr marL="0" indent="0">
              <a:buNone/>
            </a:pPr>
            <a:endParaRPr lang="en-IN" sz="1600" dirty="0"/>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04EC-FB3A-4BF8-8464-D7D8DEBAB805}"/>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ADM ( Advance </a:t>
            </a:r>
            <a:r>
              <a:rPr lang="en-US" b="1" dirty="0" err="1">
                <a:latin typeface="Segoe UI Light" panose="020B0502040204020203" pitchFamily="34" charset="0"/>
                <a:cs typeface="Segoe UI Light" panose="020B0502040204020203" pitchFamily="34" charset="0"/>
              </a:rPr>
              <a:t>Defence</a:t>
            </a:r>
            <a:r>
              <a:rPr lang="en-US" b="1" dirty="0">
                <a:latin typeface="Segoe UI Light" panose="020B0502040204020203" pitchFamily="34" charset="0"/>
                <a:cs typeface="Segoe UI Light" panose="020B0502040204020203" pitchFamily="34" charset="0"/>
              </a:rPr>
              <a:t> Mechanism )</a:t>
            </a:r>
            <a:endParaRPr lang="en-IN" dirty="0"/>
          </a:p>
        </p:txBody>
      </p:sp>
      <p:pic>
        <p:nvPicPr>
          <p:cNvPr id="4" name="Content Placeholder 3">
            <a:extLst>
              <a:ext uri="{FF2B5EF4-FFF2-40B4-BE49-F238E27FC236}">
                <a16:creationId xmlns:a16="http://schemas.microsoft.com/office/drawing/2014/main" id="{FFA591CF-D467-46C4-8078-488013EFD88C}"/>
              </a:ext>
            </a:extLst>
          </p:cNvPr>
          <p:cNvPicPr>
            <a:picLocks noGrp="1"/>
          </p:cNvPicPr>
          <p:nvPr>
            <p:ph sz="quarter" idx="10"/>
          </p:nvPr>
        </p:nvPicPr>
        <p:blipFill>
          <a:blip r:embed="rId2" cstate="print">
            <a:extLst>
              <a:ext uri="{28A0092B-C50C-407E-A947-70E740481C1C}">
                <a14:useLocalDpi xmlns:a14="http://schemas.microsoft.com/office/drawing/2010/main" val="0"/>
              </a:ext>
            </a:extLst>
          </a:blip>
          <a:srcRect/>
          <a:stretch>
            <a:fillRect/>
          </a:stretch>
        </p:blipFill>
        <p:spPr bwMode="auto">
          <a:xfrm>
            <a:off x="656705" y="1388225"/>
            <a:ext cx="10897986" cy="4963363"/>
          </a:xfrm>
          <a:prstGeom prst="rect">
            <a:avLst/>
          </a:prstGeom>
          <a:noFill/>
          <a:ln>
            <a:noFill/>
          </a:ln>
        </p:spPr>
      </p:pic>
    </p:spTree>
    <p:extLst>
      <p:ext uri="{BB962C8B-B14F-4D97-AF65-F5344CB8AC3E}">
        <p14:creationId xmlns:p14="http://schemas.microsoft.com/office/powerpoint/2010/main" val="216833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381D-19A2-4F4A-B0C2-AF33C92E7591}"/>
              </a:ext>
            </a:extLst>
          </p:cNvPr>
          <p:cNvSpPr>
            <a:spLocks noGrp="1"/>
          </p:cNvSpPr>
          <p:nvPr>
            <p:ph type="title"/>
          </p:nvPr>
        </p:nvSpPr>
        <p:spPr/>
        <p:txBody>
          <a:bodyPr>
            <a:normAutofit fontScale="90000"/>
          </a:bodyPr>
          <a:lstStyle/>
          <a:p>
            <a:r>
              <a:rPr lang="en-IN" sz="2800" b="1" dirty="0"/>
              <a:t>NETSPARKER VULNERABILITY REPORT (SAMPLE)</a:t>
            </a:r>
            <a:endParaRPr lang="en-IN" b="1" dirty="0"/>
          </a:p>
        </p:txBody>
      </p:sp>
      <p:pic>
        <p:nvPicPr>
          <p:cNvPr id="5" name="Content Placeholder 4">
            <a:extLst>
              <a:ext uri="{FF2B5EF4-FFF2-40B4-BE49-F238E27FC236}">
                <a16:creationId xmlns:a16="http://schemas.microsoft.com/office/drawing/2014/main" id="{ADB0B323-0FAA-47D1-89F4-E84503039A3B}"/>
              </a:ext>
            </a:extLst>
          </p:cNvPr>
          <p:cNvPicPr>
            <a:picLocks noGrp="1" noChangeAspect="1"/>
          </p:cNvPicPr>
          <p:nvPr>
            <p:ph sz="quarter" idx="10"/>
          </p:nvPr>
        </p:nvPicPr>
        <p:blipFill>
          <a:blip r:embed="rId2"/>
          <a:stretch>
            <a:fillRect/>
          </a:stretch>
        </p:blipFill>
        <p:spPr>
          <a:xfrm>
            <a:off x="1507016" y="1511736"/>
            <a:ext cx="8847393" cy="4989733"/>
          </a:xfrm>
        </p:spPr>
      </p:pic>
    </p:spTree>
    <p:extLst>
      <p:ext uri="{BB962C8B-B14F-4D97-AF65-F5344CB8AC3E}">
        <p14:creationId xmlns:p14="http://schemas.microsoft.com/office/powerpoint/2010/main" val="270085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F442-B607-493A-819D-2AEB03A54D66}"/>
              </a:ext>
            </a:extLst>
          </p:cNvPr>
          <p:cNvSpPr>
            <a:spLocks noGrp="1"/>
          </p:cNvSpPr>
          <p:nvPr>
            <p:ph type="title"/>
          </p:nvPr>
        </p:nvSpPr>
        <p:spPr>
          <a:xfrm>
            <a:off x="521207" y="448056"/>
            <a:ext cx="10938154" cy="640080"/>
          </a:xfrm>
        </p:spPr>
        <p:txBody>
          <a:bodyPr>
            <a:normAutofit/>
          </a:bodyPr>
          <a:lstStyle/>
          <a:p>
            <a:r>
              <a:rPr lang="en-US" b="1" dirty="0"/>
              <a:t>HOW BUDDY WAS DIFFERENT FROM OTHER COMPETITORS ?</a:t>
            </a:r>
            <a:endParaRPr lang="en-IN" b="1" dirty="0"/>
          </a:p>
        </p:txBody>
      </p:sp>
      <p:pic>
        <p:nvPicPr>
          <p:cNvPr id="5" name="Content Placeholder 4">
            <a:extLst>
              <a:ext uri="{FF2B5EF4-FFF2-40B4-BE49-F238E27FC236}">
                <a16:creationId xmlns:a16="http://schemas.microsoft.com/office/drawing/2014/main" id="{3730298B-228F-469C-B6E2-DC6048DA7AF8}"/>
              </a:ext>
            </a:extLst>
          </p:cNvPr>
          <p:cNvPicPr>
            <a:picLocks noGrp="1" noChangeAspect="1"/>
          </p:cNvPicPr>
          <p:nvPr>
            <p:ph sz="quarter" idx="10"/>
          </p:nvPr>
        </p:nvPicPr>
        <p:blipFill>
          <a:blip r:embed="rId2"/>
          <a:stretch>
            <a:fillRect/>
          </a:stretch>
        </p:blipFill>
        <p:spPr>
          <a:xfrm>
            <a:off x="3476677" y="1439862"/>
            <a:ext cx="4400588" cy="5402634"/>
          </a:xfrm>
        </p:spPr>
      </p:pic>
    </p:spTree>
    <p:extLst>
      <p:ext uri="{BB962C8B-B14F-4D97-AF65-F5344CB8AC3E}">
        <p14:creationId xmlns:p14="http://schemas.microsoft.com/office/powerpoint/2010/main" val="89626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CONCLUSION</a:t>
            </a:r>
          </a:p>
        </p:txBody>
      </p:sp>
      <p:sp>
        <p:nvSpPr>
          <p:cNvPr id="5" name="Content Placeholder 4"/>
          <p:cNvSpPr>
            <a:spLocks noGrp="1"/>
          </p:cNvSpPr>
          <p:nvPr>
            <p:ph sz="half" idx="4294967295"/>
          </p:nvPr>
        </p:nvSpPr>
        <p:spPr>
          <a:xfrm>
            <a:off x="541611" y="2614427"/>
            <a:ext cx="11220898" cy="3978275"/>
          </a:xfrm>
        </p:spPr>
        <p:txBody>
          <a:bodyPr>
            <a:normAutofit/>
          </a:bodyPr>
          <a:lstStyle/>
          <a:p>
            <a:r>
              <a:rPr lang="en-US" dirty="0"/>
              <a:t>The Application was designed in such a way that future changes can be</a:t>
            </a:r>
            <a:r>
              <a:rPr lang="en-IN" dirty="0"/>
              <a:t> </a:t>
            </a:r>
            <a:r>
              <a:rPr lang="en-US" dirty="0"/>
              <a:t>done easily. The following conclusions can be deduced from the development of the project.</a:t>
            </a:r>
            <a:endParaRPr lang="en-IN" dirty="0"/>
          </a:p>
          <a:p>
            <a:pPr lvl="2"/>
            <a:r>
              <a:rPr lang="en-US" dirty="0"/>
              <a:t> </a:t>
            </a:r>
            <a:r>
              <a:rPr lang="en-IN" dirty="0"/>
              <a:t>It gives appropriate access to the authorized users depending on their permissions.</a:t>
            </a:r>
            <a:endParaRPr lang="en-IN" sz="1050" dirty="0"/>
          </a:p>
          <a:p>
            <a:pPr lvl="2"/>
            <a:r>
              <a:rPr lang="en-IN" dirty="0"/>
              <a:t>It effectively overcomes the delay in communications.</a:t>
            </a:r>
            <a:endParaRPr lang="en-IN" sz="1050" dirty="0"/>
          </a:p>
          <a:p>
            <a:pPr lvl="2"/>
            <a:r>
              <a:rPr lang="en-IN" dirty="0"/>
              <a:t>Updating of information becomes so easier.</a:t>
            </a:r>
            <a:endParaRPr lang="en-IN" sz="1050" dirty="0"/>
          </a:p>
          <a:p>
            <a:pPr lvl="2"/>
            <a:r>
              <a:rPr lang="en-IN" dirty="0"/>
              <a:t>System security, data security and reliability are the striking features.</a:t>
            </a:r>
            <a:endParaRPr lang="en-IN" sz="1050" dirty="0"/>
          </a:p>
          <a:p>
            <a:pPr lvl="2"/>
            <a:r>
              <a:rPr lang="en-IN" dirty="0"/>
              <a:t>The System has adequate scope for modification in future if it is necessary.</a:t>
            </a:r>
            <a:endParaRPr lang="en-IN" sz="1050" dirty="0"/>
          </a:p>
          <a:p>
            <a:r>
              <a:rPr lang="en-IN" dirty="0"/>
              <a:t>						</a:t>
            </a:r>
            <a:r>
              <a:rPr lang="en-IN" sz="1600" b="1" dirty="0">
                <a:hlinkClick r:id="rId3" action="ppaction://hlinkfile"/>
              </a:rPr>
              <a:t>NETSPARKER VULNERABILITY REPORT ( FULL REPORT)</a:t>
            </a:r>
            <a:endParaRPr lang="en-IN" b="1"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F4EB-4A31-49A8-B3BB-E767710A3269}"/>
              </a:ext>
            </a:extLst>
          </p:cNvPr>
          <p:cNvSpPr>
            <a:spLocks noGrp="1"/>
          </p:cNvSpPr>
          <p:nvPr>
            <p:ph type="title"/>
          </p:nvPr>
        </p:nvSpPr>
        <p:spPr>
          <a:xfrm>
            <a:off x="504430" y="1360024"/>
            <a:ext cx="6876288" cy="640080"/>
          </a:xfrm>
        </p:spPr>
        <p:txBody>
          <a:bodyPr/>
          <a:lstStyle/>
          <a:p>
            <a:r>
              <a:rPr lang="en-US" dirty="0"/>
              <a:t>ANY QUERIES ???</a:t>
            </a:r>
            <a:endParaRPr lang="en-IN" dirty="0"/>
          </a:p>
        </p:txBody>
      </p:sp>
      <p:sp>
        <p:nvSpPr>
          <p:cNvPr id="3" name="Content Placeholder 2">
            <a:extLst>
              <a:ext uri="{FF2B5EF4-FFF2-40B4-BE49-F238E27FC236}">
                <a16:creationId xmlns:a16="http://schemas.microsoft.com/office/drawing/2014/main" id="{2F3017CC-C93F-418B-B82C-ED4A63BF854C}"/>
              </a:ext>
            </a:extLst>
          </p:cNvPr>
          <p:cNvSpPr>
            <a:spLocks noGrp="1"/>
          </p:cNvSpPr>
          <p:nvPr>
            <p:ph sz="quarter" idx="13"/>
          </p:nvPr>
        </p:nvSpPr>
        <p:spPr>
          <a:xfrm>
            <a:off x="3408531" y="3332988"/>
            <a:ext cx="9445752" cy="3977640"/>
          </a:xfrm>
        </p:spPr>
        <p:txBody>
          <a:bodyPr>
            <a:normAutofit/>
          </a:bodyPr>
          <a:lstStyle/>
          <a:p>
            <a:r>
              <a:rPr lang="en-US" sz="7200" b="1" dirty="0"/>
              <a:t>THANK YOU</a:t>
            </a:r>
            <a:endParaRPr lang="en-IN" sz="7200" b="1" dirty="0"/>
          </a:p>
        </p:txBody>
      </p:sp>
    </p:spTree>
    <p:extLst>
      <p:ext uri="{BB962C8B-B14F-4D97-AF65-F5344CB8AC3E}">
        <p14:creationId xmlns:p14="http://schemas.microsoft.com/office/powerpoint/2010/main" val="138867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700B-2BDA-486E-80E4-79789A12E13E}"/>
              </a:ext>
            </a:extLst>
          </p:cNvPr>
          <p:cNvSpPr>
            <a:spLocks noGrp="1"/>
          </p:cNvSpPr>
          <p:nvPr>
            <p:ph type="title"/>
          </p:nvPr>
        </p:nvSpPr>
        <p:spPr>
          <a:xfrm>
            <a:off x="612396" y="318782"/>
            <a:ext cx="10552587" cy="780176"/>
          </a:xfrm>
        </p:spPr>
        <p:txBody>
          <a:bodyPr>
            <a:normAutofit/>
          </a:bodyPr>
          <a:lstStyle/>
          <a:p>
            <a:pPr algn="ctr"/>
            <a:r>
              <a:rPr lang="en-US" sz="4000" b="1" dirty="0"/>
              <a:t>OUTLINE</a:t>
            </a:r>
            <a:endParaRPr lang="en-IN" sz="3200" b="1" dirty="0"/>
          </a:p>
        </p:txBody>
      </p:sp>
      <p:sp>
        <p:nvSpPr>
          <p:cNvPr id="3" name="Content Placeholder 2">
            <a:extLst>
              <a:ext uri="{FF2B5EF4-FFF2-40B4-BE49-F238E27FC236}">
                <a16:creationId xmlns:a16="http://schemas.microsoft.com/office/drawing/2014/main" id="{5C6FDB58-DC7F-4C68-B8AC-F8F9879E32FF}"/>
              </a:ext>
            </a:extLst>
          </p:cNvPr>
          <p:cNvSpPr>
            <a:spLocks noGrp="1"/>
          </p:cNvSpPr>
          <p:nvPr>
            <p:ph sz="quarter" idx="10"/>
          </p:nvPr>
        </p:nvSpPr>
        <p:spPr>
          <a:xfrm>
            <a:off x="1084779" y="1964115"/>
            <a:ext cx="11456761" cy="5200084"/>
          </a:xfrm>
        </p:spPr>
        <p:txBody>
          <a:bodyPr>
            <a:noAutofit/>
          </a:bodyPr>
          <a:lstStyle/>
          <a:p>
            <a:pPr marL="171450" indent="-171450">
              <a:lnSpc>
                <a:spcPct val="100000"/>
              </a:lnSpc>
              <a:spcAft>
                <a:spcPts val="300"/>
              </a:spcAft>
              <a:buFont typeface="Arial" panose="020B0604020202020204" pitchFamily="34" charset="0"/>
              <a:buChar char="•"/>
            </a:pPr>
            <a:r>
              <a:rPr lang="en-US" sz="2400" dirty="0"/>
              <a:t>OBJECTIVE</a:t>
            </a:r>
          </a:p>
          <a:p>
            <a:pPr marL="171450" indent="-171450">
              <a:lnSpc>
                <a:spcPct val="100000"/>
              </a:lnSpc>
              <a:spcAft>
                <a:spcPts val="300"/>
              </a:spcAft>
              <a:buFont typeface="Arial" panose="020B0604020202020204" pitchFamily="34" charset="0"/>
              <a:buChar char="•"/>
            </a:pPr>
            <a:r>
              <a:rPr lang="en-US" sz="2400" dirty="0"/>
              <a:t>INTRODUCTION</a:t>
            </a:r>
          </a:p>
          <a:p>
            <a:pPr marL="171450" indent="-171450">
              <a:lnSpc>
                <a:spcPct val="100000"/>
              </a:lnSpc>
              <a:spcAft>
                <a:spcPts val="300"/>
              </a:spcAft>
              <a:buFont typeface="Arial" panose="020B0604020202020204" pitchFamily="34" charset="0"/>
              <a:buChar char="•"/>
            </a:pPr>
            <a:r>
              <a:rPr lang="en-US" sz="2400" dirty="0"/>
              <a:t>FEATURES</a:t>
            </a:r>
          </a:p>
          <a:p>
            <a:pPr marL="171450" indent="-171450">
              <a:lnSpc>
                <a:spcPct val="100000"/>
              </a:lnSpc>
              <a:spcAft>
                <a:spcPts val="300"/>
              </a:spcAft>
              <a:buFont typeface="Arial" panose="020B0604020202020204" pitchFamily="34" charset="0"/>
              <a:buChar char="•"/>
            </a:pPr>
            <a:r>
              <a:rPr lang="en-US" sz="2400" dirty="0"/>
              <a:t>SOFTWARE REQUIREMENTS</a:t>
            </a:r>
          </a:p>
          <a:p>
            <a:pPr marL="171450" indent="-171450">
              <a:lnSpc>
                <a:spcPct val="100000"/>
              </a:lnSpc>
              <a:spcAft>
                <a:spcPts val="300"/>
              </a:spcAft>
              <a:buFont typeface="Arial" panose="020B0604020202020204" pitchFamily="34" charset="0"/>
              <a:buChar char="•"/>
            </a:pPr>
            <a:r>
              <a:rPr lang="en-US" sz="2400" dirty="0"/>
              <a:t>BUDDY MODULES</a:t>
            </a:r>
          </a:p>
          <a:p>
            <a:pPr marL="171450" indent="-171450">
              <a:lnSpc>
                <a:spcPct val="100000"/>
              </a:lnSpc>
              <a:spcAft>
                <a:spcPts val="300"/>
              </a:spcAft>
              <a:buFont typeface="Arial" panose="020B0604020202020204" pitchFamily="34" charset="0"/>
              <a:buChar char="•"/>
            </a:pPr>
            <a:r>
              <a:rPr lang="en-US" sz="2400" dirty="0"/>
              <a:t>ADM – OUR OWN FIREWALL</a:t>
            </a:r>
          </a:p>
          <a:p>
            <a:pPr marL="171450" indent="-171450">
              <a:lnSpc>
                <a:spcPct val="100000"/>
              </a:lnSpc>
              <a:spcAft>
                <a:spcPts val="300"/>
              </a:spcAft>
              <a:buFont typeface="Arial" panose="020B0604020202020204" pitchFamily="34" charset="0"/>
              <a:buChar char="•"/>
            </a:pPr>
            <a:r>
              <a:rPr lang="en-US" sz="2400" dirty="0"/>
              <a:t>HOW BUDDY WAS DIFFERENT FROM OTHER COMPETITORS ?</a:t>
            </a:r>
            <a:endParaRPr lang="en-IN" sz="2400" dirty="0"/>
          </a:p>
        </p:txBody>
      </p:sp>
    </p:spTree>
    <p:extLst>
      <p:ext uri="{BB962C8B-B14F-4D97-AF65-F5344CB8AC3E}">
        <p14:creationId xmlns:p14="http://schemas.microsoft.com/office/powerpoint/2010/main" val="113221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OBJECTIVE</a:t>
            </a:r>
          </a:p>
        </p:txBody>
      </p:sp>
      <p:sp>
        <p:nvSpPr>
          <p:cNvPr id="25" name="Content Placeholder 17"/>
          <p:cNvSpPr txBox="1">
            <a:spLocks/>
          </p:cNvSpPr>
          <p:nvPr/>
        </p:nvSpPr>
        <p:spPr>
          <a:xfrm>
            <a:off x="598516" y="1604356"/>
            <a:ext cx="10964488" cy="42893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endParaRPr lang="en-IN" sz="1600" dirty="0"/>
          </a:p>
          <a:p>
            <a:pPr>
              <a:spcAft>
                <a:spcPts val="2000"/>
              </a:spcAft>
            </a:pPr>
            <a:r>
              <a:rPr lang="en-IN" sz="1600" dirty="0"/>
              <a:t>A social network service focuses on the building and verifying of online social networks for communities of people who share interests and activities, or who are interested in exploring the interests and activities of others, and which necessitates the use of software. </a:t>
            </a:r>
          </a:p>
          <a:p>
            <a:pPr>
              <a:spcAft>
                <a:spcPts val="2000"/>
              </a:spcAft>
            </a:pPr>
            <a:r>
              <a:rPr lang="en-IN" sz="1600" dirty="0"/>
              <a:t>Most services are primarily web based and provide a collection of various ways for users to interact, such as messaging, queries, Advices and file uploading.</a:t>
            </a:r>
          </a:p>
          <a:p>
            <a:pPr>
              <a:spcAft>
                <a:spcPts val="2000"/>
              </a:spcAft>
            </a:pPr>
            <a:r>
              <a:rPr lang="en-IN" sz="1600" dirty="0"/>
              <a:t>Providing Sophisticated Security To users.</a:t>
            </a:r>
            <a:br>
              <a:rPr lang="en-IN" sz="1600" dirty="0"/>
            </a:br>
            <a:br>
              <a:rPr lang="en-IN" sz="1600" dirty="0"/>
            </a:b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23118"/>
            <a:ext cx="6877119" cy="640080"/>
          </a:xfrm>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09" y="1524707"/>
            <a:ext cx="11104521" cy="47763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600" dirty="0"/>
          </a:p>
          <a:p>
            <a:r>
              <a:rPr lang="en-IN" sz="1600" dirty="0"/>
              <a:t>Buddy is a social media website focuses on the building and verifying of online social networks for communities of people who share interests and activities, or who are interested in exploring the interests and activities of others, and which necessitates the use of software.</a:t>
            </a:r>
          </a:p>
          <a:p>
            <a:r>
              <a:rPr lang="en-IN" sz="1600" dirty="0"/>
              <a:t> In Buddy , I used bootstrap UI , html, </a:t>
            </a:r>
            <a:r>
              <a:rPr lang="en-IN" sz="1600" dirty="0" err="1"/>
              <a:t>css</a:t>
            </a:r>
            <a:r>
              <a:rPr lang="en-IN" sz="1600" dirty="0"/>
              <a:t> , react JS for front-End development , PHP and MySQL database for back-end development. This is my project which has full stack social media website . </a:t>
            </a:r>
          </a:p>
          <a:p>
            <a:r>
              <a:rPr lang="en-IN" sz="1600" dirty="0"/>
              <a:t>Buddy has so many modules . i.e. admin panel , user registration , blog , advertisement , </a:t>
            </a:r>
            <a:r>
              <a:rPr lang="en-IN" sz="1600" dirty="0" err="1"/>
              <a:t>socialmedia</a:t>
            </a:r>
            <a:r>
              <a:rPr lang="en-IN" sz="1600" dirty="0"/>
              <a:t> integration , posting pictures &amp; videos , video &amp; audio calling , sent messages , payments and emoji and ADM – (Advance </a:t>
            </a:r>
            <a:r>
              <a:rPr lang="en-IN" sz="1600" dirty="0" err="1"/>
              <a:t>Defense</a:t>
            </a:r>
            <a:r>
              <a:rPr lang="en-IN" sz="1600" dirty="0"/>
              <a:t> Mechanism ) for website security purposes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FEATURES</a:t>
            </a:r>
          </a:p>
        </p:txBody>
      </p:sp>
      <p:sp>
        <p:nvSpPr>
          <p:cNvPr id="4" name="Content Placeholder 3">
            <a:extLst>
              <a:ext uri="{FF2B5EF4-FFF2-40B4-BE49-F238E27FC236}">
                <a16:creationId xmlns:a16="http://schemas.microsoft.com/office/drawing/2014/main" id="{0D5DAD0A-E584-4694-8E07-96303436AD3F}"/>
              </a:ext>
            </a:extLst>
          </p:cNvPr>
          <p:cNvSpPr>
            <a:spLocks noGrp="1"/>
          </p:cNvSpPr>
          <p:nvPr>
            <p:ph sz="quarter" idx="10"/>
          </p:nvPr>
        </p:nvSpPr>
        <p:spPr>
          <a:xfrm>
            <a:off x="623456" y="1512916"/>
            <a:ext cx="10964486" cy="4821381"/>
          </a:xfrm>
        </p:spPr>
        <p:txBody>
          <a:bodyPr>
            <a:normAutofit/>
          </a:bodyPr>
          <a:lstStyle/>
          <a:p>
            <a:r>
              <a:rPr lang="en-IN" sz="1400" b="1" dirty="0"/>
              <a:t>1. </a:t>
            </a:r>
            <a:r>
              <a:rPr lang="en-IN" sz="1600" b="1" u="sng" dirty="0"/>
              <a:t>Messages:</a:t>
            </a:r>
            <a:r>
              <a:rPr lang="en-IN" sz="1600" b="1" dirty="0"/>
              <a:t> </a:t>
            </a:r>
            <a:r>
              <a:rPr lang="en-IN" sz="1400" dirty="0"/>
              <a:t>This application provides the message passing between friends through online. So communication facility is easy through this application.</a:t>
            </a:r>
          </a:p>
          <a:p>
            <a:r>
              <a:rPr lang="en-IN" sz="1400" b="1" dirty="0"/>
              <a:t>2. </a:t>
            </a:r>
            <a:r>
              <a:rPr lang="en-IN" sz="1600" b="1" u="sng" dirty="0"/>
              <a:t>Edit Profile :</a:t>
            </a:r>
            <a:r>
              <a:rPr lang="en-IN" sz="1600" dirty="0"/>
              <a:t> </a:t>
            </a:r>
            <a:r>
              <a:rPr lang="en-IN" sz="1400" dirty="0"/>
              <a:t>End users will modify and upload the photos</a:t>
            </a:r>
          </a:p>
          <a:p>
            <a:r>
              <a:rPr lang="en-IN" sz="1400" b="1" dirty="0"/>
              <a:t>3. </a:t>
            </a:r>
            <a:r>
              <a:rPr lang="en-IN" sz="1600" b="1" u="sng" dirty="0"/>
              <a:t>Invite the friends:</a:t>
            </a:r>
            <a:r>
              <a:rPr lang="en-IN" sz="1600" dirty="0"/>
              <a:t> </a:t>
            </a:r>
            <a:r>
              <a:rPr lang="en-IN" sz="1400" dirty="0"/>
              <a:t>End users send the invitation request to his/her friends. After login the corresponding user he will see the invitation request and two text boxes (Yes, No).If user clicks on the “Yes" then that user is added into community else otherwise that user is just ignored.</a:t>
            </a:r>
          </a:p>
          <a:p>
            <a:r>
              <a:rPr lang="en-IN" sz="1600" b="1" dirty="0"/>
              <a:t>4. </a:t>
            </a:r>
            <a:r>
              <a:rPr lang="en-IN" sz="1600" b="1" u="sng" dirty="0"/>
              <a:t>Communities:</a:t>
            </a:r>
            <a:r>
              <a:rPr lang="en-IN" sz="1600" dirty="0"/>
              <a:t> </a:t>
            </a:r>
            <a:r>
              <a:rPr lang="en-IN" sz="1400" dirty="0"/>
              <a:t>In the communities section all the friends of end users will show with photos and names. If end user clicks on a particular photo then it will show the details of that particular user.</a:t>
            </a:r>
          </a:p>
          <a:p>
            <a:r>
              <a:rPr lang="en-IN" sz="1600" b="1" dirty="0"/>
              <a:t>5. </a:t>
            </a:r>
            <a:r>
              <a:rPr lang="en-IN" sz="1600" b="1" u="sng" dirty="0"/>
              <a:t>File Attachments:</a:t>
            </a:r>
            <a:r>
              <a:rPr lang="en-IN" sz="1600" dirty="0"/>
              <a:t> </a:t>
            </a:r>
            <a:r>
              <a:rPr lang="en-IN" sz="1400" dirty="0"/>
              <a:t>This module is an added advantage of this application. Because in this module dynamically create one folder and upload the personal documents to that folder. This folder is having personal documents of a particular user.</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SOFTWARE REQUIREMENTS</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p>
        </p:txBody>
      </p:sp>
      <p:pic>
        <p:nvPicPr>
          <p:cNvPr id="7" name="Picture 6">
            <a:extLst>
              <a:ext uri="{FF2B5EF4-FFF2-40B4-BE49-F238E27FC236}">
                <a16:creationId xmlns:a16="http://schemas.microsoft.com/office/drawing/2014/main" id="{8891388A-9EEB-49AC-B090-DAFE7EAC177B}"/>
              </a:ext>
            </a:extLst>
          </p:cNvPr>
          <p:cNvPicPr>
            <a:picLocks noChangeAspect="1"/>
          </p:cNvPicPr>
          <p:nvPr/>
        </p:nvPicPr>
        <p:blipFill>
          <a:blip r:embed="rId2"/>
          <a:stretch>
            <a:fillRect/>
          </a:stretch>
        </p:blipFill>
        <p:spPr>
          <a:xfrm>
            <a:off x="2575559" y="1508760"/>
            <a:ext cx="6053051" cy="4952496"/>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Segoe UI Light" panose="020B0502040204020203" pitchFamily="34" charset="0"/>
                <a:cs typeface="Segoe UI Light" panose="020B0502040204020203" pitchFamily="34" charset="0"/>
              </a:rPr>
              <a:t>BUDDY MODULES</a:t>
            </a:r>
          </a:p>
        </p:txBody>
      </p:sp>
      <p:sp>
        <p:nvSpPr>
          <p:cNvPr id="5" name="Content Placeholder 4"/>
          <p:cNvSpPr>
            <a:spLocks noGrp="1"/>
          </p:cNvSpPr>
          <p:nvPr>
            <p:ph sz="half" idx="4294967295"/>
          </p:nvPr>
        </p:nvSpPr>
        <p:spPr>
          <a:xfrm>
            <a:off x="541611" y="1431010"/>
            <a:ext cx="6964782" cy="4978934"/>
          </a:xfrm>
        </p:spPr>
        <p:txBody>
          <a:bodyPr vert="horz" lIns="91440" tIns="45720" rIns="91440" bIns="45720" rtlCol="0">
            <a:normAutofit/>
          </a:bodyPr>
          <a:lstStyle/>
          <a:p>
            <a:pPr marL="228600" lvl="0" indent="-228600">
              <a:buFont typeface="+mj-lt"/>
              <a:buAutoNum type="arabicPeriod"/>
            </a:pPr>
            <a:r>
              <a:rPr lang="en-IN" b="1" dirty="0"/>
              <a:t>ADMIN PANEL </a:t>
            </a:r>
          </a:p>
          <a:p>
            <a:pPr marL="228600" lvl="0" indent="-228600">
              <a:buFont typeface="+mj-lt"/>
              <a:buAutoNum type="arabicPeriod"/>
            </a:pPr>
            <a:r>
              <a:rPr lang="en-IN" b="1" dirty="0"/>
              <a:t>USER REGISTRATION </a:t>
            </a:r>
            <a:endParaRPr lang="en-IN" dirty="0"/>
          </a:p>
          <a:p>
            <a:pPr marL="228600" indent="-228600">
              <a:buFont typeface="+mj-lt"/>
              <a:buAutoNum type="arabicPeriod"/>
            </a:pPr>
            <a:r>
              <a:rPr lang="en-IN" b="1" dirty="0"/>
              <a:t>BLOG </a:t>
            </a:r>
            <a:endParaRPr lang="en-IN" dirty="0"/>
          </a:p>
          <a:p>
            <a:pPr marL="228600" indent="-228600">
              <a:buFont typeface="+mj-lt"/>
              <a:buAutoNum type="arabicPeriod"/>
            </a:pPr>
            <a:r>
              <a:rPr lang="en-IN" b="1" dirty="0"/>
              <a:t>ADVERTISEMENT </a:t>
            </a:r>
            <a:endParaRPr lang="en-IN" dirty="0"/>
          </a:p>
          <a:p>
            <a:pPr marL="228600" indent="-228600">
              <a:buFont typeface="+mj-lt"/>
              <a:buAutoNum type="arabicPeriod"/>
            </a:pPr>
            <a:r>
              <a:rPr lang="en-IN" b="1" dirty="0"/>
              <a:t>SOCIAL MEDIA INTEGRATION </a:t>
            </a:r>
          </a:p>
          <a:p>
            <a:pPr marL="228600" indent="-228600">
              <a:buFont typeface="+mj-lt"/>
              <a:buAutoNum type="arabicPeriod"/>
            </a:pPr>
            <a:r>
              <a:rPr lang="en-IN" b="1" dirty="0"/>
              <a:t>POSTING IMAGES AND VIDEOS </a:t>
            </a:r>
            <a:endParaRPr lang="en-IN" dirty="0"/>
          </a:p>
          <a:p>
            <a:pPr marL="228600" indent="-228600">
              <a:buFont typeface="+mj-lt"/>
              <a:buAutoNum type="arabicPeriod"/>
            </a:pPr>
            <a:r>
              <a:rPr lang="en-IN" b="1" dirty="0"/>
              <a:t>VIDEO AND AUDIO CALLING </a:t>
            </a:r>
            <a:endParaRPr lang="en-IN" dirty="0"/>
          </a:p>
          <a:p>
            <a:pPr marL="228600" indent="-228600">
              <a:buFont typeface="+mj-lt"/>
              <a:buAutoNum type="arabicPeriod"/>
            </a:pPr>
            <a:r>
              <a:rPr lang="en-IN" b="1" dirty="0"/>
              <a:t>PAYMENT GATEWAY </a:t>
            </a:r>
            <a:endParaRPr lang="en-IN" dirty="0"/>
          </a:p>
          <a:p>
            <a:pPr marL="228600" indent="-228600">
              <a:buFont typeface="+mj-lt"/>
              <a:buAutoNum type="arabicPeriod"/>
            </a:pPr>
            <a:r>
              <a:rPr lang="en-IN" b="1" dirty="0"/>
              <a:t>SENDING TEXT MESSAGES </a:t>
            </a:r>
            <a:endParaRPr lang="en-IN" dirty="0"/>
          </a:p>
          <a:p>
            <a:pPr marL="228600" lvl="0" indent="-228600">
              <a:buFont typeface="+mj-lt"/>
              <a:buAutoNum type="arabicPeriod"/>
            </a:pPr>
            <a:endParaRPr lang="en-IN"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82218"/>
            <a:ext cx="6877119" cy="640080"/>
          </a:xfrm>
        </p:spPr>
        <p:txBody>
          <a:bodyPr/>
          <a:lstStyle/>
          <a:p>
            <a:r>
              <a:rPr lang="en-US" dirty="0">
                <a:latin typeface="Segoe UI Light" panose="020B0502040204020203" pitchFamily="34" charset="0"/>
                <a:cs typeface="Segoe UI Light" panose="020B0502040204020203" pitchFamily="34" charset="0"/>
              </a:rPr>
              <a:t>INDEX PAGE</a:t>
            </a:r>
          </a:p>
        </p:txBody>
      </p:sp>
      <p:sp>
        <p:nvSpPr>
          <p:cNvPr id="38" name="Content Placeholder 17"/>
          <p:cNvSpPr txBox="1">
            <a:spLocks/>
          </p:cNvSpPr>
          <p:nvPr/>
        </p:nvSpPr>
        <p:spPr>
          <a:xfrm>
            <a:off x="1838394" y="1624115"/>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solidFill>
                  <a:prstClr val="black">
                    <a:lumMod val="75000"/>
                    <a:lumOff val="25000"/>
                  </a:prstClr>
                </a:solidFill>
                <a:latin typeface="Segoe UI" panose="020B0502040204020203" pitchFamily="34" charset="0"/>
                <a:cs typeface="Segoe UI" panose="020B0502040204020203" pitchFamily="34" charset="0"/>
              </a:rPr>
              <a:t>INDEX PAGE ( VERSION 1 )</a:t>
            </a:r>
          </a:p>
          <a:p>
            <a:pPr marL="0" indent="0">
              <a:spcAft>
                <a:spcPts val="2000"/>
              </a:spcAft>
              <a:buNone/>
            </a:pPr>
            <a:endParaRPr lang="en-US" sz="1400" b="1" dirty="0">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7699595" y="1563825"/>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sz="1400" b="1" dirty="0">
                <a:solidFill>
                  <a:prstClr val="black">
                    <a:lumMod val="75000"/>
                    <a:lumOff val="25000"/>
                  </a:prstClr>
                </a:solidFill>
                <a:latin typeface="Segoe UI" panose="020B0502040204020203" pitchFamily="34" charset="0"/>
                <a:cs typeface="Segoe UI" panose="020B0502040204020203" pitchFamily="34" charset="0"/>
              </a:rPr>
              <a:t>INDEX PAGE ( VERSION 2 )</a:t>
            </a:r>
          </a:p>
        </p:txBody>
      </p:sp>
      <p:pic>
        <p:nvPicPr>
          <p:cNvPr id="26" name="Picture 25">
            <a:extLst>
              <a:ext uri="{FF2B5EF4-FFF2-40B4-BE49-F238E27FC236}">
                <a16:creationId xmlns:a16="http://schemas.microsoft.com/office/drawing/2014/main" id="{7BBC6540-6C0C-4354-8748-0E828E4DCA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207" y="2260802"/>
            <a:ext cx="5574793" cy="2851785"/>
          </a:xfrm>
          <a:prstGeom prst="rect">
            <a:avLst/>
          </a:prstGeom>
          <a:noFill/>
          <a:ln>
            <a:noFill/>
          </a:ln>
        </p:spPr>
      </p:pic>
      <p:pic>
        <p:nvPicPr>
          <p:cNvPr id="9" name="Picture 8">
            <a:extLst>
              <a:ext uri="{FF2B5EF4-FFF2-40B4-BE49-F238E27FC236}">
                <a16:creationId xmlns:a16="http://schemas.microsoft.com/office/drawing/2014/main" id="{A5EF7FBC-2E8C-48AE-BB1E-D736FE012FD4}"/>
              </a:ext>
            </a:extLst>
          </p:cNvPr>
          <p:cNvPicPr>
            <a:picLocks noChangeAspect="1"/>
          </p:cNvPicPr>
          <p:nvPr/>
        </p:nvPicPr>
        <p:blipFill>
          <a:blip r:embed="rId3"/>
          <a:stretch>
            <a:fillRect/>
          </a:stretch>
        </p:blipFill>
        <p:spPr>
          <a:xfrm>
            <a:off x="5943887" y="2260802"/>
            <a:ext cx="5826936" cy="2851785"/>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22FB-F805-438A-AE96-BD1EB4C02354}"/>
              </a:ext>
            </a:extLst>
          </p:cNvPr>
          <p:cNvSpPr>
            <a:spLocks noGrp="1"/>
          </p:cNvSpPr>
          <p:nvPr>
            <p:ph type="title"/>
          </p:nvPr>
        </p:nvSpPr>
        <p:spPr>
          <a:xfrm>
            <a:off x="521207" y="448056"/>
            <a:ext cx="10795542" cy="640080"/>
          </a:xfrm>
        </p:spPr>
        <p:txBody>
          <a:bodyPr>
            <a:normAutofit/>
          </a:bodyPr>
          <a:lstStyle/>
          <a:p>
            <a:r>
              <a:rPr lang="en-US" b="1" dirty="0"/>
              <a:t>DMCA COPYRIGHT – GLOBAL LICENSE APPROVED</a:t>
            </a:r>
            <a:endParaRPr lang="en-IN" b="1" dirty="0"/>
          </a:p>
        </p:txBody>
      </p:sp>
      <p:pic>
        <p:nvPicPr>
          <p:cNvPr id="7" name="Content Placeholder 6">
            <a:extLst>
              <a:ext uri="{FF2B5EF4-FFF2-40B4-BE49-F238E27FC236}">
                <a16:creationId xmlns:a16="http://schemas.microsoft.com/office/drawing/2014/main" id="{64B67685-803B-4C3F-9383-827372A6096B}"/>
              </a:ext>
            </a:extLst>
          </p:cNvPr>
          <p:cNvPicPr>
            <a:picLocks noGrp="1" noChangeAspect="1"/>
          </p:cNvPicPr>
          <p:nvPr>
            <p:ph sz="quarter" idx="10"/>
          </p:nvPr>
        </p:nvPicPr>
        <p:blipFill>
          <a:blip r:embed="rId2"/>
          <a:stretch>
            <a:fillRect/>
          </a:stretch>
        </p:blipFill>
        <p:spPr>
          <a:xfrm>
            <a:off x="2403290" y="1384154"/>
            <a:ext cx="7041869" cy="5301872"/>
          </a:xfrm>
        </p:spPr>
      </p:pic>
    </p:spTree>
    <p:extLst>
      <p:ext uri="{BB962C8B-B14F-4D97-AF65-F5344CB8AC3E}">
        <p14:creationId xmlns:p14="http://schemas.microsoft.com/office/powerpoint/2010/main" val="72348085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744</Words>
  <Application>Microsoft Office PowerPoint</Application>
  <PresentationFormat>Widescreen</PresentationFormat>
  <Paragraphs>67</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Calibri</vt:lpstr>
      <vt:lpstr>Segoe UI</vt:lpstr>
      <vt:lpstr>Segoe UI Light</vt:lpstr>
      <vt:lpstr>WelcomeDoc</vt:lpstr>
      <vt:lpstr>                      BUDDY</vt:lpstr>
      <vt:lpstr>OUTLINE</vt:lpstr>
      <vt:lpstr>OBJECTIVE</vt:lpstr>
      <vt:lpstr>INTRODUCTION</vt:lpstr>
      <vt:lpstr>FEATURES</vt:lpstr>
      <vt:lpstr>SOFTWARE REQUIREMENTS</vt:lpstr>
      <vt:lpstr>BUDDY MODULES</vt:lpstr>
      <vt:lpstr>INDEX PAGE</vt:lpstr>
      <vt:lpstr>DMCA COPYRIGHT – GLOBAL LICENSE APPROVED</vt:lpstr>
      <vt:lpstr>ADM ( Advance Defence Mechanism )</vt:lpstr>
      <vt:lpstr>ADM ( Advance Defence Mechanism )</vt:lpstr>
      <vt:lpstr>NETSPARKER VULNERABILITY REPORT (SAMPLE)</vt:lpstr>
      <vt:lpstr>HOW BUDDY WAS DIFFERENT FROM OTHER COMPETITORS ?</vt:lpstr>
      <vt:lpstr>CONCLUSION</vt:lpstr>
      <vt:lpstr>ANY 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2020-11-18T18:21:38Z</dcterms:created>
  <dcterms:modified xsi:type="dcterms:W3CDTF">2021-05-05T05:56:57Z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