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34bcd68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34bcd68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634bcd689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634bcd68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634bcd689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634bcd689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4bcd689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4bcd689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Intel_Research_Lablets" TargetMode="External"/><Relationship Id="rId3" Type="http://schemas.openxmlformats.org/officeDocument/2006/relationships/hyperlink" Target="https://en.wikipedia.org/wiki/C_(programming_language)" TargetMode="External"/><Relationship Id="rId7" Type="http://schemas.openxmlformats.org/officeDocument/2006/relationships/hyperlink" Target="https://en.wikipedia.org/wiki/GNU_Octave" TargetMode="External"/><Relationship Id="rId12" Type="http://schemas.openxmlformats.org/officeDocument/2006/relationships/hyperlink" Target="https://en.wikipedia.org/wiki/3D_Displa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en.wikipedia.org/wiki/MATLAB" TargetMode="External"/><Relationship Id="rId11" Type="http://schemas.openxmlformats.org/officeDocument/2006/relationships/hyperlink" Target="https://en.wikipedia.org/wiki/Ray_tracing_(graphics)"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Real-time_computing"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Central_processing_uni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7260667"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6000" dirty="0">
                <a:solidFill>
                  <a:schemeClr val="tx1">
                    <a:lumMod val="65000"/>
                  </a:schemeClr>
                </a:solidFill>
                <a:latin typeface="Arial" panose="020B0604020202020204" pitchFamily="34" charset="0"/>
              </a:rPr>
              <a:t>OpenCV</a:t>
            </a:r>
            <a:endParaRPr sz="6000" dirty="0">
              <a:solidFill>
                <a:schemeClr val="tx1">
                  <a:lumMod val="65000"/>
                </a:schemeClr>
              </a:solidFill>
              <a:latin typeface="Arial" panose="020B0604020202020204" pitchFamily="34" charset="0"/>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 name="Picture 1">
            <a:extLst>
              <a:ext uri="{FF2B5EF4-FFF2-40B4-BE49-F238E27FC236}">
                <a16:creationId xmlns:a16="http://schemas.microsoft.com/office/drawing/2014/main" id="{145FC500-7AD1-0BB0-32AC-9E83A99DBF3B}"/>
              </a:ext>
            </a:extLst>
          </p:cNvPr>
          <p:cNvPicPr>
            <a:picLocks noChangeAspect="1"/>
          </p:cNvPicPr>
          <p:nvPr/>
        </p:nvPicPr>
        <p:blipFill>
          <a:blip r:embed="rId3"/>
          <a:stretch>
            <a:fillRect/>
          </a:stretch>
        </p:blipFill>
        <p:spPr>
          <a:xfrm>
            <a:off x="5580069" y="1343991"/>
            <a:ext cx="1298561" cy="15972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INTRODUCTION OF TOOL</a:t>
            </a:r>
            <a:endParaRPr u="sng" dirty="0"/>
          </a:p>
        </p:txBody>
      </p:sp>
      <p:sp>
        <p:nvSpPr>
          <p:cNvPr id="61" name="Google Shape;61;p14"/>
          <p:cNvSpPr txBox="1">
            <a:spLocks noGrp="1"/>
          </p:cNvSpPr>
          <p:nvPr>
            <p:ph type="body" idx="1"/>
          </p:nvPr>
        </p:nvSpPr>
        <p:spPr>
          <a:xfrm>
            <a:off x="418856" y="1282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Tool: OpenCV</a:t>
            </a:r>
          </a:p>
          <a:p>
            <a:pPr marL="285750" indent="-285750">
              <a:spcAft>
                <a:spcPts val="1200"/>
              </a:spcAft>
            </a:pPr>
            <a:r>
              <a:rPr lang="en-US" b="0" i="0" dirty="0">
                <a:solidFill>
                  <a:schemeClr val="accent5"/>
                </a:solidFill>
                <a:effectLst/>
                <a:latin typeface="Arial" panose="020B0604020202020204" pitchFamily="34" charset="0"/>
              </a:rPr>
              <a:t>OpenCV is written in C++ and its primary interface is in C++, but it still retains a less comprehensive though extensive older </a:t>
            </a:r>
            <a:r>
              <a:rPr lang="en-US" b="0" i="0" strike="noStrike" dirty="0">
                <a:solidFill>
                  <a:schemeClr val="accent5"/>
                </a:solidFill>
                <a:effectLst/>
                <a:latin typeface="Arial" panose="020B0604020202020204" pitchFamily="34" charset="0"/>
                <a:hlinkClick r:id="rId3" tooltip="C (programming language)">
                  <a:extLst>
                    <a:ext uri="{A12FA001-AC4F-418D-AE19-62706E023703}">
                      <ahyp:hlinkClr xmlns:ahyp="http://schemas.microsoft.com/office/drawing/2018/hyperlinkcolor" val="tx"/>
                    </a:ext>
                  </a:extLst>
                </a:hlinkClick>
              </a:rPr>
              <a:t>C interface</a:t>
            </a:r>
            <a:r>
              <a:rPr lang="en-US" b="0" i="0" dirty="0">
                <a:solidFill>
                  <a:schemeClr val="accent5"/>
                </a:solidFill>
                <a:effectLst/>
                <a:latin typeface="Arial" panose="020B0604020202020204" pitchFamily="34" charset="0"/>
              </a:rPr>
              <a:t>. All of the new developments and algorithms appear in the C++ interface. There are bindings in </a:t>
            </a:r>
            <a:r>
              <a:rPr lang="en-US" b="0" i="0" strike="noStrike" dirty="0">
                <a:solidFill>
                  <a:schemeClr val="accent5"/>
                </a:solidFill>
                <a:effectLst/>
                <a:latin typeface="Arial" panose="020B0604020202020204" pitchFamily="34" charset="0"/>
                <a:hlinkClick r:id="rId4" tooltip="Python (programming language)">
                  <a:extLst>
                    <a:ext uri="{A12FA001-AC4F-418D-AE19-62706E023703}">
                      <ahyp:hlinkClr xmlns:ahyp="http://schemas.microsoft.com/office/drawing/2018/hyperlinkcolor" val="tx"/>
                    </a:ext>
                  </a:extLst>
                </a:hlinkClick>
              </a:rPr>
              <a:t>Python</a:t>
            </a:r>
            <a:r>
              <a:rPr lang="en-US" b="0" i="0" dirty="0">
                <a:solidFill>
                  <a:schemeClr val="accent5"/>
                </a:solidFill>
                <a:effectLst/>
                <a:latin typeface="Arial" panose="020B0604020202020204" pitchFamily="34" charset="0"/>
              </a:rPr>
              <a:t>, </a:t>
            </a:r>
            <a:r>
              <a:rPr lang="en-US" b="0" i="0" strike="noStrike" dirty="0">
                <a:solidFill>
                  <a:schemeClr val="accent5"/>
                </a:solidFill>
                <a:effectLst/>
                <a:latin typeface="Arial" panose="020B0604020202020204" pitchFamily="34" charset="0"/>
                <a:hlinkClick r:id="rId5" tooltip="Java (programming language)">
                  <a:extLst>
                    <a:ext uri="{A12FA001-AC4F-418D-AE19-62706E023703}">
                      <ahyp:hlinkClr xmlns:ahyp="http://schemas.microsoft.com/office/drawing/2018/hyperlinkcolor" val="tx"/>
                    </a:ext>
                  </a:extLst>
                </a:hlinkClick>
              </a:rPr>
              <a:t>Java</a:t>
            </a:r>
            <a:r>
              <a:rPr lang="en-US" b="0" i="0" dirty="0">
                <a:solidFill>
                  <a:schemeClr val="accent5"/>
                </a:solidFill>
                <a:effectLst/>
                <a:latin typeface="Arial" panose="020B0604020202020204" pitchFamily="34" charset="0"/>
              </a:rPr>
              <a:t> and </a:t>
            </a:r>
            <a:r>
              <a:rPr lang="en-US" b="0" i="0" strike="noStrike" dirty="0">
                <a:solidFill>
                  <a:schemeClr val="accent5"/>
                </a:solidFill>
                <a:effectLst/>
                <a:latin typeface="Arial" panose="020B0604020202020204" pitchFamily="34" charset="0"/>
                <a:hlinkClick r:id="rId6" tooltip="MATLAB">
                  <a:extLst>
                    <a:ext uri="{A12FA001-AC4F-418D-AE19-62706E023703}">
                      <ahyp:hlinkClr xmlns:ahyp="http://schemas.microsoft.com/office/drawing/2018/hyperlinkcolor" val="tx"/>
                    </a:ext>
                  </a:extLst>
                </a:hlinkClick>
              </a:rPr>
              <a:t>MATLAB</a:t>
            </a:r>
            <a:r>
              <a:rPr lang="en-US" b="0" i="0" dirty="0">
                <a:solidFill>
                  <a:schemeClr val="accent5"/>
                </a:solidFill>
                <a:effectLst/>
                <a:latin typeface="Arial" panose="020B0604020202020204" pitchFamily="34" charset="0"/>
              </a:rPr>
              <a:t>/</a:t>
            </a:r>
            <a:r>
              <a:rPr lang="en-US" b="0" i="0" strike="noStrike" dirty="0">
                <a:solidFill>
                  <a:schemeClr val="accent5"/>
                </a:solidFill>
                <a:effectLst/>
                <a:latin typeface="Arial" panose="020B0604020202020204" pitchFamily="34" charset="0"/>
                <a:hlinkClick r:id="rId7" tooltip="GNU Octave">
                  <a:extLst>
                    <a:ext uri="{A12FA001-AC4F-418D-AE19-62706E023703}">
                      <ahyp:hlinkClr xmlns:ahyp="http://schemas.microsoft.com/office/drawing/2018/hyperlinkcolor" val="tx"/>
                    </a:ext>
                  </a:extLst>
                </a:hlinkClick>
              </a:rPr>
              <a:t>OCTAVE</a:t>
            </a:r>
            <a:r>
              <a:rPr lang="en-US" b="0" i="0" dirty="0">
                <a:solidFill>
                  <a:schemeClr val="accent5"/>
                </a:solidFill>
                <a:effectLst/>
                <a:latin typeface="Arial" panose="020B0604020202020204" pitchFamily="34" charset="0"/>
              </a:rPr>
              <a:t>. </a:t>
            </a:r>
            <a:r>
              <a:rPr lang="en-IN" b="0" i="0" dirty="0">
                <a:solidFill>
                  <a:schemeClr val="accent5"/>
                </a:solidFill>
                <a:effectLst/>
                <a:latin typeface="Arial" panose="020B0604020202020204" pitchFamily="34" charset="0"/>
              </a:rPr>
              <a:t> </a:t>
            </a:r>
          </a:p>
          <a:p>
            <a:pPr marL="285750" indent="-285750">
              <a:spcAft>
                <a:spcPts val="1200"/>
              </a:spcAft>
            </a:pPr>
            <a:r>
              <a:rPr lang="en-US" b="0" i="0" dirty="0">
                <a:solidFill>
                  <a:schemeClr val="accent5"/>
                </a:solidFill>
                <a:effectLst/>
                <a:latin typeface="Arial" panose="020B0604020202020204" pitchFamily="34" charset="0"/>
              </a:rPr>
              <a:t>Officially launched in 1999 the OpenCV project was initially an </a:t>
            </a:r>
            <a:r>
              <a:rPr lang="en-US" b="0" i="0" strike="noStrike" dirty="0">
                <a:solidFill>
                  <a:schemeClr val="accent5"/>
                </a:solidFill>
                <a:effectLst/>
                <a:latin typeface="Arial" panose="020B0604020202020204" pitchFamily="34" charset="0"/>
                <a:hlinkClick r:id="rId8" tooltip="Intel Research Lablets">
                  <a:extLst>
                    <a:ext uri="{A12FA001-AC4F-418D-AE19-62706E023703}">
                      <ahyp:hlinkClr xmlns:ahyp="http://schemas.microsoft.com/office/drawing/2018/hyperlinkcolor" val="tx"/>
                    </a:ext>
                  </a:extLst>
                </a:hlinkClick>
              </a:rPr>
              <a:t>Intel Research</a:t>
            </a:r>
            <a:r>
              <a:rPr lang="en-US" b="0" i="0" dirty="0">
                <a:solidFill>
                  <a:schemeClr val="accent5"/>
                </a:solidFill>
                <a:effectLst/>
                <a:latin typeface="Arial" panose="020B0604020202020204" pitchFamily="34" charset="0"/>
              </a:rPr>
              <a:t> initiative to advance </a:t>
            </a:r>
            <a:r>
              <a:rPr lang="en-US" b="0" i="0" strike="noStrike" dirty="0">
                <a:solidFill>
                  <a:schemeClr val="accent5"/>
                </a:solidFill>
                <a:effectLst/>
                <a:latin typeface="Arial" panose="020B0604020202020204" pitchFamily="34" charset="0"/>
                <a:hlinkClick r:id="rId9" tooltip="Central processing unit">
                  <a:extLst>
                    <a:ext uri="{A12FA001-AC4F-418D-AE19-62706E023703}">
                      <ahyp:hlinkClr xmlns:ahyp="http://schemas.microsoft.com/office/drawing/2018/hyperlinkcolor" val="tx"/>
                    </a:ext>
                  </a:extLst>
                </a:hlinkClick>
              </a:rPr>
              <a:t>CPU</a:t>
            </a:r>
            <a:r>
              <a:rPr lang="en-US" b="0" i="0" dirty="0">
                <a:solidFill>
                  <a:schemeClr val="accent5"/>
                </a:solidFill>
                <a:effectLst/>
                <a:latin typeface="Arial" panose="020B0604020202020204" pitchFamily="34" charset="0"/>
              </a:rPr>
              <a:t>-intensive applications, part of a series of projects including </a:t>
            </a:r>
            <a:r>
              <a:rPr lang="en-US" b="0" i="0" strike="noStrike" dirty="0">
                <a:solidFill>
                  <a:schemeClr val="accent5"/>
                </a:solidFill>
                <a:effectLst/>
                <a:latin typeface="Arial" panose="020B0604020202020204" pitchFamily="34" charset="0"/>
                <a:hlinkClick r:id="rId10" tooltip="Real-time computing">
                  <a:extLst>
                    <a:ext uri="{A12FA001-AC4F-418D-AE19-62706E023703}">
                      <ahyp:hlinkClr xmlns:ahyp="http://schemas.microsoft.com/office/drawing/2018/hyperlinkcolor" val="tx"/>
                    </a:ext>
                  </a:extLst>
                </a:hlinkClick>
              </a:rPr>
              <a:t>real-time</a:t>
            </a:r>
            <a:r>
              <a:rPr lang="en-US" b="0" i="0" dirty="0">
                <a:solidFill>
                  <a:schemeClr val="accent5"/>
                </a:solidFill>
                <a:effectLst/>
                <a:latin typeface="Arial" panose="020B0604020202020204" pitchFamily="34" charset="0"/>
              </a:rPr>
              <a:t> </a:t>
            </a:r>
            <a:r>
              <a:rPr lang="en-US" b="0" i="0" strike="noStrike" dirty="0">
                <a:solidFill>
                  <a:schemeClr val="accent5"/>
                </a:solidFill>
                <a:effectLst/>
                <a:latin typeface="Arial" panose="020B0604020202020204" pitchFamily="34" charset="0"/>
                <a:hlinkClick r:id="rId11" tooltip="Ray tracing (graphics)">
                  <a:extLst>
                    <a:ext uri="{A12FA001-AC4F-418D-AE19-62706E023703}">
                      <ahyp:hlinkClr xmlns:ahyp="http://schemas.microsoft.com/office/drawing/2018/hyperlinkcolor" val="tx"/>
                    </a:ext>
                  </a:extLst>
                </a:hlinkClick>
              </a:rPr>
              <a:t>ray tracing</a:t>
            </a:r>
            <a:r>
              <a:rPr lang="en-US" b="0" i="0" dirty="0">
                <a:solidFill>
                  <a:schemeClr val="accent5"/>
                </a:solidFill>
                <a:effectLst/>
                <a:latin typeface="Arial" panose="020B0604020202020204" pitchFamily="34" charset="0"/>
              </a:rPr>
              <a:t> and </a:t>
            </a:r>
            <a:r>
              <a:rPr lang="en-US" b="0" i="0" strike="noStrike" dirty="0">
                <a:solidFill>
                  <a:schemeClr val="accent5"/>
                </a:solidFill>
                <a:effectLst/>
                <a:latin typeface="Arial" panose="020B0604020202020204" pitchFamily="34" charset="0"/>
                <a:hlinkClick r:id="rId12" tooltip="3D Display">
                  <a:extLst>
                    <a:ext uri="{A12FA001-AC4F-418D-AE19-62706E023703}">
                      <ahyp:hlinkClr xmlns:ahyp="http://schemas.microsoft.com/office/drawing/2018/hyperlinkcolor" val="tx"/>
                    </a:ext>
                  </a:extLst>
                </a:hlinkClick>
              </a:rPr>
              <a:t>3D display</a:t>
            </a:r>
            <a:r>
              <a:rPr lang="en-US" b="0" i="0" dirty="0">
                <a:solidFill>
                  <a:schemeClr val="accent5"/>
                </a:solidFill>
                <a:effectLst/>
                <a:latin typeface="Arial" panose="020B0604020202020204" pitchFamily="34" charset="0"/>
              </a:rPr>
              <a:t> walls.</a:t>
            </a:r>
            <a:endParaRPr lang="en-US" dirty="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LICENSES OF THE TOOL</a:t>
            </a:r>
            <a:endParaRPr u="sng" dirty="0"/>
          </a:p>
        </p:txBody>
      </p:sp>
      <p:sp>
        <p:nvSpPr>
          <p:cNvPr id="67" name="Google Shape;67;p15"/>
          <p:cNvSpPr txBox="1">
            <a:spLocks noGrp="1"/>
          </p:cNvSpPr>
          <p:nvPr>
            <p:ph type="body" idx="1"/>
          </p:nvPr>
        </p:nvSpPr>
        <p:spPr>
          <a:xfrm>
            <a:off x="311700" y="14953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US" b="0" i="0" dirty="0">
                <a:solidFill>
                  <a:schemeClr val="accent5"/>
                </a:solidFill>
                <a:effectLst/>
                <a:latin typeface="arial" panose="020B0604020202020204" pitchFamily="34" charset="0"/>
              </a:rPr>
              <a:t>The OpenCV library is licensed under two different licenses depending on the version of the library.</a:t>
            </a:r>
          </a:p>
          <a:p>
            <a:pPr marL="285750" indent="-285750">
              <a:spcAft>
                <a:spcPts val="1200"/>
              </a:spcAft>
            </a:pPr>
            <a:r>
              <a:rPr lang="en-US" b="0" i="0" dirty="0">
                <a:solidFill>
                  <a:schemeClr val="accent5"/>
                </a:solidFill>
                <a:effectLst/>
                <a:latin typeface="Mulish"/>
              </a:rPr>
              <a:t>BSD is a good license that has been used in OpenCV from the very beginning of the project. It allows people to use the library in any kind of project, be it education, research, personal project or up to a commercial product, without any limitations. </a:t>
            </a:r>
          </a:p>
          <a:p>
            <a:pPr marL="285750" indent="-285750">
              <a:spcAft>
                <a:spcPts val="1200"/>
              </a:spcAft>
            </a:pPr>
            <a:r>
              <a:rPr lang="en-US" b="0" i="0" dirty="0">
                <a:solidFill>
                  <a:schemeClr val="accent5"/>
                </a:solidFill>
                <a:effectLst/>
                <a:latin typeface="Mulish"/>
              </a:rPr>
              <a:t>However,  OpenCV 4.5.0 and higher versions are licensed under the Apache 2 License.</a:t>
            </a:r>
            <a:endParaRPr dirty="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ALTERNATIVES FOR THE TOOL</a:t>
            </a:r>
            <a:endParaRPr u="sng" dirty="0"/>
          </a:p>
        </p:txBody>
      </p:sp>
      <p:sp>
        <p:nvSpPr>
          <p:cNvPr id="73" name="Google Shape;73;p16"/>
          <p:cNvSpPr txBox="1">
            <a:spLocks noGrp="1"/>
          </p:cNvSpPr>
          <p:nvPr>
            <p:ph type="body" idx="1"/>
          </p:nvPr>
        </p:nvSpPr>
        <p:spPr>
          <a:xfrm>
            <a:off x="311700" y="1366787"/>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IN" b="0" i="0" dirty="0">
                <a:solidFill>
                  <a:schemeClr val="accent5"/>
                </a:solidFill>
                <a:effectLst/>
                <a:latin typeface="arial" panose="020B0604020202020204" pitchFamily="34" charset="0"/>
              </a:rPr>
              <a:t>Microsoft Computer Vision API.</a:t>
            </a:r>
          </a:p>
          <a:p>
            <a:pPr algn="l">
              <a:buFont typeface="Arial" panose="020B0604020202020204" pitchFamily="34" charset="0"/>
              <a:buChar char="•"/>
            </a:pPr>
            <a:r>
              <a:rPr lang="en-IN" b="0" i="0" dirty="0">
                <a:solidFill>
                  <a:schemeClr val="accent5"/>
                </a:solidFill>
                <a:effectLst/>
                <a:latin typeface="arial" panose="020B0604020202020204" pitchFamily="34" charset="0"/>
              </a:rPr>
              <a:t>Amazon Recognition.</a:t>
            </a:r>
          </a:p>
          <a:p>
            <a:pPr algn="l">
              <a:buFont typeface="Arial" panose="020B0604020202020204" pitchFamily="34" charset="0"/>
              <a:buChar char="•"/>
            </a:pPr>
            <a:r>
              <a:rPr lang="en-IN" b="0" i="0" dirty="0">
                <a:solidFill>
                  <a:schemeClr val="accent5"/>
                </a:solidFill>
                <a:effectLst/>
                <a:latin typeface="arial" panose="020B0604020202020204" pitchFamily="34" charset="0"/>
              </a:rPr>
              <a:t>Google Cloud Vision API.</a:t>
            </a:r>
          </a:p>
          <a:p>
            <a:pPr algn="l">
              <a:buFont typeface="Arial" panose="020B0604020202020204" pitchFamily="34" charset="0"/>
              <a:buChar char="•"/>
            </a:pPr>
            <a:r>
              <a:rPr lang="en-IN" b="0" i="0" dirty="0">
                <a:solidFill>
                  <a:schemeClr val="accent5"/>
                </a:solidFill>
                <a:effectLst/>
                <a:latin typeface="arial" panose="020B0604020202020204" pitchFamily="34" charset="0"/>
              </a:rPr>
              <a:t>scikit-image.</a:t>
            </a:r>
          </a:p>
          <a:p>
            <a:pPr algn="l">
              <a:buFont typeface="Arial" panose="020B0604020202020204" pitchFamily="34" charset="0"/>
              <a:buChar char="•"/>
            </a:pPr>
            <a:r>
              <a:rPr lang="en-IN" b="0" i="0" dirty="0">
                <a:solidFill>
                  <a:schemeClr val="accent5"/>
                </a:solidFill>
                <a:effectLst/>
                <a:latin typeface="arial" panose="020B0604020202020204" pitchFamily="34" charset="0"/>
              </a:rPr>
              <a:t>Azure Face API.</a:t>
            </a:r>
          </a:p>
          <a:p>
            <a:pPr algn="l">
              <a:buFont typeface="Arial" panose="020B0604020202020204" pitchFamily="34" charset="0"/>
              <a:buChar char="•"/>
            </a:pPr>
            <a:r>
              <a:rPr lang="en-IN" b="0" i="0" dirty="0">
                <a:solidFill>
                  <a:schemeClr val="accent5"/>
                </a:solidFill>
                <a:effectLst/>
                <a:latin typeface="arial" panose="020B0604020202020204" pitchFamily="34" charset="0"/>
              </a:rPr>
              <a:t>Simple CV.</a:t>
            </a:r>
          </a:p>
          <a:p>
            <a:pPr algn="l">
              <a:buFont typeface="Arial" panose="020B0604020202020204" pitchFamily="34" charset="0"/>
              <a:buChar char="•"/>
            </a:pPr>
            <a:r>
              <a:rPr lang="en-IN" b="0" i="0" dirty="0">
                <a:solidFill>
                  <a:schemeClr val="accent5"/>
                </a:solidFill>
                <a:effectLst/>
                <a:latin typeface="arial" panose="020B0604020202020204" pitchFamily="34" charset="0"/>
              </a:rPr>
              <a:t>Deep dream.</a:t>
            </a:r>
          </a:p>
          <a:p>
            <a:pPr algn="l">
              <a:buFont typeface="Arial" panose="020B0604020202020204" pitchFamily="34" charset="0"/>
              <a:buChar char="•"/>
            </a:pPr>
            <a:r>
              <a:rPr lang="en-IN" b="0" i="0" dirty="0">
                <a:solidFill>
                  <a:schemeClr val="accent5"/>
                </a:solidFill>
                <a:effectLst/>
                <a:latin typeface="arial" panose="020B0604020202020204" pitchFamily="34" charset="0"/>
              </a:rPr>
              <a:t>IBM Watson Visual Recognition.</a:t>
            </a: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ADVANTAGES OF USING THE TOOL</a:t>
            </a:r>
            <a:endParaRPr u="sng"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b="0" i="0" dirty="0">
                <a:solidFill>
                  <a:schemeClr val="accent5"/>
                </a:solidFill>
                <a:effectLst/>
                <a:latin typeface="-apple-system"/>
              </a:rPr>
              <a:t>OpenCV is an open source library.</a:t>
            </a:r>
          </a:p>
          <a:p>
            <a:pPr algn="l" rtl="0">
              <a:buFont typeface="Arial" panose="020B0604020202020204" pitchFamily="34" charset="0"/>
              <a:buChar char="•"/>
            </a:pPr>
            <a:r>
              <a:rPr lang="en-US" b="0" i="0" dirty="0">
                <a:solidFill>
                  <a:schemeClr val="accent5"/>
                </a:solidFill>
                <a:effectLst/>
                <a:latin typeface="-apple-system"/>
              </a:rPr>
              <a:t>Since OpenCV library is written in C/C++, it is quite </a:t>
            </a:r>
            <a:r>
              <a:rPr lang="en-US" b="1" i="0" dirty="0">
                <a:solidFill>
                  <a:schemeClr val="accent5"/>
                </a:solidFill>
                <a:effectLst/>
                <a:latin typeface="-apple-system"/>
              </a:rPr>
              <a:t>fast.</a:t>
            </a:r>
            <a:endParaRPr lang="en-US" b="0" i="0" dirty="0">
              <a:solidFill>
                <a:schemeClr val="accent5"/>
              </a:solidFill>
              <a:effectLst/>
              <a:latin typeface="-apple-system"/>
            </a:endParaRPr>
          </a:p>
          <a:p>
            <a:pPr algn="l" rtl="0">
              <a:buFont typeface="Arial" panose="020B0604020202020204" pitchFamily="34" charset="0"/>
              <a:buChar char="•"/>
            </a:pPr>
            <a:r>
              <a:rPr lang="en-US" b="1" i="0" dirty="0">
                <a:solidFill>
                  <a:schemeClr val="accent5"/>
                </a:solidFill>
                <a:effectLst/>
                <a:latin typeface="-apple-system"/>
              </a:rPr>
              <a:t>Low RAM usage</a:t>
            </a:r>
            <a:r>
              <a:rPr lang="en-US" b="0" i="0" dirty="0">
                <a:solidFill>
                  <a:schemeClr val="accent5"/>
                </a:solidFill>
                <a:effectLst/>
                <a:latin typeface="-apple-system"/>
              </a:rPr>
              <a:t> (</a:t>
            </a:r>
            <a:r>
              <a:rPr lang="en-US" b="0" i="0" dirty="0" err="1">
                <a:solidFill>
                  <a:schemeClr val="accent5"/>
                </a:solidFill>
                <a:effectLst/>
                <a:latin typeface="-apple-system"/>
              </a:rPr>
              <a:t>approx</a:t>
            </a:r>
            <a:r>
              <a:rPr lang="en-US" b="0" i="0" dirty="0">
                <a:solidFill>
                  <a:schemeClr val="accent5"/>
                </a:solidFill>
                <a:effectLst/>
                <a:latin typeface="-apple-system"/>
              </a:rPr>
              <a:t> 60–70 mb)</a:t>
            </a:r>
          </a:p>
          <a:p>
            <a:pPr algn="l" rtl="0">
              <a:buFont typeface="Arial" panose="020B0604020202020204" pitchFamily="34" charset="0"/>
              <a:buChar char="•"/>
            </a:pPr>
            <a:r>
              <a:rPr lang="en-US" b="0" i="0" dirty="0">
                <a:solidFill>
                  <a:schemeClr val="accent5"/>
                </a:solidFill>
                <a:effectLst/>
                <a:latin typeface="-apple-system"/>
              </a:rPr>
              <a:t>It is </a:t>
            </a:r>
            <a:r>
              <a:rPr lang="en-US" b="1" i="0" dirty="0">
                <a:solidFill>
                  <a:schemeClr val="accent5"/>
                </a:solidFill>
                <a:effectLst/>
                <a:latin typeface="-apple-system"/>
              </a:rPr>
              <a:t>portable</a:t>
            </a:r>
            <a:r>
              <a:rPr lang="en-US" b="0" i="0" dirty="0">
                <a:solidFill>
                  <a:schemeClr val="accent5"/>
                </a:solidFill>
                <a:effectLst/>
                <a:latin typeface="-apple-system"/>
              </a:rPr>
              <a:t> as OpenCV can run on any device that can run C.</a:t>
            </a:r>
          </a:p>
          <a:p>
            <a:pPr algn="l" rtl="0">
              <a:buFont typeface="Arial" panose="020B0604020202020204" pitchFamily="34" charset="0"/>
              <a:buChar char="•"/>
            </a:pPr>
            <a:r>
              <a:rPr lang="en-US" b="0" i="0" dirty="0">
                <a:solidFill>
                  <a:schemeClr val="accent5"/>
                </a:solidFill>
                <a:effectLst/>
                <a:latin typeface="arial" panose="020B0604020202020204" pitchFamily="34" charset="0"/>
              </a:rPr>
              <a:t>OpenCV is the huge open-source library for the computer vision, machine learning, and image processing and now it plays a major role in real-time operation which is very important in today's systems.</a:t>
            </a:r>
          </a:p>
          <a:p>
            <a:pPr algn="l" rtl="0">
              <a:buFont typeface="Arial" panose="020B0604020202020204" pitchFamily="34" charset="0"/>
              <a:buChar char="•"/>
            </a:pPr>
            <a:r>
              <a:rPr lang="en-US" b="0" i="0" dirty="0">
                <a:solidFill>
                  <a:schemeClr val="accent5"/>
                </a:solidFill>
                <a:effectLst/>
                <a:latin typeface="arial" panose="020B0604020202020204" pitchFamily="34" charset="0"/>
              </a:rPr>
              <a:t> By using it, </a:t>
            </a:r>
            <a:r>
              <a:rPr lang="en-US" b="1" i="0" dirty="0">
                <a:solidFill>
                  <a:schemeClr val="accent5"/>
                </a:solidFill>
                <a:effectLst/>
                <a:latin typeface="arial" panose="020B0604020202020204" pitchFamily="34" charset="0"/>
              </a:rPr>
              <a:t>one can process images and videos to identify objects, faces, or even handwriting of a human</a:t>
            </a:r>
            <a:r>
              <a:rPr lang="en-US" b="0" i="0" dirty="0">
                <a:solidFill>
                  <a:schemeClr val="accent5"/>
                </a:solidFill>
                <a:effectLst/>
                <a:latin typeface="arial" panose="020B0604020202020204" pitchFamily="34" charset="0"/>
              </a:rPr>
              <a:t>.</a:t>
            </a:r>
            <a:endParaRPr lang="en-US" b="0" i="0" dirty="0">
              <a:solidFill>
                <a:schemeClr val="accent5"/>
              </a:solidFill>
              <a:effectLst/>
              <a:latin typeface="-apple-system"/>
            </a:endParaRP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B593-C503-469C-82DC-CEED27C9A0A9}"/>
              </a:ext>
            </a:extLst>
          </p:cNvPr>
          <p:cNvSpPr>
            <a:spLocks noGrp="1"/>
          </p:cNvSpPr>
          <p:nvPr>
            <p:ph type="title"/>
          </p:nvPr>
        </p:nvSpPr>
        <p:spPr/>
        <p:txBody>
          <a:bodyPr>
            <a:normAutofit fontScale="90000"/>
          </a:bodyPr>
          <a:lstStyle/>
          <a:p>
            <a:r>
              <a:rPr lang="en-US" u="sng" dirty="0"/>
              <a:t>PROBLEM STATEMENT FOR MINI PROJECT</a:t>
            </a:r>
            <a:endParaRPr lang="en-IN" u="sng" dirty="0"/>
          </a:p>
        </p:txBody>
      </p:sp>
      <p:sp>
        <p:nvSpPr>
          <p:cNvPr id="3" name="Text Placeholder 2">
            <a:extLst>
              <a:ext uri="{FF2B5EF4-FFF2-40B4-BE49-F238E27FC236}">
                <a16:creationId xmlns:a16="http://schemas.microsoft.com/office/drawing/2014/main" id="{6485BFE2-A4D4-D4AE-5ADC-66FAA2362760}"/>
              </a:ext>
            </a:extLst>
          </p:cNvPr>
          <p:cNvSpPr>
            <a:spLocks noGrp="1"/>
          </p:cNvSpPr>
          <p:nvPr>
            <p:ph type="body" idx="1"/>
          </p:nvPr>
        </p:nvSpPr>
        <p:spPr/>
        <p:txBody>
          <a:bodyPr/>
          <a:lstStyle/>
          <a:p>
            <a:pPr>
              <a:buFont typeface="Arial" panose="020B0604020202020204" pitchFamily="34" charset="0"/>
              <a:buChar char="•"/>
            </a:pPr>
            <a:r>
              <a:rPr lang="en-US" dirty="0">
                <a:solidFill>
                  <a:schemeClr val="accent5"/>
                </a:solidFill>
                <a:latin typeface="-apple-system"/>
              </a:rPr>
              <a:t>Hand cricket is a popular game among teenage boys and kids.</a:t>
            </a:r>
          </a:p>
          <a:p>
            <a:pPr>
              <a:buFont typeface="Arial" panose="020B0604020202020204" pitchFamily="34" charset="0"/>
              <a:buChar char="•"/>
            </a:pPr>
            <a:r>
              <a:rPr lang="en-US" dirty="0">
                <a:solidFill>
                  <a:schemeClr val="accent5"/>
                </a:solidFill>
                <a:latin typeface="-apple-system"/>
              </a:rPr>
              <a:t>It is a game in which two players show scores on their respective fingers.</a:t>
            </a:r>
          </a:p>
          <a:p>
            <a:pPr>
              <a:buFont typeface="Arial" panose="020B0604020202020204" pitchFamily="34" charset="0"/>
              <a:buChar char="•"/>
            </a:pPr>
            <a:r>
              <a:rPr lang="en-US" dirty="0">
                <a:solidFill>
                  <a:schemeClr val="accent5"/>
                </a:solidFill>
                <a:latin typeface="-apple-system"/>
              </a:rPr>
              <a:t>The rules for the game are quite simple; one gets out when both the individuals involved make the same signs, Else the score of the batsman is added to the total runs of the batting team.</a:t>
            </a:r>
          </a:p>
          <a:p>
            <a:pPr>
              <a:buFont typeface="Arial" panose="020B0604020202020204" pitchFamily="34" charset="0"/>
              <a:buChar char="•"/>
            </a:pPr>
            <a:r>
              <a:rPr lang="en-US" dirty="0">
                <a:solidFill>
                  <a:schemeClr val="accent5"/>
                </a:solidFill>
                <a:latin typeface="-apple-system"/>
              </a:rPr>
              <a:t>When this game is played at a faster pace, we often make mistakes while adding the scores.</a:t>
            </a:r>
          </a:p>
          <a:p>
            <a:pPr>
              <a:buFont typeface="Arial" panose="020B0604020202020204" pitchFamily="34" charset="0"/>
              <a:buChar char="•"/>
            </a:pPr>
            <a:r>
              <a:rPr lang="en-US" dirty="0">
                <a:solidFill>
                  <a:schemeClr val="accent5"/>
                </a:solidFill>
                <a:latin typeface="-apple-system"/>
              </a:rPr>
              <a:t>To avoid this mistake, we can use open CV which helps in recognizing hand patterns thus making it easier to add scores.</a:t>
            </a:r>
            <a:endParaRPr lang="en-IN" dirty="0">
              <a:solidFill>
                <a:schemeClr val="accent5"/>
              </a:solidFill>
              <a:latin typeface="-apple-system"/>
            </a:endParaRPr>
          </a:p>
        </p:txBody>
      </p:sp>
    </p:spTree>
    <p:extLst>
      <p:ext uri="{BB962C8B-B14F-4D97-AF65-F5344CB8AC3E}">
        <p14:creationId xmlns:p14="http://schemas.microsoft.com/office/powerpoint/2010/main" val="169282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70F0-CF74-4944-F95A-844462C3FC35}"/>
              </a:ext>
            </a:extLst>
          </p:cNvPr>
          <p:cNvSpPr>
            <a:spLocks noGrp="1"/>
          </p:cNvSpPr>
          <p:nvPr>
            <p:ph type="title"/>
          </p:nvPr>
        </p:nvSpPr>
        <p:spPr/>
        <p:txBody>
          <a:bodyPr>
            <a:normAutofit fontScale="90000"/>
          </a:bodyPr>
          <a:lstStyle/>
          <a:p>
            <a:endParaRPr lang="en-IN" dirty="0"/>
          </a:p>
        </p:txBody>
      </p:sp>
      <p:sp>
        <p:nvSpPr>
          <p:cNvPr id="3" name="Text Placeholder 2">
            <a:extLst>
              <a:ext uri="{FF2B5EF4-FFF2-40B4-BE49-F238E27FC236}">
                <a16:creationId xmlns:a16="http://schemas.microsoft.com/office/drawing/2014/main" id="{1FE500D5-D6F6-DAE4-274D-D3A2EEC57D01}"/>
              </a:ext>
            </a:extLst>
          </p:cNvPr>
          <p:cNvSpPr>
            <a:spLocks noGrp="1"/>
          </p:cNvSpPr>
          <p:nvPr>
            <p:ph type="body" idx="1"/>
          </p:nvPr>
        </p:nvSpPr>
        <p:spPr/>
        <p:txBody>
          <a:bodyPr>
            <a:normAutofit/>
          </a:bodyPr>
          <a:lstStyle/>
          <a:p>
            <a:pPr marL="114300" indent="0">
              <a:buNone/>
            </a:pPr>
            <a:r>
              <a:rPr lang="en-US" sz="9600" b="1" dirty="0"/>
              <a:t> THANK YOU</a:t>
            </a:r>
            <a:endParaRPr lang="en-IN" sz="9600" b="1" dirty="0"/>
          </a:p>
        </p:txBody>
      </p:sp>
    </p:spTree>
    <p:extLst>
      <p:ext uri="{BB962C8B-B14F-4D97-AF65-F5344CB8AC3E}">
        <p14:creationId xmlns:p14="http://schemas.microsoft.com/office/powerpoint/2010/main" val="4255370166"/>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440</Words>
  <Application>Microsoft Office PowerPoint</Application>
  <PresentationFormat>On-screen Show (16:9)</PresentationFormat>
  <Paragraphs>32</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Arial</vt:lpstr>
      <vt:lpstr>Mulish</vt:lpstr>
      <vt:lpstr>Simple Dark</vt:lpstr>
      <vt:lpstr>OpenCV</vt:lpstr>
      <vt:lpstr>INTRODUCTION OF TOOL</vt:lpstr>
      <vt:lpstr>LICENSES OF THE TOOL</vt:lpstr>
      <vt:lpstr>ALTERNATIVES FOR THE TOOL</vt:lpstr>
      <vt:lpstr>ADVANTAGES OF USING THE TOOL</vt:lpstr>
      <vt:lpstr>PROBLEM STATEMENT FOR MINI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CV</dc:title>
  <dc:creator>kader Nafeez</dc:creator>
  <cp:lastModifiedBy>Arsha Fahima T</cp:lastModifiedBy>
  <cp:revision>3</cp:revision>
  <dcterms:modified xsi:type="dcterms:W3CDTF">2022-10-09T17:50:01Z</dcterms:modified>
</cp:coreProperties>
</file>