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6" r:id="rId2"/>
    <p:sldId id="267" r:id="rId3"/>
    <p:sldId id="257" r:id="rId4"/>
    <p:sldId id="271" r:id="rId5"/>
    <p:sldId id="258" r:id="rId6"/>
    <p:sldId id="259" r:id="rId7"/>
    <p:sldId id="262" r:id="rId8"/>
    <p:sldId id="263" r:id="rId9"/>
    <p:sldId id="265" r:id="rId10"/>
    <p:sldId id="266" r:id="rId11"/>
    <p:sldId id="269" r:id="rId12"/>
    <p:sldId id="268" r:id="rId13"/>
    <p:sldId id="260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D72CC-763F-4927-AEE1-96BB4D7B0FE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B156301-2B8E-4EB1-B7C6-2459F627A855}">
      <dgm:prSet phldrT="[Text]"/>
      <dgm:spPr/>
      <dgm:t>
        <a:bodyPr/>
        <a:lstStyle/>
        <a:p>
          <a:r>
            <a:rPr lang="en-US" dirty="0" smtClean="0"/>
            <a:t>Bootstrap SKILLNET</a:t>
          </a:r>
          <a:endParaRPr lang="en-US" dirty="0"/>
        </a:p>
      </dgm:t>
    </dgm:pt>
    <dgm:pt modelId="{2ADA78F2-7871-4BC6-9E67-C7703A69C126}" type="parTrans" cxnId="{E89D800D-8CAE-4AEF-B5B8-219413E69FC7}">
      <dgm:prSet/>
      <dgm:spPr/>
      <dgm:t>
        <a:bodyPr/>
        <a:lstStyle/>
        <a:p>
          <a:endParaRPr lang="en-US"/>
        </a:p>
      </dgm:t>
    </dgm:pt>
    <dgm:pt modelId="{F8FCB60D-6D57-474C-BBF7-05FED9B1EBF3}" type="sibTrans" cxnId="{E89D800D-8CAE-4AEF-B5B8-219413E69FC7}">
      <dgm:prSet/>
      <dgm:spPr/>
      <dgm:t>
        <a:bodyPr/>
        <a:lstStyle/>
        <a:p>
          <a:endParaRPr lang="en-US"/>
        </a:p>
      </dgm:t>
    </dgm:pt>
    <dgm:pt modelId="{15378764-B81B-455B-9F30-79D78D6A13CD}">
      <dgm:prSet phldrT="[Text]" custT="1"/>
      <dgm:spPr/>
      <dgm:t>
        <a:bodyPr/>
        <a:lstStyle/>
        <a:p>
          <a:r>
            <a:rPr lang="en-US" sz="1400" dirty="0" smtClean="0"/>
            <a:t>Expanding SKILLNET</a:t>
          </a:r>
        </a:p>
        <a:p>
          <a:r>
            <a:rPr lang="en-US" sz="1200" dirty="0" smtClean="0"/>
            <a:t>-Adding Programs</a:t>
          </a:r>
        </a:p>
        <a:p>
          <a:r>
            <a:rPr lang="en-US" sz="1200" dirty="0" smtClean="0"/>
            <a:t>- Contact Centers</a:t>
          </a:r>
        </a:p>
        <a:p>
          <a:endParaRPr lang="en-US" sz="1200" dirty="0"/>
        </a:p>
      </dgm:t>
    </dgm:pt>
    <dgm:pt modelId="{3E9957B1-41CF-485C-80EF-A789A046EA6A}" type="parTrans" cxnId="{48E84BCA-37ED-4002-BD93-3C24306C06C1}">
      <dgm:prSet/>
      <dgm:spPr/>
      <dgm:t>
        <a:bodyPr/>
        <a:lstStyle/>
        <a:p>
          <a:endParaRPr lang="en-US"/>
        </a:p>
      </dgm:t>
    </dgm:pt>
    <dgm:pt modelId="{566551E9-7BDC-4F70-B82D-979EED18D5F5}" type="sibTrans" cxnId="{48E84BCA-37ED-4002-BD93-3C24306C06C1}">
      <dgm:prSet/>
      <dgm:spPr/>
      <dgm:t>
        <a:bodyPr/>
        <a:lstStyle/>
        <a:p>
          <a:endParaRPr lang="en-US"/>
        </a:p>
      </dgm:t>
    </dgm:pt>
    <dgm:pt modelId="{A6096320-EBC2-4CA5-9074-D236C1D727E4}">
      <dgm:prSet phldrT="[Text]" phldr="1"/>
      <dgm:spPr/>
      <dgm:t>
        <a:bodyPr/>
        <a:lstStyle/>
        <a:p>
          <a:endParaRPr lang="en-US"/>
        </a:p>
      </dgm:t>
    </dgm:pt>
    <dgm:pt modelId="{9863DDE5-FD2D-4034-BBEB-9A4056CE167A}" type="parTrans" cxnId="{FDC20478-632F-40E3-9204-D85E6C7BD8F4}">
      <dgm:prSet/>
      <dgm:spPr/>
      <dgm:t>
        <a:bodyPr/>
        <a:lstStyle/>
        <a:p>
          <a:endParaRPr lang="en-US"/>
        </a:p>
      </dgm:t>
    </dgm:pt>
    <dgm:pt modelId="{D39CAD4F-9362-413F-B1F9-9C499E83CBB0}" type="sibTrans" cxnId="{FDC20478-632F-40E3-9204-D85E6C7BD8F4}">
      <dgm:prSet/>
      <dgm:spPr/>
      <dgm:t>
        <a:bodyPr/>
        <a:lstStyle/>
        <a:p>
          <a:endParaRPr lang="en-US"/>
        </a:p>
      </dgm:t>
    </dgm:pt>
    <dgm:pt modelId="{1F4F8A4C-A318-4D29-8C5C-54EDABF83D94}">
      <dgm:prSet phldrT="[Text]" custT="1"/>
      <dgm:spPr/>
      <dgm:t>
        <a:bodyPr/>
        <a:lstStyle/>
        <a:p>
          <a:r>
            <a:rPr lang="en-US" sz="1400" dirty="0" smtClean="0"/>
            <a:t>Community Building</a:t>
          </a:r>
        </a:p>
        <a:p>
          <a:r>
            <a:rPr lang="en-US" sz="1200" dirty="0" smtClean="0"/>
            <a:t>- Foundation</a:t>
          </a:r>
        </a:p>
        <a:p>
          <a:r>
            <a:rPr lang="en-US" sz="1200" dirty="0" smtClean="0"/>
            <a:t>-  Crowd sourcing</a:t>
          </a:r>
          <a:endParaRPr lang="en-US" sz="1200" dirty="0"/>
        </a:p>
      </dgm:t>
    </dgm:pt>
    <dgm:pt modelId="{1A22D918-A2DC-4278-937F-EE6CB928B59A}" type="parTrans" cxnId="{B1F54192-5779-46B3-B96B-D60B9A826A54}">
      <dgm:prSet/>
      <dgm:spPr/>
      <dgm:t>
        <a:bodyPr/>
        <a:lstStyle/>
        <a:p>
          <a:endParaRPr lang="en-US"/>
        </a:p>
      </dgm:t>
    </dgm:pt>
    <dgm:pt modelId="{94D1810C-B33E-490E-A414-175A02B01AB3}" type="sibTrans" cxnId="{B1F54192-5779-46B3-B96B-D60B9A826A54}">
      <dgm:prSet/>
      <dgm:spPr/>
      <dgm:t>
        <a:bodyPr/>
        <a:lstStyle/>
        <a:p>
          <a:endParaRPr lang="en-US"/>
        </a:p>
      </dgm:t>
    </dgm:pt>
    <dgm:pt modelId="{E80376DD-A1EF-4C54-8C7D-E73F118D1404}">
      <dgm:prSet phldrT="[Text]" custT="1"/>
      <dgm:spPr/>
      <dgm:t>
        <a:bodyPr/>
        <a:lstStyle/>
        <a:p>
          <a:r>
            <a:rPr lang="en-US" sz="1200" dirty="0" smtClean="0"/>
            <a:t>Sustaining</a:t>
          </a:r>
        </a:p>
        <a:p>
          <a:r>
            <a:rPr lang="en-US" sz="1200" dirty="0" smtClean="0"/>
            <a:t>SKILLNET</a:t>
          </a:r>
        </a:p>
        <a:p>
          <a:r>
            <a:rPr lang="en-US" sz="1200" dirty="0" smtClean="0"/>
            <a:t>- Incentives to trainers </a:t>
          </a:r>
        </a:p>
        <a:p>
          <a:r>
            <a:rPr lang="en-US" sz="1200" dirty="0" smtClean="0"/>
            <a:t>   from community</a:t>
          </a:r>
        </a:p>
        <a:p>
          <a:r>
            <a:rPr lang="en-US" sz="1200" dirty="0" smtClean="0"/>
            <a:t>- Contact Centers </a:t>
          </a:r>
        </a:p>
        <a:p>
          <a:r>
            <a:rPr lang="en-US" sz="1200" dirty="0" smtClean="0"/>
            <a:t>- Employment Services</a:t>
          </a:r>
          <a:endParaRPr lang="en-US" sz="1200" dirty="0"/>
        </a:p>
      </dgm:t>
    </dgm:pt>
    <dgm:pt modelId="{F8985E53-987A-4CE5-9371-26EAF400EEC5}" type="parTrans" cxnId="{652DBAC6-B175-4A33-A7A7-0641CCA476F7}">
      <dgm:prSet/>
      <dgm:spPr/>
      <dgm:t>
        <a:bodyPr/>
        <a:lstStyle/>
        <a:p>
          <a:endParaRPr lang="en-US"/>
        </a:p>
      </dgm:t>
    </dgm:pt>
    <dgm:pt modelId="{1048CFB9-A3FD-4FE7-BF31-42A09FBEA4AC}" type="sibTrans" cxnId="{652DBAC6-B175-4A33-A7A7-0641CCA476F7}">
      <dgm:prSet/>
      <dgm:spPr/>
      <dgm:t>
        <a:bodyPr/>
        <a:lstStyle/>
        <a:p>
          <a:endParaRPr lang="en-US"/>
        </a:p>
      </dgm:t>
    </dgm:pt>
    <dgm:pt modelId="{9F971CEB-D9ED-4828-9AB9-5971207B08E2}">
      <dgm:prSet phldrT="[Text]"/>
      <dgm:spPr/>
      <dgm:t>
        <a:bodyPr/>
        <a:lstStyle/>
        <a:p>
          <a:r>
            <a:rPr lang="en-US" dirty="0" smtClean="0"/>
            <a:t> SKILLNET Services </a:t>
          </a:r>
          <a:endParaRPr lang="en-US" dirty="0"/>
        </a:p>
      </dgm:t>
    </dgm:pt>
    <dgm:pt modelId="{6C87D719-9428-47C8-818E-6442A167DD0A}" type="parTrans" cxnId="{C32EDC97-FB8E-4BCD-9966-BCD72964A38C}">
      <dgm:prSet/>
      <dgm:spPr/>
      <dgm:t>
        <a:bodyPr/>
        <a:lstStyle/>
        <a:p>
          <a:endParaRPr lang="en-US"/>
        </a:p>
      </dgm:t>
    </dgm:pt>
    <dgm:pt modelId="{1D996C2C-C325-436E-AB62-72664A263884}" type="sibTrans" cxnId="{C32EDC97-FB8E-4BCD-9966-BCD72964A38C}">
      <dgm:prSet/>
      <dgm:spPr/>
      <dgm:t>
        <a:bodyPr/>
        <a:lstStyle/>
        <a:p>
          <a:endParaRPr lang="en-US"/>
        </a:p>
      </dgm:t>
    </dgm:pt>
    <dgm:pt modelId="{5564A69C-CC57-4519-9394-E690D176CFCD}" type="pres">
      <dgm:prSet presAssocID="{097D72CC-763F-4927-AEE1-96BB4D7B0FEB}" presName="arrowDiagram" presStyleCnt="0">
        <dgm:presLayoutVars>
          <dgm:chMax val="5"/>
          <dgm:dir/>
          <dgm:resizeHandles val="exact"/>
        </dgm:presLayoutVars>
      </dgm:prSet>
      <dgm:spPr/>
    </dgm:pt>
    <dgm:pt modelId="{9FB711DC-CC82-473F-805A-AF4C44B72CD9}" type="pres">
      <dgm:prSet presAssocID="{097D72CC-763F-4927-AEE1-96BB4D7B0FEB}" presName="arrow" presStyleLbl="bgShp" presStyleIdx="0" presStyleCnt="1" custLinFactNeighborY="1126"/>
      <dgm:spPr>
        <a:solidFill>
          <a:schemeClr val="accent4">
            <a:lumMod val="20000"/>
            <a:lumOff val="80000"/>
          </a:schemeClr>
        </a:solidFill>
      </dgm:spPr>
    </dgm:pt>
    <dgm:pt modelId="{E15D94BA-EB09-4F37-B724-5F5AE6805F26}" type="pres">
      <dgm:prSet presAssocID="{097D72CC-763F-4927-AEE1-96BB4D7B0FEB}" presName="arrowDiagram5" presStyleCnt="0"/>
      <dgm:spPr/>
    </dgm:pt>
    <dgm:pt modelId="{C648484A-F52C-44CB-9FF1-9100FD7B7C25}" type="pres">
      <dgm:prSet presAssocID="{6B156301-2B8E-4EB1-B7C6-2459F627A855}" presName="bullet5a" presStyleLbl="node1" presStyleIdx="0" presStyleCnt="5"/>
      <dgm:spPr/>
    </dgm:pt>
    <dgm:pt modelId="{1D313F4C-A9E5-4076-8027-19323509C1C9}" type="pres">
      <dgm:prSet presAssocID="{6B156301-2B8E-4EB1-B7C6-2459F627A855}" presName="textBox5a" presStyleLbl="revTx" presStyleIdx="0" presStyleCnt="5" custLinFactNeighborX="-27583" custLinFactNeighborY="27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F5AD2-A4B0-469C-99C2-E026A5647EA3}" type="pres">
      <dgm:prSet presAssocID="{15378764-B81B-455B-9F30-79D78D6A13CD}" presName="bullet5b" presStyleLbl="node1" presStyleIdx="1" presStyleCnt="5"/>
      <dgm:spPr/>
    </dgm:pt>
    <dgm:pt modelId="{0575F565-5918-444E-8841-B2AAC3BC0AAC}" type="pres">
      <dgm:prSet presAssocID="{15378764-B81B-455B-9F30-79D78D6A13CD}" presName="textBox5b" presStyleLbl="revTx" presStyleIdx="1" presStyleCnt="5" custLinFactNeighborX="12934" custLinFactNeighborY="8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16D87-15DB-4520-9CFA-E21282FB15C9}" type="pres">
      <dgm:prSet presAssocID="{1F4F8A4C-A318-4D29-8C5C-54EDABF83D94}" presName="bullet5c" presStyleLbl="node1" presStyleIdx="2" presStyleCnt="5"/>
      <dgm:spPr/>
    </dgm:pt>
    <dgm:pt modelId="{349C00A6-0CA3-4908-9CAE-EC7190185F45}" type="pres">
      <dgm:prSet presAssocID="{1F4F8A4C-A318-4D29-8C5C-54EDABF83D94}" presName="textBox5c" presStyleLbl="revTx" presStyleIdx="2" presStyleCnt="5" custLinFactNeighborX="12255" custLinFactNeighborY="18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97912-FA9F-4421-A53E-AC6C93938D4C}" type="pres">
      <dgm:prSet presAssocID="{E80376DD-A1EF-4C54-8C7D-E73F118D1404}" presName="bullet5d" presStyleLbl="node1" presStyleIdx="3" presStyleCnt="5" custLinFactNeighborX="21175" custLinFactNeighborY="-7964"/>
      <dgm:spPr/>
    </dgm:pt>
    <dgm:pt modelId="{5A6D069C-1F8C-4020-83F1-02372127CAFE}" type="pres">
      <dgm:prSet presAssocID="{E80376DD-A1EF-4C54-8C7D-E73F118D1404}" presName="textBox5d" presStyleLbl="revTx" presStyleIdx="3" presStyleCnt="5" custScaleX="165517" custLinFactNeighborX="46525" custLinFactNeighborY="12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A80EB-FBBE-4F7A-8C1D-8507094E3BBD}" type="pres">
      <dgm:prSet presAssocID="{9F971CEB-D9ED-4828-9AB9-5971207B08E2}" presName="bullet5e" presStyleLbl="node1" presStyleIdx="4" presStyleCnt="5" custLinFactNeighborX="17125" custLinFactNeighborY="28445"/>
      <dgm:spPr/>
    </dgm:pt>
    <dgm:pt modelId="{44E78E0F-3870-426E-B077-36AC821F5FAB}" type="pres">
      <dgm:prSet presAssocID="{9F971CEB-D9ED-4828-9AB9-5971207B08E2}" presName="textBox5e" presStyleLbl="revTx" presStyleIdx="4" presStyleCnt="5" custLinFactNeighborX="12385" custLinFactNeighborY="6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F54192-5779-46B3-B96B-D60B9A826A54}" srcId="{097D72CC-763F-4927-AEE1-96BB4D7B0FEB}" destId="{1F4F8A4C-A318-4D29-8C5C-54EDABF83D94}" srcOrd="2" destOrd="0" parTransId="{1A22D918-A2DC-4278-937F-EE6CB928B59A}" sibTransId="{94D1810C-B33E-490E-A414-175A02B01AB3}"/>
    <dgm:cxn modelId="{C32EDC97-FB8E-4BCD-9966-BCD72964A38C}" srcId="{097D72CC-763F-4927-AEE1-96BB4D7B0FEB}" destId="{9F971CEB-D9ED-4828-9AB9-5971207B08E2}" srcOrd="4" destOrd="0" parTransId="{6C87D719-9428-47C8-818E-6442A167DD0A}" sibTransId="{1D996C2C-C325-436E-AB62-72664A263884}"/>
    <dgm:cxn modelId="{652DBAC6-B175-4A33-A7A7-0641CCA476F7}" srcId="{097D72CC-763F-4927-AEE1-96BB4D7B0FEB}" destId="{E80376DD-A1EF-4C54-8C7D-E73F118D1404}" srcOrd="3" destOrd="0" parTransId="{F8985E53-987A-4CE5-9371-26EAF400EEC5}" sibTransId="{1048CFB9-A3FD-4FE7-BF31-42A09FBEA4AC}"/>
    <dgm:cxn modelId="{D32B1570-F388-4E3C-924C-7615CDDCBE16}" type="presOf" srcId="{9F971CEB-D9ED-4828-9AB9-5971207B08E2}" destId="{44E78E0F-3870-426E-B077-36AC821F5FAB}" srcOrd="0" destOrd="0" presId="urn:microsoft.com/office/officeart/2005/8/layout/arrow2"/>
    <dgm:cxn modelId="{48E84BCA-37ED-4002-BD93-3C24306C06C1}" srcId="{097D72CC-763F-4927-AEE1-96BB4D7B0FEB}" destId="{15378764-B81B-455B-9F30-79D78D6A13CD}" srcOrd="1" destOrd="0" parTransId="{3E9957B1-41CF-485C-80EF-A789A046EA6A}" sibTransId="{566551E9-7BDC-4F70-B82D-979EED18D5F5}"/>
    <dgm:cxn modelId="{902E671F-1A05-44FC-9A34-AEE2949255E7}" type="presOf" srcId="{097D72CC-763F-4927-AEE1-96BB4D7B0FEB}" destId="{5564A69C-CC57-4519-9394-E690D176CFCD}" srcOrd="0" destOrd="0" presId="urn:microsoft.com/office/officeart/2005/8/layout/arrow2"/>
    <dgm:cxn modelId="{FDC20478-632F-40E3-9204-D85E6C7BD8F4}" srcId="{097D72CC-763F-4927-AEE1-96BB4D7B0FEB}" destId="{A6096320-EBC2-4CA5-9074-D236C1D727E4}" srcOrd="5" destOrd="0" parTransId="{9863DDE5-FD2D-4034-BBEB-9A4056CE167A}" sibTransId="{D39CAD4F-9362-413F-B1F9-9C499E83CBB0}"/>
    <dgm:cxn modelId="{8E685E78-3772-43AF-B20A-D21669BB6DD7}" type="presOf" srcId="{E80376DD-A1EF-4C54-8C7D-E73F118D1404}" destId="{5A6D069C-1F8C-4020-83F1-02372127CAFE}" srcOrd="0" destOrd="0" presId="urn:microsoft.com/office/officeart/2005/8/layout/arrow2"/>
    <dgm:cxn modelId="{0A313643-478F-47B2-AC60-43A76D2791EA}" type="presOf" srcId="{6B156301-2B8E-4EB1-B7C6-2459F627A855}" destId="{1D313F4C-A9E5-4076-8027-19323509C1C9}" srcOrd="0" destOrd="0" presId="urn:microsoft.com/office/officeart/2005/8/layout/arrow2"/>
    <dgm:cxn modelId="{2A7D9BDE-FD8F-4861-B760-D59D17DFB85C}" type="presOf" srcId="{15378764-B81B-455B-9F30-79D78D6A13CD}" destId="{0575F565-5918-444E-8841-B2AAC3BC0AAC}" srcOrd="0" destOrd="0" presId="urn:microsoft.com/office/officeart/2005/8/layout/arrow2"/>
    <dgm:cxn modelId="{23A783A6-DBD4-406B-A4BD-13C0CF05914B}" type="presOf" srcId="{1F4F8A4C-A318-4D29-8C5C-54EDABF83D94}" destId="{349C00A6-0CA3-4908-9CAE-EC7190185F45}" srcOrd="0" destOrd="0" presId="urn:microsoft.com/office/officeart/2005/8/layout/arrow2"/>
    <dgm:cxn modelId="{E89D800D-8CAE-4AEF-B5B8-219413E69FC7}" srcId="{097D72CC-763F-4927-AEE1-96BB4D7B0FEB}" destId="{6B156301-2B8E-4EB1-B7C6-2459F627A855}" srcOrd="0" destOrd="0" parTransId="{2ADA78F2-7871-4BC6-9E67-C7703A69C126}" sibTransId="{F8FCB60D-6D57-474C-BBF7-05FED9B1EBF3}"/>
    <dgm:cxn modelId="{15C2EDB4-40B1-4D9C-9672-D2C71580E937}" type="presParOf" srcId="{5564A69C-CC57-4519-9394-E690D176CFCD}" destId="{9FB711DC-CC82-473F-805A-AF4C44B72CD9}" srcOrd="0" destOrd="0" presId="urn:microsoft.com/office/officeart/2005/8/layout/arrow2"/>
    <dgm:cxn modelId="{1E134684-5035-43FF-9890-31379BAFAC13}" type="presParOf" srcId="{5564A69C-CC57-4519-9394-E690D176CFCD}" destId="{E15D94BA-EB09-4F37-B724-5F5AE6805F26}" srcOrd="1" destOrd="0" presId="urn:microsoft.com/office/officeart/2005/8/layout/arrow2"/>
    <dgm:cxn modelId="{A61786DA-A2B5-47A1-B078-B97A0ED4A45C}" type="presParOf" srcId="{E15D94BA-EB09-4F37-B724-5F5AE6805F26}" destId="{C648484A-F52C-44CB-9FF1-9100FD7B7C25}" srcOrd="0" destOrd="0" presId="urn:microsoft.com/office/officeart/2005/8/layout/arrow2"/>
    <dgm:cxn modelId="{979BEE55-0C5E-4295-8838-2835BE88D30D}" type="presParOf" srcId="{E15D94BA-EB09-4F37-B724-5F5AE6805F26}" destId="{1D313F4C-A9E5-4076-8027-19323509C1C9}" srcOrd="1" destOrd="0" presId="urn:microsoft.com/office/officeart/2005/8/layout/arrow2"/>
    <dgm:cxn modelId="{ECA58A61-A054-462B-AB12-958D7B9D2580}" type="presParOf" srcId="{E15D94BA-EB09-4F37-B724-5F5AE6805F26}" destId="{582F5AD2-A4B0-469C-99C2-E026A5647EA3}" srcOrd="2" destOrd="0" presId="urn:microsoft.com/office/officeart/2005/8/layout/arrow2"/>
    <dgm:cxn modelId="{C493BE7F-D332-4BA0-9CE0-38904233396F}" type="presParOf" srcId="{E15D94BA-EB09-4F37-B724-5F5AE6805F26}" destId="{0575F565-5918-444E-8841-B2AAC3BC0AAC}" srcOrd="3" destOrd="0" presId="urn:microsoft.com/office/officeart/2005/8/layout/arrow2"/>
    <dgm:cxn modelId="{FD4E0AED-F748-41E1-8BC8-29254DC565BF}" type="presParOf" srcId="{E15D94BA-EB09-4F37-B724-5F5AE6805F26}" destId="{A2B16D87-15DB-4520-9CFA-E21282FB15C9}" srcOrd="4" destOrd="0" presId="urn:microsoft.com/office/officeart/2005/8/layout/arrow2"/>
    <dgm:cxn modelId="{644BC40D-0376-41D8-B3FA-1C2324D1735C}" type="presParOf" srcId="{E15D94BA-EB09-4F37-B724-5F5AE6805F26}" destId="{349C00A6-0CA3-4908-9CAE-EC7190185F45}" srcOrd="5" destOrd="0" presId="urn:microsoft.com/office/officeart/2005/8/layout/arrow2"/>
    <dgm:cxn modelId="{9C91856C-A1D8-4103-843C-EA8989BB622D}" type="presParOf" srcId="{E15D94BA-EB09-4F37-B724-5F5AE6805F26}" destId="{FD797912-FA9F-4421-A53E-AC6C93938D4C}" srcOrd="6" destOrd="0" presId="urn:microsoft.com/office/officeart/2005/8/layout/arrow2"/>
    <dgm:cxn modelId="{27CAEF06-B299-4BDA-9EBB-3EBBE1E408D7}" type="presParOf" srcId="{E15D94BA-EB09-4F37-B724-5F5AE6805F26}" destId="{5A6D069C-1F8C-4020-83F1-02372127CAFE}" srcOrd="7" destOrd="0" presId="urn:microsoft.com/office/officeart/2005/8/layout/arrow2"/>
    <dgm:cxn modelId="{B2B02BFB-E46C-4066-88FD-182B4BB94E94}" type="presParOf" srcId="{E15D94BA-EB09-4F37-B724-5F5AE6805F26}" destId="{75AA80EB-FBBE-4F7A-8C1D-8507094E3BBD}" srcOrd="8" destOrd="0" presId="urn:microsoft.com/office/officeart/2005/8/layout/arrow2"/>
    <dgm:cxn modelId="{D9EFDB60-4D3C-432C-93E7-AC4F877BCA5B}" type="presParOf" srcId="{E15D94BA-EB09-4F37-B724-5F5AE6805F26}" destId="{44E78E0F-3870-426E-B077-36AC821F5FA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D73C6-D599-4D7B-903D-19693F31B45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D5CD34-A1DF-423B-B2F7-7DB13D468A42}">
      <dgm:prSet/>
      <dgm:spPr/>
      <dgm:t>
        <a:bodyPr/>
        <a:lstStyle/>
        <a:p>
          <a:pPr rtl="0"/>
          <a:r>
            <a:rPr lang="en-US" b="0" i="0" baseline="0" smtClean="0"/>
            <a:t>Blockchain Protocol Layer</a:t>
          </a:r>
          <a:endParaRPr lang="en-US"/>
        </a:p>
      </dgm:t>
    </dgm:pt>
    <dgm:pt modelId="{417C1695-0511-4293-816E-361FE067D72A}" type="parTrans" cxnId="{0A7563BE-8A8C-48F9-BDF8-DFABE25F9136}">
      <dgm:prSet/>
      <dgm:spPr/>
      <dgm:t>
        <a:bodyPr/>
        <a:lstStyle/>
        <a:p>
          <a:endParaRPr lang="en-US"/>
        </a:p>
      </dgm:t>
    </dgm:pt>
    <dgm:pt modelId="{1F424D3D-FA5E-4C8D-9156-569BD684B8C1}" type="sibTrans" cxnId="{0A7563BE-8A8C-48F9-BDF8-DFABE25F9136}">
      <dgm:prSet/>
      <dgm:spPr/>
      <dgm:t>
        <a:bodyPr/>
        <a:lstStyle/>
        <a:p>
          <a:endParaRPr lang="en-US"/>
        </a:p>
      </dgm:t>
    </dgm:pt>
    <dgm:pt modelId="{F5E2B165-6D4E-465E-89A7-4C6215666411}">
      <dgm:prSet/>
      <dgm:spPr/>
      <dgm:t>
        <a:bodyPr/>
        <a:lstStyle/>
        <a:p>
          <a:pPr rtl="0"/>
          <a:r>
            <a:rPr lang="en-US" b="0" i="0" baseline="0" smtClean="0"/>
            <a:t>Ledger</a:t>
          </a:r>
          <a:endParaRPr lang="en-US"/>
        </a:p>
      </dgm:t>
    </dgm:pt>
    <dgm:pt modelId="{64F3F467-B181-4D53-8575-BE0655442AC9}" type="parTrans" cxnId="{94327035-6B7C-4F31-85DF-CCB37366EBD8}">
      <dgm:prSet/>
      <dgm:spPr/>
      <dgm:t>
        <a:bodyPr/>
        <a:lstStyle/>
        <a:p>
          <a:endParaRPr lang="en-US"/>
        </a:p>
      </dgm:t>
    </dgm:pt>
    <dgm:pt modelId="{1364403B-8CC3-46F9-BF1B-58DE3DCE0285}" type="sibTrans" cxnId="{94327035-6B7C-4F31-85DF-CCB37366EBD8}">
      <dgm:prSet/>
      <dgm:spPr/>
      <dgm:t>
        <a:bodyPr/>
        <a:lstStyle/>
        <a:p>
          <a:endParaRPr lang="en-US"/>
        </a:p>
      </dgm:t>
    </dgm:pt>
    <dgm:pt modelId="{2EA34C5F-61DA-45E9-96FE-5ED6AB221CAB}">
      <dgm:prSet/>
      <dgm:spPr/>
      <dgm:t>
        <a:bodyPr/>
        <a:lstStyle/>
        <a:p>
          <a:pPr rtl="0"/>
          <a:r>
            <a:rPr lang="en-US" b="0" i="0" baseline="0" smtClean="0"/>
            <a:t>Validator Nodes</a:t>
          </a:r>
          <a:endParaRPr lang="en-US"/>
        </a:p>
      </dgm:t>
    </dgm:pt>
    <dgm:pt modelId="{74059BCD-4352-4C00-8468-039F01FF9EE8}" type="parTrans" cxnId="{76E3E350-C574-4106-88C8-68408890B78F}">
      <dgm:prSet/>
      <dgm:spPr/>
      <dgm:t>
        <a:bodyPr/>
        <a:lstStyle/>
        <a:p>
          <a:endParaRPr lang="en-US"/>
        </a:p>
      </dgm:t>
    </dgm:pt>
    <dgm:pt modelId="{2A7A0949-87F0-40BC-A63A-A82F57AE5C69}" type="sibTrans" cxnId="{76E3E350-C574-4106-88C8-68408890B78F}">
      <dgm:prSet/>
      <dgm:spPr/>
      <dgm:t>
        <a:bodyPr/>
        <a:lstStyle/>
        <a:p>
          <a:endParaRPr lang="en-US"/>
        </a:p>
      </dgm:t>
    </dgm:pt>
    <dgm:pt modelId="{642F9BEF-B0F2-440C-B81C-0477C14D7947}">
      <dgm:prSet/>
      <dgm:spPr/>
      <dgm:t>
        <a:bodyPr/>
        <a:lstStyle/>
        <a:p>
          <a:pPr rtl="0"/>
          <a:r>
            <a:rPr lang="en-US" b="0" i="0" baseline="0" smtClean="0"/>
            <a:t>Observer Nodes </a:t>
          </a:r>
          <a:endParaRPr lang="en-US"/>
        </a:p>
      </dgm:t>
    </dgm:pt>
    <dgm:pt modelId="{01275525-B1C7-428D-9AC4-776586E20810}" type="parTrans" cxnId="{BB006F07-4346-489F-89C4-76EF4BFD8EF8}">
      <dgm:prSet/>
      <dgm:spPr/>
      <dgm:t>
        <a:bodyPr/>
        <a:lstStyle/>
        <a:p>
          <a:endParaRPr lang="en-US"/>
        </a:p>
      </dgm:t>
    </dgm:pt>
    <dgm:pt modelId="{99CD9EFD-834A-47A8-BCEF-14EF15098989}" type="sibTrans" cxnId="{BB006F07-4346-489F-89C4-76EF4BFD8EF8}">
      <dgm:prSet/>
      <dgm:spPr/>
      <dgm:t>
        <a:bodyPr/>
        <a:lstStyle/>
        <a:p>
          <a:endParaRPr lang="en-US"/>
        </a:p>
      </dgm:t>
    </dgm:pt>
    <dgm:pt modelId="{E80895CF-3A79-4703-8BA7-2AE93710A539}">
      <dgm:prSet/>
      <dgm:spPr/>
      <dgm:t>
        <a:bodyPr/>
        <a:lstStyle/>
        <a:p>
          <a:pPr rtl="0"/>
          <a:r>
            <a:rPr lang="en-US" b="0" i="0" baseline="0" smtClean="0"/>
            <a:t>Agents</a:t>
          </a:r>
          <a:endParaRPr lang="en-US"/>
        </a:p>
      </dgm:t>
    </dgm:pt>
    <dgm:pt modelId="{AF9C82C8-5478-47D9-BA93-F6E78045AD0B}" type="parTrans" cxnId="{CFB99CEB-1AEA-4A21-ACD2-CBCCA08710B7}">
      <dgm:prSet/>
      <dgm:spPr/>
      <dgm:t>
        <a:bodyPr/>
        <a:lstStyle/>
        <a:p>
          <a:endParaRPr lang="en-US"/>
        </a:p>
      </dgm:t>
    </dgm:pt>
    <dgm:pt modelId="{AD0D74DF-53D6-47D2-8F41-D678B427D639}" type="sibTrans" cxnId="{CFB99CEB-1AEA-4A21-ACD2-CBCCA08710B7}">
      <dgm:prSet/>
      <dgm:spPr/>
      <dgm:t>
        <a:bodyPr/>
        <a:lstStyle/>
        <a:p>
          <a:endParaRPr lang="en-US"/>
        </a:p>
      </dgm:t>
    </dgm:pt>
    <dgm:pt modelId="{183B2202-AC2D-49DE-843D-E1EB8106D98E}" type="pres">
      <dgm:prSet presAssocID="{29FD73C6-D599-4D7B-903D-19693F31B4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95703A-870D-434D-AFAF-13F35465BA92}" type="pres">
      <dgm:prSet presAssocID="{23D5CD34-A1DF-423B-B2F7-7DB13D468A4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27035-6B7C-4F31-85DF-CCB37366EBD8}" srcId="{23D5CD34-A1DF-423B-B2F7-7DB13D468A42}" destId="{F5E2B165-6D4E-465E-89A7-4C6215666411}" srcOrd="0" destOrd="0" parTransId="{64F3F467-B181-4D53-8575-BE0655442AC9}" sibTransId="{1364403B-8CC3-46F9-BF1B-58DE3DCE0285}"/>
    <dgm:cxn modelId="{BB006F07-4346-489F-89C4-76EF4BFD8EF8}" srcId="{23D5CD34-A1DF-423B-B2F7-7DB13D468A42}" destId="{642F9BEF-B0F2-440C-B81C-0477C14D7947}" srcOrd="2" destOrd="0" parTransId="{01275525-B1C7-428D-9AC4-776586E20810}" sibTransId="{99CD9EFD-834A-47A8-BCEF-14EF15098989}"/>
    <dgm:cxn modelId="{A0E47C9A-E080-4669-BD99-BBADF9D7A15C}" type="presOf" srcId="{23D5CD34-A1DF-423B-B2F7-7DB13D468A42}" destId="{5B95703A-870D-434D-AFAF-13F35465BA92}" srcOrd="0" destOrd="0" presId="urn:microsoft.com/office/officeart/2005/8/layout/cycle2"/>
    <dgm:cxn modelId="{B5EEC3AD-6AC1-4FF8-90B5-F438F226ED5D}" type="presOf" srcId="{29FD73C6-D599-4D7B-903D-19693F31B45B}" destId="{183B2202-AC2D-49DE-843D-E1EB8106D98E}" srcOrd="0" destOrd="0" presId="urn:microsoft.com/office/officeart/2005/8/layout/cycle2"/>
    <dgm:cxn modelId="{E55E3F0A-81C2-49FD-BDEB-9611C5F1DD41}" type="presOf" srcId="{642F9BEF-B0F2-440C-B81C-0477C14D7947}" destId="{5B95703A-870D-434D-AFAF-13F35465BA92}" srcOrd="0" destOrd="3" presId="urn:microsoft.com/office/officeart/2005/8/layout/cycle2"/>
    <dgm:cxn modelId="{E5E0907D-8D12-409A-9987-ACA7C4168381}" type="presOf" srcId="{F5E2B165-6D4E-465E-89A7-4C6215666411}" destId="{5B95703A-870D-434D-AFAF-13F35465BA92}" srcOrd="0" destOrd="1" presId="urn:microsoft.com/office/officeart/2005/8/layout/cycle2"/>
    <dgm:cxn modelId="{76E3E350-C574-4106-88C8-68408890B78F}" srcId="{23D5CD34-A1DF-423B-B2F7-7DB13D468A42}" destId="{2EA34C5F-61DA-45E9-96FE-5ED6AB221CAB}" srcOrd="1" destOrd="0" parTransId="{74059BCD-4352-4C00-8468-039F01FF9EE8}" sibTransId="{2A7A0949-87F0-40BC-A63A-A82F57AE5C69}"/>
    <dgm:cxn modelId="{836D1AAE-6751-4DD4-8D98-18FF4F01A8EF}" type="presOf" srcId="{E80895CF-3A79-4703-8BA7-2AE93710A539}" destId="{5B95703A-870D-434D-AFAF-13F35465BA92}" srcOrd="0" destOrd="4" presId="urn:microsoft.com/office/officeart/2005/8/layout/cycle2"/>
    <dgm:cxn modelId="{0A7563BE-8A8C-48F9-BDF8-DFABE25F9136}" srcId="{29FD73C6-D599-4D7B-903D-19693F31B45B}" destId="{23D5CD34-A1DF-423B-B2F7-7DB13D468A42}" srcOrd="0" destOrd="0" parTransId="{417C1695-0511-4293-816E-361FE067D72A}" sibTransId="{1F424D3D-FA5E-4C8D-9156-569BD684B8C1}"/>
    <dgm:cxn modelId="{CFB99CEB-1AEA-4A21-ACD2-CBCCA08710B7}" srcId="{23D5CD34-A1DF-423B-B2F7-7DB13D468A42}" destId="{E80895CF-3A79-4703-8BA7-2AE93710A539}" srcOrd="3" destOrd="0" parTransId="{AF9C82C8-5478-47D9-BA93-F6E78045AD0B}" sibTransId="{AD0D74DF-53D6-47D2-8F41-D678B427D639}"/>
    <dgm:cxn modelId="{726F4B38-5717-4F91-AF46-BC0D6D42E194}" type="presOf" srcId="{2EA34C5F-61DA-45E9-96FE-5ED6AB221CAB}" destId="{5B95703A-870D-434D-AFAF-13F35465BA92}" srcOrd="0" destOrd="2" presId="urn:microsoft.com/office/officeart/2005/8/layout/cycle2"/>
    <dgm:cxn modelId="{EA3DCC0D-E2DC-4635-955B-9975D95459D0}" type="presParOf" srcId="{183B2202-AC2D-49DE-843D-E1EB8106D98E}" destId="{5B95703A-870D-434D-AFAF-13F35465BA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711DC-CC82-473F-805A-AF4C44B72CD9}">
      <dsp:nvSpPr>
        <dsp:cNvPr id="0" name=""/>
        <dsp:cNvSpPr/>
      </dsp:nvSpPr>
      <dsp:spPr>
        <a:xfrm>
          <a:off x="189889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8484A-F52C-44CB-9FF1-9100FD7B7C25}">
      <dsp:nvSpPr>
        <dsp:cNvPr id="0" name=""/>
        <dsp:cNvSpPr/>
      </dsp:nvSpPr>
      <dsp:spPr>
        <a:xfrm>
          <a:off x="1043871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3F4C-A9E5-4076-8027-19323509C1C9}">
      <dsp:nvSpPr>
        <dsp:cNvPr id="0" name=""/>
        <dsp:cNvSpPr/>
      </dsp:nvSpPr>
      <dsp:spPr>
        <a:xfrm>
          <a:off x="830300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 SKILLNET</a:t>
          </a:r>
          <a:endParaRPr lang="en-US" sz="2100" kern="1200" dirty="0"/>
        </a:p>
      </dsp:txBody>
      <dsp:txXfrm>
        <a:off x="830300" y="4129024"/>
        <a:ext cx="1135752" cy="1289642"/>
      </dsp:txXfrm>
    </dsp:sp>
    <dsp:sp modelId="{582F5AD2-A4B0-469C-99C2-E026A5647EA3}">
      <dsp:nvSpPr>
        <dsp:cNvPr id="0" name=""/>
        <dsp:cNvSpPr/>
      </dsp:nvSpPr>
      <dsp:spPr>
        <a:xfrm>
          <a:off x="2123270" y="29921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565-5918-444E-8841-B2AAC3BC0AAC}">
      <dsp:nvSpPr>
        <dsp:cNvPr id="0" name=""/>
        <dsp:cNvSpPr/>
      </dsp:nvSpPr>
      <dsp:spPr>
        <a:xfrm>
          <a:off x="2465473" y="3148245"/>
          <a:ext cx="14391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Expanding SKILLNET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-Adding Programs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Contact Centers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465473" y="3148245"/>
        <a:ext cx="1439197" cy="2270421"/>
      </dsp:txXfrm>
    </dsp:sp>
    <dsp:sp modelId="{A2B16D87-15DB-4520-9CFA-E21282FB15C9}">
      <dsp:nvSpPr>
        <dsp:cNvPr id="0" name=""/>
        <dsp:cNvSpPr/>
      </dsp:nvSpPr>
      <dsp:spPr>
        <a:xfrm>
          <a:off x="3510449" y="21652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00A6-0CA3-4908-9CAE-EC7190185F45}">
      <dsp:nvSpPr>
        <dsp:cNvPr id="0" name=""/>
        <dsp:cNvSpPr/>
      </dsp:nvSpPr>
      <dsp:spPr>
        <a:xfrm>
          <a:off x="3923586" y="2373376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Community Building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Foundation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 Crowd sourcing</a:t>
          </a:r>
          <a:endParaRPr lang="en-US" sz="1200" kern="1200" dirty="0"/>
        </a:p>
      </dsp:txBody>
      <dsp:txXfrm>
        <a:off x="3923586" y="2373376"/>
        <a:ext cx="1673284" cy="3045290"/>
      </dsp:txXfrm>
    </dsp:sp>
    <dsp:sp modelId="{FD797912-FA9F-4421-A53E-AC6C93938D4C}">
      <dsp:nvSpPr>
        <dsp:cNvPr id="0" name=""/>
        <dsp:cNvSpPr/>
      </dsp:nvSpPr>
      <dsp:spPr>
        <a:xfrm>
          <a:off x="5236866" y="1476585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D069C-1F8C-4020-83F1-02372127CAFE}">
      <dsp:nvSpPr>
        <dsp:cNvPr id="0" name=""/>
        <dsp:cNvSpPr/>
      </dsp:nvSpPr>
      <dsp:spPr>
        <a:xfrm>
          <a:off x="5630517" y="1788160"/>
          <a:ext cx="2870020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Sustaining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SKILLNET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Incentives to trainers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from community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Contact Centers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Employment Services</a:t>
          </a:r>
          <a:endParaRPr lang="en-US" sz="1200" kern="1200" dirty="0"/>
        </a:p>
      </dsp:txBody>
      <dsp:txXfrm>
        <a:off x="5630517" y="1788160"/>
        <a:ext cx="2870020" cy="3630506"/>
      </dsp:txXfrm>
    </dsp:sp>
    <dsp:sp modelId="{75AA80EB-FBBE-4F7A-8C1D-8507094E3BBD}">
      <dsp:nvSpPr>
        <dsp:cNvPr id="0" name=""/>
        <dsp:cNvSpPr/>
      </dsp:nvSpPr>
      <dsp:spPr>
        <a:xfrm>
          <a:off x="6900616" y="1282893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8E0F-3870-426E-B077-36AC821F5FAB}">
      <dsp:nvSpPr>
        <dsp:cNvPr id="0" name=""/>
        <dsp:cNvSpPr/>
      </dsp:nvSpPr>
      <dsp:spPr>
        <a:xfrm>
          <a:off x="7315673" y="1430528"/>
          <a:ext cx="1733973" cy="39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SKILLNET Services </a:t>
          </a:r>
          <a:endParaRPr lang="en-US" sz="2100" kern="1200" dirty="0"/>
        </a:p>
      </dsp:txBody>
      <dsp:txXfrm>
        <a:off x="7315673" y="1430528"/>
        <a:ext cx="1733973" cy="3988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5703A-870D-434D-AFAF-13F35465BA92}">
      <dsp:nvSpPr>
        <dsp:cNvPr id="0" name=""/>
        <dsp:cNvSpPr/>
      </dsp:nvSpPr>
      <dsp:spPr>
        <a:xfrm>
          <a:off x="480694" y="1917"/>
          <a:ext cx="3263770" cy="3263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Blockchain Protocol Layer</a:t>
          </a:r>
          <a:endParaRPr lang="en-US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baseline="0" smtClean="0"/>
            <a:t>Ledger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baseline="0" smtClean="0"/>
            <a:t>Validator Nodes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baseline="0" smtClean="0"/>
            <a:t>Observer Nodes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baseline="0" smtClean="0"/>
            <a:t>Agents</a:t>
          </a:r>
          <a:endParaRPr lang="en-US" sz="2300" kern="1200"/>
        </a:p>
      </dsp:txBody>
      <dsp:txXfrm>
        <a:off x="958662" y="479885"/>
        <a:ext cx="2307834" cy="230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18B8-1E61-41B1-8280-8175A64D574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8927E-F56D-41CC-B7C3-D7598858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*Worker</a:t>
            </a:r>
            <a:r>
              <a:rPr lang="en-US" baseline="0" dirty="0" smtClean="0"/>
              <a:t> collect QR with embedded OTP that will expire on the day of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physical transfer of key is done at the contact center the Worker can carry the same to the Contact Program.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Aadhaar</a:t>
            </a:r>
            <a:r>
              <a:rPr lang="en-US" baseline="0" dirty="0" smtClean="0"/>
              <a:t> has to be carried , QR code of </a:t>
            </a:r>
            <a:r>
              <a:rPr lang="en-US" baseline="0" dirty="0" err="1" smtClean="0"/>
              <a:t>aadhaar</a:t>
            </a:r>
            <a:r>
              <a:rPr lang="en-US" baseline="0" dirty="0" smtClean="0"/>
              <a:t> is used </a:t>
            </a:r>
            <a:r>
              <a:rPr lang="en-US" baseline="0" smtClean="0"/>
              <a:t>, like in case of EVMs.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8927E-F56D-41CC-B7C3-D75988581D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5A891-30BF-4979-9638-3BACFEF8EF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1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2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1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6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4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66068"/>
            <a:ext cx="10972800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Digital-ID-For-ALL</a:t>
            </a:r>
            <a:br>
              <a:rPr lang="en-US" dirty="0" smtClean="0"/>
            </a:br>
            <a:r>
              <a:rPr lang="en-US" dirty="0" smtClean="0"/>
              <a:t>(DIFA)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i="1" dirty="0" smtClean="0"/>
              <a:t>Akshay ,Prateek , Shijin &amp;Vinod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83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DIFA powered </a:t>
            </a:r>
            <a:r>
              <a:rPr lang="en-US" dirty="0" err="1" smtClean="0"/>
              <a:t>SKillNET</a:t>
            </a:r>
            <a:r>
              <a:rPr lang="en-US" dirty="0" smtClean="0"/>
              <a:t> Will empower </a:t>
            </a:r>
            <a:r>
              <a:rPr lang="en-US" dirty="0"/>
              <a:t>migrant workers </a:t>
            </a:r>
            <a:r>
              <a:rPr lang="en-US" dirty="0" smtClean="0"/>
              <a:t>and presents them an opportunity to UPSKILL THEMSELVES.</a:t>
            </a:r>
            <a:endParaRPr lang="en-US" dirty="0"/>
          </a:p>
          <a:p>
            <a:r>
              <a:rPr lang="en-US" sz="2133" dirty="0" smtClean="0"/>
              <a:t>SKILLNET INCENTIVES Communities to conduct Programs for MIGRANT WORKERS</a:t>
            </a:r>
            <a:endParaRPr lang="en-US" sz="2133" dirty="0"/>
          </a:p>
          <a:p>
            <a:r>
              <a:rPr lang="en-US" sz="2133" dirty="0" smtClean="0"/>
              <a:t>MIGRANTS ONLY SHARE REQUIRED INFORMATION AT ANY POINT IN TIME. </a:t>
            </a:r>
          </a:p>
          <a:p>
            <a:r>
              <a:rPr lang="en-US" sz="2133" dirty="0" smtClean="0"/>
              <a:t>AUTHORITIES GET ACCESS TO Only What they need IN CASE OF VERIFICATION.</a:t>
            </a:r>
            <a:endParaRPr lang="en-US" sz="2133" dirty="0"/>
          </a:p>
          <a:p>
            <a:r>
              <a:rPr lang="en-US" sz="2133" dirty="0" smtClean="0"/>
              <a:t>EMPLOYERS and MIGRANTS NEED NOT Carry PHYSICAL DOCUMENT EVERYWHERE and VERIFICATION IS A QUICKER PROCESS.</a:t>
            </a:r>
            <a:endParaRPr lang="en-US" sz="2133" dirty="0"/>
          </a:p>
          <a:p>
            <a:endParaRPr lang="en-US" sz="2133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7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79709"/>
            <a:ext cx="10363826" cy="342410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A Skill Verification Network (Skill Net) on Blockchain serves as a Skill Attestation Network to prove that the workers are experienced in specific Trade. The Skill Attestation Network will also enable the worker to self-nominate/attend any available upskilling programs at contact centres in their area</a:t>
            </a:r>
            <a:r>
              <a:rPr lang="en-GB" sz="1900" cap="none" dirty="0" smtClean="0">
                <a:solidFill>
                  <a:srgbClr val="24292E"/>
                </a:solidFill>
                <a:latin typeface="-apple-system"/>
              </a:rPr>
              <a:t>.</a:t>
            </a:r>
            <a:endParaRPr lang="en-GB" sz="26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The migrant work can register them self or through a Trusted authority </a:t>
            </a:r>
            <a:r>
              <a:rPr lang="en-GB" sz="1900" cap="none" dirty="0" smtClean="0">
                <a:solidFill>
                  <a:srgbClr val="24292E"/>
                </a:solidFill>
                <a:latin typeface="-apple-system"/>
              </a:rPr>
              <a:t>and get </a:t>
            </a:r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registered on </a:t>
            </a:r>
            <a:r>
              <a:rPr lang="en-GB" sz="1900" cap="none" dirty="0" err="1" smtClean="0">
                <a:solidFill>
                  <a:srgbClr val="24292E"/>
                </a:solidFill>
                <a:latin typeface="-apple-system"/>
              </a:rPr>
              <a:t>SkillNet</a:t>
            </a:r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. </a:t>
            </a:r>
            <a:endParaRPr lang="en-GB" sz="1900" cap="none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GB" sz="1900" cap="none" dirty="0" smtClean="0">
                <a:solidFill>
                  <a:srgbClr val="24292E"/>
                </a:solidFill>
                <a:latin typeface="-apple-system"/>
              </a:rPr>
              <a:t>For </a:t>
            </a:r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every eligible contact program Skill Net will issue a unique DIFA (Digital ID For All) </a:t>
            </a:r>
            <a:r>
              <a:rPr lang="en-GB" sz="1900" cap="none" dirty="0" smtClean="0">
                <a:solidFill>
                  <a:srgbClr val="24292E"/>
                </a:solidFill>
                <a:latin typeface="-apple-system"/>
              </a:rPr>
              <a:t>to </a:t>
            </a:r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the Migrant Worker using which the worker can attend and complete the upskilling program. </a:t>
            </a:r>
            <a:endParaRPr lang="en-GB" sz="1900" cap="none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GB" sz="1900" cap="none" dirty="0" smtClean="0">
                <a:solidFill>
                  <a:srgbClr val="24292E"/>
                </a:solidFill>
                <a:latin typeface="-apple-system"/>
              </a:rPr>
              <a:t>Skill </a:t>
            </a:r>
            <a:r>
              <a:rPr lang="en-GB" sz="1900" cap="none" dirty="0">
                <a:solidFill>
                  <a:srgbClr val="24292E"/>
                </a:solidFill>
                <a:latin typeface="-apple-system"/>
              </a:rPr>
              <a:t>Net Application takes into account certain basic documents that can prove without divulging unnecessary personal information about the worker into the public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Skill-Net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51642" y="2105342"/>
          <a:ext cx="4225159" cy="326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025931" y="2105342"/>
            <a:ext cx="5374288" cy="3785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Off-chain Components</a:t>
            </a:r>
          </a:p>
          <a:p>
            <a:endParaRPr lang="en-US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Document </a:t>
            </a:r>
            <a:r>
              <a:rPr lang="en-US" sz="2400" dirty="0"/>
              <a:t>Parsers </a:t>
            </a:r>
            <a:endParaRPr lang="en-US" sz="2400" dirty="0" smtClean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ID </a:t>
            </a:r>
            <a:r>
              <a:rPr lang="en-US" sz="2400" dirty="0"/>
              <a:t>generators for </a:t>
            </a:r>
            <a:r>
              <a:rPr lang="en-US" sz="2400" dirty="0" smtClean="0"/>
              <a:t>Migrant Workers</a:t>
            </a:r>
            <a:endParaRPr lang="en-US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SkillNet</a:t>
            </a:r>
            <a:r>
              <a:rPr lang="en-US" sz="2400" dirty="0" smtClean="0"/>
              <a:t> Registry: </a:t>
            </a:r>
            <a:r>
              <a:rPr lang="en-US" sz="2400" dirty="0"/>
              <a:t>Managing </a:t>
            </a:r>
            <a:r>
              <a:rPr lang="en-US" sz="2400" dirty="0" smtClean="0"/>
              <a:t>Proofs for Verified Claims</a:t>
            </a:r>
            <a:endParaRPr lang="en-US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Deduplication Tools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Audit </a:t>
            </a:r>
            <a:r>
              <a:rPr lang="en-US" sz="2400" dirty="0" smtClean="0"/>
              <a:t>Tools/External System Connectors (India Stack/</a:t>
            </a:r>
            <a:r>
              <a:rPr lang="en-US" sz="2400" dirty="0" err="1" smtClean="0"/>
              <a:t>Aadhaar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6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59501" y="3586305"/>
            <a:ext cx="1541099" cy="822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Ledger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6660" y="220326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DIFA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83039" y="205086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DIFA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84127" y="4800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DIFA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31301" y="1437579"/>
            <a:ext cx="152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Repo-Registry</a:t>
            </a:r>
          </a:p>
          <a:p>
            <a:pPr algn="ctr"/>
            <a:r>
              <a:rPr lang="en-US" dirty="0"/>
              <a:t>(Issuer)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9064" y="122407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Employer</a:t>
            </a:r>
            <a:endParaRPr lang="en-US" dirty="0"/>
          </a:p>
          <a:p>
            <a:pPr algn="ctr"/>
            <a:r>
              <a:rPr lang="en-US" dirty="0"/>
              <a:t>(Actuator)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56660" y="4846600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DIFA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900264" y="2011183"/>
            <a:ext cx="1240971" cy="1698172"/>
            <a:chOff x="3955875" y="1877779"/>
            <a:chExt cx="1240971" cy="1698172"/>
          </a:xfrm>
        </p:grpSpPr>
        <p:grpSp>
          <p:nvGrpSpPr>
            <p:cNvPr id="10" name="Group 9"/>
            <p:cNvGrpSpPr/>
            <p:nvPr/>
          </p:nvGrpSpPr>
          <p:grpSpPr>
            <a:xfrm>
              <a:off x="3955875" y="1877779"/>
              <a:ext cx="1240971" cy="1698172"/>
              <a:chOff x="4140926" y="2050869"/>
              <a:chExt cx="1240971" cy="169817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40926" y="2050869"/>
                <a:ext cx="1240971" cy="16981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06390" y="2689710"/>
                <a:ext cx="914400" cy="4680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agent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06390" y="3304902"/>
                <a:ext cx="914400" cy="291737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wallet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129400" y="1943102"/>
              <a:ext cx="914400" cy="468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FF0000"/>
                  </a:solidFill>
                </a:rPr>
                <a:t>Wrapper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029221" y="126770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DIFA</a:t>
            </a:r>
            <a:endParaRPr lang="en-US" sz="1400" dirty="0"/>
          </a:p>
          <a:p>
            <a:pPr algn="ctr"/>
            <a:r>
              <a:rPr lang="en-US" sz="1400" dirty="0"/>
              <a:t>Connectors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518864" y="2020994"/>
            <a:ext cx="1240971" cy="1698172"/>
            <a:chOff x="3955875" y="1877779"/>
            <a:chExt cx="1240971" cy="1698172"/>
          </a:xfrm>
        </p:grpSpPr>
        <p:grpSp>
          <p:nvGrpSpPr>
            <p:cNvPr id="57" name="Group 56"/>
            <p:cNvGrpSpPr/>
            <p:nvPr/>
          </p:nvGrpSpPr>
          <p:grpSpPr>
            <a:xfrm>
              <a:off x="3955875" y="1877779"/>
              <a:ext cx="1240971" cy="1698172"/>
              <a:chOff x="4140926" y="2050869"/>
              <a:chExt cx="1240971" cy="169817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140926" y="2050869"/>
                <a:ext cx="1240971" cy="16981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306390" y="2689710"/>
                <a:ext cx="914400" cy="4680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agent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06390" y="3304902"/>
                <a:ext cx="914400" cy="2917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wallet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4129400" y="1943102"/>
              <a:ext cx="914400" cy="468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FF0000"/>
                  </a:solidFill>
                </a:rPr>
                <a:t>Wrapper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484053" y="4207759"/>
            <a:ext cx="1240971" cy="1698172"/>
            <a:chOff x="3955875" y="1877779"/>
            <a:chExt cx="1240971" cy="1698172"/>
          </a:xfrm>
        </p:grpSpPr>
        <p:grpSp>
          <p:nvGrpSpPr>
            <p:cNvPr id="65" name="Group 64"/>
            <p:cNvGrpSpPr/>
            <p:nvPr/>
          </p:nvGrpSpPr>
          <p:grpSpPr>
            <a:xfrm>
              <a:off x="3955875" y="1877779"/>
              <a:ext cx="1240971" cy="1698172"/>
              <a:chOff x="4140926" y="2050869"/>
              <a:chExt cx="1240971" cy="169817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140926" y="2050869"/>
                <a:ext cx="1240971" cy="16981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306390" y="2689710"/>
                <a:ext cx="914400" cy="4680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agent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306390" y="3304902"/>
                <a:ext cx="914400" cy="2917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wallet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4129400" y="1943102"/>
              <a:ext cx="914400" cy="468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FF0000"/>
                  </a:solidFill>
                </a:rPr>
                <a:t>Wrapper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981999" y="4250421"/>
            <a:ext cx="1240971" cy="1698172"/>
            <a:chOff x="3955875" y="1877779"/>
            <a:chExt cx="1240971" cy="1698172"/>
          </a:xfrm>
        </p:grpSpPr>
        <p:grpSp>
          <p:nvGrpSpPr>
            <p:cNvPr id="72" name="Group 71"/>
            <p:cNvGrpSpPr/>
            <p:nvPr/>
          </p:nvGrpSpPr>
          <p:grpSpPr>
            <a:xfrm>
              <a:off x="3955875" y="1877779"/>
              <a:ext cx="1240971" cy="1698172"/>
              <a:chOff x="4140926" y="2050869"/>
              <a:chExt cx="1240971" cy="16981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140926" y="2050869"/>
                <a:ext cx="1240971" cy="16981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306390" y="2689710"/>
                <a:ext cx="914400" cy="4680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agent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306390" y="3304902"/>
                <a:ext cx="914400" cy="2917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wallet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4129400" y="1943102"/>
              <a:ext cx="914400" cy="468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FF0000"/>
                  </a:solidFill>
                </a:rPr>
                <a:t>Wrapper</a:t>
              </a:r>
            </a:p>
          </p:txBody>
        </p:sp>
      </p:grpSp>
      <p:cxnSp>
        <p:nvCxnSpPr>
          <p:cNvPr id="80" name="Elbow Connector 79"/>
          <p:cNvCxnSpPr>
            <a:stCxn id="4" idx="3"/>
            <a:endCxn id="51" idx="1"/>
          </p:cNvCxnSpPr>
          <p:nvPr/>
        </p:nvCxnSpPr>
        <p:spPr>
          <a:xfrm flipV="1">
            <a:off x="2471061" y="2310549"/>
            <a:ext cx="1602729" cy="349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5" idx="3"/>
            <a:endCxn id="73" idx="1"/>
          </p:cNvCxnSpPr>
          <p:nvPr/>
        </p:nvCxnSpPr>
        <p:spPr>
          <a:xfrm flipV="1">
            <a:off x="2471060" y="4549787"/>
            <a:ext cx="1684464" cy="7540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1"/>
            <a:endCxn id="58" idx="3"/>
          </p:cNvCxnSpPr>
          <p:nvPr/>
        </p:nvCxnSpPr>
        <p:spPr>
          <a:xfrm rot="10800000">
            <a:off x="7606792" y="2320360"/>
            <a:ext cx="1476249" cy="1877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" idx="1"/>
          </p:cNvCxnSpPr>
          <p:nvPr/>
        </p:nvCxnSpPr>
        <p:spPr>
          <a:xfrm rot="10800000">
            <a:off x="7458891" y="4549787"/>
            <a:ext cx="1625236" cy="7080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78223" y="4007234"/>
            <a:ext cx="109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Employer </a:t>
            </a:r>
            <a:endParaRPr lang="en-US" dirty="0"/>
          </a:p>
          <a:p>
            <a:pPr algn="ctr"/>
            <a:r>
              <a:rPr lang="en-US" dirty="0"/>
              <a:t>(Prover)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16817" y="4087831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Contact Center</a:t>
            </a:r>
            <a:endParaRPr lang="en-US" dirty="0"/>
          </a:p>
          <a:p>
            <a:pPr algn="ctr"/>
            <a:r>
              <a:rPr lang="en-US" dirty="0"/>
              <a:t>(Holder)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308128" y="2535236"/>
            <a:ext cx="1070285" cy="1164867"/>
            <a:chOff x="4140926" y="2448332"/>
            <a:chExt cx="1240971" cy="1300709"/>
          </a:xfrm>
        </p:grpSpPr>
        <p:sp>
          <p:nvSpPr>
            <p:cNvPr id="93" name="Rectangle 92"/>
            <p:cNvSpPr/>
            <p:nvPr/>
          </p:nvSpPr>
          <p:spPr>
            <a:xfrm>
              <a:off x="4140926" y="2448332"/>
              <a:ext cx="1240971" cy="13007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06390" y="2689710"/>
              <a:ext cx="914400" cy="468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agent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06390" y="3304902"/>
              <a:ext cx="914400" cy="291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wallet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254169" y="1826350"/>
            <a:ext cx="105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  <a:r>
              <a:rPr lang="en-US" dirty="0" smtClean="0"/>
              <a:t>DIFA</a:t>
            </a:r>
            <a:endParaRPr lang="en-US" dirty="0"/>
          </a:p>
          <a:p>
            <a:r>
              <a:rPr lang="en-US" dirty="0"/>
              <a:t> (Verifier)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9543" y="224787"/>
            <a:ext cx="4267200" cy="1219200"/>
          </a:xfrm>
        </p:spPr>
        <p:txBody>
          <a:bodyPr/>
          <a:lstStyle/>
          <a:p>
            <a:r>
              <a:rPr lang="en-US" dirty="0" smtClean="0"/>
              <a:t>TRUST Model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71733" y="1245540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DIFA</a:t>
            </a:r>
            <a:endParaRPr lang="en-US" sz="1400" dirty="0"/>
          </a:p>
          <a:p>
            <a:pPr algn="ctr"/>
            <a:r>
              <a:rPr lang="en-US" sz="1400" dirty="0"/>
              <a:t>Connectors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59368" y="6094367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DIFA</a:t>
            </a:r>
            <a:endParaRPr lang="en-US" sz="1400" dirty="0"/>
          </a:p>
          <a:p>
            <a:pPr algn="ctr"/>
            <a:r>
              <a:rPr lang="en-US" sz="1400" dirty="0"/>
              <a:t>Connectors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26683" y="6053036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DIFA</a:t>
            </a:r>
            <a:endParaRPr lang="en-US" sz="1400" dirty="0"/>
          </a:p>
          <a:p>
            <a:pPr algn="ctr"/>
            <a:r>
              <a:rPr lang="en-US" sz="1400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28748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0C7-00B2-4B4F-9B76-2E57A9A0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95" y="354496"/>
            <a:ext cx="8534400" cy="40087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DIFA Cross Functional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4436-3BA4-4049-BF3D-D757A9C6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019395"/>
            <a:ext cx="10092609" cy="49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4848" y="1116160"/>
            <a:ext cx="9027060" cy="342410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rgbClr val="24292E"/>
                </a:solidFill>
                <a:latin typeface="-apple-system"/>
              </a:rPr>
              <a:t>The Problem:</a:t>
            </a:r>
          </a:p>
          <a:p>
            <a:r>
              <a:rPr lang="en-GB" sz="1800" cap="none" dirty="0">
                <a:solidFill>
                  <a:srgbClr val="24292E"/>
                </a:solidFill>
                <a:latin typeface="-apple-system"/>
              </a:rPr>
              <a:t>A Migrant Worker who arrives at a new locality may not have all the necessary skills or training to </a:t>
            </a:r>
            <a:r>
              <a:rPr lang="en-GB" sz="1800" cap="none" dirty="0" smtClean="0">
                <a:solidFill>
                  <a:srgbClr val="24292E"/>
                </a:solidFill>
                <a:latin typeface="-apple-system"/>
              </a:rPr>
              <a:t>understand, </a:t>
            </a:r>
            <a:r>
              <a:rPr lang="en-GB" sz="1800" cap="none" dirty="0">
                <a:solidFill>
                  <a:srgbClr val="24292E"/>
                </a:solidFill>
                <a:latin typeface="-apple-system"/>
              </a:rPr>
              <a:t>what are their entitlements. </a:t>
            </a:r>
            <a:endParaRPr lang="en-GB" sz="1800" cap="none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GB" sz="1800" cap="none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GB" sz="1800" cap="none" dirty="0">
                <a:solidFill>
                  <a:srgbClr val="24292E"/>
                </a:solidFill>
                <a:latin typeface="-apple-system"/>
              </a:rPr>
              <a:t>worker may not be aware of all the requirements to practice a particular trade in the locality. A contact program for such migrant worker </a:t>
            </a:r>
            <a:r>
              <a:rPr lang="en-GB" sz="1800" cap="none" dirty="0" smtClean="0">
                <a:solidFill>
                  <a:srgbClr val="24292E"/>
                </a:solidFill>
                <a:latin typeface="-apple-system"/>
              </a:rPr>
              <a:t>will offer him an upskilling opportunity.</a:t>
            </a:r>
            <a:endParaRPr lang="en-GB" sz="1800" cap="none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800" cap="none" dirty="0">
                <a:solidFill>
                  <a:srgbClr val="24292E"/>
                </a:solidFill>
                <a:latin typeface="-apple-system"/>
              </a:rPr>
              <a:t>Carrying documents along with them to prove that they are skilled to all job sites may not be a practical solution.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14604" r="67734" b="14198"/>
          <a:stretch/>
        </p:blipFill>
        <p:spPr>
          <a:xfrm>
            <a:off x="351498" y="1893505"/>
            <a:ext cx="718457" cy="15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0" y="345120"/>
            <a:ext cx="4266720" cy="1212480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98000"/>
              </a:lnSpc>
            </a:pPr>
            <a:r>
              <a:rPr lang="en-US" sz="3467" b="1" u="sng" dirty="0" smtClean="0">
                <a:solidFill>
                  <a:srgbClr val="0E3570"/>
                </a:solidFill>
                <a:latin typeface="Arial"/>
              </a:rPr>
              <a:t>Skill Net</a:t>
            </a:r>
            <a:endParaRPr sz="2400" dirty="0"/>
          </a:p>
        </p:txBody>
      </p:sp>
      <p:sp>
        <p:nvSpPr>
          <p:cNvPr id="226" name="TextShape 2"/>
          <p:cNvSpPr txBox="1"/>
          <p:nvPr/>
        </p:nvSpPr>
        <p:spPr>
          <a:xfrm>
            <a:off x="270720" y="79200"/>
            <a:ext cx="1335360" cy="164640"/>
          </a:xfrm>
          <a:prstGeom prst="rect">
            <a:avLst/>
          </a:prstGeom>
        </p:spPr>
        <p:txBody>
          <a:bodyPr lIns="120000" tIns="0" rIns="120000" bIns="0" anchor="ctr"/>
          <a:lstStyle/>
          <a:p>
            <a:endParaRPr sz="2400"/>
          </a:p>
        </p:txBody>
      </p:sp>
      <p:sp>
        <p:nvSpPr>
          <p:cNvPr id="227" name="CustomShape 3"/>
          <p:cNvSpPr/>
          <p:nvPr/>
        </p:nvSpPr>
        <p:spPr>
          <a:xfrm>
            <a:off x="660187" y="1210732"/>
            <a:ext cx="11069359" cy="4815200"/>
          </a:xfrm>
          <a:prstGeom prst="rect">
            <a:avLst/>
          </a:prstGeom>
          <a:gradFill>
            <a:gsLst>
              <a:gs pos="0">
                <a:srgbClr val="FFF9ED"/>
              </a:gs>
              <a:gs pos="50000">
                <a:srgbClr val="FFEDBD"/>
              </a:gs>
              <a:gs pos="100000">
                <a:srgbClr val="FFF9ED"/>
              </a:gs>
            </a:gsLst>
            <a:lin ang="16200000"/>
          </a:gradFill>
          <a:ln w="9360">
            <a:solidFill>
              <a:srgbClr val="FED823"/>
            </a:solidFill>
            <a:round/>
          </a:ln>
        </p:spPr>
        <p:txBody>
          <a:bodyPr lIns="120000" tIns="60000" rIns="120000" bIns="60000"/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rgbClr val="24292E"/>
                </a:solidFill>
                <a:latin typeface="-apple-system"/>
              </a:rPr>
              <a:t>SKILLNET is a Blockchain network that can help in the validation of verifiable claims with respect to identity, participation in contact programs and jobs </a:t>
            </a:r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completed by migrant workers.</a:t>
            </a: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algn="ctr">
              <a:lnSpc>
                <a:spcPct val="100000"/>
              </a:lnSpc>
            </a:pPr>
            <a:endParaRPr lang="en-GB" sz="2000" dirty="0" smtClean="0">
              <a:solidFill>
                <a:srgbClr val="24292E"/>
              </a:solidFill>
              <a:latin typeface="-apple-system"/>
            </a:endParaRPr>
          </a:p>
          <a:p>
            <a:pPr algn="ctr">
              <a:lnSpc>
                <a:spcPct val="100000"/>
              </a:lnSpc>
            </a:pPr>
            <a:r>
              <a:rPr lang="en-GB" sz="2000" dirty="0" smtClean="0">
                <a:solidFill>
                  <a:srgbClr val="24292E"/>
                </a:solidFill>
                <a:latin typeface="-apple-system"/>
              </a:rPr>
              <a:t>A </a:t>
            </a:r>
            <a:r>
              <a:rPr lang="en-GB" sz="2000" dirty="0">
                <a:solidFill>
                  <a:srgbClr val="24292E"/>
                </a:solidFill>
                <a:latin typeface="-apple-system"/>
              </a:rPr>
              <a:t>Skill Verification Network </a:t>
            </a:r>
            <a:r>
              <a:rPr lang="en-GB" sz="2000" dirty="0" smtClean="0">
                <a:solidFill>
                  <a:srgbClr val="24292E"/>
                </a:solidFill>
                <a:latin typeface="-apple-system"/>
              </a:rPr>
              <a:t>(SKILLNET) </a:t>
            </a:r>
            <a:r>
              <a:rPr lang="en-GB" sz="2000" dirty="0">
                <a:solidFill>
                  <a:srgbClr val="24292E"/>
                </a:solidFill>
                <a:latin typeface="-apple-system"/>
              </a:rPr>
              <a:t>on Blockchain serves as a Skill Attestation </a:t>
            </a:r>
            <a:r>
              <a:rPr lang="en-GB" sz="2000" dirty="0" smtClean="0">
                <a:solidFill>
                  <a:srgbClr val="24292E"/>
                </a:solidFill>
                <a:latin typeface="-apple-system"/>
              </a:rPr>
              <a:t>Platform </a:t>
            </a:r>
            <a:r>
              <a:rPr lang="en-GB" sz="2000" dirty="0">
                <a:solidFill>
                  <a:srgbClr val="24292E"/>
                </a:solidFill>
                <a:latin typeface="-apple-system"/>
              </a:rPr>
              <a:t>to prove that the workers are experienced in specific </a:t>
            </a:r>
            <a:r>
              <a:rPr lang="en-GB" sz="2000" dirty="0" smtClean="0">
                <a:solidFill>
                  <a:srgbClr val="24292E"/>
                </a:solidFill>
                <a:latin typeface="-apple-system"/>
              </a:rPr>
              <a:t>Trade required for doing a job.</a:t>
            </a:r>
          </a:p>
          <a:p>
            <a:pPr algn="ctr">
              <a:lnSpc>
                <a:spcPct val="100000"/>
              </a:lnSpc>
            </a:pPr>
            <a:endParaRPr lang="en-US" sz="3200" i="1" dirty="0"/>
          </a:p>
          <a:p>
            <a:pPr algn="ctr"/>
            <a:r>
              <a:rPr lang="en-US" sz="2400" dirty="0" smtClean="0"/>
              <a:t>DIFA </a:t>
            </a:r>
            <a:r>
              <a:rPr lang="en-US" sz="2400" dirty="0"/>
              <a:t>(Digital ID for All ) is a </a:t>
            </a:r>
            <a:r>
              <a:rPr lang="en-US" sz="2400" dirty="0" smtClean="0"/>
              <a:t>Decentralized Digital </a:t>
            </a:r>
            <a:r>
              <a:rPr lang="en-US" sz="2400" dirty="0"/>
              <a:t>ID generate on demand </a:t>
            </a:r>
            <a:r>
              <a:rPr lang="en-US" sz="2400" dirty="0" smtClean="0"/>
              <a:t>by </a:t>
            </a:r>
            <a:r>
              <a:rPr lang="en-US" sz="2400" dirty="0" err="1" smtClean="0"/>
              <a:t>SkillNET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Migrant worker can use a </a:t>
            </a:r>
            <a:r>
              <a:rPr lang="en-US" sz="2400" dirty="0"/>
              <a:t>DIFA </a:t>
            </a:r>
            <a:r>
              <a:rPr lang="en-US" sz="2400" dirty="0" smtClean="0"/>
              <a:t>based QR Code to participate in a contact program.</a:t>
            </a:r>
            <a:endParaRPr lang="en-US" sz="2400" dirty="0"/>
          </a:p>
          <a:p>
            <a:pPr algn="ctr"/>
            <a:r>
              <a:rPr lang="en-US" sz="2400" dirty="0" smtClean="0"/>
              <a:t> </a:t>
            </a:r>
            <a:endParaRPr lang="en-US" sz="2400" i="1" dirty="0"/>
          </a:p>
          <a:p>
            <a:pPr algn="ctr">
              <a:lnSpc>
                <a:spcPct val="100000"/>
              </a:lnSpc>
            </a:pPr>
            <a:endParaRPr lang="en-US" sz="3200" i="1" dirty="0"/>
          </a:p>
          <a:p>
            <a:pPr algn="ctr">
              <a:lnSpc>
                <a:spcPct val="100000"/>
              </a:lnSpc>
            </a:pPr>
            <a:endParaRPr lang="en-US" sz="3200" i="1" dirty="0"/>
          </a:p>
          <a:p>
            <a:pPr algn="ctr">
              <a:lnSpc>
                <a:spcPct val="100000"/>
              </a:lnSpc>
            </a:pPr>
            <a:endParaRPr lang="en-US" sz="3200" i="1" dirty="0"/>
          </a:p>
          <a:p>
            <a:pPr algn="ctr">
              <a:lnSpc>
                <a:spcPct val="100000"/>
              </a:lnSpc>
            </a:pPr>
            <a:endParaRPr lang="en-US" sz="3200" i="1" dirty="0"/>
          </a:p>
          <a:p>
            <a:pPr>
              <a:lnSpc>
                <a:spcPct val="100000"/>
              </a:lnSpc>
            </a:pPr>
            <a:endParaRPr lang="en-US" sz="3733" dirty="0"/>
          </a:p>
          <a:p>
            <a:pPr>
              <a:lnSpc>
                <a:spcPct val="100000"/>
              </a:lnSpc>
            </a:pPr>
            <a:endParaRPr lang="en-US" sz="3733" dirty="0"/>
          </a:p>
          <a:p>
            <a:pPr>
              <a:lnSpc>
                <a:spcPct val="100000"/>
              </a:lnSpc>
            </a:pPr>
            <a:endParaRPr lang="en-US" sz="2133" b="1" i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33" b="1" i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5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14604" r="67734" b="14198"/>
          <a:stretch/>
        </p:blipFill>
        <p:spPr>
          <a:xfrm>
            <a:off x="926263" y="1188111"/>
            <a:ext cx="718457" cy="1528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832" r="20841" b="18470"/>
          <a:stretch/>
        </p:blipFill>
        <p:spPr>
          <a:xfrm>
            <a:off x="2963393" y="2352026"/>
            <a:ext cx="1467659" cy="12801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65959" y="2188628"/>
            <a:ext cx="970240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3205" y="3023759"/>
            <a:ext cx="97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Generates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733" y="1188111"/>
            <a:ext cx="1078472" cy="107847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0"/>
            <a:endCxn id="9" idx="1"/>
          </p:cNvCxnSpPr>
          <p:nvPr/>
        </p:nvCxnSpPr>
        <p:spPr>
          <a:xfrm flipV="1">
            <a:off x="3697223" y="1727347"/>
            <a:ext cx="777510" cy="62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8" y="3852566"/>
            <a:ext cx="3006978" cy="16914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5013969" y="2266583"/>
            <a:ext cx="2271278" cy="15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6" y="3956992"/>
            <a:ext cx="2176815" cy="144976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641933" y="3118974"/>
            <a:ext cx="2025357" cy="69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839216" y="2577849"/>
            <a:ext cx="884768" cy="33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33814" y="2717074"/>
            <a:ext cx="46498" cy="113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4309956"/>
            <a:ext cx="1078472" cy="10784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4670" y="3193946"/>
            <a:ext cx="975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 QR Code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27" idx="1"/>
          </p:cNvCxnSpPr>
          <p:nvPr/>
        </p:nvCxnSpPr>
        <p:spPr>
          <a:xfrm>
            <a:off x="2628021" y="4681872"/>
            <a:ext cx="1088408" cy="1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12" idx="1"/>
          </p:cNvCxnSpPr>
          <p:nvPr/>
        </p:nvCxnSpPr>
        <p:spPr>
          <a:xfrm flipV="1">
            <a:off x="4794901" y="4698279"/>
            <a:ext cx="986857" cy="15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&lt;strong&gt;QR code&lt;/strong&gt; - Wikipedi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69" y="2813906"/>
            <a:ext cx="479352" cy="479352"/>
          </a:xfrm>
          <a:prstGeom prst="rect">
            <a:avLst/>
          </a:prstGeom>
        </p:spPr>
      </p:pic>
      <p:pic>
        <p:nvPicPr>
          <p:cNvPr id="44" name="Picture 43" descr="&lt;strong&gt;QR code&lt;/strong&gt; - Wikipedi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6" y="2798035"/>
            <a:ext cx="479352" cy="4793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6263" y="5510338"/>
            <a:ext cx="146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Program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9735" y="5528017"/>
            <a:ext cx="138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Program Coordinator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2436" y="3647147"/>
            <a:ext cx="169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SkillNet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Center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8572" y="1755479"/>
            <a:ext cx="97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Verifies Documents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9" name="Picture 48" descr="&lt;strong&gt;QR code&lt;/strong&gt; - Wikipedi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53" y="3517162"/>
            <a:ext cx="479352" cy="47935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332655" y="2230713"/>
            <a:ext cx="1533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SkillNet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Center Coordinator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14936" y="5628307"/>
            <a:ext cx="11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SkillNet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25" y="1480263"/>
            <a:ext cx="905283" cy="999948"/>
          </a:xfrm>
          <a:prstGeom prst="rect">
            <a:avLst/>
          </a:prstGeom>
        </p:spPr>
      </p:pic>
      <p:cxnSp>
        <p:nvCxnSpPr>
          <p:cNvPr id="55" name="Curved Connector 54"/>
          <p:cNvCxnSpPr>
            <a:stCxn id="4" idx="3"/>
            <a:endCxn id="52" idx="2"/>
          </p:cNvCxnSpPr>
          <p:nvPr/>
        </p:nvCxnSpPr>
        <p:spPr>
          <a:xfrm>
            <a:off x="1644720" y="1952288"/>
            <a:ext cx="8567147" cy="527923"/>
          </a:xfrm>
          <a:prstGeom prst="curvedConnector4">
            <a:avLst>
              <a:gd name="adj1" fmla="val 47358"/>
              <a:gd name="adj2" fmla="val 14330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12" idx="3"/>
          </p:cNvCxnSpPr>
          <p:nvPr/>
        </p:nvCxnSpPr>
        <p:spPr>
          <a:xfrm rot="5400000">
            <a:off x="8436637" y="2929949"/>
            <a:ext cx="2120430" cy="141623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&lt;strong&gt;QR code&lt;/strong&gt; - Wikipedi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6" y="2715416"/>
            <a:ext cx="479352" cy="47935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494793" y="2725272"/>
            <a:ext cx="225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DIFA</a:t>
            </a:r>
          </a:p>
          <a:p>
            <a:pPr algn="ctr"/>
            <a:r>
              <a:rPr lang="en-US" sz="1200" dirty="0" smtClean="0"/>
              <a:t>Application</a:t>
            </a:r>
          </a:p>
          <a:p>
            <a:pPr algn="ctr"/>
            <a:r>
              <a:rPr lang="en-US" sz="1200" dirty="0" smtClean="0"/>
              <a:t>for a Job with Contact program </a:t>
            </a:r>
          </a:p>
          <a:p>
            <a:pPr algn="ctr"/>
            <a:r>
              <a:rPr lang="en-US" sz="1200" dirty="0" smtClean="0"/>
              <a:t>Details Embedded</a:t>
            </a:r>
            <a:endParaRPr lang="en-US" sz="1200" dirty="0"/>
          </a:p>
        </p:txBody>
      </p:sp>
      <p:sp>
        <p:nvSpPr>
          <p:cNvPr id="104" name="TextShape 1"/>
          <p:cNvSpPr txBox="1"/>
          <p:nvPr/>
        </p:nvSpPr>
        <p:spPr>
          <a:xfrm>
            <a:off x="0" y="345120"/>
            <a:ext cx="4266720" cy="1212480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98000"/>
              </a:lnSpc>
            </a:pPr>
            <a:r>
              <a:rPr lang="en-US" sz="3467" b="1" u="sng" dirty="0" smtClean="0">
                <a:solidFill>
                  <a:srgbClr val="0E3570"/>
                </a:solidFill>
                <a:latin typeface="Arial"/>
              </a:rPr>
              <a:t>DIFA</a:t>
            </a:r>
            <a:endParaRPr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438322" y="1070484"/>
            <a:ext cx="153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Employer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1205" y="4808047"/>
            <a:ext cx="1533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Claim 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52" idx="1"/>
            <a:endCxn id="121" idx="3"/>
          </p:cNvCxnSpPr>
          <p:nvPr/>
        </p:nvCxnSpPr>
        <p:spPr>
          <a:xfrm flipH="1" flipV="1">
            <a:off x="7762696" y="1636778"/>
            <a:ext cx="1996529" cy="34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40144" y="1789306"/>
            <a:ext cx="97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 Job 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24" y="1341906"/>
            <a:ext cx="1078472" cy="58974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6434416" y="2018152"/>
            <a:ext cx="153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Skill-Net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H="1" flipV="1">
            <a:off x="7201062" y="2541372"/>
            <a:ext cx="84185" cy="110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52" idx="3"/>
          </p:cNvCxnSpPr>
          <p:nvPr/>
        </p:nvCxnSpPr>
        <p:spPr>
          <a:xfrm rot="5400000" flipH="1" flipV="1">
            <a:off x="8430741" y="2338233"/>
            <a:ext cx="2591763" cy="1875772"/>
          </a:xfrm>
          <a:prstGeom prst="bentConnector4">
            <a:avLst>
              <a:gd name="adj1" fmla="val 34"/>
              <a:gd name="adj2" fmla="val 112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960851" y="2747426"/>
            <a:ext cx="971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 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Signatures as Proof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32385" y="20181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784087" y="32153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57608" y="1366314"/>
            <a:ext cx="293169" cy="29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085978" y="951360"/>
            <a:ext cx="293169" cy="29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467504" y="3571265"/>
            <a:ext cx="293169" cy="29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37312" y="5015915"/>
            <a:ext cx="293169" cy="29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488318" y="2822329"/>
            <a:ext cx="293169" cy="2948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1213639" y="1557600"/>
            <a:ext cx="293169" cy="2948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0" name="Oval 59"/>
          <p:cNvSpPr/>
          <p:nvPr/>
        </p:nvSpPr>
        <p:spPr>
          <a:xfrm>
            <a:off x="7992596" y="1005268"/>
            <a:ext cx="293169" cy="2948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8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0" y="345120"/>
            <a:ext cx="4266720" cy="1212480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98000"/>
              </a:lnSpc>
            </a:pPr>
            <a:r>
              <a:rPr lang="en-US" sz="3467" b="1" u="sng" dirty="0" smtClean="0">
                <a:solidFill>
                  <a:srgbClr val="0E3570"/>
                </a:solidFill>
                <a:latin typeface="Arial"/>
              </a:rPr>
              <a:t>Skill-Net: </a:t>
            </a:r>
            <a:r>
              <a:rPr lang="en-US" sz="3467" b="1" u="sng" dirty="0">
                <a:solidFill>
                  <a:srgbClr val="0E3570"/>
                </a:solidFill>
                <a:latin typeface="Arial"/>
              </a:rPr>
              <a:t>Features</a:t>
            </a:r>
            <a:endParaRPr sz="2400" dirty="0"/>
          </a:p>
        </p:txBody>
      </p:sp>
      <p:sp>
        <p:nvSpPr>
          <p:cNvPr id="248" name="TextShape 2"/>
          <p:cNvSpPr txBox="1"/>
          <p:nvPr/>
        </p:nvSpPr>
        <p:spPr>
          <a:xfrm>
            <a:off x="270720" y="79200"/>
            <a:ext cx="1335360" cy="164640"/>
          </a:xfrm>
          <a:prstGeom prst="rect">
            <a:avLst/>
          </a:prstGeom>
        </p:spPr>
        <p:txBody>
          <a:bodyPr lIns="120000" tIns="0" rIns="120000" bIns="0" anchor="ctr"/>
          <a:lstStyle/>
          <a:p>
            <a:endParaRPr sz="2400"/>
          </a:p>
        </p:txBody>
      </p:sp>
      <p:sp>
        <p:nvSpPr>
          <p:cNvPr id="2" name="Rectangle 1"/>
          <p:cNvSpPr/>
          <p:nvPr/>
        </p:nvSpPr>
        <p:spPr>
          <a:xfrm>
            <a:off x="5387819" y="4561911"/>
            <a:ext cx="5652623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Skill Net Services</a:t>
            </a:r>
            <a:endParaRPr lang="en-US" sz="26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Attestation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Repudiation</a:t>
            </a:r>
          </a:p>
          <a:p>
            <a:pPr marL="1676358" lvl="2" indent="-457189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360958"/>
            <a:ext cx="5325241" cy="913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Trust Anchor Model ( Issuer, Verifier , Prover)</a:t>
            </a:r>
            <a:endParaRPr lang="en-US" sz="14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98122"/>
            <a:ext cx="532524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Skill Net </a:t>
            </a:r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-Registry </a:t>
            </a:r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</a:t>
            </a:r>
          </a:p>
          <a:p>
            <a:pPr lvl="2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Proofs in Public Domain  </a:t>
            </a:r>
            <a:endParaRPr lang="en-US" sz="2667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2664413"/>
            <a:ext cx="5387820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DIFA : Unique IDs for Contract programs with expiry built in</a:t>
            </a:r>
            <a:endParaRPr lang="en-US" sz="26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/>
            <a:endParaRPr lang="en-US" sz="26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87819" y="2483828"/>
            <a:ext cx="4993975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Peer 2 Peer </a:t>
            </a:r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Attestation of Document</a:t>
            </a:r>
            <a:endParaRPr lang="en-US" sz="14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1417424"/>
            <a:ext cx="5325241" cy="9131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Distributed Ledger </a:t>
            </a:r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 to Empower Migrant Workers</a:t>
            </a:r>
            <a:endParaRPr lang="en-US" sz="14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0888" y="3483118"/>
            <a:ext cx="5559792" cy="913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3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Built in Privacy </a:t>
            </a:r>
          </a:p>
          <a:p>
            <a:pPr lvl="3"/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ZKP </a:t>
            </a:r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(Zero Knowledge Proofs)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25240" y="1417425"/>
            <a:ext cx="5628481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67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Self </a:t>
            </a:r>
            <a:r>
              <a:rPr lang="en-US" sz="2667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Sovereign ID for Migrant Workers</a:t>
            </a:r>
            <a:endParaRPr lang="en-US" sz="1467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 rot="1364308">
            <a:off x="8511152" y="1658522"/>
            <a:ext cx="2291843" cy="24045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 rot="1364308">
            <a:off x="7351221" y="4194732"/>
            <a:ext cx="2291843" cy="24045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3"/>
          <p:cNvSpPr/>
          <p:nvPr/>
        </p:nvSpPr>
        <p:spPr>
          <a:xfrm rot="1364308">
            <a:off x="558199" y="3425264"/>
            <a:ext cx="4823575" cy="32023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57" y="5997"/>
            <a:ext cx="2215847" cy="1596177"/>
          </a:xfrm>
        </p:spPr>
        <p:txBody>
          <a:bodyPr/>
          <a:lstStyle/>
          <a:p>
            <a:r>
              <a:rPr lang="en-US" dirty="0" smtClean="0"/>
              <a:t>SKILLNET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6765" y="2736056"/>
            <a:ext cx="431075" cy="35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5993" y="2412274"/>
            <a:ext cx="431075" cy="35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4776" y="2985814"/>
            <a:ext cx="431075" cy="35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3888" y="2312127"/>
            <a:ext cx="1541417" cy="1214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1555" y="1690689"/>
            <a:ext cx="2834639" cy="2384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37068" y="2688769"/>
            <a:ext cx="431075" cy="35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4492" y="2809465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4265" y="2302242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68141" y="3254554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80463" y="3536857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24249" y="3220945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5568" y="1886020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63192" y="1959430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66360" y="3544953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60965" y="2764972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32812" y="2329880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39785" y="2027256"/>
            <a:ext cx="431075" cy="3526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7759338" y="770710"/>
            <a:ext cx="2312127" cy="809897"/>
          </a:xfrm>
          <a:prstGeom prst="wedgeRectCallout">
            <a:avLst>
              <a:gd name="adj1" fmla="val -92882"/>
              <a:gd name="adj2" fmla="val 15795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 Nodes of the Ledger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1835329" y="1696330"/>
            <a:ext cx="2312127" cy="809897"/>
          </a:xfrm>
          <a:prstGeom prst="wedgeRectCallout">
            <a:avLst>
              <a:gd name="adj1" fmla="val 99774"/>
              <a:gd name="adj2" fmla="val 9182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 Nodes of the Ledger</a:t>
            </a:r>
          </a:p>
        </p:txBody>
      </p:sp>
      <p:sp>
        <p:nvSpPr>
          <p:cNvPr id="33" name="Cloud 32"/>
          <p:cNvSpPr/>
          <p:nvPr/>
        </p:nvSpPr>
        <p:spPr>
          <a:xfrm>
            <a:off x="7491548" y="2616113"/>
            <a:ext cx="982981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DIFA </a:t>
            </a:r>
            <a:r>
              <a:rPr lang="en-US" sz="1200" dirty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loud 33"/>
          <p:cNvSpPr/>
          <p:nvPr/>
        </p:nvSpPr>
        <p:spPr>
          <a:xfrm>
            <a:off x="6614703" y="4075139"/>
            <a:ext cx="982981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DIFA </a:t>
            </a:r>
            <a:r>
              <a:rPr lang="en-US" sz="1200" dirty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Cloud 34"/>
          <p:cNvSpPr/>
          <p:nvPr/>
        </p:nvSpPr>
        <p:spPr>
          <a:xfrm>
            <a:off x="5137512" y="4490664"/>
            <a:ext cx="982981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DIFA </a:t>
            </a:r>
            <a:r>
              <a:rPr lang="en-US" sz="1200" dirty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Cloud 35"/>
          <p:cNvSpPr/>
          <p:nvPr/>
        </p:nvSpPr>
        <p:spPr>
          <a:xfrm>
            <a:off x="3308982" y="3955395"/>
            <a:ext cx="982981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DIFA </a:t>
            </a:r>
            <a:r>
              <a:rPr lang="en-US" sz="1200" dirty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Cloud 36"/>
          <p:cNvSpPr/>
          <p:nvPr/>
        </p:nvSpPr>
        <p:spPr>
          <a:xfrm>
            <a:off x="2539092" y="2843209"/>
            <a:ext cx="982981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DIFA </a:t>
            </a:r>
            <a:r>
              <a:rPr lang="en-US" sz="1200" dirty="0">
                <a:solidFill>
                  <a:srgbClr val="FF0000"/>
                </a:solidFill>
              </a:rPr>
              <a:t>agent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8" name="Picture 37" descr="DELL Launches PowerEdge 12th Generation &lt;strong&gt;Servers&lt;/strong&gt; - PctechPort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884" y="2238716"/>
            <a:ext cx="809821" cy="928043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17" idx="5"/>
          </p:cNvCxnSpPr>
          <p:nvPr/>
        </p:nvCxnSpPr>
        <p:spPr>
          <a:xfrm flipH="1" flipV="1">
            <a:off x="6762211" y="2603288"/>
            <a:ext cx="775056" cy="30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  <a:endCxn id="7" idx="4"/>
          </p:cNvCxnSpPr>
          <p:nvPr/>
        </p:nvCxnSpPr>
        <p:spPr>
          <a:xfrm flipV="1">
            <a:off x="5629003" y="3338511"/>
            <a:ext cx="151311" cy="120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DELL Launches PowerEdge 12th Generation &lt;strong&gt;Servers&lt;/strong&gt; - PctechPort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08" y="5374327"/>
            <a:ext cx="809821" cy="928043"/>
          </a:xfrm>
          <a:prstGeom prst="rect">
            <a:avLst/>
          </a:prstGeom>
        </p:spPr>
      </p:pic>
      <p:pic>
        <p:nvPicPr>
          <p:cNvPr id="46" name="Picture 45" descr="DELL Launches PowerEdge 12th Generation &lt;strong&gt;Servers&lt;/strong&gt; - PctechPort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80" y="4490665"/>
            <a:ext cx="809821" cy="928043"/>
          </a:xfrm>
          <a:prstGeom prst="rect">
            <a:avLst/>
          </a:prstGeom>
        </p:spPr>
      </p:pic>
      <p:pic>
        <p:nvPicPr>
          <p:cNvPr id="47" name="Picture 46" descr="DELL Launches PowerEdge 12th Generation &lt;strong&gt;Servers&lt;/strong&gt; - PctechPort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4" y="4869796"/>
            <a:ext cx="809821" cy="928043"/>
          </a:xfrm>
          <a:prstGeom prst="rect">
            <a:avLst/>
          </a:prstGeom>
        </p:spPr>
      </p:pic>
      <p:pic>
        <p:nvPicPr>
          <p:cNvPr id="48" name="Picture 47" descr="DELL Launches PowerEdge 12th Generation &lt;strong&gt;Servers&lt;/strong&gt; - PctechPort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34" y="3503385"/>
            <a:ext cx="809821" cy="928043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7491549" y="3572187"/>
            <a:ext cx="306977" cy="4893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3" idx="0"/>
          </p:cNvCxnSpPr>
          <p:nvPr/>
        </p:nvCxnSpPr>
        <p:spPr>
          <a:xfrm flipV="1">
            <a:off x="8473711" y="2654939"/>
            <a:ext cx="565787" cy="4183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0"/>
          </p:cNvCxnSpPr>
          <p:nvPr/>
        </p:nvCxnSpPr>
        <p:spPr>
          <a:xfrm>
            <a:off x="7596864" y="4532338"/>
            <a:ext cx="658856" cy="4155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3"/>
            <a:endCxn id="35" idx="2"/>
          </p:cNvCxnSpPr>
          <p:nvPr/>
        </p:nvCxnSpPr>
        <p:spPr>
          <a:xfrm flipV="1">
            <a:off x="4895229" y="4947865"/>
            <a:ext cx="245332" cy="8904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36" idx="1"/>
          </p:cNvCxnSpPr>
          <p:nvPr/>
        </p:nvCxnSpPr>
        <p:spPr>
          <a:xfrm flipV="1">
            <a:off x="3152424" y="4868822"/>
            <a:ext cx="648048" cy="4649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8" idx="3"/>
            <a:endCxn id="37" idx="2"/>
          </p:cNvCxnSpPr>
          <p:nvPr/>
        </p:nvCxnSpPr>
        <p:spPr>
          <a:xfrm flipV="1">
            <a:off x="2219054" y="3300410"/>
            <a:ext cx="323087" cy="6669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64119" y="2540824"/>
            <a:ext cx="500458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/>
              <a:t>READ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49409" y="4130948"/>
            <a:ext cx="551754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/>
              <a:t>WRITE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18214" y="3726178"/>
            <a:ext cx="982961" cy="415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/>
              <a:t>PEER-2-PEER</a:t>
            </a:r>
          </a:p>
          <a:p>
            <a:r>
              <a:rPr lang="en-US" sz="1051" dirty="0"/>
              <a:t> ATTESTATION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489" y="4667603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Skill Net </a:t>
            </a:r>
          </a:p>
          <a:p>
            <a:pPr algn="ctr"/>
            <a:r>
              <a:rPr lang="en-US" dirty="0" smtClean="0"/>
              <a:t>Contact Centers</a:t>
            </a:r>
            <a:endParaRPr lang="en-US" dirty="0"/>
          </a:p>
          <a:p>
            <a:pPr algn="ctr"/>
            <a:r>
              <a:rPr lang="en-US" dirty="0"/>
              <a:t>(Holder)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93231" y="2421486"/>
            <a:ext cx="1278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Employer1’s</a:t>
            </a:r>
          </a:p>
          <a:p>
            <a:pPr algn="ctr"/>
            <a:r>
              <a:rPr lang="en-US" dirty="0" smtClean="0"/>
              <a:t>Portal </a:t>
            </a:r>
            <a:endParaRPr lang="en-US" dirty="0"/>
          </a:p>
          <a:p>
            <a:pPr algn="ctr"/>
            <a:r>
              <a:rPr lang="en-US" dirty="0"/>
              <a:t>(Actuator)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0156" y="5315386"/>
            <a:ext cx="107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Skill India</a:t>
            </a:r>
          </a:p>
          <a:p>
            <a:pPr algn="ctr"/>
            <a:r>
              <a:rPr lang="en-US" dirty="0" smtClean="0"/>
              <a:t>Portal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Prover)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2342" y="3357695"/>
            <a:ext cx="14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Claim Request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61167" y="6133093"/>
            <a:ext cx="1193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Verify Claim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5600" y="549979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613" y="158993"/>
            <a:ext cx="11589917" cy="640175"/>
          </a:xfrm>
        </p:spPr>
        <p:txBody>
          <a:bodyPr/>
          <a:lstStyle/>
          <a:p>
            <a:r>
              <a:rPr lang="en-US" dirty="0" smtClean="0"/>
              <a:t>SKILLNET Services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0" y="3407196"/>
            <a:ext cx="1078472" cy="862777"/>
          </a:xfrm>
          <a:prstGeom prst="rect">
            <a:avLst/>
          </a:prstGeom>
        </p:spPr>
      </p:pic>
      <p:sp>
        <p:nvSpPr>
          <p:cNvPr id="11" name="Double Wave 10"/>
          <p:cNvSpPr/>
          <p:nvPr/>
        </p:nvSpPr>
        <p:spPr>
          <a:xfrm>
            <a:off x="2790469" y="5062534"/>
            <a:ext cx="4201297" cy="1756687"/>
          </a:xfrm>
          <a:prstGeom prst="doubleWav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56" y="5367216"/>
            <a:ext cx="3658064" cy="10759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53" y="2204274"/>
            <a:ext cx="3959113" cy="22270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30068" y="2367710"/>
            <a:ext cx="100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168" y="4608355"/>
            <a:ext cx="45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encrypted and stored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SkillNET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51701" y="2303773"/>
            <a:ext cx="475306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SKILLNet</a:t>
            </a:r>
            <a:r>
              <a:rPr lang="en-US" b="1" dirty="0" smtClean="0"/>
              <a:t> </a:t>
            </a:r>
            <a:r>
              <a:rPr lang="en-US" b="1" dirty="0"/>
              <a:t>Services Overview:</a:t>
            </a:r>
          </a:p>
          <a:p>
            <a:pPr marL="838132" lvl="1" indent="-38099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SKillNet</a:t>
            </a:r>
            <a:r>
              <a:rPr lang="en-US" dirty="0" smtClean="0"/>
              <a:t> Centers </a:t>
            </a:r>
            <a:r>
              <a:rPr lang="en-US" dirty="0"/>
              <a:t>uploads </a:t>
            </a:r>
            <a:r>
              <a:rPr lang="en-US" dirty="0" smtClean="0"/>
              <a:t>DIFAs</a:t>
            </a:r>
            <a:endParaRPr lang="en-US" dirty="0"/>
          </a:p>
          <a:p>
            <a:pPr marL="838132" lvl="1" indent="-38099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Claims on </a:t>
            </a:r>
            <a:r>
              <a:rPr lang="en-US" dirty="0" smtClean="0"/>
              <a:t>DIFA are </a:t>
            </a:r>
            <a:r>
              <a:rPr lang="en-US" dirty="0"/>
              <a:t>verified and self-signed by Validator Nodes &amp; Trust Anchors</a:t>
            </a:r>
          </a:p>
          <a:p>
            <a:pPr marL="838132" lvl="1" indent="-38099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Digital, hashed representation </a:t>
            </a:r>
            <a:r>
              <a:rPr lang="en-US" dirty="0" smtClean="0"/>
              <a:t>Proofs</a:t>
            </a:r>
            <a:endParaRPr lang="en-US" dirty="0"/>
          </a:p>
          <a:p>
            <a:pPr marL="838132" lvl="1" indent="-38099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Encrypted </a:t>
            </a:r>
            <a:r>
              <a:rPr lang="en-US" dirty="0" smtClean="0"/>
              <a:t>DIFAs </a:t>
            </a:r>
            <a:r>
              <a:rPr lang="en-US" dirty="0"/>
              <a:t>will be stored in Blockchain </a:t>
            </a:r>
          </a:p>
          <a:p>
            <a:pPr marL="838132" lvl="1" indent="-38099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When </a:t>
            </a:r>
            <a:r>
              <a:rPr lang="en-US" dirty="0" smtClean="0"/>
              <a:t>Migrant provides </a:t>
            </a:r>
            <a:r>
              <a:rPr lang="en-US" dirty="0"/>
              <a:t>consent then the </a:t>
            </a:r>
            <a:r>
              <a:rPr lang="en-US" dirty="0" smtClean="0"/>
              <a:t>proofs </a:t>
            </a:r>
            <a:r>
              <a:rPr lang="en-US" dirty="0"/>
              <a:t>are shared </a:t>
            </a:r>
            <a:r>
              <a:rPr lang="en-US" dirty="0" smtClean="0"/>
              <a:t>to the contact center/employer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617718" y="6230809"/>
            <a:ext cx="203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Employer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828800" y="2652671"/>
            <a:ext cx="1137896" cy="77959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8" idx="2"/>
            <a:endCxn id="18" idx="0"/>
          </p:cNvCxnSpPr>
          <p:nvPr/>
        </p:nvCxnSpPr>
        <p:spPr>
          <a:xfrm>
            <a:off x="921618" y="4699804"/>
            <a:ext cx="711997" cy="384403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8" idx="0"/>
          </p:cNvCxnSpPr>
          <p:nvPr/>
        </p:nvCxnSpPr>
        <p:spPr>
          <a:xfrm flipH="1">
            <a:off x="1633615" y="3799273"/>
            <a:ext cx="1333081" cy="128493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" idx="0"/>
            <a:endCxn id="13" idx="2"/>
          </p:cNvCxnSpPr>
          <p:nvPr/>
        </p:nvCxnSpPr>
        <p:spPr>
          <a:xfrm flipV="1">
            <a:off x="4891118" y="4431275"/>
            <a:ext cx="121092" cy="741052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3952" y="4176584"/>
            <a:ext cx="97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43912" y="1038305"/>
            <a:ext cx="9304176" cy="7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800"/>
              </a:spcBef>
              <a:spcAft>
                <a:spcPts val="1333"/>
              </a:spcAft>
            </a:pPr>
            <a:r>
              <a:rPr lang="en-US" sz="1867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proofs of  </a:t>
            </a:r>
            <a:r>
              <a:rPr lang="en-US" sz="1867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Programs attended, Jobs completed </a:t>
            </a:r>
            <a:r>
              <a:rPr lang="en-US" sz="1867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67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documents in possession </a:t>
            </a:r>
            <a:r>
              <a:rPr lang="en-US" sz="1867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verified claims raise against </a:t>
            </a:r>
            <a:r>
              <a:rPr lang="en-US" sz="1867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SKILLNET Registry.</a:t>
            </a:r>
            <a:endParaRPr lang="en-US" sz="1867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79" y="5084207"/>
            <a:ext cx="1078472" cy="10784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82184" y="4484305"/>
            <a:ext cx="100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Claims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1" b="36508"/>
          <a:stretch/>
        </p:blipFill>
        <p:spPr>
          <a:xfrm>
            <a:off x="723719" y="2086652"/>
            <a:ext cx="1039124" cy="59067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1324659" y="3696968"/>
            <a:ext cx="1590509" cy="1023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1096" y="3400833"/>
            <a:ext cx="100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10" idx="0"/>
          </p:cNvCxnSpPr>
          <p:nvPr/>
        </p:nvCxnSpPr>
        <p:spPr>
          <a:xfrm flipV="1">
            <a:off x="667616" y="2981422"/>
            <a:ext cx="426763" cy="42577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718" y="2673644"/>
            <a:ext cx="126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Center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632" y="2849911"/>
            <a:ext cx="97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376"/>
            <a:ext cx="5353269" cy="1219200"/>
          </a:xfrm>
        </p:spPr>
        <p:txBody>
          <a:bodyPr/>
          <a:lstStyle/>
          <a:p>
            <a:r>
              <a:rPr lang="en-US" b="1" dirty="0" smtClean="0"/>
              <a:t>Consensu</a:t>
            </a:r>
            <a:r>
              <a:rPr lang="en-US" dirty="0" smtClean="0"/>
              <a:t>s (built-in)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0" y="1674761"/>
            <a:ext cx="4311368" cy="3424107"/>
          </a:xfrm>
        </p:spPr>
        <p:txBody>
          <a:bodyPr/>
          <a:lstStyle/>
          <a:p>
            <a:r>
              <a:rPr lang="en-US" dirty="0" smtClean="0"/>
              <a:t>Consensus based on:</a:t>
            </a:r>
          </a:p>
          <a:p>
            <a:pPr lvl="1"/>
            <a:r>
              <a:rPr lang="en-US" dirty="0" smtClean="0"/>
              <a:t>Proof Of Holding a Document</a:t>
            </a:r>
          </a:p>
          <a:p>
            <a:pPr lvl="2"/>
            <a:r>
              <a:rPr lang="en-US" dirty="0" smtClean="0"/>
              <a:t>Based on Document Shared at contact Centers</a:t>
            </a:r>
          </a:p>
          <a:p>
            <a:pPr lvl="1"/>
            <a:r>
              <a:rPr lang="en-US" dirty="0" smtClean="0"/>
              <a:t>Proof Of Participation in CP</a:t>
            </a:r>
          </a:p>
          <a:p>
            <a:pPr lvl="2"/>
            <a:r>
              <a:rPr lang="en-US" dirty="0" smtClean="0"/>
              <a:t>Based on Verified Contact Programs</a:t>
            </a:r>
          </a:p>
          <a:p>
            <a:pPr lvl="1"/>
            <a:r>
              <a:rPr lang="en-US" dirty="0" smtClean="0"/>
              <a:t>Proof Of Reputation </a:t>
            </a:r>
          </a:p>
          <a:p>
            <a:pPr lvl="2"/>
            <a:r>
              <a:rPr lang="en-US" dirty="0" smtClean="0"/>
              <a:t>BASED ON JOBS COMPLETED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2243" y="1953331"/>
            <a:ext cx="4624876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Community driven governance model</a:t>
            </a:r>
          </a:p>
          <a:p>
            <a:r>
              <a:rPr lang="en-US" dirty="0" smtClean="0"/>
              <a:t>CONTACT CENTER Credibility on SKILLNET LINKED TO EMPLOYERS FEEDBACK</a:t>
            </a:r>
          </a:p>
          <a:p>
            <a:r>
              <a:rPr lang="en-US" dirty="0" smtClean="0"/>
              <a:t>Trust Anchor (Add more participants COMMUNITY CENTERS)</a:t>
            </a:r>
          </a:p>
          <a:p>
            <a:r>
              <a:rPr lang="en-US" dirty="0" smtClean="0"/>
              <a:t>Incentives Training MIGRANT Workers by trainers from the community</a:t>
            </a:r>
          </a:p>
          <a:p>
            <a:r>
              <a:rPr lang="en-US" dirty="0" smtClean="0"/>
              <a:t>Organize Events TO TRAIN WORKERS</a:t>
            </a:r>
          </a:p>
          <a:p>
            <a:r>
              <a:rPr lang="en-US" dirty="0" smtClean="0"/>
              <a:t>Open source from day one.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00800" y="152887"/>
            <a:ext cx="442830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Sustaining SKILLNET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0" y="345120"/>
            <a:ext cx="4266720" cy="1212480"/>
          </a:xfrm>
          <a:prstGeom prst="rect">
            <a:avLst/>
          </a:prstGeom>
        </p:spPr>
        <p:txBody>
          <a:bodyPr lIns="0"/>
          <a:lstStyle/>
          <a:p>
            <a:pPr>
              <a:lnSpc>
                <a:spcPct val="98000"/>
              </a:lnSpc>
            </a:pPr>
            <a:r>
              <a:rPr lang="en-US" sz="3467" b="1" u="sng" dirty="0" smtClean="0">
                <a:solidFill>
                  <a:srgbClr val="0E3570"/>
                </a:solidFill>
                <a:latin typeface="Arial"/>
              </a:rPr>
              <a:t>SKILLNET </a:t>
            </a:r>
            <a:r>
              <a:rPr lang="en-US" sz="3467" b="1" u="sng" dirty="0">
                <a:solidFill>
                  <a:srgbClr val="0E3570"/>
                </a:solidFill>
                <a:latin typeface="Arial"/>
              </a:rPr>
              <a:t>Roll out</a:t>
            </a:r>
            <a:endParaRPr sz="2400" dirty="0"/>
          </a:p>
        </p:txBody>
      </p:sp>
      <p:sp>
        <p:nvSpPr>
          <p:cNvPr id="248" name="TextShape 2"/>
          <p:cNvSpPr txBox="1"/>
          <p:nvPr/>
        </p:nvSpPr>
        <p:spPr>
          <a:xfrm>
            <a:off x="270720" y="79200"/>
            <a:ext cx="1335360" cy="164640"/>
          </a:xfrm>
          <a:prstGeom prst="rect">
            <a:avLst/>
          </a:prstGeom>
        </p:spPr>
        <p:txBody>
          <a:bodyPr lIns="120000" tIns="0" rIns="120000" bIns="0" anchor="ctr"/>
          <a:lstStyle/>
          <a:p>
            <a:endParaRPr sz="240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07841225"/>
              </p:ext>
            </p:extLst>
          </p:nvPr>
        </p:nvGraphicFramePr>
        <p:xfrm>
          <a:off x="2159485" y="1167169"/>
          <a:ext cx="90496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721" y="2467637"/>
            <a:ext cx="3351047" cy="208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: </a:t>
            </a:r>
            <a:r>
              <a: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 </a:t>
            </a:r>
          </a:p>
          <a:p>
            <a:pPr marL="380990" indent="-380990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metadata </a:t>
            </a: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capture</a:t>
            </a:r>
          </a:p>
          <a:p>
            <a:pPr marL="380990" indent="-380990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Connectors</a:t>
            </a: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Agents</a:t>
            </a:r>
            <a:endParaRPr lang="en-US" sz="14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 attestation, Trust Anchors</a:t>
            </a:r>
          </a:p>
          <a:p>
            <a:pPr marL="380990" indent="-380990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DIFA/DDO </a:t>
            </a: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Storage Hub</a:t>
            </a:r>
          </a:p>
          <a:p>
            <a:pPr marL="380990" indent="-380990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DIFA Verification</a:t>
            </a:r>
            <a:endParaRPr lang="en-US" sz="14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0990" indent="-380990">
              <a:buFontTx/>
              <a:buChar char="-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5749" y="1059412"/>
            <a:ext cx="2441904" cy="122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M3 : Foundation , Extension </a:t>
            </a:r>
            <a:endParaRPr lang="en-US" sz="1467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594" indent="-228594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Initiatives</a:t>
            </a:r>
          </a:p>
          <a:p>
            <a:pPr marL="228594" indent="-228594">
              <a:buFontTx/>
              <a:buChar char="-"/>
            </a:pP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</a:t>
            </a: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Plugins Deduplication</a:t>
            </a:r>
          </a:p>
          <a:p>
            <a:pPr marL="228594" indent="-228594">
              <a:buFontTx/>
              <a:buChar char="-"/>
            </a:pPr>
            <a:r>
              <a:rPr lang="en-US" sz="14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 to </a:t>
            </a:r>
            <a:r>
              <a:rPr lang="en-US" sz="14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Services</a:t>
            </a:r>
            <a:endParaRPr lang="en-US" sz="14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3606" y="1400710"/>
            <a:ext cx="28376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: Develop Client Components</a:t>
            </a:r>
          </a:p>
          <a:p>
            <a:pPr marL="380990" indent="-380990"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Libraries</a:t>
            </a:r>
          </a:p>
          <a:p>
            <a:pPr marL="380990" indent="-380990">
              <a:buFontTx/>
              <a:buChar char="-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CLi’s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APIs</a:t>
            </a:r>
          </a:p>
          <a:p>
            <a:pPr marL="380990" indent="-380990">
              <a:buFontTx/>
              <a:buChar char="-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TestNets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DApp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7653" y="477379"/>
            <a:ext cx="2575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M4 : Offer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SKILLNET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Services</a:t>
            </a:r>
          </a:p>
          <a:p>
            <a:pPr marL="380990" indent="-380990">
              <a:buFontTx/>
              <a:buChar char="-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Attestation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0990" indent="-380990"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Repudiation</a:t>
            </a:r>
          </a:p>
          <a:p>
            <a:pPr marL="380990" indent="-380990">
              <a:buFontTx/>
              <a:buChar char="-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03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293</TotalTime>
  <Words>980</Words>
  <Application>Microsoft Office PowerPoint</Application>
  <PresentationFormat>Widescreen</PresentationFormat>
  <Paragraphs>239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Times New Roman</vt:lpstr>
      <vt:lpstr>Tw Cen MT</vt:lpstr>
      <vt:lpstr>Wingdings</vt:lpstr>
      <vt:lpstr>Droplet</vt:lpstr>
      <vt:lpstr>Digital-ID-For-ALL (DIFA)</vt:lpstr>
      <vt:lpstr>PowerPoint Presentation</vt:lpstr>
      <vt:lpstr>PowerPoint Presentation</vt:lpstr>
      <vt:lpstr>PowerPoint Presentation</vt:lpstr>
      <vt:lpstr>PowerPoint Presentation</vt:lpstr>
      <vt:lpstr>SKILLNET</vt:lpstr>
      <vt:lpstr>SKILLNET Services</vt:lpstr>
      <vt:lpstr>Consensus (built-in)</vt:lpstr>
      <vt:lpstr>PowerPoint Presentation</vt:lpstr>
      <vt:lpstr>Summary of Benefits</vt:lpstr>
      <vt:lpstr>Thank You…</vt:lpstr>
      <vt:lpstr>SKILLNET</vt:lpstr>
      <vt:lpstr>Skill-Net Components</vt:lpstr>
      <vt:lpstr>TRUST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Digital-ID-For-ALL (DIFA)</dc:title>
  <dc:creator>Vinod Panicker (Service Transformation)</dc:creator>
  <cp:lastModifiedBy>Vinod Panicker (Service Transformation)</cp:lastModifiedBy>
  <cp:revision>35</cp:revision>
  <dcterms:created xsi:type="dcterms:W3CDTF">2017-12-21T04:58:10Z</dcterms:created>
  <dcterms:modified xsi:type="dcterms:W3CDTF">2017-12-21T10:56:29Z</dcterms:modified>
</cp:coreProperties>
</file>