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60" y="-2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12/17/2017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12/17/2017</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52A2-9981-44FA-B774-B1485486819D}"/>
              </a:ext>
            </a:extLst>
          </p:cNvPr>
          <p:cNvSpPr>
            <a:spLocks noGrp="1"/>
          </p:cNvSpPr>
          <p:nvPr>
            <p:ph type="ctrTitle"/>
          </p:nvPr>
        </p:nvSpPr>
        <p:spPr/>
        <p:txBody>
          <a:bodyPr/>
          <a:lstStyle/>
          <a:p>
            <a:r>
              <a:rPr lang="en-GB" dirty="0"/>
              <a:t>Digital Id Verified Contact Program</a:t>
            </a:r>
          </a:p>
        </p:txBody>
      </p:sp>
    </p:spTree>
    <p:extLst>
      <p:ext uri="{BB962C8B-B14F-4D97-AF65-F5344CB8AC3E}">
        <p14:creationId xmlns:p14="http://schemas.microsoft.com/office/powerpoint/2010/main" val="1526616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4B19AA-27F6-4F55-8FE0-8E612FD1C706}"/>
              </a:ext>
            </a:extLst>
          </p:cNvPr>
          <p:cNvPicPr>
            <a:picLocks noChangeAspect="1"/>
          </p:cNvPicPr>
          <p:nvPr/>
        </p:nvPicPr>
        <p:blipFill>
          <a:blip r:embed="rId2"/>
          <a:stretch>
            <a:fillRect/>
          </a:stretch>
        </p:blipFill>
        <p:spPr>
          <a:xfrm>
            <a:off x="1604962" y="290512"/>
            <a:ext cx="8982075" cy="6276975"/>
          </a:xfrm>
          <a:prstGeom prst="rect">
            <a:avLst/>
          </a:prstGeom>
        </p:spPr>
      </p:pic>
    </p:spTree>
    <p:extLst>
      <p:ext uri="{BB962C8B-B14F-4D97-AF65-F5344CB8AC3E}">
        <p14:creationId xmlns:p14="http://schemas.microsoft.com/office/powerpoint/2010/main" val="172568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89B139-4F66-48BC-8E1A-215ECDAE33C7}"/>
              </a:ext>
            </a:extLst>
          </p:cNvPr>
          <p:cNvPicPr>
            <a:picLocks noChangeAspect="1"/>
          </p:cNvPicPr>
          <p:nvPr/>
        </p:nvPicPr>
        <p:blipFill>
          <a:blip r:embed="rId2"/>
          <a:stretch>
            <a:fillRect/>
          </a:stretch>
        </p:blipFill>
        <p:spPr>
          <a:xfrm>
            <a:off x="1586915" y="388019"/>
            <a:ext cx="7839075" cy="6057900"/>
          </a:xfrm>
          <a:prstGeom prst="rect">
            <a:avLst/>
          </a:prstGeom>
        </p:spPr>
      </p:pic>
    </p:spTree>
    <p:extLst>
      <p:ext uri="{BB962C8B-B14F-4D97-AF65-F5344CB8AC3E}">
        <p14:creationId xmlns:p14="http://schemas.microsoft.com/office/powerpoint/2010/main" val="397251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52EB26-D8D3-4FDD-B951-5AAD1AA3C2CA}"/>
              </a:ext>
            </a:extLst>
          </p:cNvPr>
          <p:cNvPicPr>
            <a:picLocks noChangeAspect="1"/>
          </p:cNvPicPr>
          <p:nvPr/>
        </p:nvPicPr>
        <p:blipFill>
          <a:blip r:embed="rId2"/>
          <a:stretch>
            <a:fillRect/>
          </a:stretch>
        </p:blipFill>
        <p:spPr>
          <a:xfrm>
            <a:off x="956010" y="1263567"/>
            <a:ext cx="9823715" cy="4764256"/>
          </a:xfrm>
          <a:prstGeom prst="rect">
            <a:avLst/>
          </a:prstGeom>
        </p:spPr>
      </p:pic>
    </p:spTree>
    <p:extLst>
      <p:ext uri="{BB962C8B-B14F-4D97-AF65-F5344CB8AC3E}">
        <p14:creationId xmlns:p14="http://schemas.microsoft.com/office/powerpoint/2010/main" val="258938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86B82-1F29-4673-A7B1-50ADD926F3DF}"/>
              </a:ext>
            </a:extLst>
          </p:cNvPr>
          <p:cNvSpPr txBox="1"/>
          <p:nvPr/>
        </p:nvSpPr>
        <p:spPr>
          <a:xfrm>
            <a:off x="4812632" y="2731168"/>
            <a:ext cx="9288379" cy="1015663"/>
          </a:xfrm>
          <a:prstGeom prst="rect">
            <a:avLst/>
          </a:prstGeom>
          <a:noFill/>
        </p:spPr>
        <p:txBody>
          <a:bodyPr wrap="square" rtlCol="0">
            <a:spAutoFit/>
          </a:bodyPr>
          <a:lstStyle/>
          <a:p>
            <a:r>
              <a:rPr lang="en-GB" sz="6000" dirty="0"/>
              <a:t>Thanks</a:t>
            </a:r>
          </a:p>
        </p:txBody>
      </p:sp>
    </p:spTree>
    <p:extLst>
      <p:ext uri="{BB962C8B-B14F-4D97-AF65-F5344CB8AC3E}">
        <p14:creationId xmlns:p14="http://schemas.microsoft.com/office/powerpoint/2010/main" val="34677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F2D1C1-64B7-4CB5-B2F0-34BB22D97CC6}"/>
              </a:ext>
            </a:extLst>
          </p:cNvPr>
          <p:cNvSpPr/>
          <p:nvPr/>
        </p:nvSpPr>
        <p:spPr>
          <a:xfrm>
            <a:off x="410816" y="394692"/>
            <a:ext cx="11211339" cy="6463308"/>
          </a:xfrm>
          <a:prstGeom prst="rect">
            <a:avLst/>
          </a:prstGeom>
        </p:spPr>
        <p:txBody>
          <a:bodyPr wrap="square">
            <a:spAutoFit/>
          </a:bodyPr>
          <a:lstStyle/>
          <a:p>
            <a:r>
              <a:rPr lang="en-GB" b="1" u="sng" dirty="0">
                <a:solidFill>
                  <a:srgbClr val="24292E"/>
                </a:solidFill>
                <a:latin typeface="-apple-system"/>
              </a:rPr>
              <a:t>The Problem:</a:t>
            </a:r>
          </a:p>
          <a:p>
            <a:r>
              <a:rPr lang="en-GB" dirty="0">
                <a:solidFill>
                  <a:srgbClr val="24292E"/>
                </a:solidFill>
                <a:latin typeface="-apple-system"/>
              </a:rPr>
              <a:t>A Migrant Worker who arrives at a new locality may not have all the necessary skills or training to understand what are their entitlements. The worker may not be aware of all the requirements to practice a particular trade in the locality. A contact program for such migrant worker can help bring upskill.</a:t>
            </a:r>
          </a:p>
          <a:p>
            <a:r>
              <a:rPr lang="en-GB" dirty="0">
                <a:solidFill>
                  <a:srgbClr val="24292E"/>
                </a:solidFill>
                <a:latin typeface="-apple-system"/>
              </a:rPr>
              <a:t>Carrying documents along with them to prove that they are skilled to all job sites may not be a practical solution.</a:t>
            </a:r>
          </a:p>
          <a:p>
            <a:r>
              <a:rPr lang="en-GB" dirty="0">
                <a:solidFill>
                  <a:srgbClr val="24292E"/>
                </a:solidFill>
                <a:latin typeface="-apple-system"/>
              </a:rPr>
              <a:t>Solution</a:t>
            </a:r>
          </a:p>
          <a:p>
            <a:r>
              <a:rPr lang="en-GB" dirty="0">
                <a:solidFill>
                  <a:srgbClr val="24292E"/>
                </a:solidFill>
                <a:latin typeface="-apple-system"/>
              </a:rPr>
              <a:t>A Skill verification Network (Skill Net) on Blockchain can serve as a Skill Attestation Network to prove that the workers are experienced in specific Trade. The Skill Attestation Network will also enable the worker to self-nominate/attend any available upskilling programs at contact centres in their area.</a:t>
            </a:r>
          </a:p>
          <a:p>
            <a:r>
              <a:rPr lang="en-GB" dirty="0">
                <a:solidFill>
                  <a:srgbClr val="24292E"/>
                </a:solidFill>
                <a:latin typeface="-apple-system"/>
              </a:rPr>
              <a:t>The migrant work can register them self or through a Trusted authority get registered on Skill Net. For every eligible contact program Skill Net will issue a unique DIFA (Digital ID For All) for the Migrant Worker using which the worker can attend and complete the upskilling program. Skill Net Application takes into account certain basic documents that can prove without divulging unnecessary personal information about the worker into the public domain.</a:t>
            </a:r>
          </a:p>
          <a:p>
            <a:r>
              <a:rPr lang="en-GB" dirty="0">
                <a:solidFill>
                  <a:srgbClr val="24292E"/>
                </a:solidFill>
                <a:latin typeface="-apple-system"/>
              </a:rPr>
              <a:t>Actors:</a:t>
            </a:r>
          </a:p>
          <a:p>
            <a:r>
              <a:rPr lang="en-GB" dirty="0">
                <a:solidFill>
                  <a:srgbClr val="24292E"/>
                </a:solidFill>
                <a:latin typeface="-apple-system"/>
              </a:rPr>
              <a:t>Migrant Workers Skill India Program Coordinators Contact Program Centres Potential Employers Roles :</a:t>
            </a:r>
          </a:p>
          <a:p>
            <a:r>
              <a:rPr lang="en-GB" dirty="0">
                <a:solidFill>
                  <a:srgbClr val="24292E"/>
                </a:solidFill>
                <a:latin typeface="-apple-system"/>
              </a:rPr>
              <a:t>Issuer: Skill Net Registry.</a:t>
            </a:r>
          </a:p>
          <a:p>
            <a:r>
              <a:rPr lang="en-GB" dirty="0">
                <a:solidFill>
                  <a:srgbClr val="24292E"/>
                </a:solidFill>
                <a:latin typeface="-apple-system"/>
              </a:rPr>
              <a:t>Verifier: Contact Centres/Skill India program coordinators.</a:t>
            </a:r>
          </a:p>
          <a:p>
            <a:r>
              <a:rPr lang="en-GB" dirty="0">
                <a:solidFill>
                  <a:srgbClr val="24292E"/>
                </a:solidFill>
                <a:latin typeface="-apple-system"/>
              </a:rPr>
              <a:t>Holder/Prover: (Worker or Trusted Authority/Assessment Centres).</a:t>
            </a:r>
          </a:p>
          <a:p>
            <a:r>
              <a:rPr lang="en-GB" dirty="0">
                <a:solidFill>
                  <a:srgbClr val="24292E"/>
                </a:solidFill>
                <a:latin typeface="-apple-system"/>
              </a:rPr>
              <a:t>Benefits:</a:t>
            </a:r>
          </a:p>
          <a:p>
            <a:r>
              <a:rPr lang="en-GB" dirty="0">
                <a:solidFill>
                  <a:srgbClr val="24292E"/>
                </a:solidFill>
                <a:latin typeface="-apple-system"/>
              </a:rPr>
              <a:t>Skill Net can keep track of Migrant worker's skills acquired through contact programs and verified at contact centres. The solution is built on top of existing India Stack and services.</a:t>
            </a:r>
          </a:p>
          <a:p>
            <a:r>
              <a:rPr lang="en-GB" dirty="0">
                <a:solidFill>
                  <a:srgbClr val="24292E"/>
                </a:solidFill>
                <a:latin typeface="-apple-system"/>
              </a:rPr>
              <a:t>Skill Net can be enhanced further to include background verification check as required, without compromising on personal details at any point in time</a:t>
            </a:r>
            <a:endParaRPr lang="en-GB" b="0" i="0" dirty="0">
              <a:solidFill>
                <a:srgbClr val="24292E"/>
              </a:solidFill>
              <a:effectLst/>
              <a:latin typeface="-apple-system"/>
            </a:endParaRPr>
          </a:p>
        </p:txBody>
      </p:sp>
    </p:spTree>
    <p:extLst>
      <p:ext uri="{BB962C8B-B14F-4D97-AF65-F5344CB8AC3E}">
        <p14:creationId xmlns:p14="http://schemas.microsoft.com/office/powerpoint/2010/main" val="68900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839A-3E3A-46B8-A238-01C50EDD737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12E70C7-00B2-4B4F-9B76-2E57A9A0BA67}"/>
              </a:ext>
            </a:extLst>
          </p:cNvPr>
          <p:cNvSpPr>
            <a:spLocks noGrp="1"/>
          </p:cNvSpPr>
          <p:nvPr>
            <p:ph idx="1"/>
          </p:nvPr>
        </p:nvSpPr>
        <p:spPr>
          <a:xfrm>
            <a:off x="578195" y="354496"/>
            <a:ext cx="8534400" cy="400878"/>
          </a:xfrm>
        </p:spPr>
        <p:txBody>
          <a:bodyPr>
            <a:normAutofit fontScale="92500" lnSpcReduction="10000"/>
          </a:bodyPr>
          <a:lstStyle/>
          <a:p>
            <a:r>
              <a:rPr lang="en-GB" sz="2400" dirty="0"/>
              <a:t>DIFA Cross Functional Flow Diagram</a:t>
            </a:r>
          </a:p>
        </p:txBody>
      </p:sp>
      <p:pic>
        <p:nvPicPr>
          <p:cNvPr id="4" name="Picture 3">
            <a:extLst>
              <a:ext uri="{FF2B5EF4-FFF2-40B4-BE49-F238E27FC236}">
                <a16:creationId xmlns:a16="http://schemas.microsoft.com/office/drawing/2014/main" id="{CB744436-3BA4-4049-BF3D-D757A9C64E86}"/>
              </a:ext>
            </a:extLst>
          </p:cNvPr>
          <p:cNvPicPr>
            <a:picLocks noChangeAspect="1"/>
          </p:cNvPicPr>
          <p:nvPr/>
        </p:nvPicPr>
        <p:blipFill>
          <a:blip r:embed="rId2"/>
          <a:stretch>
            <a:fillRect/>
          </a:stretch>
        </p:blipFill>
        <p:spPr>
          <a:xfrm>
            <a:off x="0" y="930415"/>
            <a:ext cx="12192000" cy="4997170"/>
          </a:xfrm>
          <a:prstGeom prst="rect">
            <a:avLst/>
          </a:prstGeom>
        </p:spPr>
      </p:pic>
    </p:spTree>
    <p:extLst>
      <p:ext uri="{BB962C8B-B14F-4D97-AF65-F5344CB8AC3E}">
        <p14:creationId xmlns:p14="http://schemas.microsoft.com/office/powerpoint/2010/main" val="104132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B7EA46-0750-4AE1-A621-1713B859B8BB}"/>
              </a:ext>
            </a:extLst>
          </p:cNvPr>
          <p:cNvPicPr>
            <a:picLocks noChangeAspect="1"/>
          </p:cNvPicPr>
          <p:nvPr/>
        </p:nvPicPr>
        <p:blipFill>
          <a:blip r:embed="rId2"/>
          <a:stretch>
            <a:fillRect/>
          </a:stretch>
        </p:blipFill>
        <p:spPr>
          <a:xfrm>
            <a:off x="553452" y="1200600"/>
            <a:ext cx="10900611" cy="4587135"/>
          </a:xfrm>
          <a:prstGeom prst="rect">
            <a:avLst/>
          </a:prstGeom>
        </p:spPr>
      </p:pic>
    </p:spTree>
    <p:extLst>
      <p:ext uri="{BB962C8B-B14F-4D97-AF65-F5344CB8AC3E}">
        <p14:creationId xmlns:p14="http://schemas.microsoft.com/office/powerpoint/2010/main" val="130736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8C05A9-764C-4125-A07F-A03D004FBF01}"/>
              </a:ext>
            </a:extLst>
          </p:cNvPr>
          <p:cNvPicPr>
            <a:picLocks noChangeAspect="1"/>
          </p:cNvPicPr>
          <p:nvPr/>
        </p:nvPicPr>
        <p:blipFill>
          <a:blip r:embed="rId2"/>
          <a:stretch>
            <a:fillRect/>
          </a:stretch>
        </p:blipFill>
        <p:spPr>
          <a:xfrm>
            <a:off x="1141747" y="1404186"/>
            <a:ext cx="9939338" cy="4007414"/>
          </a:xfrm>
          <a:prstGeom prst="rect">
            <a:avLst/>
          </a:prstGeom>
        </p:spPr>
      </p:pic>
    </p:spTree>
    <p:extLst>
      <p:ext uri="{BB962C8B-B14F-4D97-AF65-F5344CB8AC3E}">
        <p14:creationId xmlns:p14="http://schemas.microsoft.com/office/powerpoint/2010/main" val="262155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2D4588-FA3F-44D8-AC86-80F2EC8646C1}"/>
              </a:ext>
            </a:extLst>
          </p:cNvPr>
          <p:cNvPicPr>
            <a:picLocks noChangeAspect="1"/>
          </p:cNvPicPr>
          <p:nvPr/>
        </p:nvPicPr>
        <p:blipFill>
          <a:blip r:embed="rId2"/>
          <a:stretch>
            <a:fillRect/>
          </a:stretch>
        </p:blipFill>
        <p:spPr>
          <a:xfrm>
            <a:off x="1003634" y="1120441"/>
            <a:ext cx="10077450" cy="5332243"/>
          </a:xfrm>
          <a:prstGeom prst="rect">
            <a:avLst/>
          </a:prstGeom>
        </p:spPr>
      </p:pic>
    </p:spTree>
    <p:extLst>
      <p:ext uri="{BB962C8B-B14F-4D97-AF65-F5344CB8AC3E}">
        <p14:creationId xmlns:p14="http://schemas.microsoft.com/office/powerpoint/2010/main" val="2918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3AFFA9-4496-4C20-8ABE-1540DA432C3B}"/>
              </a:ext>
            </a:extLst>
          </p:cNvPr>
          <p:cNvPicPr>
            <a:picLocks noChangeAspect="1"/>
          </p:cNvPicPr>
          <p:nvPr/>
        </p:nvPicPr>
        <p:blipFill>
          <a:blip r:embed="rId2"/>
          <a:stretch>
            <a:fillRect/>
          </a:stretch>
        </p:blipFill>
        <p:spPr>
          <a:xfrm>
            <a:off x="1399672" y="1167063"/>
            <a:ext cx="9139990" cy="4908235"/>
          </a:xfrm>
          <a:prstGeom prst="rect">
            <a:avLst/>
          </a:prstGeom>
        </p:spPr>
      </p:pic>
    </p:spTree>
    <p:extLst>
      <p:ext uri="{BB962C8B-B14F-4D97-AF65-F5344CB8AC3E}">
        <p14:creationId xmlns:p14="http://schemas.microsoft.com/office/powerpoint/2010/main" val="260963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D8B0F4-3541-4439-9C87-57151A874E23}"/>
              </a:ext>
            </a:extLst>
          </p:cNvPr>
          <p:cNvPicPr>
            <a:picLocks noChangeAspect="1"/>
          </p:cNvPicPr>
          <p:nvPr/>
        </p:nvPicPr>
        <p:blipFill>
          <a:blip r:embed="rId2"/>
          <a:stretch>
            <a:fillRect/>
          </a:stretch>
        </p:blipFill>
        <p:spPr>
          <a:xfrm>
            <a:off x="1260058" y="1677152"/>
            <a:ext cx="9339764" cy="3313118"/>
          </a:xfrm>
          <a:prstGeom prst="rect">
            <a:avLst/>
          </a:prstGeom>
        </p:spPr>
      </p:pic>
    </p:spTree>
    <p:extLst>
      <p:ext uri="{BB962C8B-B14F-4D97-AF65-F5344CB8AC3E}">
        <p14:creationId xmlns:p14="http://schemas.microsoft.com/office/powerpoint/2010/main" val="1546460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7ADF46-975D-44BB-BC01-DC60BC5DF407}"/>
              </a:ext>
            </a:extLst>
          </p:cNvPr>
          <p:cNvPicPr>
            <a:picLocks noChangeAspect="1"/>
          </p:cNvPicPr>
          <p:nvPr/>
        </p:nvPicPr>
        <p:blipFill>
          <a:blip r:embed="rId2"/>
          <a:stretch>
            <a:fillRect/>
          </a:stretch>
        </p:blipFill>
        <p:spPr>
          <a:xfrm>
            <a:off x="1099636" y="1761624"/>
            <a:ext cx="10161923" cy="2806705"/>
          </a:xfrm>
          <a:prstGeom prst="rect">
            <a:avLst/>
          </a:prstGeom>
        </p:spPr>
      </p:pic>
    </p:spTree>
    <p:extLst>
      <p:ext uri="{BB962C8B-B14F-4D97-AF65-F5344CB8AC3E}">
        <p14:creationId xmlns:p14="http://schemas.microsoft.com/office/powerpoint/2010/main" val="355635798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13</TotalTime>
  <Words>324</Words>
  <Application>Microsoft Office PowerPoint</Application>
  <PresentationFormat>Widescreen</PresentationFormat>
  <Paragraphs>17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-apple-system</vt:lpstr>
      <vt:lpstr>Century Gothic</vt:lpstr>
      <vt:lpstr>Wingdings 3</vt:lpstr>
      <vt:lpstr>Slice</vt:lpstr>
      <vt:lpstr>Digital Id Verified Contact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Id Verified Contact Program</dc:title>
  <dc:creator>Ammu</dc:creator>
  <cp:lastModifiedBy>Ammu</cp:lastModifiedBy>
  <cp:revision>2</cp:revision>
  <dcterms:created xsi:type="dcterms:W3CDTF">2017-12-17T16:34:45Z</dcterms:created>
  <dcterms:modified xsi:type="dcterms:W3CDTF">2017-12-17T16:48:30Z</dcterms:modified>
</cp:coreProperties>
</file>