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la, Hari" initials="GH" lastIdx="2" clrIdx="0">
    <p:extLst>
      <p:ext uri="{19B8F6BF-5375-455C-9EA6-DF929625EA0E}">
        <p15:presenceInfo xmlns:p15="http://schemas.microsoft.com/office/powerpoint/2012/main" userId="S-1-5-21-1531082355-734649621-3782574898-36085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73" autoAdjust="0"/>
  </p:normalViewPr>
  <p:slideViewPr>
    <p:cSldViewPr snapToGrid="0">
      <p:cViewPr>
        <p:scale>
          <a:sx n="75" d="100"/>
          <a:sy n="75" d="100"/>
        </p:scale>
        <p:origin x="189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03T11:44:03.257" idx="1">
    <p:pos x="10" y="10"/>
    <p:text/>
    <p:extLst>
      <p:ext uri="{C676402C-5697-4E1C-873F-D02D1690AC5C}">
        <p15:threadingInfo xmlns:p15="http://schemas.microsoft.com/office/powerpoint/2012/main" timeZoneBias="-330"/>
      </p:ext>
    </p:extLst>
  </p:cm>
  <p:cm authorId="1" dt="2019-08-03T11:45:17.697" idx="2">
    <p:pos x="10" y="106"/>
    <p:text>1.1. Collection
Collection interface is at the root of the hierarchy. Collection interface provides all general purpose methods which all collections classes must support (or throw UnsupportedOperationException). It extends Iterable interface which adds support for iterating over collection elements using the “for-each loop” statement.
All other collection interfaces and classes (except Map) either extend or implement this interface. For example, List (indexed, ordered) and Set (sorted) interfaces implement this collection.
1.2. List
Lists represents an ordered collection of elements. Using lists, we can access elements by their integer index (position in the list), and search for elements in the list. index start with 0, just like an array.
Some useful classes which implement List interface are – ArrayList, CopyOnWriteArrayList, LinkedList, Stack and Vector.
1.3. Set
Sets represents a collection of sorted elements. Sets do not allow the duplicate elements. Set interface does not provides no guarantee to return the elements in any predictable order; though some Set implementations store elements in their natural ordering and guarantee this order.
Some useful classes which implement Set interface are – ConcurrentSkipListSet, CopyOnWriteArraySet, EnumSet, HashSet, LinkedHashSet and TreeSet.
1.4. Map
The Map interface enable us to store data in key-value pairs (keys should be immutable). A map cannot contain duplicate keys; each key can map to at most one value.
The Map interface provides three collection views, which allow a map’s contents to be viewed as a set of keys, collection of values, or set of key-value mappings. Some map implementations, like the TreeMap class, make specific guarantees as to their order; others, like the HashMap class, do not.</p:text>
    <p:extLst>
      <p:ext uri="{C676402C-5697-4E1C-873F-D02D1690AC5C}">
        <p15:threadingInfo xmlns:p15="http://schemas.microsoft.com/office/powerpoint/2012/main" timeZoneBias="-33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E6CE7-652F-4BA8-A7EC-7832133D1A5F}" type="datetimeFigureOut">
              <a:rPr lang="en-US" smtClean="0"/>
              <a:t>8/3/2019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6A335-434D-480A-A5D3-D7B8B8415999}" type="slidenum">
              <a:rPr lang="en-US" smtClean="0"/>
              <a:t>‹#›</a:t>
            </a:fld>
            <a:endParaRPr lang="en-US"/>
          </a:p>
        </p:txBody>
      </p:sp>
    </p:spTree>
    <p:extLst>
      <p:ext uri="{BB962C8B-B14F-4D97-AF65-F5344CB8AC3E}">
        <p14:creationId xmlns:p14="http://schemas.microsoft.com/office/powerpoint/2010/main" val="3648525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eckyfox.com/list/understanding-list-collection-in-java-with-real-life-exampl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janbasktraining.com/blog/java-collections-framework/" TargetMode="External"/><Relationship Id="rId5" Type="http://schemas.openxmlformats.org/officeDocument/2006/relationships/hyperlink" Target="https://www.jitendrazaa.com/blog/java/complete-java-collection-tutorial-for-the-beginner/" TargetMode="External"/><Relationship Id="rId4" Type="http://schemas.openxmlformats.org/officeDocument/2006/relationships/hyperlink" Target="https://howtodoinjava.com/java-collection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owtodoinjava.com/java/basics/enhanced-for-each-loop-in-jav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todoinjava.com/java/collections/java-comparable-interfac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ownload.oracle.com/javase/6/docs/api/java/util/HashMap.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download.oracle.com/javase/6/docs/api/java/util/TreeMap.html" TargetMode="External"/><Relationship Id="rId5" Type="http://schemas.openxmlformats.org/officeDocument/2006/relationships/hyperlink" Target="http://download.oracle.com/javase/6/docs/api/java/util/LinkedHashMap.html" TargetMode="External"/><Relationship Id="rId4" Type="http://schemas.openxmlformats.org/officeDocument/2006/relationships/hyperlink" Target="http://download.oracle.com/javase/6/docs/api/java/util/Hashtabl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https://speckyfox.com/list/understanding-list-collection-in-java-with-real-life-example/</a:t>
            </a:r>
            <a:endParaRPr lang="en-US" dirty="0" smtClean="0"/>
          </a:p>
          <a:p>
            <a:r>
              <a:rPr lang="en-US" dirty="0" smtClean="0">
                <a:hlinkClick r:id="rId4"/>
              </a:rPr>
              <a:t>https://howtodoinjava.com/java-collections/</a:t>
            </a:r>
            <a:endParaRPr lang="en-US" dirty="0" smtClean="0"/>
          </a:p>
          <a:p>
            <a:r>
              <a:rPr lang="en-US" dirty="0" smtClean="0">
                <a:hlinkClick r:id="rId5"/>
              </a:rPr>
              <a:t>https://www.jitendrazaa.com/blog/java/complete-java-collection-tutorial-for-the-beginner/</a:t>
            </a:r>
            <a:endParaRPr lang="en-US" dirty="0" smtClean="0"/>
          </a:p>
          <a:p>
            <a:r>
              <a:rPr lang="en-US" dirty="0" smtClean="0">
                <a:hlinkClick r:id="rId6"/>
              </a:rPr>
              <a:t>https://www.janbasktraining.com/blog/java-collections-framework/</a:t>
            </a:r>
            <a:endParaRPr lang="en-US" dirty="0"/>
          </a:p>
        </p:txBody>
      </p:sp>
      <p:sp>
        <p:nvSpPr>
          <p:cNvPr id="4" name="Slide Number Placeholder 3"/>
          <p:cNvSpPr>
            <a:spLocks noGrp="1"/>
          </p:cNvSpPr>
          <p:nvPr>
            <p:ph type="sldNum" sz="quarter" idx="10"/>
          </p:nvPr>
        </p:nvSpPr>
        <p:spPr/>
        <p:txBody>
          <a:bodyPr/>
          <a:lstStyle/>
          <a:p>
            <a:fld id="{A706A335-434D-480A-A5D3-D7B8B8415999}" type="slidenum">
              <a:rPr lang="en-US" smtClean="0"/>
              <a:t>2</a:t>
            </a:fld>
            <a:endParaRPr lang="en-US"/>
          </a:p>
        </p:txBody>
      </p:sp>
    </p:spTree>
    <p:extLst>
      <p:ext uri="{BB962C8B-B14F-4D97-AF65-F5344CB8AC3E}">
        <p14:creationId xmlns:p14="http://schemas.microsoft.com/office/powerpoint/2010/main" val="4294900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1.1. Collection</a:t>
            </a:r>
          </a:p>
          <a:p>
            <a:r>
              <a:rPr lang="en-US" sz="1200" b="1" i="0" kern="1200" dirty="0" smtClean="0">
                <a:solidFill>
                  <a:schemeClr val="tx1"/>
                </a:solidFill>
                <a:effectLst/>
                <a:latin typeface="+mn-lt"/>
                <a:ea typeface="+mn-ea"/>
                <a:cs typeface="+mn-cs"/>
              </a:rPr>
              <a:t>Collection interface</a:t>
            </a:r>
            <a:r>
              <a:rPr lang="en-US" sz="1200" b="0" i="0" kern="1200" dirty="0" smtClean="0">
                <a:solidFill>
                  <a:schemeClr val="tx1"/>
                </a:solidFill>
                <a:effectLst/>
                <a:latin typeface="+mn-lt"/>
                <a:ea typeface="+mn-ea"/>
                <a:cs typeface="+mn-cs"/>
              </a:rPr>
              <a:t> is at the root of the hierarchy. Collection interface provides all general purpose methods which all collections classes must support (or throw </a:t>
            </a:r>
            <a:r>
              <a:rPr lang="en-US" sz="1200" b="0" i="0" kern="1200" dirty="0" err="1" smtClean="0">
                <a:solidFill>
                  <a:schemeClr val="tx1"/>
                </a:solidFill>
                <a:effectLst/>
                <a:latin typeface="+mn-lt"/>
                <a:ea typeface="+mn-ea"/>
                <a:cs typeface="+mn-cs"/>
              </a:rPr>
              <a:t>UnsupportedOperationException</a:t>
            </a:r>
            <a:r>
              <a:rPr lang="en-US" sz="1200" b="0" i="0" kern="1200" dirty="0" smtClean="0">
                <a:solidFill>
                  <a:schemeClr val="tx1"/>
                </a:solidFill>
                <a:effectLst/>
                <a:latin typeface="+mn-lt"/>
                <a:ea typeface="+mn-ea"/>
                <a:cs typeface="+mn-cs"/>
              </a:rPr>
              <a:t>). It </a:t>
            </a:r>
            <a:r>
              <a:rPr lang="en-US" sz="1200" b="1" i="0" kern="1200" dirty="0" smtClean="0">
                <a:solidFill>
                  <a:schemeClr val="tx1"/>
                </a:solidFill>
                <a:effectLst/>
                <a:latin typeface="+mn-lt"/>
                <a:ea typeface="+mn-ea"/>
                <a:cs typeface="+mn-cs"/>
              </a:rPr>
              <a:t>extends </a:t>
            </a:r>
            <a:r>
              <a:rPr lang="en-US" sz="1200" b="1" i="0" kern="1200" dirty="0" err="1" smtClean="0">
                <a:solidFill>
                  <a:schemeClr val="tx1"/>
                </a:solidFill>
                <a:effectLst/>
                <a:latin typeface="+mn-lt"/>
                <a:ea typeface="+mn-ea"/>
                <a:cs typeface="+mn-cs"/>
              </a:rPr>
              <a:t>Iterable</a:t>
            </a:r>
            <a:r>
              <a:rPr lang="en-US" sz="1200" b="0" i="0" kern="1200" dirty="0" smtClean="0">
                <a:solidFill>
                  <a:schemeClr val="tx1"/>
                </a:solidFill>
                <a:effectLst/>
                <a:latin typeface="+mn-lt"/>
                <a:ea typeface="+mn-ea"/>
                <a:cs typeface="+mn-cs"/>
              </a:rPr>
              <a:t> interface which adds support for iterating over collection elements using the “</a:t>
            </a:r>
            <a:r>
              <a:rPr lang="en-US" sz="1200" b="1" i="0" u="none" strike="noStrike" kern="1200" dirty="0" smtClean="0">
                <a:solidFill>
                  <a:schemeClr val="tx1"/>
                </a:solidFill>
                <a:effectLst/>
                <a:latin typeface="+mn-lt"/>
                <a:ea typeface="+mn-ea"/>
                <a:cs typeface="+mn-cs"/>
                <a:hlinkClick r:id="rId3"/>
              </a:rPr>
              <a:t>for-each loop</a:t>
            </a:r>
            <a:r>
              <a:rPr lang="en-US" sz="1200" b="0" i="0" kern="1200" dirty="0" smtClean="0">
                <a:solidFill>
                  <a:schemeClr val="tx1"/>
                </a:solidFill>
                <a:effectLst/>
                <a:latin typeface="+mn-lt"/>
                <a:ea typeface="+mn-ea"/>
                <a:cs typeface="+mn-cs"/>
              </a:rPr>
              <a:t>” statement.</a:t>
            </a:r>
          </a:p>
          <a:p>
            <a:r>
              <a:rPr lang="en-US" sz="1200" b="0" i="0" kern="1200" dirty="0" smtClean="0">
                <a:solidFill>
                  <a:schemeClr val="tx1"/>
                </a:solidFill>
                <a:effectLst/>
                <a:latin typeface="+mn-lt"/>
                <a:ea typeface="+mn-ea"/>
                <a:cs typeface="+mn-cs"/>
              </a:rPr>
              <a:t>All other collection interfaces and classes (except Map) either extend or implement this interface. For example, List </a:t>
            </a:r>
            <a:r>
              <a:rPr lang="en-US" sz="1200" b="0" i="1" kern="1200" dirty="0" smtClean="0">
                <a:solidFill>
                  <a:schemeClr val="tx1"/>
                </a:solidFill>
                <a:effectLst/>
                <a:latin typeface="+mn-lt"/>
                <a:ea typeface="+mn-ea"/>
                <a:cs typeface="+mn-cs"/>
              </a:rPr>
              <a:t>(indexed, ordered)</a:t>
            </a:r>
            <a:r>
              <a:rPr lang="en-US" sz="1200" b="0" i="0" kern="1200" dirty="0" smtClean="0">
                <a:solidFill>
                  <a:schemeClr val="tx1"/>
                </a:solidFill>
                <a:effectLst/>
                <a:latin typeface="+mn-lt"/>
                <a:ea typeface="+mn-ea"/>
                <a:cs typeface="+mn-cs"/>
              </a:rPr>
              <a:t> and Set </a:t>
            </a:r>
            <a:r>
              <a:rPr lang="en-US" sz="1200" b="0" i="1" kern="1200" dirty="0" smtClean="0">
                <a:solidFill>
                  <a:schemeClr val="tx1"/>
                </a:solidFill>
                <a:effectLst/>
                <a:latin typeface="+mn-lt"/>
                <a:ea typeface="+mn-ea"/>
                <a:cs typeface="+mn-cs"/>
              </a:rPr>
              <a:t>(sorted)</a:t>
            </a:r>
            <a:r>
              <a:rPr lang="en-US" sz="1200" b="0" i="0" kern="1200" dirty="0" smtClean="0">
                <a:solidFill>
                  <a:schemeClr val="tx1"/>
                </a:solidFill>
                <a:effectLst/>
                <a:latin typeface="+mn-lt"/>
                <a:ea typeface="+mn-ea"/>
                <a:cs typeface="+mn-cs"/>
              </a:rPr>
              <a:t> interfaces implement this collection.</a:t>
            </a:r>
          </a:p>
          <a:p>
            <a:endParaRPr lang="en-US" dirty="0"/>
          </a:p>
        </p:txBody>
      </p:sp>
      <p:sp>
        <p:nvSpPr>
          <p:cNvPr id="4" name="Slide Number Placeholder 3"/>
          <p:cNvSpPr>
            <a:spLocks noGrp="1"/>
          </p:cNvSpPr>
          <p:nvPr>
            <p:ph type="sldNum" sz="quarter" idx="10"/>
          </p:nvPr>
        </p:nvSpPr>
        <p:spPr/>
        <p:txBody>
          <a:bodyPr/>
          <a:lstStyle/>
          <a:p>
            <a:fld id="{A706A335-434D-480A-A5D3-D7B8B8415999}" type="slidenum">
              <a:rPr lang="en-US" smtClean="0"/>
              <a:t>4</a:t>
            </a:fld>
            <a:endParaRPr lang="en-US"/>
          </a:p>
        </p:txBody>
      </p:sp>
    </p:spTree>
    <p:extLst>
      <p:ext uri="{BB962C8B-B14F-4D97-AF65-F5344CB8AC3E}">
        <p14:creationId xmlns:p14="http://schemas.microsoft.com/office/powerpoint/2010/main" val="41541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1.2. List</a:t>
            </a:r>
          </a:p>
          <a:p>
            <a:r>
              <a:rPr lang="en-US" sz="1200" b="1" i="0" kern="1200" dirty="0" smtClean="0">
                <a:solidFill>
                  <a:schemeClr val="tx1"/>
                </a:solidFill>
                <a:effectLst/>
                <a:latin typeface="+mn-lt"/>
                <a:ea typeface="+mn-ea"/>
                <a:cs typeface="+mn-cs"/>
              </a:rPr>
              <a:t>Lists</a:t>
            </a:r>
            <a:r>
              <a:rPr lang="en-US" sz="1200" b="0" i="0" kern="1200" dirty="0" smtClean="0">
                <a:solidFill>
                  <a:schemeClr val="tx1"/>
                </a:solidFill>
                <a:effectLst/>
                <a:latin typeface="+mn-lt"/>
                <a:ea typeface="+mn-ea"/>
                <a:cs typeface="+mn-cs"/>
              </a:rPr>
              <a:t> represents an </a:t>
            </a:r>
            <a:r>
              <a:rPr lang="en-US" sz="1200" b="1" i="0" kern="1200" dirty="0" smtClean="0">
                <a:solidFill>
                  <a:schemeClr val="tx1"/>
                </a:solidFill>
                <a:effectLst/>
                <a:latin typeface="+mn-lt"/>
                <a:ea typeface="+mn-ea"/>
                <a:cs typeface="+mn-cs"/>
              </a:rPr>
              <a:t>ordered</a:t>
            </a:r>
            <a:r>
              <a:rPr lang="en-US" sz="1200" b="0" i="0" kern="1200" dirty="0" smtClean="0">
                <a:solidFill>
                  <a:schemeClr val="tx1"/>
                </a:solidFill>
                <a:effectLst/>
                <a:latin typeface="+mn-lt"/>
                <a:ea typeface="+mn-ea"/>
                <a:cs typeface="+mn-cs"/>
              </a:rPr>
              <a:t> collection of elements. Using lists, we can access elements by their integer index (position in the list), and search for elements in the list. index start with 0, just like an array.</a:t>
            </a:r>
          </a:p>
          <a:p>
            <a:r>
              <a:rPr lang="en-US" sz="1200" b="0" i="0" kern="1200" dirty="0" smtClean="0">
                <a:solidFill>
                  <a:schemeClr val="tx1"/>
                </a:solidFill>
                <a:effectLst/>
                <a:latin typeface="+mn-lt"/>
                <a:ea typeface="+mn-ea"/>
                <a:cs typeface="+mn-cs"/>
              </a:rPr>
              <a:t>Some useful classes which implement List interface are – </a:t>
            </a:r>
            <a:r>
              <a:rPr lang="en-US" sz="1200" b="1" i="0" kern="1200" dirty="0"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CopyOnWriteArrayList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LinkedList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Stack</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Vector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706A335-434D-480A-A5D3-D7B8B8415999}" type="slidenum">
              <a:rPr lang="en-US" smtClean="0"/>
              <a:t>5</a:t>
            </a:fld>
            <a:endParaRPr lang="en-US"/>
          </a:p>
        </p:txBody>
      </p:sp>
    </p:spTree>
    <p:extLst>
      <p:ext uri="{BB962C8B-B14F-4D97-AF65-F5344CB8AC3E}">
        <p14:creationId xmlns:p14="http://schemas.microsoft.com/office/powerpoint/2010/main" val="420028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1.3. Set</a:t>
            </a:r>
          </a:p>
          <a:p>
            <a:r>
              <a:rPr lang="en-US" sz="1200" b="1" i="0" kern="1200" dirty="0" smtClean="0">
                <a:solidFill>
                  <a:schemeClr val="tx1"/>
                </a:solidFill>
                <a:effectLst/>
                <a:latin typeface="+mn-lt"/>
                <a:ea typeface="+mn-ea"/>
                <a:cs typeface="+mn-cs"/>
              </a:rPr>
              <a:t>Sets</a:t>
            </a:r>
            <a:r>
              <a:rPr lang="en-US" sz="1200" b="0" i="0" kern="1200" dirty="0" smtClean="0">
                <a:solidFill>
                  <a:schemeClr val="tx1"/>
                </a:solidFill>
                <a:effectLst/>
                <a:latin typeface="+mn-lt"/>
                <a:ea typeface="+mn-ea"/>
                <a:cs typeface="+mn-cs"/>
              </a:rPr>
              <a:t> represents a collection of </a:t>
            </a:r>
            <a:r>
              <a:rPr lang="en-US" sz="1200" b="1" i="0" kern="1200" dirty="0" smtClean="0">
                <a:solidFill>
                  <a:schemeClr val="tx1"/>
                </a:solidFill>
                <a:effectLst/>
                <a:latin typeface="+mn-lt"/>
                <a:ea typeface="+mn-ea"/>
                <a:cs typeface="+mn-cs"/>
              </a:rPr>
              <a:t>sorted</a:t>
            </a:r>
            <a:r>
              <a:rPr lang="en-US" sz="1200" b="0" i="0" kern="1200" dirty="0" smtClean="0">
                <a:solidFill>
                  <a:schemeClr val="tx1"/>
                </a:solidFill>
                <a:effectLst/>
                <a:latin typeface="+mn-lt"/>
                <a:ea typeface="+mn-ea"/>
                <a:cs typeface="+mn-cs"/>
              </a:rPr>
              <a:t> elements. Sets do not allow the duplicate elements. Set interface does not provides no guarantee to return the elements in any predictable order; though some Set implementations store elements in their </a:t>
            </a:r>
            <a:r>
              <a:rPr lang="en-US" sz="1200" b="0" i="0" u="none" strike="noStrike" kern="1200" dirty="0" smtClean="0">
                <a:solidFill>
                  <a:schemeClr val="tx1"/>
                </a:solidFill>
                <a:effectLst/>
                <a:latin typeface="+mn-lt"/>
                <a:ea typeface="+mn-ea"/>
                <a:cs typeface="+mn-cs"/>
                <a:hlinkClick r:id="rId3"/>
              </a:rPr>
              <a:t>natural ordering</a:t>
            </a:r>
            <a:r>
              <a:rPr lang="en-US" sz="1200" b="0" i="0" kern="1200" dirty="0" smtClean="0">
                <a:solidFill>
                  <a:schemeClr val="tx1"/>
                </a:solidFill>
                <a:effectLst/>
                <a:latin typeface="+mn-lt"/>
                <a:ea typeface="+mn-ea"/>
                <a:cs typeface="+mn-cs"/>
              </a:rPr>
              <a:t> and guarantee this order.</a:t>
            </a:r>
          </a:p>
          <a:p>
            <a:r>
              <a:rPr lang="en-US" sz="1200" b="0" i="0" kern="1200" dirty="0" smtClean="0">
                <a:solidFill>
                  <a:schemeClr val="tx1"/>
                </a:solidFill>
                <a:effectLst/>
                <a:latin typeface="+mn-lt"/>
                <a:ea typeface="+mn-ea"/>
                <a:cs typeface="+mn-cs"/>
              </a:rPr>
              <a:t>Some useful classes which implement Set interface are – </a:t>
            </a:r>
            <a:r>
              <a:rPr lang="en-US" sz="1200" b="1" i="0" kern="1200" dirty="0" err="1" smtClean="0">
                <a:solidFill>
                  <a:schemeClr val="tx1"/>
                </a:solidFill>
                <a:effectLst/>
                <a:latin typeface="+mn-lt"/>
                <a:ea typeface="+mn-ea"/>
                <a:cs typeface="+mn-cs"/>
              </a:rPr>
              <a:t>ConcurrentSkipListSet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CopyOnWriteArraySet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EnumSet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HashSet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LinkedHashSet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TreeSet</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706A335-434D-480A-A5D3-D7B8B8415999}" type="slidenum">
              <a:rPr lang="en-US" smtClean="0"/>
              <a:t>6</a:t>
            </a:fld>
            <a:endParaRPr lang="en-US"/>
          </a:p>
        </p:txBody>
      </p:sp>
    </p:spTree>
    <p:extLst>
      <p:ext uri="{BB962C8B-B14F-4D97-AF65-F5344CB8AC3E}">
        <p14:creationId xmlns:p14="http://schemas.microsoft.com/office/powerpoint/2010/main" val="158164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1.4. Map</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Map</a:t>
            </a:r>
            <a:r>
              <a:rPr lang="en-US" sz="1200" b="0" i="0" kern="1200" dirty="0" smtClean="0">
                <a:solidFill>
                  <a:schemeClr val="tx1"/>
                </a:solidFill>
                <a:effectLst/>
                <a:latin typeface="+mn-lt"/>
                <a:ea typeface="+mn-ea"/>
                <a:cs typeface="+mn-cs"/>
              </a:rPr>
              <a:t> interface enable us to store data in </a:t>
            </a:r>
            <a:r>
              <a:rPr lang="en-US" sz="1200" b="0" i="1" kern="1200" dirty="0" smtClean="0">
                <a:solidFill>
                  <a:schemeClr val="tx1"/>
                </a:solidFill>
                <a:effectLst/>
                <a:latin typeface="+mn-lt"/>
                <a:ea typeface="+mn-ea"/>
                <a:cs typeface="+mn-cs"/>
              </a:rPr>
              <a:t>key-value pairs</a:t>
            </a:r>
            <a:r>
              <a:rPr lang="en-US" sz="1200" b="0" i="0" kern="1200" dirty="0" smtClean="0">
                <a:solidFill>
                  <a:schemeClr val="tx1"/>
                </a:solidFill>
                <a:effectLst/>
                <a:latin typeface="+mn-lt"/>
                <a:ea typeface="+mn-ea"/>
                <a:cs typeface="+mn-cs"/>
              </a:rPr>
              <a:t> (keys should be immutable). A map cannot contain duplicate keys; each key can map to at most one value.</a:t>
            </a:r>
          </a:p>
          <a:p>
            <a:r>
              <a:rPr lang="en-US" sz="1200" b="0" i="0" kern="1200" dirty="0" smtClean="0">
                <a:solidFill>
                  <a:schemeClr val="tx1"/>
                </a:solidFill>
                <a:effectLst/>
                <a:latin typeface="+mn-lt"/>
                <a:ea typeface="+mn-ea"/>
                <a:cs typeface="+mn-cs"/>
              </a:rPr>
              <a:t>The Map interface provides three collection views, which allow a map’s contents to be viewed as a set of keys, collection of values, or set of key-value mappings. Some map implementations, like the </a:t>
            </a:r>
            <a:r>
              <a:rPr lang="en-US" sz="1200" b="0" i="0" kern="1200" dirty="0" err="1" smtClean="0">
                <a:solidFill>
                  <a:schemeClr val="tx1"/>
                </a:solidFill>
                <a:effectLst/>
                <a:latin typeface="+mn-lt"/>
                <a:ea typeface="+mn-ea"/>
                <a:cs typeface="+mn-cs"/>
              </a:rPr>
              <a:t>TreeMap</a:t>
            </a:r>
            <a:r>
              <a:rPr lang="en-US" sz="1200" b="0" i="0" kern="1200" dirty="0" smtClean="0">
                <a:solidFill>
                  <a:schemeClr val="tx1"/>
                </a:solidFill>
                <a:effectLst/>
                <a:latin typeface="+mn-lt"/>
                <a:ea typeface="+mn-ea"/>
                <a:cs typeface="+mn-cs"/>
              </a:rPr>
              <a:t> class, make specific guarantees as to their order; others, like the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class, do not.</a:t>
            </a:r>
          </a:p>
          <a:p>
            <a:endParaRPr lang="en-US" dirty="0"/>
          </a:p>
        </p:txBody>
      </p:sp>
      <p:sp>
        <p:nvSpPr>
          <p:cNvPr id="4" name="Slide Number Placeholder 3"/>
          <p:cNvSpPr>
            <a:spLocks noGrp="1"/>
          </p:cNvSpPr>
          <p:nvPr>
            <p:ph type="sldNum" sz="quarter" idx="10"/>
          </p:nvPr>
        </p:nvSpPr>
        <p:spPr/>
        <p:txBody>
          <a:bodyPr/>
          <a:lstStyle/>
          <a:p>
            <a:fld id="{A706A335-434D-480A-A5D3-D7B8B8415999}" type="slidenum">
              <a:rPr lang="en-US" smtClean="0"/>
              <a:t>8</a:t>
            </a:fld>
            <a:endParaRPr lang="en-US"/>
          </a:p>
        </p:txBody>
      </p:sp>
    </p:spTree>
    <p:extLst>
      <p:ext uri="{BB962C8B-B14F-4D97-AF65-F5344CB8AC3E}">
        <p14:creationId xmlns:p14="http://schemas.microsoft.com/office/powerpoint/2010/main" val="2042821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err="1" smtClean="0">
                <a:solidFill>
                  <a:schemeClr val="tx1"/>
                </a:solidFill>
                <a:effectLst/>
                <a:latin typeface="+mn-lt"/>
                <a:ea typeface="+mn-ea"/>
                <a:cs typeface="+mn-cs"/>
                <a:hlinkClick r:id="rId3" tooltip="HashMap API"/>
              </a:rPr>
              <a:t>HashMap</a:t>
            </a:r>
            <a:r>
              <a:rPr lang="en-US" sz="1200" b="1" i="0" u="none" strike="noStrike" kern="1200" dirty="0" smtClean="0">
                <a:solidFill>
                  <a:schemeClr val="tx1"/>
                </a:solidFill>
                <a:effectLst/>
                <a:latin typeface="+mn-lt"/>
                <a:ea typeface="+mn-ea"/>
                <a:cs typeface="+mn-cs"/>
                <a:hlinkClick r:id="rId3" tooltip="HashMap API"/>
              </a:rPr>
              <a: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class is roughly equivalent </a:t>
            </a:r>
            <a:r>
              <a:rPr lang="en-US" sz="1200" b="0" i="0" kern="1200" dirty="0" err="1" smtClean="0">
                <a:solidFill>
                  <a:schemeClr val="tx1"/>
                </a:solidFill>
                <a:effectLst/>
                <a:latin typeface="+mn-lt"/>
                <a:ea typeface="+mn-ea"/>
                <a:cs typeface="+mn-cs"/>
              </a:rPr>
              <a:t>toHashtable</a:t>
            </a:r>
            <a:r>
              <a:rPr lang="en-US" sz="1200" b="0" i="0" kern="1200" dirty="0" smtClean="0">
                <a:solidFill>
                  <a:schemeClr val="tx1"/>
                </a:solidFill>
                <a:effectLst/>
                <a:latin typeface="+mn-lt"/>
                <a:ea typeface="+mn-ea"/>
                <a:cs typeface="+mn-cs"/>
              </a:rPr>
              <a:t>, except that it is </a:t>
            </a:r>
            <a:r>
              <a:rPr lang="en-US" sz="1200" b="0" i="1" u="sng" kern="1200" dirty="0" smtClean="0">
                <a:solidFill>
                  <a:schemeClr val="tx1"/>
                </a:solidFill>
                <a:effectLst/>
                <a:latin typeface="+mn-lt"/>
                <a:ea typeface="+mn-ea"/>
                <a:cs typeface="+mn-cs"/>
              </a:rPr>
              <a:t>unsynchronized and permits nulls</a:t>
            </a:r>
            <a:r>
              <a:rPr lang="en-US" sz="1200" b="0" i="0" kern="1200" dirty="0" smtClean="0">
                <a:solidFill>
                  <a:schemeClr val="tx1"/>
                </a:solidFill>
                <a:effectLst/>
                <a:latin typeface="+mn-lt"/>
                <a:ea typeface="+mn-ea"/>
                <a:cs typeface="+mn-cs"/>
              </a:rPr>
              <a:t>.</a:t>
            </a:r>
          </a:p>
          <a:p>
            <a:r>
              <a:rPr lang="en-US" sz="1200" b="1" i="0" u="none" strike="noStrike" kern="1200" dirty="0" err="1" smtClean="0">
                <a:solidFill>
                  <a:schemeClr val="tx1"/>
                </a:solidFill>
                <a:effectLst/>
                <a:latin typeface="+mn-lt"/>
                <a:ea typeface="+mn-ea"/>
                <a:cs typeface="+mn-cs"/>
                <a:hlinkClick r:id="rId4" tooltip="HashTable API"/>
              </a:rPr>
              <a:t>HashTable</a:t>
            </a:r>
            <a:r>
              <a:rPr lang="en-US" sz="1200" b="1" i="0" u="none" strike="noStrike" kern="1200" dirty="0" smtClean="0">
                <a:solidFill>
                  <a:schemeClr val="tx1"/>
                </a:solidFill>
                <a:effectLst/>
                <a:latin typeface="+mn-lt"/>
                <a:ea typeface="+mn-ea"/>
                <a:cs typeface="+mn-cs"/>
                <a:hlinkClick r:id="rId4" tooltip="HashTable API"/>
              </a:rPr>
              <a: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Hash table based implementation of the Map interface. This implementation provides all of the optional map operations, and permits null values and the null key. This class makes </a:t>
            </a:r>
            <a:r>
              <a:rPr lang="en-US" sz="1200" b="0" i="1" kern="1200" dirty="0" smtClean="0">
                <a:solidFill>
                  <a:schemeClr val="tx1"/>
                </a:solidFill>
                <a:effectLst/>
                <a:latin typeface="+mn-lt"/>
                <a:ea typeface="+mn-ea"/>
                <a:cs typeface="+mn-cs"/>
              </a:rPr>
              <a:t>no guarantees as to the order of the map</a:t>
            </a:r>
            <a:r>
              <a:rPr lang="en-US" sz="1200" b="0" i="0" kern="1200" dirty="0" smtClean="0">
                <a:solidFill>
                  <a:schemeClr val="tx1"/>
                </a:solidFill>
                <a:effectLst/>
                <a:latin typeface="+mn-lt"/>
                <a:ea typeface="+mn-ea"/>
                <a:cs typeface="+mn-cs"/>
              </a:rPr>
              <a:t>; in particular, it does not guarantee that the order will remain constant over time.</a:t>
            </a:r>
          </a:p>
          <a:p>
            <a:r>
              <a:rPr lang="en-US" sz="1200" b="1" i="0" u="none" strike="noStrike" kern="1200" dirty="0" err="1" smtClean="0">
                <a:solidFill>
                  <a:schemeClr val="tx1"/>
                </a:solidFill>
                <a:effectLst/>
                <a:latin typeface="+mn-lt"/>
                <a:ea typeface="+mn-ea"/>
                <a:cs typeface="+mn-cs"/>
                <a:hlinkClick r:id="rId5" tooltip="LinkedHashMap API"/>
              </a:rPr>
              <a:t>LinkedHashMap</a:t>
            </a:r>
            <a:r>
              <a:rPr lang="en-US" sz="1200" b="1" i="0" u="none" strike="noStrike" kern="1200" dirty="0" smtClean="0">
                <a:solidFill>
                  <a:schemeClr val="tx1"/>
                </a:solidFill>
                <a:effectLst/>
                <a:latin typeface="+mn-lt"/>
                <a:ea typeface="+mn-ea"/>
                <a:cs typeface="+mn-cs"/>
                <a:hlinkClick r:id="rId5" tooltip="LinkedHashMap API"/>
              </a:rPr>
              <a: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Hash table and linked list implementation of the Map interface,</a:t>
            </a:r>
            <a:r>
              <a:rPr lang="en-US" sz="1200" b="0" i="1" u="sng" kern="1200" dirty="0" smtClean="0">
                <a:solidFill>
                  <a:schemeClr val="tx1"/>
                </a:solidFill>
                <a:effectLst/>
                <a:latin typeface="+mn-lt"/>
                <a:ea typeface="+mn-ea"/>
                <a:cs typeface="+mn-cs"/>
              </a:rPr>
              <a:t> with predictable iteration order</a:t>
            </a:r>
            <a:r>
              <a:rPr lang="en-US" sz="1200" b="0" i="0" kern="1200" dirty="0" smtClean="0">
                <a:solidFill>
                  <a:schemeClr val="tx1"/>
                </a:solidFill>
                <a:effectLst/>
                <a:latin typeface="+mn-lt"/>
                <a:ea typeface="+mn-ea"/>
                <a:cs typeface="+mn-cs"/>
              </a:rPr>
              <a:t>. This implementation differs from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in that it maintains a doubly-linked list running through all of its entries. This linked list defines the iteration ordering, which is normally the order in which keys were inserted into the map (insertion-order). Note that insertion order is not affected if a key is re-inserted into the map.</a:t>
            </a:r>
          </a:p>
          <a:p>
            <a:r>
              <a:rPr lang="en-US" sz="1200" b="1" i="0" u="none" strike="noStrike" kern="1200" dirty="0" err="1" smtClean="0">
                <a:solidFill>
                  <a:schemeClr val="tx1"/>
                </a:solidFill>
                <a:effectLst/>
                <a:latin typeface="+mn-lt"/>
                <a:ea typeface="+mn-ea"/>
                <a:cs typeface="+mn-cs"/>
                <a:hlinkClick r:id="rId6" tooltip="TreeMap API"/>
              </a:rPr>
              <a:t>TreeMap</a:t>
            </a:r>
            <a:r>
              <a:rPr lang="en-US" sz="1200" b="1" i="0" u="none" strike="noStrike" kern="1200" dirty="0" smtClean="0">
                <a:solidFill>
                  <a:schemeClr val="tx1"/>
                </a:solidFill>
                <a:effectLst/>
                <a:latin typeface="+mn-lt"/>
                <a:ea typeface="+mn-ea"/>
                <a:cs typeface="+mn-cs"/>
                <a:hlinkClick r:id="rId6" tooltip="TreeMap API"/>
              </a:rPr>
              <a: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class guarantees that the map will be in </a:t>
            </a:r>
            <a:r>
              <a:rPr lang="en-US" sz="1200" b="0" i="1" u="sng" kern="1200" dirty="0" smtClean="0">
                <a:solidFill>
                  <a:schemeClr val="tx1"/>
                </a:solidFill>
                <a:effectLst/>
                <a:latin typeface="+mn-lt"/>
                <a:ea typeface="+mn-ea"/>
                <a:cs typeface="+mn-cs"/>
              </a:rPr>
              <a:t>ascending key order, sorted according</a:t>
            </a:r>
            <a:r>
              <a:rPr lang="en-US" sz="1200" b="0" i="0" kern="1200" dirty="0" smtClean="0">
                <a:solidFill>
                  <a:schemeClr val="tx1"/>
                </a:solidFill>
                <a:effectLst/>
                <a:latin typeface="+mn-lt"/>
                <a:ea typeface="+mn-ea"/>
                <a:cs typeface="+mn-cs"/>
              </a:rPr>
              <a:t> to the natural order for the key’s class (</a:t>
            </a:r>
            <a:r>
              <a:rPr lang="en-US" sz="1200" b="0" i="0" kern="1200" dirty="0" err="1" smtClean="0">
                <a:solidFill>
                  <a:schemeClr val="tx1"/>
                </a:solidFill>
                <a:effectLst/>
                <a:latin typeface="+mn-lt"/>
                <a:ea typeface="+mn-ea"/>
                <a:cs typeface="+mn-cs"/>
              </a:rPr>
              <a:t>seeComparable</a:t>
            </a:r>
            <a:r>
              <a:rPr lang="en-US" sz="1200" b="0" i="0" kern="1200" dirty="0" smtClean="0">
                <a:solidFill>
                  <a:schemeClr val="tx1"/>
                </a:solidFill>
                <a:effectLst/>
                <a:latin typeface="+mn-lt"/>
                <a:ea typeface="+mn-ea"/>
                <a:cs typeface="+mn-cs"/>
              </a:rPr>
              <a:t>), or by the comparator provided at creation time, depending on which constructor is used.</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06A335-434D-480A-A5D3-D7B8B8415999}" type="slidenum">
              <a:rPr lang="en-US" smtClean="0"/>
              <a:t>9</a:t>
            </a:fld>
            <a:endParaRPr lang="en-US"/>
          </a:p>
        </p:txBody>
      </p:sp>
    </p:spTree>
    <p:extLst>
      <p:ext uri="{BB962C8B-B14F-4D97-AF65-F5344CB8AC3E}">
        <p14:creationId xmlns:p14="http://schemas.microsoft.com/office/powerpoint/2010/main" val="19129978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6D47AD-D3BC-4AF4-80DF-460B0D6A13EB}"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A64D25B-7450-447C-A010-FCB12D6E3BFA}" type="slidenum">
              <a:rPr lang="en-US" smtClean="0"/>
              <a:t>‹#›</a:t>
            </a:fld>
            <a:endParaRPr lang="en-US"/>
          </a:p>
        </p:txBody>
      </p:sp>
    </p:spTree>
    <p:extLst>
      <p:ext uri="{BB962C8B-B14F-4D97-AF65-F5344CB8AC3E}">
        <p14:creationId xmlns:p14="http://schemas.microsoft.com/office/powerpoint/2010/main" val="5358383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D47AD-D3BC-4AF4-80DF-460B0D6A13EB}"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161781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D47AD-D3BC-4AF4-80DF-460B0D6A13EB}"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142197032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D47AD-D3BC-4AF4-80DF-460B0D6A13EB}"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272857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C6D47AD-D3BC-4AF4-80DF-460B0D6A13EB}" type="datetimeFigureOut">
              <a:rPr lang="en-US" smtClean="0"/>
              <a:t>8/2/2019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A64D25B-7450-447C-A010-FCB12D6E3BFA}" type="slidenum">
              <a:rPr lang="en-US" smtClean="0"/>
              <a:t>‹#›</a:t>
            </a:fld>
            <a:endParaRPr lang="en-US"/>
          </a:p>
        </p:txBody>
      </p:sp>
    </p:spTree>
    <p:extLst>
      <p:ext uri="{BB962C8B-B14F-4D97-AF65-F5344CB8AC3E}">
        <p14:creationId xmlns:p14="http://schemas.microsoft.com/office/powerpoint/2010/main" val="284881738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6D47AD-D3BC-4AF4-80DF-460B0D6A13EB}"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116062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6D47AD-D3BC-4AF4-80DF-460B0D6A13EB}"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197689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6D47AD-D3BC-4AF4-80DF-460B0D6A13EB}"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139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D47AD-D3BC-4AF4-80DF-460B0D6A13EB}"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27673750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D47AD-D3BC-4AF4-80DF-460B0D6A13EB}"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34124158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D47AD-D3BC-4AF4-80DF-460B0D6A13EB}" type="datetimeFigureOut">
              <a:rPr lang="en-US" smtClean="0"/>
              <a:t>8/2/2019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A64D25B-7450-447C-A010-FCB12D6E3BFA}" type="slidenum">
              <a:rPr lang="en-US" smtClean="0"/>
              <a:t>‹#›</a:t>
            </a:fld>
            <a:endParaRPr lang="en-US"/>
          </a:p>
        </p:txBody>
      </p:sp>
    </p:spTree>
    <p:extLst>
      <p:ext uri="{BB962C8B-B14F-4D97-AF65-F5344CB8AC3E}">
        <p14:creationId xmlns:p14="http://schemas.microsoft.com/office/powerpoint/2010/main" val="141575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C6D47AD-D3BC-4AF4-80DF-460B0D6A13EB}" type="datetimeFigureOut">
              <a:rPr lang="en-US" smtClean="0"/>
              <a:t>8/2/2019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A64D25B-7450-447C-A010-FCB12D6E3BFA}" type="slidenum">
              <a:rPr lang="en-US" smtClean="0"/>
              <a:t>‹#›</a:t>
            </a:fld>
            <a:endParaRPr lang="en-US"/>
          </a:p>
        </p:txBody>
      </p:sp>
    </p:spTree>
    <p:extLst>
      <p:ext uri="{BB962C8B-B14F-4D97-AF65-F5344CB8AC3E}">
        <p14:creationId xmlns:p14="http://schemas.microsoft.com/office/powerpoint/2010/main" val="3585032397"/>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hyperlink" Target="http://download.oracle.com/javase/6/docs/api/java/util/ArrayLis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download.oracle.com/javase/6/docs/api/java/util/LinkedList.html" TargetMode="External"/><Relationship Id="rId4" Type="http://schemas.openxmlformats.org/officeDocument/2006/relationships/hyperlink" Target="http://download.oracle.com/javase/6/docs/api/java/util/Vector.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wnload.oracle.com/javase/6/docs/api/java/util/HashSe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download.oracle.com/javase/6/docs/api/java/util/SortedSet.html" TargetMode="External"/><Relationship Id="rId4" Type="http://schemas.openxmlformats.org/officeDocument/2006/relationships/hyperlink" Target="http://download.oracle.com/javase/6/docs/api/java/util/LinkedHashSe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Collections in Java</a:t>
            </a:r>
            <a:endParaRPr lang="en-US" dirty="0"/>
          </a:p>
        </p:txBody>
      </p:sp>
      <p:sp>
        <p:nvSpPr>
          <p:cNvPr id="3" name="Subtitle 2"/>
          <p:cNvSpPr>
            <a:spLocks noGrp="1"/>
          </p:cNvSpPr>
          <p:nvPr>
            <p:ph type="subTitle" idx="1"/>
          </p:nvPr>
        </p:nvSpPr>
        <p:spPr/>
        <p:txBody>
          <a:bodyPr/>
          <a:lstStyle/>
          <a:p>
            <a:r>
              <a:rPr lang="en-US" dirty="0" smtClean="0"/>
              <a:t>By </a:t>
            </a:r>
            <a:r>
              <a:rPr lang="en-US" smtClean="0"/>
              <a:t>Hari Galla (189021)</a:t>
            </a:r>
            <a:endParaRPr lang="en-US" dirty="0"/>
          </a:p>
        </p:txBody>
      </p:sp>
    </p:spTree>
    <p:extLst>
      <p:ext uri="{BB962C8B-B14F-4D97-AF65-F5344CB8AC3E}">
        <p14:creationId xmlns:p14="http://schemas.microsoft.com/office/powerpoint/2010/main" val="4019970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373" y="2346384"/>
            <a:ext cx="10058400" cy="1609344"/>
          </a:xfrm>
        </p:spPr>
        <p:txBody>
          <a:bodyPr>
            <a:normAutofit/>
          </a:bodyPr>
          <a:lstStyle/>
          <a:p>
            <a:pPr algn="ctr"/>
            <a:r>
              <a:rPr lang="en-US" sz="8000" dirty="0" smtClean="0"/>
              <a:t>Thank you </a:t>
            </a:r>
            <a:endParaRPr lang="en-US" sz="8000" dirty="0"/>
          </a:p>
        </p:txBody>
      </p:sp>
    </p:spTree>
    <p:extLst>
      <p:ext uri="{BB962C8B-B14F-4D97-AF65-F5344CB8AC3E}">
        <p14:creationId xmlns:p14="http://schemas.microsoft.com/office/powerpoint/2010/main" val="3407785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Collections?</a:t>
            </a:r>
            <a:endParaRPr lang="en-US" dirty="0"/>
          </a:p>
        </p:txBody>
      </p:sp>
      <p:sp>
        <p:nvSpPr>
          <p:cNvPr id="3" name="Content Placeholder 2"/>
          <p:cNvSpPr>
            <a:spLocks noGrp="1"/>
          </p:cNvSpPr>
          <p:nvPr>
            <p:ph idx="1"/>
          </p:nvPr>
        </p:nvSpPr>
        <p:spPr>
          <a:xfrm>
            <a:off x="1295402" y="2619632"/>
            <a:ext cx="10546080" cy="3249462"/>
          </a:xfrm>
        </p:spPr>
        <p:txBody>
          <a:bodyPr/>
          <a:lstStyle/>
          <a:p>
            <a:r>
              <a:rPr lang="en-US" dirty="0" smtClean="0"/>
              <a:t> A ‘Collection’ in simple terms refers to a group of objects.  These objects represent real-life entities. </a:t>
            </a:r>
          </a:p>
          <a:p>
            <a:r>
              <a:rPr lang="en-US" dirty="0" smtClean="0"/>
              <a:t>Java provides us with a framework consisting of many interfaces and classes that help us in </a:t>
            </a:r>
            <a:r>
              <a:rPr lang="en-US" dirty="0"/>
              <a:t>effectively and efficiently storing and processing </a:t>
            </a:r>
            <a:r>
              <a:rPr lang="en-US" dirty="0" smtClean="0"/>
              <a:t>these objects.</a:t>
            </a:r>
          </a:p>
          <a:p>
            <a:r>
              <a:rPr lang="en-US" dirty="0" smtClean="0"/>
              <a:t>Based on </a:t>
            </a:r>
            <a:r>
              <a:rPr lang="en-US" dirty="0"/>
              <a:t> the method of storing and retrieving, </a:t>
            </a:r>
            <a:r>
              <a:rPr lang="en-US" dirty="0" smtClean="0"/>
              <a:t>they serve a variety of purposes. </a:t>
            </a:r>
            <a:endParaRPr lang="en-US" dirty="0"/>
          </a:p>
        </p:txBody>
      </p:sp>
    </p:spTree>
    <p:extLst>
      <p:ext uri="{BB962C8B-B14F-4D97-AF65-F5344CB8AC3E}">
        <p14:creationId xmlns:p14="http://schemas.microsoft.com/office/powerpoint/2010/main" val="3361260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Use of collections…</a:t>
            </a:r>
            <a:endParaRPr lang="en-US" dirty="0"/>
          </a:p>
        </p:txBody>
      </p:sp>
      <p:sp>
        <p:nvSpPr>
          <p:cNvPr id="3" name="Content Placeholder 2"/>
          <p:cNvSpPr>
            <a:spLocks noGrp="1"/>
          </p:cNvSpPr>
          <p:nvPr>
            <p:ph idx="1"/>
          </p:nvPr>
        </p:nvSpPr>
        <p:spPr/>
        <p:txBody>
          <a:bodyPr/>
          <a:lstStyle/>
          <a:p>
            <a:r>
              <a:rPr lang="en-US" dirty="0"/>
              <a:t>Let’s take an example of a company, where you have thousands of </a:t>
            </a:r>
            <a:r>
              <a:rPr lang="en-US" dirty="0" smtClean="0"/>
              <a:t>employees. </a:t>
            </a:r>
            <a:r>
              <a:rPr lang="en-US" dirty="0"/>
              <a:t>Now </a:t>
            </a:r>
            <a:r>
              <a:rPr lang="en-US" dirty="0" smtClean="0"/>
              <a:t>your task is to sort </a:t>
            </a:r>
            <a:r>
              <a:rPr lang="en-US" dirty="0"/>
              <a:t>the employee based on their seniority and show the result. </a:t>
            </a:r>
            <a:r>
              <a:rPr lang="en-US" dirty="0" smtClean="0"/>
              <a:t>A List interface will </a:t>
            </a:r>
            <a:r>
              <a:rPr lang="en-US" dirty="0"/>
              <a:t>easily </a:t>
            </a:r>
            <a:r>
              <a:rPr lang="en-US" dirty="0" smtClean="0"/>
              <a:t>allow you to do so just by a single keyword. </a:t>
            </a:r>
          </a:p>
          <a:p>
            <a:pPr marL="0" indent="0">
              <a:buNone/>
            </a:pPr>
            <a:endParaRPr lang="en-US" dirty="0" smtClean="0"/>
          </a:p>
          <a:p>
            <a:r>
              <a:rPr lang="en-US" dirty="0" smtClean="0"/>
              <a:t>Now lets say in an another task you need to maintain a log of how many people exactly are entering a particular auditorium. A Set interface will allow you to keep track of the unique entries. </a:t>
            </a:r>
            <a:endParaRPr lang="en-US" dirty="0"/>
          </a:p>
        </p:txBody>
      </p:sp>
    </p:spTree>
    <p:extLst>
      <p:ext uri="{BB962C8B-B14F-4D97-AF65-F5344CB8AC3E}">
        <p14:creationId xmlns:p14="http://schemas.microsoft.com/office/powerpoint/2010/main" val="1228433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interface in java</a:t>
            </a:r>
            <a:endParaRPr lang="en-US" dirty="0"/>
          </a:p>
        </p:txBody>
      </p:sp>
      <p:pic>
        <p:nvPicPr>
          <p:cNvPr id="4" name="Content Placeholder 3"/>
          <p:cNvPicPr>
            <a:picLocks noGrp="1" noChangeAspect="1"/>
          </p:cNvPicPr>
          <p:nvPr>
            <p:ph idx="1"/>
          </p:nvPr>
        </p:nvPicPr>
        <p:blipFill>
          <a:blip r:embed="rId3"/>
          <a:stretch>
            <a:fillRect/>
          </a:stretch>
        </p:blipFill>
        <p:spPr>
          <a:xfrm>
            <a:off x="3320041" y="2260943"/>
            <a:ext cx="5047521" cy="4051300"/>
          </a:xfrm>
          <a:prstGeom prst="rect">
            <a:avLst/>
          </a:prstGeom>
        </p:spPr>
      </p:pic>
      <p:sp>
        <p:nvSpPr>
          <p:cNvPr id="6" name="TextBox 5"/>
          <p:cNvSpPr txBox="1"/>
          <p:nvPr/>
        </p:nvSpPr>
        <p:spPr>
          <a:xfrm>
            <a:off x="9061621" y="3476367"/>
            <a:ext cx="2759676" cy="1477328"/>
          </a:xfrm>
          <a:prstGeom prst="rect">
            <a:avLst/>
          </a:prstGeom>
          <a:noFill/>
        </p:spPr>
        <p:txBody>
          <a:bodyPr wrap="square" rtlCol="0">
            <a:spAutoFit/>
          </a:bodyPr>
          <a:lstStyle/>
          <a:p>
            <a:r>
              <a:rPr lang="en-US" dirty="0" smtClean="0"/>
              <a:t>These are divided solely </a:t>
            </a:r>
            <a:r>
              <a:rPr lang="en-US" dirty="0"/>
              <a:t>depending on the process which has been used for the storing and </a:t>
            </a:r>
            <a:r>
              <a:rPr lang="en-US" dirty="0" smtClean="0"/>
              <a:t>retrieving</a:t>
            </a:r>
            <a:endParaRPr lang="en-US" dirty="0"/>
          </a:p>
        </p:txBody>
      </p:sp>
    </p:spTree>
    <p:extLst>
      <p:ext uri="{BB962C8B-B14F-4D97-AF65-F5344CB8AC3E}">
        <p14:creationId xmlns:p14="http://schemas.microsoft.com/office/powerpoint/2010/main" val="1158432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interface</a:t>
            </a:r>
            <a:endParaRPr lang="en-US" dirty="0"/>
          </a:p>
        </p:txBody>
      </p:sp>
      <p:sp>
        <p:nvSpPr>
          <p:cNvPr id="3" name="Content Placeholder 2"/>
          <p:cNvSpPr>
            <a:spLocks noGrp="1"/>
          </p:cNvSpPr>
          <p:nvPr>
            <p:ph idx="1"/>
          </p:nvPr>
        </p:nvSpPr>
        <p:spPr/>
        <p:txBody>
          <a:bodyPr/>
          <a:lstStyle/>
          <a:p>
            <a:r>
              <a:rPr lang="en-US" dirty="0" smtClean="0"/>
              <a:t>Consists of the following classes –</a:t>
            </a:r>
          </a:p>
          <a:p>
            <a:pPr marL="457200" indent="-457200">
              <a:buFont typeface="+mj-lt"/>
              <a:buAutoNum type="arabicPeriod"/>
            </a:pPr>
            <a:r>
              <a:rPr lang="en-US" b="1" dirty="0">
                <a:hlinkClick r:id="rId3" tooltip="ArrayList API"/>
              </a:rPr>
              <a:t>ArrayList:</a:t>
            </a:r>
            <a:r>
              <a:rPr lang="en-US" dirty="0"/>
              <a:t/>
            </a:r>
            <a:br>
              <a:rPr lang="en-US" dirty="0"/>
            </a:br>
            <a:r>
              <a:rPr lang="en-US" dirty="0"/>
              <a:t>Resizable-array implementation of the List </a:t>
            </a:r>
            <a:r>
              <a:rPr lang="en-US" dirty="0" smtClean="0"/>
              <a:t>interface with default size of 10. </a:t>
            </a:r>
            <a:r>
              <a:rPr lang="en-US" dirty="0"/>
              <a:t>Implements all optional list operations, and permits all elements, including null</a:t>
            </a:r>
            <a:r>
              <a:rPr lang="en-US" dirty="0" smtClean="0"/>
              <a:t>.</a:t>
            </a:r>
          </a:p>
          <a:p>
            <a:pPr marL="457200" indent="-457200">
              <a:buFont typeface="+mj-lt"/>
              <a:buAutoNum type="arabicPeriod"/>
            </a:pPr>
            <a:r>
              <a:rPr lang="en-US" b="1" dirty="0">
                <a:hlinkClick r:id="rId4" tooltip="Vector API"/>
              </a:rPr>
              <a:t>Vector:</a:t>
            </a:r>
            <a:r>
              <a:rPr lang="en-US" dirty="0"/>
              <a:t/>
            </a:r>
            <a:br>
              <a:rPr lang="en-US" dirty="0"/>
            </a:br>
            <a:r>
              <a:rPr lang="en-US" dirty="0"/>
              <a:t>This class is roughly equivalent to ArrayList except it is Synchronized</a:t>
            </a:r>
            <a:r>
              <a:rPr lang="en-US" dirty="0" smtClean="0"/>
              <a:t>.</a:t>
            </a:r>
          </a:p>
          <a:p>
            <a:pPr marL="457200" indent="-457200">
              <a:buFont typeface="+mj-lt"/>
              <a:buAutoNum type="arabicPeriod"/>
            </a:pPr>
            <a:r>
              <a:rPr lang="en-US" b="1" dirty="0">
                <a:hlinkClick r:id="rId5" tooltip="LinkedList API"/>
              </a:rPr>
              <a:t>LinkedList:</a:t>
            </a:r>
            <a:r>
              <a:rPr lang="en-US" dirty="0"/>
              <a:t/>
            </a:r>
            <a:br>
              <a:rPr lang="en-US" dirty="0"/>
            </a:br>
            <a:r>
              <a:rPr lang="en-US" dirty="0"/>
              <a:t>Linked list implementation of the List and Queue interfaces. Implements all optional operations, and permits all elements (including null).</a:t>
            </a:r>
            <a:r>
              <a:rPr lang="en-US" dirty="0" smtClean="0"/>
              <a:t> </a:t>
            </a:r>
            <a:endParaRPr lang="en-US" dirty="0"/>
          </a:p>
        </p:txBody>
      </p:sp>
    </p:spTree>
    <p:extLst>
      <p:ext uri="{BB962C8B-B14F-4D97-AF65-F5344CB8AC3E}">
        <p14:creationId xmlns:p14="http://schemas.microsoft.com/office/powerpoint/2010/main" val="2952492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interface</a:t>
            </a:r>
            <a:endParaRPr lang="en-US" dirty="0"/>
          </a:p>
        </p:txBody>
      </p:sp>
      <p:sp>
        <p:nvSpPr>
          <p:cNvPr id="3" name="Content Placeholder 2"/>
          <p:cNvSpPr>
            <a:spLocks noGrp="1"/>
          </p:cNvSpPr>
          <p:nvPr>
            <p:ph idx="1"/>
          </p:nvPr>
        </p:nvSpPr>
        <p:spPr/>
        <p:txBody>
          <a:bodyPr/>
          <a:lstStyle/>
          <a:p>
            <a:r>
              <a:rPr lang="en-US" dirty="0" smtClean="0"/>
              <a:t>Consists of 2 classes and an interface –</a:t>
            </a:r>
          </a:p>
          <a:p>
            <a:pPr marL="457200" indent="-457200">
              <a:buFont typeface="+mj-lt"/>
              <a:buAutoNum type="arabicPeriod"/>
            </a:pPr>
            <a:r>
              <a:rPr lang="en-US" b="1" dirty="0">
                <a:hlinkClick r:id="rId3" tooltip="HashSet API"/>
              </a:rPr>
              <a:t>HashSet </a:t>
            </a:r>
            <a:r>
              <a:rPr lang="en-US" b="1" dirty="0"/>
              <a:t>:</a:t>
            </a:r>
            <a:r>
              <a:rPr lang="en-US" dirty="0"/>
              <a:t/>
            </a:r>
            <a:br>
              <a:rPr lang="en-US" dirty="0"/>
            </a:br>
            <a:r>
              <a:rPr lang="en-US" dirty="0" smtClean="0"/>
              <a:t>Unique, Unsorted and Unordered. This </a:t>
            </a:r>
            <a:r>
              <a:rPr lang="en-US" dirty="0"/>
              <a:t>class </a:t>
            </a:r>
            <a:r>
              <a:rPr lang="en-US" i="1" dirty="0"/>
              <a:t>permits the null </a:t>
            </a:r>
            <a:r>
              <a:rPr lang="en-US" dirty="0"/>
              <a:t>element</a:t>
            </a:r>
            <a:r>
              <a:rPr lang="en-US" dirty="0" smtClean="0"/>
              <a:t>.</a:t>
            </a:r>
          </a:p>
          <a:p>
            <a:pPr marL="457200" indent="-457200">
              <a:buFont typeface="+mj-lt"/>
              <a:buAutoNum type="arabicPeriod"/>
            </a:pPr>
            <a:r>
              <a:rPr lang="en-US" b="1" dirty="0">
                <a:hlinkClick r:id="rId4" tooltip="LinkedHashSet API"/>
              </a:rPr>
              <a:t>LinkedHashSet :</a:t>
            </a:r>
            <a:r>
              <a:rPr lang="en-US" dirty="0"/>
              <a:t/>
            </a:r>
            <a:br>
              <a:rPr lang="en-US" dirty="0"/>
            </a:br>
            <a:r>
              <a:rPr lang="en-US" dirty="0" smtClean="0"/>
              <a:t>Unique, Ordered and Unsorted. Allows null values. </a:t>
            </a:r>
          </a:p>
          <a:p>
            <a:pPr marL="457200" indent="-457200">
              <a:buFont typeface="+mj-lt"/>
              <a:buAutoNum type="arabicPeriod"/>
            </a:pPr>
            <a:r>
              <a:rPr lang="en-US" b="1" dirty="0"/>
              <a:t>Interface </a:t>
            </a:r>
            <a:r>
              <a:rPr lang="en-US" b="1" dirty="0">
                <a:hlinkClick r:id="rId5" tooltip="Interface SortedSet API"/>
              </a:rPr>
              <a:t>SortedSet</a:t>
            </a:r>
            <a:r>
              <a:rPr lang="en-US" b="1" dirty="0" smtClean="0"/>
              <a:t>: Consists of ‘TreeSet’</a:t>
            </a:r>
          </a:p>
          <a:p>
            <a:pPr marL="0" indent="0">
              <a:buNone/>
            </a:pPr>
            <a:r>
              <a:rPr lang="en-US" dirty="0"/>
              <a:t> </a:t>
            </a:r>
            <a:r>
              <a:rPr lang="en-US" dirty="0" smtClean="0"/>
              <a:t>       Unique, and  Sorted in ascending order by default. </a:t>
            </a:r>
            <a:endParaRPr lang="en-US" dirty="0"/>
          </a:p>
        </p:txBody>
      </p:sp>
    </p:spTree>
    <p:extLst>
      <p:ext uri="{BB962C8B-B14F-4D97-AF65-F5344CB8AC3E}">
        <p14:creationId xmlns:p14="http://schemas.microsoft.com/office/powerpoint/2010/main" val="2433264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 keyword to remember– ‘collections. Sort()’</a:t>
            </a:r>
            <a:endParaRPr lang="en-US" sz="4400" dirty="0"/>
          </a:p>
        </p:txBody>
      </p:sp>
      <p:sp>
        <p:nvSpPr>
          <p:cNvPr id="3" name="Content Placeholder 2"/>
          <p:cNvSpPr>
            <a:spLocks noGrp="1"/>
          </p:cNvSpPr>
          <p:nvPr>
            <p:ph idx="1"/>
          </p:nvPr>
        </p:nvSpPr>
        <p:spPr/>
        <p:txBody>
          <a:bodyPr/>
          <a:lstStyle/>
          <a:p>
            <a:r>
              <a:rPr lang="en-US" dirty="0" smtClean="0"/>
              <a:t>All the sub-classes of ‘Collection’ Interface can be sorted using this keyword.  No matter what type of object it holds you can define how you want to sort the collection. </a:t>
            </a:r>
          </a:p>
          <a:p>
            <a:pPr marL="457200" indent="-457200">
              <a:buFont typeface="+mj-lt"/>
              <a:buAutoNum type="arabicPeriod"/>
            </a:pPr>
            <a:r>
              <a:rPr lang="en-US" dirty="0" smtClean="0"/>
              <a:t>Override ‘compareTo’ method from Comparable Interface -  A object </a:t>
            </a:r>
            <a:r>
              <a:rPr lang="en-US" dirty="0"/>
              <a:t>is capable of comparing itself with another object</a:t>
            </a:r>
            <a:r>
              <a:rPr lang="en-US" dirty="0" smtClean="0"/>
              <a:t>. Ex – Sorting a list of employees based on their Employee Id. </a:t>
            </a:r>
          </a:p>
          <a:p>
            <a:pPr marL="457200" indent="-457200">
              <a:buFont typeface="+mj-lt"/>
              <a:buAutoNum type="arabicPeriod"/>
            </a:pPr>
            <a:r>
              <a:rPr lang="en-US" dirty="0" smtClean="0"/>
              <a:t>Override ‘compare’ method from Comparator Interface –Here </a:t>
            </a:r>
            <a:r>
              <a:rPr lang="en-US" dirty="0"/>
              <a:t>we can sort the collection on the basis of multiple elements such as id, name, </a:t>
            </a:r>
            <a:r>
              <a:rPr lang="en-US" dirty="0" smtClean="0"/>
              <a:t>salary etc. </a:t>
            </a:r>
            <a:endParaRPr lang="en-US" dirty="0"/>
          </a:p>
        </p:txBody>
      </p:sp>
    </p:spTree>
    <p:extLst>
      <p:ext uri="{BB962C8B-B14F-4D97-AF65-F5344CB8AC3E}">
        <p14:creationId xmlns:p14="http://schemas.microsoft.com/office/powerpoint/2010/main" val="1936144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something we have missed…</a:t>
            </a:r>
            <a:endParaRPr lang="en-US" dirty="0"/>
          </a:p>
        </p:txBody>
      </p:sp>
      <p:sp>
        <p:nvSpPr>
          <p:cNvPr id="3" name="Content Placeholder 2"/>
          <p:cNvSpPr>
            <a:spLocks noGrp="1"/>
          </p:cNvSpPr>
          <p:nvPr>
            <p:ph idx="1"/>
          </p:nvPr>
        </p:nvSpPr>
        <p:spPr>
          <a:xfrm>
            <a:off x="5406390" y="2268104"/>
            <a:ext cx="5881878" cy="4078224"/>
          </a:xfrm>
        </p:spPr>
        <p:txBody>
          <a:bodyPr/>
          <a:lstStyle/>
          <a:p>
            <a:r>
              <a:rPr lang="en-US" dirty="0" smtClean="0"/>
              <a:t>Maps are not exactly part of the ‘Collection’ Interface </a:t>
            </a:r>
            <a:r>
              <a:rPr lang="en-US" dirty="0"/>
              <a:t>as </a:t>
            </a:r>
            <a:r>
              <a:rPr lang="en-US" dirty="0" smtClean="0"/>
              <a:t>maps </a:t>
            </a:r>
            <a:r>
              <a:rPr lang="en-US" dirty="0"/>
              <a:t>work with key/value pairs, while the other collections work with just values. </a:t>
            </a:r>
            <a:endParaRPr lang="en-US" dirty="0" smtClean="0"/>
          </a:p>
          <a:p>
            <a:pPr marL="0" indent="0">
              <a:buNone/>
            </a:pPr>
            <a:endParaRPr lang="en-US" dirty="0" smtClean="0"/>
          </a:p>
          <a:p>
            <a:r>
              <a:rPr lang="en-US" dirty="0" smtClean="0"/>
              <a:t>However </a:t>
            </a:r>
            <a:r>
              <a:rPr lang="en-US" dirty="0"/>
              <a:t>w</a:t>
            </a:r>
            <a:r>
              <a:rPr lang="en-US" dirty="0" smtClean="0"/>
              <a:t>ithout </a:t>
            </a:r>
            <a:r>
              <a:rPr lang="en-US" dirty="0"/>
              <a:t>the Map interface, the collection is not complete</a:t>
            </a:r>
            <a:r>
              <a:rPr lang="en-US" dirty="0" smtClean="0"/>
              <a:t>. The </a:t>
            </a:r>
            <a:r>
              <a:rPr lang="en-US" dirty="0"/>
              <a:t>Java collection classes encompass of two main root interfaces of Java collection classes. One is The Collection interface (</a:t>
            </a:r>
            <a:r>
              <a:rPr lang="en-US" b="1" dirty="0"/>
              <a:t>java.util.Collection</a:t>
            </a:r>
            <a:r>
              <a:rPr lang="en-US" dirty="0"/>
              <a:t>) and the other is the Map interface (</a:t>
            </a:r>
            <a:r>
              <a:rPr lang="en-US" b="1" dirty="0"/>
              <a:t>java.util.Map</a:t>
            </a:r>
            <a:r>
              <a:rPr lang="en-US" dirty="0"/>
              <a:t>)</a:t>
            </a:r>
            <a:endParaRPr lang="en-US" dirty="0"/>
          </a:p>
        </p:txBody>
      </p:sp>
      <p:sp>
        <p:nvSpPr>
          <p:cNvPr id="4" name="TextBox 3"/>
          <p:cNvSpPr txBox="1"/>
          <p:nvPr/>
        </p:nvSpPr>
        <p:spPr>
          <a:xfrm>
            <a:off x="1394460" y="3246726"/>
            <a:ext cx="2891790" cy="923330"/>
          </a:xfrm>
          <a:prstGeom prst="rect">
            <a:avLst/>
          </a:prstGeom>
          <a:noFill/>
        </p:spPr>
        <p:txBody>
          <a:bodyPr wrap="square" rtlCol="0">
            <a:spAutoFit/>
          </a:bodyPr>
          <a:lstStyle/>
          <a:p>
            <a:pPr algn="ctr"/>
            <a:r>
              <a:rPr lang="en-US" sz="5400" dirty="0" smtClean="0"/>
              <a:t>MAPS</a:t>
            </a:r>
            <a:endParaRPr lang="en-US" sz="5400" dirty="0"/>
          </a:p>
        </p:txBody>
      </p:sp>
    </p:spTree>
    <p:extLst>
      <p:ext uri="{BB962C8B-B14F-4D97-AF65-F5344CB8AC3E}">
        <p14:creationId xmlns:p14="http://schemas.microsoft.com/office/powerpoint/2010/main" val="462845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interface </a:t>
            </a:r>
            <a:endParaRPr lang="en-US" dirty="0"/>
          </a:p>
        </p:txBody>
      </p:sp>
      <p:pic>
        <p:nvPicPr>
          <p:cNvPr id="4" name="Content Placeholder 3"/>
          <p:cNvPicPr>
            <a:picLocks noGrp="1" noChangeAspect="1"/>
          </p:cNvPicPr>
          <p:nvPr>
            <p:ph idx="1"/>
          </p:nvPr>
        </p:nvPicPr>
        <p:blipFill>
          <a:blip r:embed="rId3"/>
          <a:stretch>
            <a:fillRect/>
          </a:stretch>
        </p:blipFill>
        <p:spPr>
          <a:xfrm>
            <a:off x="2809491" y="2093976"/>
            <a:ext cx="6579114" cy="3570224"/>
          </a:xfrm>
          <a:prstGeom prst="rect">
            <a:avLst/>
          </a:prstGeom>
        </p:spPr>
      </p:pic>
    </p:spTree>
    <p:extLst>
      <p:ext uri="{BB962C8B-B14F-4D97-AF65-F5344CB8AC3E}">
        <p14:creationId xmlns:p14="http://schemas.microsoft.com/office/powerpoint/2010/main" val="4288224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1194</TotalTime>
  <Words>371</Words>
  <Application>Microsoft Office PowerPoint</Application>
  <PresentationFormat>Widescreen</PresentationFormat>
  <Paragraphs>60</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Rockwell</vt:lpstr>
      <vt:lpstr>Rockwell Condensed</vt:lpstr>
      <vt:lpstr>Wingdings</vt:lpstr>
      <vt:lpstr>Wood Type</vt:lpstr>
      <vt:lpstr>Collections in Java</vt:lpstr>
      <vt:lpstr>What are Collections?</vt:lpstr>
      <vt:lpstr>Practical Use of collections…</vt:lpstr>
      <vt:lpstr>Collection interface in java</vt:lpstr>
      <vt:lpstr>List interface</vt:lpstr>
      <vt:lpstr>Set interface</vt:lpstr>
      <vt:lpstr>A keyword to remember– ‘collections. Sort()’</vt:lpstr>
      <vt:lpstr>There’s something we have missed…</vt:lpstr>
      <vt:lpstr>Map interface </vt:lpstr>
      <vt:lpstr>Thank you </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Galla, Hari</dc:creator>
  <cp:lastModifiedBy>Galla, Hari</cp:lastModifiedBy>
  <cp:revision>35</cp:revision>
  <dcterms:created xsi:type="dcterms:W3CDTF">2019-08-02T11:16:10Z</dcterms:created>
  <dcterms:modified xsi:type="dcterms:W3CDTF">2019-08-03T07:10:46Z</dcterms:modified>
</cp:coreProperties>
</file>