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D8C453-D518-4362-A3F3-F3F19992CB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DCD1A2B-6AB6-4836-968E-CA44332386B8}" type="datetimeFigureOut">
              <a:rPr lang="en-US" smtClean="0"/>
              <a:t>12/16/2015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ymer-project.org/1.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nyant.com/reactjs-what-is-it/" TargetMode="External"/><Relationship Id="rId2" Type="http://schemas.openxmlformats.org/officeDocument/2006/relationships/hyperlink" Target="http://mono.software/2014/06/20/Improving-AngularJS-long-list-rendering-performance-using-ReactJ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4495800"/>
            <a:ext cx="6461760" cy="1066800"/>
          </a:xfrm>
        </p:spPr>
        <p:txBody>
          <a:bodyPr/>
          <a:lstStyle/>
          <a:p>
            <a:r>
              <a:rPr lang="en-US" dirty="0" smtClean="0"/>
              <a:t>User Interface Library developed at Facebook</a:t>
            </a:r>
          </a:p>
          <a:p>
            <a:r>
              <a:rPr lang="en-US" sz="1600" dirty="0" smtClean="0"/>
              <a:t>By Harikumar G</a:t>
            </a:r>
            <a:endParaRPr lang="en-US" dirty="0"/>
          </a:p>
        </p:txBody>
      </p:sp>
      <p:pic>
        <p:nvPicPr>
          <p:cNvPr id="1028" name="Picture 4" descr="http://yycjs.com/real-world-react/img/reac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72" y="6193971"/>
            <a:ext cx="63223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javascriptismagic.github.io/aui/logos/re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3124200" y="4343400"/>
            <a:ext cx="4572000" cy="2133600"/>
          </a:xfrm>
          <a:prstGeom prst="roundRect">
            <a:avLst>
              <a:gd name="adj" fmla="val 9014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7086600" cy="2514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Application data flows unidirectional via </a:t>
            </a:r>
            <a:r>
              <a:rPr lang="en-US" b="1" dirty="0" smtClean="0"/>
              <a:t>props</a:t>
            </a:r>
            <a:r>
              <a:rPr lang="en-US" dirty="0" smtClean="0"/>
              <a:t> and </a:t>
            </a:r>
            <a:r>
              <a:rPr lang="en-US" b="1" dirty="0" smtClean="0"/>
              <a:t>state </a:t>
            </a:r>
            <a:r>
              <a:rPr lang="en-US" dirty="0" smtClean="0"/>
              <a:t>in React, as opposed to the two-way binding of Angular. In a multi component hierarchy, a common parent component should manage the </a:t>
            </a:r>
            <a:r>
              <a:rPr lang="en-US" b="1" dirty="0" smtClean="0"/>
              <a:t>state</a:t>
            </a:r>
            <a:r>
              <a:rPr lang="en-US" dirty="0" smtClean="0"/>
              <a:t> and pass it down  the chain via </a:t>
            </a:r>
            <a:r>
              <a:rPr lang="en-US" b="1" dirty="0" smtClean="0"/>
              <a:t>props</a:t>
            </a:r>
          </a:p>
          <a:p>
            <a:endParaRPr lang="en-US" b="1" dirty="0"/>
          </a:p>
          <a:p>
            <a:r>
              <a:rPr lang="en-US" dirty="0" smtClean="0"/>
              <a:t>State should be updated using </a:t>
            </a:r>
            <a:r>
              <a:rPr lang="en-US" b="1" dirty="0" err="1" smtClean="0"/>
              <a:t>setState</a:t>
            </a:r>
            <a:r>
              <a:rPr lang="en-US" dirty="0" smtClean="0"/>
              <a:t> method to ensure that a UI refresh will occur, if necessary. The resulting values should be passed down to child components using attributes that are accessible in children via </a:t>
            </a:r>
            <a:r>
              <a:rPr lang="en-US" dirty="0" err="1" smtClean="0"/>
              <a:t>this.props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0" y="584563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iew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44196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iew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755572" y="5116286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iew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6057900" y="5116286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iew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352800" y="584563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iew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4174671" y="584563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iew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257800" y="584563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iew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6057900" y="584563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iew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4098472" y="4800600"/>
            <a:ext cx="1121228" cy="3156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3695700" y="5497286"/>
            <a:ext cx="402772" cy="3483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9" idx="0"/>
          </p:cNvCxnSpPr>
          <p:nvPr/>
        </p:nvCxnSpPr>
        <p:spPr>
          <a:xfrm>
            <a:off x="4098472" y="5497286"/>
            <a:ext cx="419099" cy="3483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219700" y="4800600"/>
            <a:ext cx="1181100" cy="3156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 flipH="1">
            <a:off x="5600700" y="5497286"/>
            <a:ext cx="800100" cy="3483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>
            <a:off x="6400800" y="5497286"/>
            <a:ext cx="0" cy="3483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3" idx="0"/>
          </p:cNvCxnSpPr>
          <p:nvPr/>
        </p:nvCxnSpPr>
        <p:spPr>
          <a:xfrm>
            <a:off x="6400800" y="5497286"/>
            <a:ext cx="800100" cy="3483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71600" y="4430484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35" idx="3"/>
            <a:endCxn id="5" idx="1"/>
          </p:cNvCxnSpPr>
          <p:nvPr/>
        </p:nvCxnSpPr>
        <p:spPr>
          <a:xfrm flipV="1">
            <a:off x="2209800" y="4610100"/>
            <a:ext cx="2667000" cy="1088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Frameworks/Libraries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Bobril</a:t>
            </a:r>
            <a:endParaRPr lang="en-US" dirty="0" smtClean="0"/>
          </a:p>
          <a:p>
            <a:r>
              <a:rPr lang="en-US" dirty="0" err="1" smtClean="0"/>
              <a:t>Mithril</a:t>
            </a:r>
            <a:r>
              <a:rPr lang="en-US" dirty="0"/>
              <a:t> - http://mithril.js.org/</a:t>
            </a:r>
            <a:endParaRPr lang="en-US" dirty="0" smtClean="0"/>
          </a:p>
          <a:p>
            <a:r>
              <a:rPr lang="en-US" dirty="0"/>
              <a:t>Polymer - </a:t>
            </a:r>
            <a:r>
              <a:rPr lang="en-US" dirty="0">
                <a:hlinkClick r:id="rId2"/>
              </a:rPr>
              <a:t>https://www.polymer-project.org/1.0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Riotjs</a:t>
            </a:r>
            <a:r>
              <a:rPr lang="en-US" dirty="0" smtClean="0"/>
              <a:t> – </a:t>
            </a:r>
          </a:p>
          <a:p>
            <a:r>
              <a:rPr lang="en-US" smtClean="0"/>
              <a:t>Vue.js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Improving AngularJS long list rendering performance using </a:t>
            </a:r>
            <a:r>
              <a:rPr lang="en-US" dirty="0" err="1" smtClean="0">
                <a:hlinkClick r:id="rId2"/>
              </a:rPr>
              <a:t>ReactJS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How does React fit in with </a:t>
            </a:r>
            <a:r>
              <a:rPr lang="en-US" dirty="0" err="1" smtClean="0">
                <a:hlinkClick r:id="rId3"/>
              </a:rPr>
              <a:t>Everyting</a:t>
            </a:r>
            <a:r>
              <a:rPr lang="en-US" dirty="0" smtClean="0">
                <a:hlinkClick r:id="rId3"/>
              </a:rPr>
              <a:t>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8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library developed by Facebook team</a:t>
            </a:r>
          </a:p>
          <a:p>
            <a:r>
              <a:rPr lang="en-US" dirty="0" smtClean="0"/>
              <a:t>Facilitates creation of interactive, stateful and re-usable UI components</a:t>
            </a:r>
          </a:p>
          <a:p>
            <a:r>
              <a:rPr lang="en-US" dirty="0" smtClean="0"/>
              <a:t>Can be rendered server side</a:t>
            </a:r>
          </a:p>
          <a:p>
            <a:r>
              <a:rPr lang="en-US" dirty="0" smtClean="0"/>
              <a:t>Uses Virtual DOM that selectively renders subtrees of node based upon state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It is similar to Angular Directives (Directive is </a:t>
            </a:r>
            <a:r>
              <a:rPr lang="en-US" dirty="0" err="1" smtClean="0"/>
              <a:t>Angular’s</a:t>
            </a:r>
            <a:r>
              <a:rPr lang="en-US" dirty="0" smtClean="0"/>
              <a:t> way of creating custom elements)</a:t>
            </a:r>
            <a:endParaRPr lang="en-US" dirty="0" smtClean="0"/>
          </a:p>
          <a:p>
            <a:r>
              <a:rPr lang="en-US" dirty="0" smtClean="0"/>
              <a:t>Used at Facebook in production</a:t>
            </a:r>
          </a:p>
          <a:p>
            <a:r>
              <a:rPr lang="en-US" dirty="0" smtClean="0"/>
              <a:t>Instagram.com is written entirely in React</a:t>
            </a:r>
            <a:endParaRPr lang="en-US" dirty="0"/>
          </a:p>
        </p:txBody>
      </p:sp>
      <p:pic>
        <p:nvPicPr>
          <p:cNvPr id="4" name="Picture 4" descr="http://yycjs.com/real-world-react/img/reac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72" y="6193971"/>
            <a:ext cx="63223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2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7620000" cy="1295400"/>
          </a:xfrm>
        </p:spPr>
        <p:txBody>
          <a:bodyPr/>
          <a:lstStyle/>
          <a:p>
            <a:r>
              <a:rPr lang="en-US" dirty="0" smtClean="0"/>
              <a:t>DOM – Document Object Model</a:t>
            </a:r>
          </a:p>
          <a:p>
            <a:r>
              <a:rPr lang="en-US" dirty="0" smtClean="0"/>
              <a:t>A way of representing structured document via Objects</a:t>
            </a:r>
          </a:p>
          <a:p>
            <a:r>
              <a:rPr lang="en-US" dirty="0" smtClean="0"/>
              <a:t>Not optimized for creating dynamic 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962400"/>
            <a:ext cx="7162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Virtual DOM</a:t>
            </a:r>
            <a:r>
              <a:rPr lang="en-US" dirty="0" smtClean="0"/>
              <a:t> is a technique and set of libraries/algorithms that allow us to improve frontend performance by avoiding direct work with DOM and work only with lightweight JavaScript object that mimic the DOM tree.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Rather than touching the DOM directly, an abstract version of DOM is created. It is somewhat like a light weight copy of the original DOM. Changes will be done on this copy. On save it is compared against DOM and the difference(delta) is updated on the DOM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6" y="2971800"/>
            <a:ext cx="71519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Shadow DOM</a:t>
            </a:r>
            <a:r>
              <a:rPr lang="en-US" dirty="0" smtClean="0"/>
              <a:t>- W3C draft standard. It is a method of combining multiple DOM trees into one hierarchy and how these trees interact with each other within a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086" y="6444734"/>
            <a:ext cx="323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http://tonyfreed.com/blog/what_is_virtual_dom</a:t>
            </a:r>
          </a:p>
        </p:txBody>
      </p:sp>
      <p:pic>
        <p:nvPicPr>
          <p:cNvPr id="7" name="Picture 4" descr="http://yycjs.com/real-world-react/img/reac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72" y="6193971"/>
            <a:ext cx="63223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2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data structure</a:t>
            </a:r>
          </a:p>
          <a:p>
            <a:r>
              <a:rPr lang="en-US" dirty="0" smtClean="0"/>
              <a:t>Synthetic event system</a:t>
            </a:r>
          </a:p>
          <a:p>
            <a:r>
              <a:rPr lang="en-US" dirty="0" smtClean="0"/>
              <a:t>Optimized for performance and memory footprint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0876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pdate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600200" y="227076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 a new Virtual DOM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Diff it with the old Virtual DOM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029200" y="463296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Put these changes </a:t>
            </a:r>
            <a:r>
              <a:rPr lang="en-US" sz="1400" dirty="0"/>
              <a:t>into a </a:t>
            </a:r>
            <a:r>
              <a:rPr lang="en-US" sz="1400" dirty="0" smtClean="0"/>
              <a:t>queue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886200" y="379476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 minimal set of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5394960"/>
            <a:ext cx="18288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all changes to the DOM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2"/>
            <a:endCxn id="5" idx="1"/>
          </p:cNvCxnSpPr>
          <p:nvPr/>
        </p:nvCxnSpPr>
        <p:spPr>
          <a:xfrm rot="16200000" flipH="1">
            <a:off x="1242060" y="2186940"/>
            <a:ext cx="48768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1"/>
          </p:cNvCxnSpPr>
          <p:nvPr/>
        </p:nvCxnSpPr>
        <p:spPr>
          <a:xfrm rot="16200000" flipH="1">
            <a:off x="2377440" y="2956560"/>
            <a:ext cx="50292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9" idx="1"/>
          </p:cNvCxnSpPr>
          <p:nvPr/>
        </p:nvCxnSpPr>
        <p:spPr>
          <a:xfrm rot="16200000" flipH="1">
            <a:off x="3535680" y="3718560"/>
            <a:ext cx="47244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8" idx="1"/>
          </p:cNvCxnSpPr>
          <p:nvPr/>
        </p:nvCxnSpPr>
        <p:spPr>
          <a:xfrm rot="16200000" flipH="1">
            <a:off x="4632960" y="4511040"/>
            <a:ext cx="56388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2"/>
            <a:endCxn id="10" idx="1"/>
          </p:cNvCxnSpPr>
          <p:nvPr/>
        </p:nvCxnSpPr>
        <p:spPr>
          <a:xfrm rot="16200000" flipH="1">
            <a:off x="5814060" y="5311140"/>
            <a:ext cx="48768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– </a:t>
            </a:r>
            <a:r>
              <a:rPr lang="en-US" sz="3200" dirty="0" smtClean="0"/>
              <a:t>JavaScript XML syntax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 extension syntax allowing  easy quoting of HTML and using HTML tag syntax to render subcomponents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r>
              <a:rPr lang="en-US" dirty="0"/>
              <a:t> &amp;</a:t>
            </a:r>
            <a:r>
              <a:rPr lang="en-US" dirty="0" smtClean="0"/>
              <a:t> Lifecycle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620000" cy="1447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 err="1"/>
              <a:t>getInitialState</a:t>
            </a:r>
            <a:r>
              <a:rPr lang="en-US" sz="2000" dirty="0"/>
              <a:t> – Return value is the initial value for state.</a:t>
            </a:r>
          </a:p>
          <a:p>
            <a:r>
              <a:rPr lang="en-US" sz="2000" b="1" dirty="0" err="1"/>
              <a:t>getDefaultProps</a:t>
            </a:r>
            <a:r>
              <a:rPr lang="en-US" sz="2000" dirty="0"/>
              <a:t> – Sets fallback props values if props aren’t supplied.</a:t>
            </a:r>
          </a:p>
          <a:p>
            <a:r>
              <a:rPr lang="en-US" sz="2000" b="1" dirty="0" err="1"/>
              <a:t>mixins</a:t>
            </a:r>
            <a:r>
              <a:rPr lang="en-US" sz="2000" dirty="0"/>
              <a:t> – An array of objects, used to extend the current component’s functionality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9468"/>
            <a:ext cx="641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‘render’ is the only spec that is required for creating a component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67200"/>
            <a:ext cx="7620000" cy="198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componentWillMount</a:t>
            </a:r>
            <a:r>
              <a:rPr lang="en-US" dirty="0"/>
              <a:t> – Invoked once, on both client &amp; server before rendering occurs.</a:t>
            </a:r>
          </a:p>
          <a:p>
            <a:r>
              <a:rPr lang="en-US" b="1" dirty="0" err="1"/>
              <a:t>componentDidMount</a:t>
            </a:r>
            <a:r>
              <a:rPr lang="en-US" dirty="0"/>
              <a:t> – Invoked once, only on the client, after rendering occurs.</a:t>
            </a:r>
          </a:p>
          <a:p>
            <a:r>
              <a:rPr lang="en-US" b="1" dirty="0" err="1"/>
              <a:t>shouldComponentUpdate</a:t>
            </a:r>
            <a:r>
              <a:rPr lang="en-US" dirty="0"/>
              <a:t> – Return value determines whether component should update.</a:t>
            </a:r>
          </a:p>
          <a:p>
            <a:r>
              <a:rPr lang="en-US" b="1" dirty="0" err="1"/>
              <a:t>componentWillUnmount</a:t>
            </a:r>
            <a:r>
              <a:rPr lang="en-US" dirty="0"/>
              <a:t> – Invoked prior to unmounting component.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045732"/>
            <a:ext cx="9144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" y="3949950"/>
            <a:ext cx="22098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Lifecycle Methods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34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7315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30694"/>
            <a:ext cx="7315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component has a </a:t>
            </a:r>
            <a:r>
              <a:rPr lang="en-US" b="1" dirty="0" smtClean="0"/>
              <a:t>state</a:t>
            </a:r>
            <a:r>
              <a:rPr lang="en-US" dirty="0" smtClean="0"/>
              <a:t> object and a </a:t>
            </a:r>
            <a:r>
              <a:rPr lang="en-US" b="1" dirty="0" smtClean="0"/>
              <a:t>props</a:t>
            </a:r>
            <a:r>
              <a:rPr lang="en-US" dirty="0" smtClean="0"/>
              <a:t> object. </a:t>
            </a:r>
            <a:r>
              <a:rPr lang="en-US" b="1" dirty="0" err="1" smtClean="0"/>
              <a:t>setState</a:t>
            </a:r>
            <a:r>
              <a:rPr lang="en-US" dirty="0" smtClean="0"/>
              <a:t> method can be used for setting the state. Invoking </a:t>
            </a:r>
            <a:r>
              <a:rPr lang="en-US" b="1" dirty="0" err="1" smtClean="0"/>
              <a:t>setState</a:t>
            </a:r>
            <a:r>
              <a:rPr lang="en-US" b="1" dirty="0" smtClean="0"/>
              <a:t> </a:t>
            </a:r>
            <a:r>
              <a:rPr lang="en-US" dirty="0" smtClean="0"/>
              <a:t>triggers UI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69342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React has a built-in cross browser events system. Events are attached as properties of components and can invoke methods.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590800"/>
            <a:ext cx="6934200" cy="152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 implements its own event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single native event handler at the root of each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Normalizes events across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De-couples events from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740</TotalTime>
  <Words>509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React.js</vt:lpstr>
      <vt:lpstr>What is React</vt:lpstr>
      <vt:lpstr>Virtual DOM</vt:lpstr>
      <vt:lpstr>Virtual DOM</vt:lpstr>
      <vt:lpstr>Process</vt:lpstr>
      <vt:lpstr>JSX – JavaScript XML syntax Transform</vt:lpstr>
      <vt:lpstr>Specs &amp; Lifecycle Methods</vt:lpstr>
      <vt:lpstr>State</vt:lpstr>
      <vt:lpstr>Events</vt:lpstr>
      <vt:lpstr>Data Flow</vt:lpstr>
      <vt:lpstr>Similar Frameworks/Libraries</vt:lpstr>
      <vt:lpstr>Further reading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Harikumar Gokulam</dc:creator>
  <cp:lastModifiedBy>Harikumar Gokulam</cp:lastModifiedBy>
  <cp:revision>33</cp:revision>
  <dcterms:created xsi:type="dcterms:W3CDTF">2015-12-10T08:52:01Z</dcterms:created>
  <dcterms:modified xsi:type="dcterms:W3CDTF">2015-12-16T14:53:14Z</dcterms:modified>
</cp:coreProperties>
</file>