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42" d="100"/>
          <a:sy n="42" d="100"/>
        </p:scale>
        <p:origin x="60" y="6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900"/>
            </a:lvl1pPr>
          </a:lstStyle>
          <a:p>
            <a:endParaRPr lang="en-US"/>
          </a:p>
        </p:txBody>
      </p:sp>
      <p:sp>
        <p:nvSpPr>
          <p:cNvPr id="3" name="Date Placeholder 2"/>
          <p:cNvSpPr>
            <a:spLocks noGrp="1"/>
          </p:cNvSpPr>
          <p:nvPr>
            <p:ph type="dt" sz="quarter" idx="1"/>
          </p:nvPr>
        </p:nvSpPr>
        <p:spPr>
          <a:xfrm>
            <a:off x="6905979" y="0"/>
            <a:ext cx="5283200" cy="344091"/>
          </a:xfrm>
          <a:prstGeom prst="rect">
            <a:avLst/>
          </a:prstGeom>
        </p:spPr>
        <p:txBody>
          <a:bodyPr vert="horz" lIns="91440" tIns="45720" rIns="91440" bIns="45720" rtlCol="0"/>
          <a:lstStyle>
            <a:lvl1pPr algn="r">
              <a:defRPr sz="900"/>
            </a:lvl1pPr>
          </a:lstStyle>
          <a:p>
            <a:fld id="{696C064A-D61B-4B21-B757-51A9B82445B8}" type="datetimeFigureOut">
              <a:rPr lang="en-US" smtClean="0"/>
              <a:t>4/5/2024</a:t>
            </a:fld>
            <a:endParaRPr lang="en-US"/>
          </a:p>
        </p:txBody>
      </p:sp>
      <p:sp>
        <p:nvSpPr>
          <p:cNvPr id="4" name="Footer Placeholder 3"/>
          <p:cNvSpPr>
            <a:spLocks noGrp="1"/>
          </p:cNvSpPr>
          <p:nvPr>
            <p:ph type="ftr" sz="quarter" idx="2"/>
          </p:nvPr>
        </p:nvSpPr>
        <p:spPr>
          <a:xfrm>
            <a:off x="0" y="6513910"/>
            <a:ext cx="5283200" cy="344090"/>
          </a:xfrm>
          <a:prstGeom prst="rect">
            <a:avLst/>
          </a:prstGeom>
        </p:spPr>
        <p:txBody>
          <a:bodyPr vert="horz" lIns="91440" tIns="45720" rIns="91440" bIns="45720" rtlCol="0" anchor="b"/>
          <a:lstStyle>
            <a:lvl1pPr algn="l">
              <a:defRPr sz="900"/>
            </a:lvl1pPr>
          </a:lstStyle>
          <a:p>
            <a:endParaRPr lang="en-US"/>
          </a:p>
        </p:txBody>
      </p:sp>
      <p:sp>
        <p:nvSpPr>
          <p:cNvPr id="5" name="Slide Number Placeholder 4"/>
          <p:cNvSpPr>
            <a:spLocks noGrp="1"/>
          </p:cNvSpPr>
          <p:nvPr>
            <p:ph type="sldNum" sz="quarter" idx="3"/>
          </p:nvPr>
        </p:nvSpPr>
        <p:spPr>
          <a:xfrm>
            <a:off x="6905979" y="6513910"/>
            <a:ext cx="5283200" cy="344090"/>
          </a:xfrm>
          <a:prstGeom prst="rect">
            <a:avLst/>
          </a:prstGeom>
        </p:spPr>
        <p:txBody>
          <a:bodyPr vert="horz" lIns="91440" tIns="45720" rIns="91440" bIns="45720" rtlCol="0" anchor="b"/>
          <a:lstStyle>
            <a:lvl1pPr algn="r">
              <a:defRPr sz="9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t>4/5/2024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3" name="Text Box 12"/>
          <p:cNvSpPr txBox="1"/>
          <p:nvPr/>
        </p:nvSpPr>
        <p:spPr>
          <a:xfrm>
            <a:off x="2324417" y="1236663"/>
            <a:ext cx="7543165" cy="3956050"/>
          </a:xfrm>
          <a:prstGeom prst="rect">
            <a:avLst/>
          </a:prstGeom>
          <a:noFill/>
        </p:spPr>
        <p:txBody>
          <a:bodyPr wrap="square" rtlCol="0" anchor="t">
            <a:noAutofit/>
          </a:bodyPr>
          <a:lstStyle/>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Name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 </a:t>
            </a:r>
            <a:r>
              <a:rPr lang="en-GB" sz="2000" b="1" dirty="0">
                <a:solidFill>
                  <a:srgbClr val="00002E"/>
                </a:solidFill>
                <a:latin typeface="Nunito"/>
                <a:ea typeface="Nunito"/>
                <a:cs typeface="Nunito"/>
                <a:sym typeface="Nunito"/>
              </a:rPr>
              <a:t>Hari </a:t>
            </a:r>
            <a:r>
              <a:rPr lang="en-GB" sz="2000" b="1" dirty="0" err="1">
                <a:solidFill>
                  <a:srgbClr val="00002E"/>
                </a:solidFill>
                <a:latin typeface="Nunito"/>
                <a:ea typeface="Nunito"/>
                <a:cs typeface="Nunito"/>
                <a:sym typeface="Nunito"/>
              </a:rPr>
              <a:t>prasath</a:t>
            </a:r>
            <a:endParaRPr sz="2000" b="1" dirty="0">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NM.ID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 au730321104012</a:t>
            </a:r>
            <a:endParaRPr sz="2000" b="1" dirty="0">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a:t>
            </a:r>
            <a:r>
              <a:rPr lang="en-US" sz="2000" b="1" dirty="0" err="1">
                <a:solidFill>
                  <a:srgbClr val="00002E"/>
                </a:solidFill>
                <a:latin typeface="Nunito"/>
                <a:ea typeface="Nunito"/>
                <a:cs typeface="Nunito"/>
                <a:sym typeface="Nunito"/>
              </a:rPr>
              <a:t>RegNo</a:t>
            </a:r>
            <a:r>
              <a:rPr lang="en-US" sz="2000" b="1" dirty="0">
                <a:solidFill>
                  <a:srgbClr val="00002E"/>
                </a:solidFill>
                <a:latin typeface="Nunito"/>
                <a:ea typeface="Nunito"/>
                <a:cs typeface="Nunito"/>
                <a:sym typeface="Nunito"/>
              </a:rPr>
              <a:t>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 730321104012</a:t>
            </a:r>
            <a:endParaRPr sz="2000" b="1" dirty="0">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Dept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 B.E-CSE</a:t>
            </a:r>
            <a:endParaRPr sz="2000" b="1" dirty="0">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dirty="0">
                <a:solidFill>
                  <a:srgbClr val="00002E"/>
                </a:solidFill>
                <a:latin typeface="Nunito"/>
                <a:ea typeface="Nunito"/>
                <a:cs typeface="Nunito"/>
                <a:sym typeface="Nunito"/>
              </a:rPr>
              <a:t>        Year       : 3rd-year</a:t>
            </a:r>
            <a:endParaRPr sz="2000" b="1" dirty="0">
              <a:solidFill>
                <a:srgbClr val="00002E"/>
              </a:solidFill>
              <a:latin typeface="Nunito"/>
              <a:ea typeface="Nunito"/>
              <a:cs typeface="Nunito"/>
              <a:sym typeface="Nunito"/>
            </a:endParaRPr>
          </a:p>
          <a:p>
            <a:pPr marL="0" lvl="0" indent="0" algn="l" rtl="0">
              <a:lnSpc>
                <a:spcPct val="175000"/>
              </a:lnSpc>
              <a:spcBef>
                <a:spcPts val="0"/>
              </a:spcBef>
              <a:spcAft>
                <a:spcPts val="0"/>
              </a:spcAft>
              <a:buClr>
                <a:srgbClr val="00002E"/>
              </a:buClr>
              <a:buSzPts val="5249"/>
              <a:buFont typeface="Nunito"/>
              <a:buNone/>
            </a:pPr>
            <a:r>
              <a:rPr lang="en-US" sz="2000" b="1" dirty="0">
                <a:solidFill>
                  <a:srgbClr val="00002E"/>
                </a:solidFill>
                <a:latin typeface="Nunito"/>
                <a:ea typeface="Nunito"/>
                <a:cs typeface="Nunito"/>
                <a:sym typeface="Nunito"/>
              </a:rPr>
              <a:t>        College </a:t>
            </a:r>
            <a:r>
              <a:rPr lang="en-GB" altLang="en-US" sz="2000" b="1" dirty="0">
                <a:solidFill>
                  <a:srgbClr val="00002E"/>
                </a:solidFill>
                <a:latin typeface="Nunito"/>
                <a:ea typeface="Nunito"/>
                <a:cs typeface="Nunito"/>
                <a:sym typeface="Nunito"/>
              </a:rPr>
              <a:t>   </a:t>
            </a:r>
            <a:r>
              <a:rPr lang="en-US" sz="2000" b="1" dirty="0">
                <a:solidFill>
                  <a:srgbClr val="00002E"/>
                </a:solidFill>
                <a:latin typeface="Nunito"/>
                <a:ea typeface="Nunito"/>
                <a:cs typeface="Nunito"/>
                <a:sym typeface="Nunito"/>
              </a:rPr>
              <a:t>: Builders Engineering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0" name="Content Placeholder 9" descr="Screenshot (12)"/>
          <p:cNvPicPr>
            <a:picLocks noGrp="1" noChangeAspect="1"/>
          </p:cNvPicPr>
          <p:nvPr>
            <p:ph sz="half" idx="2"/>
          </p:nvPr>
        </p:nvPicPr>
        <p:blipFill>
          <a:blip r:embed="rId3"/>
          <a:srcRect l="25862" t="46432" r="26724" b="20341"/>
          <a:stretch>
            <a:fillRect/>
          </a:stretch>
        </p:blipFill>
        <p:spPr>
          <a:xfrm>
            <a:off x="685800" y="1676400"/>
            <a:ext cx="9302750" cy="36645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13790"/>
          </a:xfrm>
          <a:prstGeom prst="rect">
            <a:avLst/>
          </a:prstGeom>
        </p:spPr>
        <p:txBody>
          <a:bodyPr vert="horz" wrap="square" lIns="0" tIns="460692" rIns="0" bIns="0" rtlCol="0">
            <a:spAutoFit/>
          </a:bodyPr>
          <a:lstStyle/>
          <a:p>
            <a:pPr marL="193675">
              <a:lnSpc>
                <a:spcPct val="100000"/>
              </a:lnSpc>
              <a:spcBef>
                <a:spcPts val="130"/>
              </a:spcBef>
            </a:pPr>
            <a:r>
              <a:rPr lang="en-GB" sz="4250" spc="-10" dirty="0"/>
              <a:t>NEXT WORD PREDICTOR</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1194804" y="2040114"/>
            <a:ext cx="8367430" cy="4700122"/>
          </a:xfrm>
          <a:prstGeom prst="rect">
            <a:avLst/>
          </a:prstGeom>
          <a:noFill/>
        </p:spPr>
        <p:txBody>
          <a:bodyPr wrap="square" rtlCol="0">
            <a:noAutofit/>
          </a:bodyPr>
          <a:lstStyle/>
          <a:p>
            <a:r>
              <a:rPr lang="en-US" sz="2800" b="0" i="0" dirty="0">
                <a:solidFill>
                  <a:srgbClr val="0D0D0D"/>
                </a:solidFill>
                <a:effectLst/>
                <a:latin typeface="Söhne"/>
              </a:rPr>
              <a:t>Next word prediction is a technology utilized in natural language processing (NLP) and human-computer interaction. It aims to predict the next word or phrase a user is likely to type or speak based on the context of their input. This predictive capability is commonly integrated into various applications such as virtual keyboards on smartphones, text editors, search engines, and chatbots</a:t>
            </a:r>
            <a:endParaRPr lang="en-GB"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55" y="384810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 Box 22"/>
          <p:cNvSpPr txBox="1"/>
          <p:nvPr/>
        </p:nvSpPr>
        <p:spPr>
          <a:xfrm>
            <a:off x="2782570" y="1447800"/>
            <a:ext cx="7056755" cy="4837927"/>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 and Overview</a:t>
            </a:r>
          </a:p>
          <a:p>
            <a:pPr marL="285750" indent="-285750">
              <a:lnSpc>
                <a:spcPct val="160000"/>
              </a:lnSpc>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Technologies and Techniques</a:t>
            </a:r>
          </a:p>
          <a:p>
            <a:pPr marL="285750" indent="-285750">
              <a:lnSpc>
                <a:spcPct val="160000"/>
              </a:lnSpc>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Implementation and Integration</a:t>
            </a:r>
          </a:p>
          <a:p>
            <a:pPr marL="285750" indent="-285750">
              <a:lnSpc>
                <a:spcPct val="160000"/>
              </a:lnSpc>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Benefits of Next Word Prediction</a:t>
            </a:r>
          </a:p>
          <a:p>
            <a:pPr marL="285750" indent="-285750">
              <a:lnSpc>
                <a:spcPct val="160000"/>
              </a:lnSpc>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Challenges and Limitations</a:t>
            </a:r>
          </a:p>
          <a:p>
            <a:pPr marL="285750" indent="-285750">
              <a:lnSpc>
                <a:spcPct val="160000"/>
              </a:lnSpc>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Future Directions and Innovations</a:t>
            </a:r>
          </a:p>
          <a:p>
            <a:pPr marL="285750" indent="-285750">
              <a:lnSpc>
                <a:spcPct val="160000"/>
              </a:lnSpc>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GB"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859155" y="1509395"/>
            <a:ext cx="7748905" cy="4124206"/>
          </a:xfrm>
          <a:prstGeom prst="rect">
            <a:avLst/>
          </a:prstGeom>
          <a:noFill/>
        </p:spPr>
        <p:txBody>
          <a:bodyPr wrap="square" rtlCol="0">
            <a:spAutoFit/>
          </a:bodyPr>
          <a:lstStyle/>
          <a:p>
            <a:r>
              <a:rPr lang="en-US" b="0" i="0" dirty="0">
                <a:solidFill>
                  <a:srgbClr val="0D0D0D"/>
                </a:solidFill>
                <a:effectLst/>
                <a:latin typeface="Söhne"/>
              </a:rPr>
              <a:t>The objective of addressing the problem statement for next word prediction is to enhance the accuracy, efficiency, and user experience of predictive text input systems .</a:t>
            </a:r>
            <a:r>
              <a:rPr lang="en-US" dirty="0"/>
              <a:t>The predictor should seamlessly integrate into existing text-based applications and provide real-time suggestions to enhance user typing experience.</a:t>
            </a:r>
          </a:p>
          <a:p>
            <a:endParaRPr lang="en-US" dirty="0"/>
          </a:p>
          <a:p>
            <a:r>
              <a:rPr lang="en-GB" altLang="en-US" sz="2800" b="1" dirty="0"/>
              <a:t>Key Challenges</a:t>
            </a:r>
          </a:p>
          <a:p>
            <a:endParaRPr lang="en-GB" altLang="en-US" dirty="0"/>
          </a:p>
          <a:p>
            <a:pPr marL="285750" indent="-285750">
              <a:buFont typeface="Arial" panose="020B0604020202020204" pitchFamily="34" charset="0"/>
              <a:buChar char="•"/>
            </a:pPr>
            <a:r>
              <a:rPr lang="en-GB" altLang="en-US" dirty="0"/>
              <a:t>Prediction Accuracy</a:t>
            </a:r>
          </a:p>
          <a:p>
            <a:pPr marL="285750" indent="-285750">
              <a:buFont typeface="Arial" panose="020B0604020202020204" pitchFamily="34" charset="0"/>
              <a:buChar char="•"/>
            </a:pPr>
            <a:r>
              <a:rPr lang="en-GB" altLang="en-US" dirty="0"/>
              <a:t>Contextual </a:t>
            </a:r>
            <a:r>
              <a:rPr lang="en-US" b="0" i="0" dirty="0">
                <a:solidFill>
                  <a:srgbClr val="0D0D0D"/>
                </a:solidFill>
                <a:effectLst/>
                <a:latin typeface="Söhne"/>
              </a:rPr>
              <a:t>Understanding</a:t>
            </a:r>
            <a:endParaRPr lang="en-GB" b="0" i="0" dirty="0">
              <a:solidFill>
                <a:srgbClr val="0D0D0D"/>
              </a:solidFill>
              <a:effectLst/>
              <a:latin typeface="Söhne"/>
            </a:endParaRPr>
          </a:p>
          <a:p>
            <a:pPr marL="285750" indent="-285750">
              <a:buFont typeface="Arial" panose="020B0604020202020204" pitchFamily="34" charset="0"/>
              <a:buChar char="•"/>
            </a:pPr>
            <a:r>
              <a:rPr lang="en-US" b="0" i="0" dirty="0">
                <a:solidFill>
                  <a:srgbClr val="0D0D0D"/>
                </a:solidFill>
                <a:effectLst/>
                <a:latin typeface="Söhne"/>
              </a:rPr>
              <a:t>Adaptability and Personalization</a:t>
            </a:r>
            <a:endParaRPr lang="en-GB" dirty="0">
              <a:solidFill>
                <a:srgbClr val="0D0D0D"/>
              </a:solidFill>
              <a:latin typeface="Söhne"/>
            </a:endParaRPr>
          </a:p>
          <a:p>
            <a:pPr marL="285750" indent="-285750">
              <a:buFont typeface="Arial" panose="020B0604020202020204" pitchFamily="34" charset="0"/>
              <a:buChar char="•"/>
            </a:pPr>
            <a:r>
              <a:rPr lang="en-US" b="0" i="0" dirty="0">
                <a:solidFill>
                  <a:srgbClr val="0D0D0D"/>
                </a:solidFill>
                <a:effectLst/>
                <a:latin typeface="Söhne"/>
              </a:rPr>
              <a:t>Efficiency and Real-Time Processing</a:t>
            </a:r>
            <a:endParaRPr lang="en-GB" b="0" i="0" dirty="0">
              <a:solidFill>
                <a:srgbClr val="0D0D0D"/>
              </a:solidFill>
              <a:effectLst/>
              <a:latin typeface="Söhne"/>
            </a:endParaRPr>
          </a:p>
          <a:p>
            <a:pPr marL="285750" indent="-285750">
              <a:buFont typeface="Arial" panose="020B0604020202020204" pitchFamily="34" charset="0"/>
              <a:buChar char="•"/>
            </a:pPr>
            <a:r>
              <a:rPr lang="en-US" b="0" i="0" dirty="0">
                <a:solidFill>
                  <a:srgbClr val="0D0D0D"/>
                </a:solidFill>
                <a:effectLst/>
                <a:latin typeface="Söhne"/>
              </a:rPr>
              <a:t>Multimodal Input Prediction</a:t>
            </a:r>
            <a:endParaRPr lang="en-GB" dirty="0">
              <a:solidFill>
                <a:srgbClr val="0D0D0D"/>
              </a:solidFill>
              <a:latin typeface="Söhne"/>
            </a:endParaRPr>
          </a:p>
          <a:p>
            <a:pPr marL="285750" indent="-285750">
              <a:buFont typeface="Arial" panose="020B0604020202020204" pitchFamily="34" charset="0"/>
              <a:buChar char="•"/>
            </a:pPr>
            <a:r>
              <a:rPr lang="en-US" b="0" i="0" dirty="0">
                <a:solidFill>
                  <a:srgbClr val="0D0D0D"/>
                </a:solidFill>
                <a:effectLst/>
                <a:latin typeface="Söhne"/>
              </a:rPr>
              <a:t>Privacy and Data Security</a:t>
            </a:r>
            <a:endParaRPr lang="en-GB"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711200" y="1800860"/>
            <a:ext cx="8204200" cy="4399915"/>
          </a:xfrm>
          <a:prstGeom prst="rect">
            <a:avLst/>
          </a:prstGeom>
          <a:noFill/>
        </p:spPr>
        <p:txBody>
          <a:bodyPr wrap="square" rtlCol="0">
            <a:spAutoFit/>
          </a:bodyPr>
          <a:lstStyle/>
          <a:p>
            <a:r>
              <a:rPr lang="en-US"/>
              <a:t>Next Word Predictor aims to revolutionize text input experiences by accurately predicting the next word or phrase a user intends to type. Leveraging advanced natural language processing (NLP) techniques and machine learning algorithms, the project seeks to enhance typing efficiency, reduce cognitive load, and facilitate faster communication across various text-based applications.</a:t>
            </a:r>
          </a:p>
          <a:p>
            <a:endParaRPr lang="en-US"/>
          </a:p>
          <a:p>
            <a:r>
              <a:rPr lang="en-US" sz="2800" b="1"/>
              <a:t> Objectives:</a:t>
            </a:r>
          </a:p>
          <a:p>
            <a:endParaRPr lang="en-US"/>
          </a:p>
          <a:p>
            <a:r>
              <a:rPr lang="en-GB" altLang="en-US"/>
              <a:t>1.</a:t>
            </a:r>
            <a:r>
              <a:rPr lang="en-US"/>
              <a:t>Develop a robust next word prediction system capable of accurately </a:t>
            </a:r>
            <a:r>
              <a:rPr lang="en-GB" altLang="en-US"/>
              <a:t>   </a:t>
            </a:r>
            <a:r>
              <a:rPr lang="en-US"/>
              <a:t>anticipating the next word or phrase based on user input.</a:t>
            </a:r>
          </a:p>
          <a:p>
            <a:r>
              <a:rPr lang="en-GB" altLang="en-US"/>
              <a:t>2.</a:t>
            </a:r>
            <a:r>
              <a:rPr lang="en-US"/>
              <a:t>Optimize prediction models for real-time performance and efficient resource </a:t>
            </a:r>
            <a:r>
              <a:rPr lang="en-GB" altLang="en-US"/>
              <a:t>        </a:t>
            </a:r>
            <a:r>
              <a:rPr lang="en-US"/>
              <a:t>utilization across different platforms (e.g., mobile devices, web browsers).</a:t>
            </a:r>
          </a:p>
          <a:p>
            <a:r>
              <a:rPr lang="en-GB" altLang="en-US"/>
              <a:t>3.</a:t>
            </a:r>
            <a:r>
              <a:rPr lang="en-US"/>
              <a:t>Implement strategies for handling out-of-vocabulary words and continuously improving prediction accuracy through user feedback and data-driven approaches.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 Box 8"/>
          <p:cNvSpPr txBox="1"/>
          <p:nvPr/>
        </p:nvSpPr>
        <p:spPr>
          <a:xfrm>
            <a:off x="1034415" y="1643380"/>
            <a:ext cx="7343140" cy="4316095"/>
          </a:xfrm>
          <a:prstGeom prst="rect">
            <a:avLst/>
          </a:prstGeom>
          <a:noFill/>
        </p:spPr>
        <p:txBody>
          <a:bodyPr wrap="square" rtlCol="0">
            <a:noAutofit/>
          </a:bodyPr>
          <a:lstStyle/>
          <a:p>
            <a:r>
              <a:rPr lang="en-US" sz="2400"/>
              <a:t>The end users of the Next Word Predictor can vary across different contexts and applications. Here are some examples of potential end users:</a:t>
            </a:r>
          </a:p>
          <a:p>
            <a:endParaRPr lang="en-US" sz="2400"/>
          </a:p>
          <a:p>
            <a:pPr marL="285750" indent="-285750">
              <a:lnSpc>
                <a:spcPct val="130000"/>
              </a:lnSpc>
              <a:buFont typeface="Arial" panose="020B0604020202020204" pitchFamily="34" charset="0"/>
              <a:buChar char="•"/>
            </a:pPr>
            <a:r>
              <a:rPr lang="en-US" sz="2400"/>
              <a:t>Mobile Device Users</a:t>
            </a:r>
          </a:p>
          <a:p>
            <a:pPr marL="285750" indent="-285750">
              <a:lnSpc>
                <a:spcPct val="130000"/>
              </a:lnSpc>
              <a:buFont typeface="Arial" panose="020B0604020202020204" pitchFamily="34" charset="0"/>
              <a:buChar char="•"/>
            </a:pPr>
            <a:r>
              <a:rPr lang="en-US" sz="2400"/>
              <a:t>Desktop Software Users</a:t>
            </a:r>
          </a:p>
          <a:p>
            <a:pPr marL="285750" indent="-285750">
              <a:lnSpc>
                <a:spcPct val="130000"/>
              </a:lnSpc>
              <a:buFont typeface="Arial" panose="020B0604020202020204" pitchFamily="34" charset="0"/>
              <a:buChar char="•"/>
            </a:pPr>
            <a:r>
              <a:rPr lang="en-US" sz="2400"/>
              <a:t>People with Disabilities</a:t>
            </a:r>
          </a:p>
          <a:p>
            <a:pPr marL="285750" indent="-285750">
              <a:lnSpc>
                <a:spcPct val="130000"/>
              </a:lnSpc>
              <a:buFont typeface="Arial" panose="020B0604020202020204" pitchFamily="34" charset="0"/>
              <a:buChar char="•"/>
            </a:pPr>
            <a:r>
              <a:rPr lang="en-US" sz="2400"/>
              <a:t>Language Learners</a:t>
            </a:r>
          </a:p>
          <a:p>
            <a:pPr marL="285750" indent="-285750">
              <a:lnSpc>
                <a:spcPct val="130000"/>
              </a:lnSpc>
              <a:buFont typeface="Arial" panose="020B0604020202020204" pitchFamily="34" charset="0"/>
              <a:buChar char="•"/>
            </a:pPr>
            <a:r>
              <a:rPr lang="en-US" sz="2400"/>
              <a:t>Professionals</a:t>
            </a:r>
          </a:p>
          <a:p>
            <a:pPr marL="285750" indent="-285750">
              <a:lnSpc>
                <a:spcPct val="130000"/>
              </a:lnSpc>
              <a:buFont typeface="Arial" panose="020B0604020202020204" pitchFamily="34" charset="0"/>
              <a:buChar char="•"/>
            </a:pPr>
            <a:r>
              <a:rPr lang="en-US" sz="2400"/>
              <a:t>Elderly Users</a:t>
            </a:r>
          </a:p>
          <a:p>
            <a:pPr marL="285750" indent="-285750">
              <a:lnSpc>
                <a:spcPct val="130000"/>
              </a:lnSpc>
              <a:buFont typeface="Arial" panose="020B0604020202020204" pitchFamily="34" charset="0"/>
              <a:buChar char="•"/>
            </a:pPr>
            <a:r>
              <a:rPr lang="en-GB" altLang="en-US" sz="2400"/>
              <a:t>Students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39495"/>
          </a:xfrm>
          <a:prstGeom prst="rect">
            <a:avLst/>
          </a:prstGeom>
        </p:spPr>
        <p:txBody>
          <a:bodyPr vert="horz" wrap="square" lIns="0" tIns="485775" rIns="0" bIns="0" rtlCol="0">
            <a:spAutoFit/>
          </a:bodyPr>
          <a:lstStyle/>
          <a:p>
            <a:pPr marL="12700">
              <a:lnSpc>
                <a:spcPct val="100000"/>
              </a:lnSpc>
              <a:spcBef>
                <a:spcPts val="105"/>
              </a:spcBef>
            </a:pP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Box 9"/>
          <p:cNvSpPr txBox="1"/>
          <p:nvPr/>
        </p:nvSpPr>
        <p:spPr>
          <a:xfrm>
            <a:off x="2971800" y="1371600"/>
            <a:ext cx="7181850" cy="5323205"/>
          </a:xfrm>
          <a:prstGeom prst="rect">
            <a:avLst/>
          </a:prstGeom>
          <a:noFill/>
        </p:spPr>
        <p:txBody>
          <a:bodyPr wrap="square" rtlCol="0">
            <a:noAutofit/>
          </a:bodyPr>
          <a:lstStyle/>
          <a:p>
            <a:r>
              <a:rPr lang="en-GB" altLang="en-US"/>
              <a:t>T</a:t>
            </a:r>
            <a:r>
              <a:rPr lang="en-US"/>
              <a:t>he Next Word Predictor is a cutting-edge predictive text technology designed to anticipate and suggest the next word or phrase as users type. Leveraging advanced natural language processing (NLP) algorithms and machine learning models, our solution revolutionizes text input experiences across various platforms and applications.</a:t>
            </a:r>
            <a:r>
              <a:rPr lang="en-GB" altLang="en-US"/>
              <a:t> </a:t>
            </a:r>
          </a:p>
          <a:p>
            <a:endParaRPr lang="en-GB" altLang="en-US"/>
          </a:p>
          <a:p>
            <a:pPr>
              <a:lnSpc>
                <a:spcPct val="130000"/>
              </a:lnSpc>
            </a:pPr>
            <a:r>
              <a:rPr lang="en-GB" altLang="en-US" sz="2400" b="1"/>
              <a:t>Key components:</a:t>
            </a:r>
            <a:endParaRPr lang="en-GB" altLang="en-US" sz="2000"/>
          </a:p>
          <a:p>
            <a:pPr>
              <a:lnSpc>
                <a:spcPct val="130000"/>
              </a:lnSpc>
            </a:pPr>
            <a:r>
              <a:rPr lang="en-GB" altLang="en-US" sz="2000"/>
              <a:t>   1.Real-Time Predictive Engine</a:t>
            </a:r>
          </a:p>
          <a:p>
            <a:r>
              <a:rPr lang="en-GB" altLang="en-US" sz="2000"/>
              <a:t>   2.Adaptive Learning Macanism</a:t>
            </a:r>
          </a:p>
          <a:p>
            <a:r>
              <a:rPr lang="en-GB" altLang="en-US" sz="2000"/>
              <a:t>   3.Out-of-vocabulary andling</a:t>
            </a:r>
          </a:p>
          <a:p>
            <a:endParaRPr lang="en-GB" altLang="en-US"/>
          </a:p>
          <a:p>
            <a:pPr marL="0" indent="0" algn="l">
              <a:lnSpc>
                <a:spcPct val="130000"/>
              </a:lnSpc>
              <a:buFont typeface="Arial" panose="020B0604020202020204" pitchFamily="34" charset="0"/>
              <a:buNone/>
            </a:pPr>
            <a:r>
              <a:rPr lang="en-GB" altLang="en-US" sz="2400" b="1"/>
              <a:t>Value Proposition:</a:t>
            </a:r>
            <a:endParaRPr lang="en-GB" altLang="en-US" sz="2000"/>
          </a:p>
          <a:p>
            <a:pPr marL="342900" indent="-342900" algn="l">
              <a:lnSpc>
                <a:spcPct val="130000"/>
              </a:lnSpc>
              <a:buFont typeface="Arial" panose="020B0604020202020204" pitchFamily="34" charset="0"/>
              <a:buChar char="•"/>
            </a:pPr>
            <a:r>
              <a:rPr lang="en-GB" altLang="en-US" sz="2000"/>
              <a:t>  Enhanced Typing Efficiency</a:t>
            </a:r>
          </a:p>
          <a:p>
            <a:pPr marL="342900" indent="-342900" algn="l">
              <a:buFont typeface="Arial" panose="020B0604020202020204" pitchFamily="34" charset="0"/>
              <a:buChar char="•"/>
            </a:pPr>
            <a:r>
              <a:rPr lang="en-GB" altLang="en-US" sz="2000"/>
              <a:t>  Improved User Experience</a:t>
            </a:r>
          </a:p>
          <a:p>
            <a:pPr marL="342900" indent="-342900" algn="l">
              <a:buFont typeface="Arial" panose="020B0604020202020204" pitchFamily="34" charset="0"/>
              <a:buChar char="•"/>
            </a:pPr>
            <a:r>
              <a:rPr lang="en-GB" altLang="en-US" sz="2000"/>
              <a:t>  Increased Productivity</a:t>
            </a:r>
          </a:p>
          <a:p>
            <a:pPr marL="342900" indent="-342900" algn="l">
              <a:buFont typeface="Arial" panose="020B0604020202020204" pitchFamily="34" charset="0"/>
              <a:buChar char="•"/>
            </a:pPr>
            <a:r>
              <a:rPr lang="en-GB" altLang="en-US" sz="2000"/>
              <a:t>  Accessibility and Inclusivity</a:t>
            </a:r>
            <a:endParaRPr lang="en-GB" altLang="en-US" sz="2400"/>
          </a:p>
          <a:p>
            <a:pPr marL="342900" indent="-342900" algn="l">
              <a:buFont typeface="Arial" panose="020B0604020202020204" pitchFamily="34" charset="0"/>
              <a:buChar char="•"/>
            </a:pPr>
            <a:endParaRPr lang="en-GB" altLang="en-US" sz="2400"/>
          </a:p>
          <a:p>
            <a:pPr marL="342900" indent="-342900" algn="l">
              <a:buFont typeface="Arial" panose="020B0604020202020204" pitchFamily="34" charset="0"/>
              <a:buChar char="•"/>
            </a:pPr>
            <a:endParaRPr lang="en-GB" altLang="en-US" sz="2400"/>
          </a:p>
          <a:p>
            <a:pPr marL="342900" indent="-342900" algn="l">
              <a:buFont typeface="Arial" panose="020B0604020202020204" pitchFamily="34" charset="0"/>
              <a:buChar char="•"/>
            </a:pPr>
            <a:endParaRPr lang="en-GB" altLang="en-US" sz="2400"/>
          </a:p>
          <a:p>
            <a:pPr marL="285750" indent="-285750">
              <a:buFont typeface="Arial" panose="020B0604020202020204" pitchFamily="34" charset="0"/>
              <a:buChar char="•"/>
            </a:pPr>
            <a:endParaRPr lang="en-GB"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0" y="4267200"/>
            <a:ext cx="1351915" cy="2438400"/>
          </a:xfrm>
          <a:prstGeom prst="rect">
            <a:avLst/>
          </a:prstGeom>
        </p:spPr>
      </p:pic>
      <p:sp>
        <p:nvSpPr>
          <p:cNvPr id="7" name="object 7"/>
          <p:cNvSpPr txBox="1">
            <a:spLocks noGrp="1"/>
          </p:cNvSpPr>
          <p:nvPr>
            <p:ph type="title"/>
          </p:nvPr>
        </p:nvSpPr>
        <p:spPr>
          <a:xfrm>
            <a:off x="550545" y="136376"/>
            <a:ext cx="9764395" cy="939165"/>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lang="en-GB" sz="4250" spc="90" dirty="0"/>
              <a:t>FACTORS: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 Box 8"/>
          <p:cNvSpPr txBox="1"/>
          <p:nvPr/>
        </p:nvSpPr>
        <p:spPr>
          <a:xfrm>
            <a:off x="1151889" y="1169837"/>
            <a:ext cx="8561705" cy="5397797"/>
          </a:xfrm>
          <a:prstGeom prst="rect">
            <a:avLst/>
          </a:prstGeom>
          <a:noFill/>
        </p:spPr>
        <p:txBody>
          <a:bodyPr wrap="square" rtlCol="0" anchor="t">
            <a:noAutofit/>
          </a:bodyPr>
          <a:lstStyle/>
          <a:p>
            <a:pPr algn="l">
              <a:buFont typeface="+mj-lt"/>
              <a:buAutoNum type="arabicPeriod"/>
            </a:pPr>
            <a:r>
              <a:rPr lang="en-US" b="1" i="0" dirty="0">
                <a:solidFill>
                  <a:srgbClr val="0D0D0D"/>
                </a:solidFill>
                <a:effectLst/>
                <a:latin typeface="Söhne"/>
              </a:rPr>
              <a:t>State-of-the-Art Accuracy</a:t>
            </a:r>
            <a:r>
              <a:rPr lang="en-US" b="0" i="0" dirty="0">
                <a:solidFill>
                  <a:srgbClr val="0D0D0D"/>
                </a:solidFill>
                <a:effectLst/>
                <a:latin typeface="Söhne"/>
              </a:rPr>
              <a:t>: Achieving an exceptionally high accuracy rate in predicting the next word, surpassing existing prediction systems and benchmarks. Utilizing cutting-edge language models, advanced algorithms, and innovative techniques to improve accuracy can be impressive.</a:t>
            </a:r>
          </a:p>
          <a:p>
            <a:pPr algn="l">
              <a:buFont typeface="+mj-lt"/>
              <a:buAutoNum type="arabicPeriod"/>
            </a:pPr>
            <a:r>
              <a:rPr lang="en-US" b="1" i="0" dirty="0">
                <a:solidFill>
                  <a:srgbClr val="0D0D0D"/>
                </a:solidFill>
                <a:effectLst/>
                <a:latin typeface="Söhne"/>
              </a:rPr>
              <a:t>Real-Time Adaptation</a:t>
            </a:r>
            <a:r>
              <a:rPr lang="en-US" b="0" i="0" dirty="0">
                <a:solidFill>
                  <a:srgbClr val="0D0D0D"/>
                </a:solidFill>
                <a:effectLst/>
                <a:latin typeface="Söhne"/>
              </a:rPr>
              <a:t>: Implementing a system that dynamically adapts to the user's writing style, preferences, and context in real-time. This could involve sophisticated machine learning algorithms that continuously learn from user input and adjust predictions accordingly.</a:t>
            </a:r>
          </a:p>
          <a:p>
            <a:pPr algn="l">
              <a:buFont typeface="+mj-lt"/>
              <a:buAutoNum type="arabicPeriod"/>
            </a:pPr>
            <a:r>
              <a:rPr lang="en-US" b="1" i="0" dirty="0">
                <a:solidFill>
                  <a:srgbClr val="0D0D0D"/>
                </a:solidFill>
                <a:effectLst/>
                <a:latin typeface="Söhne"/>
              </a:rPr>
              <a:t>Multimodal Integration</a:t>
            </a:r>
            <a:r>
              <a:rPr lang="en-US" b="0" i="0" dirty="0">
                <a:solidFill>
                  <a:srgbClr val="0D0D0D"/>
                </a:solidFill>
                <a:effectLst/>
                <a:latin typeface="Söhne"/>
              </a:rPr>
              <a:t>: Developing a next word prediction system that seamlessly integrates with various input modalities such as text, voice, gesture, and touch. Allowing users to switch between input modes while maintaining consistent and accurate predictions can be highly impressive.</a:t>
            </a:r>
          </a:p>
          <a:p>
            <a:pPr algn="l">
              <a:buFont typeface="+mj-lt"/>
              <a:buAutoNum type="arabicPeriod"/>
            </a:pPr>
            <a:r>
              <a:rPr lang="en-US" b="1" i="0" dirty="0">
                <a:solidFill>
                  <a:srgbClr val="0D0D0D"/>
                </a:solidFill>
                <a:effectLst/>
                <a:latin typeface="Söhne"/>
              </a:rPr>
              <a:t>Personalization</a:t>
            </a:r>
            <a:r>
              <a:rPr lang="en-US" b="0" i="0" dirty="0">
                <a:solidFill>
                  <a:srgbClr val="0D0D0D"/>
                </a:solidFill>
                <a:effectLst/>
                <a:latin typeface="Söhne"/>
              </a:rPr>
              <a:t>: Providing highly personalized predictions tailored to individual users' preferences, linguistic patterns, and writing styles. Offering a level of personalization that significantly enhances user experience and productivity can be a major wow factor.</a:t>
            </a:r>
          </a:p>
          <a:p>
            <a:pPr algn="l">
              <a:buFont typeface="+mj-lt"/>
              <a:buAutoNum type="arabicPeriod"/>
            </a:pPr>
            <a:r>
              <a:rPr lang="en-US" b="1" i="0" dirty="0">
                <a:solidFill>
                  <a:srgbClr val="0D0D0D"/>
                </a:solidFill>
                <a:effectLst/>
                <a:latin typeface="Söhne"/>
              </a:rPr>
              <a:t>Privacy and Security</a:t>
            </a:r>
            <a:r>
              <a:rPr lang="en-US" b="0" i="0" dirty="0">
                <a:solidFill>
                  <a:srgbClr val="0D0D0D"/>
                </a:solidFill>
                <a:effectLst/>
                <a:latin typeface="Söhne"/>
              </a:rPr>
              <a:t>: Implementing robust privacy-preserving techniques to protect user data while still enabling personalized predictions. Ensuring the highest standards of privacy and security in handling user-generated data can be a compelling selling point.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Box 9"/>
          <p:cNvSpPr txBox="1"/>
          <p:nvPr/>
        </p:nvSpPr>
        <p:spPr>
          <a:xfrm>
            <a:off x="1140460" y="1197610"/>
            <a:ext cx="8003540" cy="5046980"/>
          </a:xfrm>
          <a:prstGeom prst="rect">
            <a:avLst/>
          </a:prstGeom>
          <a:noFill/>
        </p:spPr>
        <p:txBody>
          <a:bodyPr wrap="square" rtlCol="0" anchor="t">
            <a:noAutofit/>
          </a:bodyPr>
          <a:lstStyle/>
          <a:p>
            <a:r>
              <a:rPr lang="en-US" b="1"/>
              <a:t>Models:</a:t>
            </a:r>
          </a:p>
          <a:p>
            <a:endParaRPr lang="en-US"/>
          </a:p>
          <a:p>
            <a:pPr marL="285750" indent="-285750">
              <a:buFont typeface="Wingdings" panose="05000000000000000000" charset="0"/>
              <a:buChar char="q"/>
            </a:pPr>
            <a:r>
              <a:rPr lang="en-US"/>
              <a:t>Simpler models predict based on recent words (n-grams).</a:t>
            </a:r>
          </a:p>
          <a:p>
            <a:pPr marL="285750" indent="-285750">
              <a:buFont typeface="Wingdings" panose="05000000000000000000" charset="0"/>
              <a:buChar char="q"/>
            </a:pPr>
            <a:r>
              <a:rPr lang="en-US"/>
              <a:t>RNNs are powerful but struggle with long sequences.</a:t>
            </a:r>
          </a:p>
          <a:p>
            <a:pPr marL="285750" indent="-285750">
              <a:buFont typeface="Wingdings" panose="05000000000000000000" charset="0"/>
              <a:buChar char="q"/>
            </a:pPr>
            <a:r>
              <a:rPr lang="en-US"/>
              <a:t>LSTMs excel at capturing long-term dependencies in sequences, making them ideal for next word prediction.</a:t>
            </a:r>
          </a:p>
          <a:p>
            <a:r>
              <a:rPr lang="en-US" b="1"/>
              <a:t>Training:</a:t>
            </a:r>
          </a:p>
          <a:p>
            <a:endParaRPr lang="en-US"/>
          </a:p>
          <a:p>
            <a:pPr marL="285750" indent="-285750">
              <a:buFont typeface="Wingdings" panose="05000000000000000000" charset="0"/>
              <a:buChar char="Ø"/>
            </a:pPr>
            <a:r>
              <a:rPr lang="en-US"/>
              <a:t>Large text datasets are used to train the model.</a:t>
            </a:r>
          </a:p>
          <a:p>
            <a:pPr marL="285750" indent="-285750">
              <a:buFont typeface="Wingdings" panose="05000000000000000000" charset="0"/>
              <a:buChar char="Ø"/>
            </a:pPr>
            <a:r>
              <a:rPr lang="en-US"/>
              <a:t>The model learns relationships between words and predicts the next likely word.</a:t>
            </a:r>
          </a:p>
          <a:p>
            <a:r>
              <a:rPr lang="en-US" b="1"/>
              <a:t>Advanced Techniques:</a:t>
            </a:r>
          </a:p>
          <a:p>
            <a:endParaRPr lang="en-US"/>
          </a:p>
          <a:p>
            <a:pPr marL="285750" indent="-285750">
              <a:buFont typeface="Wingdings" panose="05000000000000000000" charset="0"/>
              <a:buChar char="ü"/>
            </a:pPr>
            <a:r>
              <a:rPr lang="en-US"/>
              <a:t>Bidirectional LSTMs consider context from both sides for better predictions.</a:t>
            </a:r>
          </a:p>
          <a:p>
            <a:pPr marL="285750" indent="-285750">
              <a:buFont typeface="Wingdings" panose="05000000000000000000" charset="0"/>
              <a:buChar char="ü"/>
            </a:pPr>
            <a:r>
              <a:rPr lang="en-US"/>
              <a:t>Smoothing techniques address unseen words in n-gram models.</a:t>
            </a:r>
          </a:p>
          <a:p>
            <a:pPr marL="285750" indent="-285750">
              <a:buFont typeface="Wingdings" panose="05000000000000000000" charset="0"/>
              <a:buChar char="ü"/>
            </a:pPr>
            <a:r>
              <a:rPr lang="en-US"/>
              <a:t>By leveraging these techniques, NLP can create robust next word prediction models that enhance various applications and user experiences.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795</Words>
  <Application>Microsoft Office PowerPoint</Application>
  <PresentationFormat>Widescreen</PresentationFormat>
  <Paragraphs>94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Nunito</vt:lpstr>
      <vt:lpstr>Söhne</vt:lpstr>
      <vt:lpstr>Times New Roman</vt:lpstr>
      <vt:lpstr>Trebuchet MS</vt:lpstr>
      <vt:lpstr>Wingdings</vt:lpstr>
      <vt:lpstr>Office Theme</vt:lpstr>
      <vt:lpstr>PowerPoint Presentation</vt:lpstr>
      <vt:lpstr>NEXT WORD PREDICTOR</vt:lpstr>
      <vt:lpstr>AGENDA</vt:lpstr>
      <vt:lpstr>PROBLEM STATEMENT</vt:lpstr>
      <vt:lpstr>PROJECT OVERVIEW</vt:lpstr>
      <vt:lpstr>WHO ARE THE END USERS?</vt:lpstr>
      <vt:lpstr>SOLUTION AND ITS VALUE PROPOSITION</vt:lpstr>
      <vt:lpstr>THE WOW FACTORS:</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Valliappan V</dc:creator>
  <cp:lastModifiedBy>Valliappan V</cp:lastModifiedBy>
  <cp:revision>11</cp:revision>
  <dcterms:created xsi:type="dcterms:W3CDTF">2024-04-03T07:55:00Z</dcterms:created>
  <dcterms:modified xsi:type="dcterms:W3CDTF">2024-04-05T09:17:09Z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2024-04-03T11:00:00Z</vt:filetime>
  </property>
  <property fmtid="{D5CDD505-2E9C-101B-9397-08002B2CF9AE}" pid="4" name="ICV">
    <vt:lpwstr>F34F0BF7476E4D81A8D367C9F77FA603_13</vt:lpwstr>
  </property>
  <property fmtid="{D5CDD505-2E9C-101B-9397-08002B2CF9AE}" pid="5" name="KSOProductBuildVer">
    <vt:lpwstr>1033-12.2.0.13472</vt:lpwstr>
  </property>
</Properties>
</file>