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4" r:id="rId7"/>
    <p:sldId id="261" r:id="rId8"/>
    <p:sldId id="262" r:id="rId9"/>
  </p:sldIdLst>
  <p:sldSz cx="9144000" cy="5143500" type="screen16x9"/>
  <p:notesSz cx="9144000" cy="5143500"/>
  <p:embeddedFontLst>
    <p:embeddedFont>
      <p:font typeface="Calibri" pitchFamily="34" charset="0"/>
      <p:regular r:id="rId10"/>
      <p:bold r:id="rId11"/>
      <p:italic r:id="rId12"/>
      <p:boldItalic r:id="rId13"/>
    </p:embeddedFont>
    <p:embeddedFont>
      <p:font typeface="ILIIOR+EBGaramond-Bold" charset="0"/>
      <p:regular r:id="rId14"/>
    </p:embeddedFont>
    <p:embeddedFont>
      <p:font typeface="IDNLAK+EBGaramond-Medium"/>
      <p:regular r:id="rId15"/>
    </p:embeddedFont>
    <p:embeddedFont>
      <p:font typeface="CFRUAJ+EBGaramond-Medium" charset="0"/>
      <p:regular r:id="rId16"/>
    </p:embeddedFont>
    <p:embeddedFont>
      <p:font typeface="CSBFGQ+EBGaramond-Bold"/>
      <p:regular r:id="rId17"/>
    </p:embeddedFont>
    <p:embeddedFont>
      <p:font typeface="SJNKRS+ArialMT"/>
      <p:regular r:id="rId18"/>
    </p:embeddedFont>
    <p:embeddedFont>
      <p:font typeface="CHCNIJ+PublicSans-Bold"/>
      <p:regular r:id="rId19"/>
    </p:embeddedFont>
    <p:embeddedFont>
      <p:font typeface="HP Simplified" charset="0"/>
      <p:regular r:id="rId20"/>
      <p:bold r:id="rId21"/>
      <p:italic r:id="rId22"/>
      <p:boldItalic r:id="rId23"/>
    </p:embeddedFont>
    <p:embeddedFont>
      <p:font typeface="LNEEUU+EBGaramond-Regular"/>
      <p:regular r:id="rId24"/>
    </p:embeddedFont>
    <p:embeddedFont>
      <p:font typeface="SLFRMA+PublicSans-BoldItalic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654E5633-14B4-4357-9440-237802640C05}">
          <p14:sldIdLst>
            <p14:sldId id="256"/>
          </p14:sldIdLst>
        </p14:section>
        <p14:section name="Untitled Section" id="{1588BDD4-A4B8-489E-B095-087FC17F0266}">
          <p14:sldIdLst>
            <p14:sldId id="263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4356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684" y="-10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400" y="1809750"/>
            <a:ext cx="3657600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endParaRPr lang="en-US" sz="2400" b="1" dirty="0" smtClean="0">
              <a:solidFill>
                <a:srgbClr val="223669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GROCERY SHOP WEBSITE</a:t>
            </a:r>
            <a:endParaRPr sz="2400" b="1" dirty="0">
              <a:solidFill>
                <a:srgbClr val="22366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="" xmlns:a16="http://schemas.microsoft.com/office/drawing/2014/main" id="{1933D5A6-AA55-BE84-0F96-723F01111A7F}"/>
              </a:ext>
            </a:extLst>
          </p:cNvPr>
          <p:cNvSpPr txBox="1"/>
          <p:nvPr/>
        </p:nvSpPr>
        <p:spPr>
          <a:xfrm>
            <a:off x="251520" y="3435846"/>
            <a:ext cx="36004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0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Frontend Development</a:t>
            </a:r>
            <a:r>
              <a:rPr lang="en-US" sz="28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sz="2800" b="1" dirty="0">
              <a:solidFill>
                <a:srgbClr val="22366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52392" y="0"/>
            <a:ext cx="9196392" cy="5257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666750"/>
            <a:ext cx="3956290" cy="901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83"/>
              </a:lnSpc>
            </a:pPr>
            <a:r>
              <a:rPr lang="en-GB" sz="1850" b="1" spc="-10" dirty="0" smtClean="0">
                <a:solidFill>
                  <a:srgbClr val="C88C32"/>
                </a:solidFill>
                <a:latin typeface="ILIIOR+EBGaramond-Bold"/>
                <a:cs typeface="ILIIOR+EBGaramond-Bold"/>
              </a:rPr>
              <a:t> Grocery shop website:</a:t>
            </a:r>
          </a:p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endParaRPr lang="en-GB" sz="1850" b="1" spc="-10" dirty="0" smtClean="0">
              <a:solidFill>
                <a:srgbClr val="C88C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endParaRPr sz="1850" b="1" spc="-10" dirty="0">
              <a:solidFill>
                <a:srgbClr val="C88C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400" y="895351"/>
            <a:ext cx="4325652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lang="en-US" sz="1400" b="1" dirty="0" smtClean="0">
              <a:solidFill>
                <a:srgbClr val="FFFFFF"/>
              </a:solidFill>
              <a:latin typeface="IDNLAK+EBGaramond-Medium"/>
              <a:cs typeface="IDNLAK+EBGaramond-Medium"/>
            </a:endParaRPr>
          </a:p>
          <a:p>
            <a:pPr algn="just">
              <a:lnSpc>
                <a:spcPts val="1800"/>
              </a:lnSpc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FFFFFF"/>
                </a:solidFill>
                <a:latin typeface="CFRUAJ+EBGaramond-Medium"/>
                <a:cs typeface="CFRUAJ+EBGaramond-Medium"/>
              </a:rPr>
              <a:t>  The main purpose of this document to define the    software requirements for a grocery shop system.</a:t>
            </a:r>
          </a:p>
          <a:p>
            <a:pPr algn="just">
              <a:lnSpc>
                <a:spcPts val="1800"/>
              </a:lnSpc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FFFFFF"/>
                </a:solidFill>
                <a:latin typeface="CFRUAJ+EBGaramond-Medium"/>
                <a:cs typeface="CFRUAJ+EBGaramond-Medium"/>
              </a:rPr>
              <a:t>  This system will facilitate a management of inventory, </a:t>
            </a:r>
            <a:r>
              <a:rPr lang="en-GB" sz="1400" dirty="0" err="1" smtClean="0">
                <a:solidFill>
                  <a:srgbClr val="FFFFFF"/>
                </a:solidFill>
                <a:latin typeface="CFRUAJ+EBGaramond-Medium"/>
                <a:cs typeface="CFRUAJ+EBGaramond-Medium"/>
              </a:rPr>
              <a:t>customer,transactions</a:t>
            </a:r>
            <a:r>
              <a:rPr lang="en-GB" sz="1400" dirty="0" smtClean="0">
                <a:solidFill>
                  <a:srgbClr val="FFFFFF"/>
                </a:solidFill>
                <a:latin typeface="CFRUAJ+EBGaramond-Medium"/>
                <a:cs typeface="CFRUAJ+EBGaramond-Medium"/>
              </a:rPr>
              <a:t> and employee tasks in grocery store.</a:t>
            </a:r>
          </a:p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sz="1400" dirty="0">
              <a:solidFill>
                <a:srgbClr val="FFFFFF"/>
              </a:solidFill>
              <a:latin typeface="IDNLAK+EBGaramond-Medium"/>
              <a:cs typeface="IDNLAK+EBGaramond-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772B134-B3A1-3923-C2EE-48DAA60FDE45}"/>
              </a:ext>
            </a:extLst>
          </p:cNvPr>
          <p:cNvSpPr/>
          <p:nvPr/>
        </p:nvSpPr>
        <p:spPr>
          <a:xfrm>
            <a:off x="0" y="2343150"/>
            <a:ext cx="4419600" cy="2295872"/>
          </a:xfrm>
          <a:prstGeom prst="rect">
            <a:avLst/>
          </a:prstGeom>
          <a:solidFill>
            <a:srgbClr val="243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21788773"/>
              </p:ext>
            </p:extLst>
          </p:nvPr>
        </p:nvGraphicFramePr>
        <p:xfrm>
          <a:off x="0" y="2343150"/>
          <a:ext cx="4724400" cy="2489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5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95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1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88C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88C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88C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682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au421320104011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Hariharasudhan</a:t>
                      </a:r>
                      <a:r>
                        <a:rPr lang="en-GB" sz="1400" b="0" i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11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682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au421320104032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Ranjith</a:t>
                      </a:r>
                      <a:r>
                        <a:rPr lang="en-GB" sz="14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682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au421320104036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Saravanan</a:t>
                      </a:r>
                      <a:r>
                        <a:rPr lang="en-GB" sz="14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11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682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au421320104050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Vigneshwaran</a:t>
                      </a:r>
                      <a:r>
                        <a:rPr lang="en-GB" sz="14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11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453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au421320104302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Mahesh Kumar D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11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6894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2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3" dirty="0">
                <a:solidFill>
                  <a:srgbClr val="223669"/>
                </a:solidFill>
                <a:latin typeface="CSBFGQ+EBGaramond-Bold"/>
                <a:cs typeface="CSBFGQ+EBGaramond-Bold"/>
              </a:rPr>
              <a:t>Task</a:t>
            </a:r>
            <a:r>
              <a:rPr lang="en-US" b="1" spc="-23" dirty="0">
                <a:solidFill>
                  <a:srgbClr val="223669"/>
                </a:solidFill>
                <a:latin typeface="CSBFGQ+EBGaramond-Bold"/>
                <a:cs typeface="CSBFGQ+EBGaramond-Bold"/>
              </a:rPr>
              <a:t> - </a:t>
            </a:r>
            <a:r>
              <a:rPr sz="1800" b="1" spc="-23" dirty="0">
                <a:solidFill>
                  <a:srgbClr val="223669"/>
                </a:solidFill>
                <a:latin typeface="CSBFGQ+EBGaramond-Bold"/>
                <a:cs typeface="CSBFGQ+EBGaramond-Bold"/>
              </a:rPr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300" y="635170"/>
            <a:ext cx="5370300" cy="171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Create</a:t>
            </a:r>
            <a:r>
              <a:rPr lang="en-US"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UI</a:t>
            </a:r>
            <a:r>
              <a:rPr lang="en-US"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and</a:t>
            </a:r>
            <a:r>
              <a:rPr lang="en-US"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implement</a:t>
            </a:r>
            <a:r>
              <a:rPr lang="en-US"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various</a:t>
            </a:r>
            <a:r>
              <a:rPr lang="en-US"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components</a:t>
            </a:r>
            <a:r>
              <a:rPr lang="en-US"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using</a:t>
            </a:r>
            <a:r>
              <a:rPr lang="en-US"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react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4750" y="942604"/>
            <a:ext cx="221437" cy="4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8200" y="933034"/>
            <a:ext cx="4038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Split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Higher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order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</a:p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Define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</a:p>
          <a:p>
            <a:pPr marL="0" marR="0">
              <a:lnSpc>
                <a:spcPts val="1157"/>
              </a:lnSpc>
              <a:spcBef>
                <a:spcPts val="8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ui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w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ith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dummy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7200" y="1504950"/>
            <a:ext cx="5562600" cy="16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Integrate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the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APIs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to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frontend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to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ensure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the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dynamic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>
                <a:solidFill>
                  <a:srgbClr val="0B5394"/>
                </a:solidFill>
                <a:latin typeface="CSBFGQ+EBGaramond-Bold"/>
                <a:cs typeface="CSBFGQ+EBGaramond-Bold"/>
              </a:rPr>
              <a:t>feature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smtClean="0">
                <a:solidFill>
                  <a:srgbClr val="0B5394"/>
                </a:solidFill>
                <a:latin typeface="CSBFGQ+EBGaramond-Bold"/>
                <a:cs typeface="CSBFGQ+EBGaramond-Bold"/>
              </a:rPr>
              <a:t>of</a:t>
            </a:r>
            <a:r>
              <a:rPr lang="en-US" sz="1400" b="1" dirty="0" smtClean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smtClean="0">
                <a:solidFill>
                  <a:srgbClr val="0B5394"/>
                </a:solidFill>
                <a:latin typeface="CSBFGQ+EBGaramond-Bold"/>
                <a:cs typeface="CSBFGQ+EBGaramond-Bold"/>
              </a:rPr>
              <a:t>website</a:t>
            </a:r>
            <a:endParaRPr sz="1400" b="1" dirty="0">
              <a:solidFill>
                <a:srgbClr val="0B5394"/>
              </a:solidFill>
              <a:latin typeface="CSBFGQ+EBGaramond-Bold"/>
              <a:cs typeface="CSBFGQ+EBGaramond-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4750" y="1830710"/>
            <a:ext cx="221437" cy="75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8200" y="1821140"/>
            <a:ext cx="3733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Point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base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 err="1">
                <a:solidFill>
                  <a:srgbClr val="000000"/>
                </a:solidFill>
                <a:latin typeface="IDNLAK+EBGaramond-Medium"/>
                <a:cs typeface="IDNLAK+EBGaramond-Medium"/>
              </a:rPr>
              <a:t>api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to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the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severs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base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 err="1">
                <a:solidFill>
                  <a:srgbClr val="000000"/>
                </a:solidFill>
                <a:latin typeface="IDNLAK+EBGaramond-Medium"/>
                <a:cs typeface="IDNLAK+EBGaramond-Medium"/>
              </a:rPr>
              <a:t>url</a:t>
            </a:r>
            <a:endParaRPr sz="1050" dirty="0">
              <a:solidFill>
                <a:srgbClr val="000000"/>
              </a:solidFill>
              <a:latin typeface="IDNLAK+EBGaramond-Medium"/>
              <a:cs typeface="IDNLAK+EBGaramond-Medium"/>
            </a:endParaRPr>
          </a:p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Design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 err="1">
                <a:solidFill>
                  <a:srgbClr val="000000"/>
                </a:solidFill>
                <a:latin typeface="IDNLAK+EBGaramond-Medium"/>
                <a:cs typeface="IDNLAK+EBGaramond-Medium"/>
              </a:rPr>
              <a:t>api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calls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for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each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element</a:t>
            </a:r>
          </a:p>
          <a:p>
            <a:pPr marL="0" marR="0">
              <a:lnSpc>
                <a:spcPts val="1157"/>
              </a:lnSpc>
              <a:spcBef>
                <a:spcPts val="8"/>
              </a:spcBef>
              <a:spcAft>
                <a:spcPts val="0"/>
              </a:spcAft>
            </a:pP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Handle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errors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>
                <a:solidFill>
                  <a:srgbClr val="000000"/>
                </a:solidFill>
                <a:latin typeface="IDNLAK+EBGaramond-Medium"/>
                <a:cs typeface="IDNLAK+EBGaramond-Medium"/>
              </a:rPr>
              <a:t>in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smtClean="0">
                <a:solidFill>
                  <a:srgbClr val="000000"/>
                </a:solidFill>
                <a:latin typeface="IDNLAK+EBGaramond-Medium"/>
                <a:cs typeface="IDNLAK+EBGaramond-Medium"/>
              </a:rPr>
              <a:t>the</a:t>
            </a:r>
            <a:r>
              <a:rPr lang="en-US" sz="1050" dirty="0" smtClean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smtClean="0">
                <a:solidFill>
                  <a:srgbClr val="000000"/>
                </a:solidFill>
                <a:latin typeface="IDNLAK+EBGaramond-Medium"/>
                <a:cs typeface="IDNLAK+EBGaramond-Medium"/>
              </a:rPr>
              <a:t>output</a:t>
            </a:r>
            <a:endParaRPr sz="1050" dirty="0">
              <a:solidFill>
                <a:srgbClr val="000000"/>
              </a:solidFill>
              <a:latin typeface="IDNLAK+EBGaramond-Medium"/>
              <a:cs typeface="IDNLAK+EBGaramond-Medium"/>
            </a:endParaRPr>
          </a:p>
          <a:p>
            <a:pPr marL="0" marR="0">
              <a:lnSpc>
                <a:spcPts val="1157"/>
              </a:lnSpc>
              <a:spcBef>
                <a:spcPts val="8"/>
              </a:spcBef>
              <a:spcAft>
                <a:spcPts val="0"/>
              </a:spcAft>
            </a:pP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Render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output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of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 err="1">
                <a:solidFill>
                  <a:srgbClr val="000000"/>
                </a:solidFill>
                <a:latin typeface="IDNLAK+EBGaramond-Medium"/>
                <a:cs typeface="IDNLAK+EBGaramond-Medium"/>
              </a:rPr>
              <a:t>apis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to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different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>
                <a:solidFill>
                  <a:srgbClr val="000000"/>
                </a:solidFill>
                <a:latin typeface="IDNLAK+EBGaramond-Medium"/>
                <a:cs typeface="IDNLAK+EBGaramond-Medium"/>
              </a:rPr>
              <a:t>low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smtClean="0">
                <a:solidFill>
                  <a:srgbClr val="000000"/>
                </a:solidFill>
                <a:latin typeface="IDNLAK+EBGaramond-Medium"/>
                <a:cs typeface="IDNLAK+EBGaramond-Medium"/>
              </a:rPr>
              <a:t>level</a:t>
            </a:r>
            <a:r>
              <a:rPr lang="en-US" sz="1050" dirty="0" smtClean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smtClean="0">
                <a:solidFill>
                  <a:srgbClr val="000000"/>
                </a:solidFill>
                <a:latin typeface="IDNLAK+EBGaramond-Medium"/>
                <a:cs typeface="IDNLAK+EBGaramond-Medium"/>
              </a:rPr>
              <a:t>components</a:t>
            </a:r>
            <a:endParaRPr sz="1050" dirty="0">
              <a:solidFill>
                <a:srgbClr val="000000"/>
              </a:solidFill>
              <a:latin typeface="IDNLAK+EBGaramond-Medium"/>
              <a:cs typeface="IDNLAK+EBGaramond-Medium"/>
            </a:endParaRPr>
          </a:p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Secure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content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of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post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 err="1">
                <a:solidFill>
                  <a:srgbClr val="000000"/>
                </a:solidFill>
                <a:latin typeface="IDNLAK+EBGaramond-Medium"/>
                <a:cs typeface="IDNLAK+EBGaramond-Medium"/>
              </a:rPr>
              <a:t>apisx</a:t>
            </a:r>
            <a:endParaRPr sz="1050" dirty="0">
              <a:solidFill>
                <a:srgbClr val="000000"/>
              </a:solidFill>
              <a:latin typeface="IDNLAK+EBGaramond-Medium"/>
              <a:cs typeface="IDNLAK+EBGaramond-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187" y="2682362"/>
            <a:ext cx="1748942" cy="25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Evaluation</a:t>
            </a:r>
            <a:r>
              <a:rPr lang="en-US"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Metric: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6899" y="2975374"/>
            <a:ext cx="3020618" cy="220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100%</a:t>
            </a:r>
            <a:r>
              <a:rPr lang="en-US"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Completion</a:t>
            </a:r>
            <a:r>
              <a:rPr lang="en-US"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of</a:t>
            </a:r>
            <a:r>
              <a:rPr lang="en-US"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the</a:t>
            </a:r>
            <a:r>
              <a:rPr lang="en-US"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above</a:t>
            </a:r>
            <a:r>
              <a:rPr lang="en-US"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tasks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8230" y="3595836"/>
            <a:ext cx="1717306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HCNIJ+PublicSans-Bold"/>
                <a:cs typeface="CHCNIJ+PublicSans-Bold"/>
              </a:rPr>
              <a:t>Learning Outcome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3300" y="3999601"/>
            <a:ext cx="206424" cy="800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3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13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3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38100" y="3986841"/>
            <a:ext cx="3270351" cy="789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Developing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complicated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UI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r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eact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components</a:t>
            </a:r>
          </a:p>
          <a:p>
            <a:pPr marL="0" marR="0">
              <a:lnSpc>
                <a:spcPts val="1543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props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drilling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and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context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to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pass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variables</a:t>
            </a:r>
          </a:p>
          <a:p>
            <a:pPr marL="0" marR="0">
              <a:lnSpc>
                <a:spcPts val="1543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Getting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familiar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with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different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of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IDNLAK+EBGaramond-Medium"/>
                <a:cs typeface="IDNLAK+EBGaramond-Medium"/>
              </a:rPr>
              <a:t>api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calls</a:t>
            </a:r>
          </a:p>
          <a:p>
            <a:pPr marL="0" marR="0">
              <a:lnSpc>
                <a:spcPts val="1543"/>
              </a:lnSpc>
              <a:spcBef>
                <a:spcPts val="1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Handling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different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input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12367" y="1296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309241" cy="2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/>
                <a:cs typeface="CSBFGQ+EBGaramond-Bold"/>
              </a:rPr>
              <a:t>Step-Wise</a:t>
            </a:r>
            <a:r>
              <a:rPr lang="en-US" sz="1800" b="1" dirty="0">
                <a:solidFill>
                  <a:srgbClr val="223669"/>
                </a:solidFill>
                <a:latin typeface="CSBFGQ+EBGaramond-Bold"/>
                <a:cs typeface="CSBFGQ+EBGaramond-Bold"/>
              </a:rPr>
              <a:t> </a:t>
            </a:r>
            <a:r>
              <a:rPr sz="1800" b="1" dirty="0">
                <a:solidFill>
                  <a:srgbClr val="223669"/>
                </a:solidFill>
                <a:latin typeface="CSBFGQ+EBGaramond-Bold"/>
                <a:cs typeface="CSBFGQ+EBGaramond-Bold"/>
              </a:rPr>
              <a:t>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8229" y="3560406"/>
            <a:ext cx="2263292" cy="2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Summary</a:t>
            </a:r>
            <a:r>
              <a:rPr lang="en-US" sz="18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of</a:t>
            </a:r>
            <a:r>
              <a:rPr lang="en-US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your</a:t>
            </a:r>
            <a:r>
              <a:rPr lang="en-US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task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0C1C786-A6E0-F248-C8D7-897AE193BE47}"/>
              </a:ext>
            </a:extLst>
          </p:cNvPr>
          <p:cNvSpPr txBox="1"/>
          <p:nvPr/>
        </p:nvSpPr>
        <p:spPr>
          <a:xfrm flipH="1">
            <a:off x="467544" y="642097"/>
            <a:ext cx="8330410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GB" sz="1050" b="1" dirty="0" smtClean="0"/>
              <a:t>Inventory Tracking System</a:t>
            </a:r>
            <a:r>
              <a:rPr lang="en-GB" sz="1050" dirty="0" smtClean="0"/>
              <a:t>: Implement an inventory tracking system, such as inventory management software or an e-commerce platform with inventory management features. This system should help you keep track of your products, their quantities, and their status (in stock, out of stock, etc.).</a:t>
            </a:r>
          </a:p>
          <a:p>
            <a:pPr algn="just">
              <a:buFont typeface="Arial" pitchFamily="34" charset="0"/>
              <a:buChar char="•"/>
            </a:pPr>
            <a:r>
              <a:rPr lang="en-GB" sz="1050" b="1" dirty="0" smtClean="0"/>
              <a:t>Categorize Your Products</a:t>
            </a:r>
            <a:r>
              <a:rPr lang="en-GB" sz="1050" dirty="0" smtClean="0"/>
              <a:t>: Group your grocery items into categories like fresh produce, dairy, meat, canned goods, etc. This helps you organize your inventory and makes it easier for customers to find products.</a:t>
            </a:r>
          </a:p>
          <a:p>
            <a:pPr algn="just">
              <a:buFont typeface="Arial" pitchFamily="34" charset="0"/>
              <a:buChar char="•"/>
            </a:pPr>
            <a:r>
              <a:rPr lang="en-GB" sz="1050" b="1" dirty="0" smtClean="0"/>
              <a:t>Set Par Levels</a:t>
            </a:r>
            <a:r>
              <a:rPr lang="en-GB" sz="1050" dirty="0" smtClean="0"/>
              <a:t>: Determine the minimum and maximum stock levels for each product. When the stock falls below the minimum level, it should trigger a reorder.</a:t>
            </a:r>
          </a:p>
          <a:p>
            <a:pPr algn="just">
              <a:buFont typeface="Arial" pitchFamily="34" charset="0"/>
              <a:buChar char="•"/>
            </a:pPr>
            <a:r>
              <a:rPr lang="en-GB" sz="1050" b="1" dirty="0" smtClean="0"/>
              <a:t>Replenishment System</a:t>
            </a:r>
            <a:r>
              <a:rPr lang="en-GB" sz="1050" dirty="0" smtClean="0"/>
              <a:t>: Implement a system that automatically reorders products when they reach the minimum stock level. This can be integrated with your suppliers or wholesalers.</a:t>
            </a:r>
          </a:p>
          <a:p>
            <a:pPr algn="just">
              <a:buFont typeface="Arial" pitchFamily="34" charset="0"/>
              <a:buChar char="•"/>
            </a:pPr>
            <a:r>
              <a:rPr lang="en-GB" sz="1050" b="1" dirty="0" smtClean="0"/>
              <a:t>Supplier Relationships</a:t>
            </a:r>
            <a:r>
              <a:rPr lang="en-GB" sz="1050" dirty="0" smtClean="0"/>
              <a:t>: Establish strong relationships with your suppliers. Communicate your inventory needs, lead times, and quality expectations. Reliable suppliers are crucial to maintaining a well-stocked inventory.</a:t>
            </a:r>
          </a:p>
          <a:p>
            <a:pPr algn="just">
              <a:buFont typeface="Arial" pitchFamily="34" charset="0"/>
              <a:buChar char="•"/>
            </a:pPr>
            <a:r>
              <a:rPr lang="en-GB" sz="1050" b="1" dirty="0" smtClean="0"/>
              <a:t>Real-time Inventory Updates</a:t>
            </a:r>
            <a:r>
              <a:rPr lang="en-GB" sz="1050" dirty="0" smtClean="0"/>
              <a:t>: Ensure your inventory system provides real-time updates on product availability. Customers should see accurate stock levels on your website to prevent over-selling.</a:t>
            </a:r>
          </a:p>
          <a:p>
            <a:pPr algn="just">
              <a:buFont typeface="Arial" pitchFamily="34" charset="0"/>
              <a:buChar char="•"/>
            </a:pPr>
            <a:r>
              <a:rPr lang="en-GB" sz="1050" b="1" dirty="0" smtClean="0"/>
              <a:t>Batch and Expiry Tracking</a:t>
            </a:r>
            <a:r>
              <a:rPr lang="en-GB" sz="1050" dirty="0" smtClean="0"/>
              <a:t>: Especially important for perishable items, track the batch and expiry dates of products. This helps prevent selling expired or spoiled goods.</a:t>
            </a:r>
          </a:p>
          <a:p>
            <a:pPr algn="just">
              <a:buFont typeface="Arial" pitchFamily="34" charset="0"/>
              <a:buChar char="•"/>
            </a:pPr>
            <a:r>
              <a:rPr lang="en-GB" sz="1050" b="1" dirty="0" smtClean="0"/>
              <a:t>First-In, First-Out (FIFO)</a:t>
            </a:r>
            <a:r>
              <a:rPr lang="en-GB" sz="1050" dirty="0" smtClean="0"/>
              <a:t>: Implement a FIFO system to ensure older products are sold first. This minimizes waste and helps maintain product freshness.</a:t>
            </a:r>
          </a:p>
          <a:p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01AC952-3AFC-9D4B-38AA-C0C53D70543E}"/>
              </a:ext>
            </a:extLst>
          </p:cNvPr>
          <p:cNvSpPr txBox="1"/>
          <p:nvPr/>
        </p:nvSpPr>
        <p:spPr>
          <a:xfrm flipH="1">
            <a:off x="537203" y="3961706"/>
            <a:ext cx="8427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200" dirty="0" smtClean="0"/>
              <a:t> A Grocery shop plays a fundamental role in providing essential food and household items to the community.</a:t>
            </a:r>
            <a:br>
              <a:rPr lang="en-GB" sz="1200" dirty="0" smtClean="0"/>
            </a:br>
            <a:r>
              <a:rPr lang="en-GB" sz="1200" dirty="0" smtClean="0"/>
              <a:t>  The success of a grocery shop relies on effective inventory </a:t>
            </a:r>
            <a:r>
              <a:rPr lang="en-GB" sz="1200" dirty="0" err="1" smtClean="0"/>
              <a:t>management,quality</a:t>
            </a:r>
            <a:r>
              <a:rPr lang="en-GB" sz="1200" dirty="0" smtClean="0"/>
              <a:t> </a:t>
            </a:r>
            <a:r>
              <a:rPr lang="en-GB" sz="1200" dirty="0" err="1" smtClean="0"/>
              <a:t>products,competitive</a:t>
            </a:r>
            <a:r>
              <a:rPr lang="en-GB" sz="1200" dirty="0" smtClean="0"/>
              <a:t> </a:t>
            </a:r>
            <a:r>
              <a:rPr lang="en-GB" sz="1200" dirty="0" err="1" smtClean="0"/>
              <a:t>pricing,and</a:t>
            </a:r>
            <a:r>
              <a:rPr lang="en-GB" sz="1200" dirty="0" smtClean="0"/>
              <a:t> </a:t>
            </a:r>
            <a:r>
              <a:rPr lang="en-GB" sz="1200" smtClean="0"/>
              <a:t>excellent customer </a:t>
            </a:r>
            <a:r>
              <a:rPr lang="en-GB" sz="1200" dirty="0" smtClean="0"/>
              <a:t>service.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7620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38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Assessment</a:t>
            </a:r>
            <a:r>
              <a:rPr lang="en-US" sz="24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 </a:t>
            </a:r>
            <a:r>
              <a:rPr sz="24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9218" y="900759"/>
            <a:ext cx="154241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Gather requirements for the </a:t>
            </a:r>
          </a:p>
          <a:p>
            <a:pPr algn="r"/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project </a:t>
            </a:r>
            <a:endParaRPr lang="en-US" sz="600" dirty="0">
              <a:solidFill>
                <a:srgbClr val="000000"/>
              </a:solidFill>
              <a:latin typeface="HP Simplified" panose="020B0604020204020204" pitchFamily="34" charset="0"/>
              <a:cs typeface="LNEEUU+EBGaramond-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3200" y="971550"/>
            <a:ext cx="1537842" cy="326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dd Readme.md file with description of the project </a:t>
            </a:r>
            <a:endParaRPr lang="en-US" sz="10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528" y="2019274"/>
            <a:ext cx="186918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Prepare database design </a:t>
            </a:r>
          </a:p>
          <a:p>
            <a:pPr algn="r"/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schemas </a:t>
            </a:r>
            <a:endParaRPr lang="en-US" sz="10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5600" y="2190750"/>
            <a:ext cx="16129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Commit all changes with "first commit"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72992" y="2067945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/>
                <a:cs typeface="CSBFGQ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32930" y="3319288"/>
            <a:ext cx="15345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Get your initial project </a:t>
            </a:r>
          </a:p>
          <a:p>
            <a:pPr algn="r"/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Structure ready </a:t>
            </a:r>
            <a:endParaRPr lang="en-US" sz="10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77000" y="3486150"/>
            <a:ext cx="151384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reate a repository on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github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realted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project 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Initiate a </a:t>
            </a:r>
            <a:endParaRPr lang="en-US" sz="10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65423" y="4195378"/>
            <a:ext cx="1557147" cy="159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Initiate a git repository </a:t>
            </a:r>
            <a:endParaRPr lang="en-US" sz="10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86400" y="4324350"/>
            <a:ext cx="1386078" cy="3397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Push your changes to </a:t>
            </a:r>
            <a:r>
              <a:rPr lang="en-US" sz="11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github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6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666" y="427735"/>
            <a:ext cx="8156734" cy="36680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266" name="AutoShape 2" descr="blob:https://web.whatsapp.com/8b7ecc5e-b915-472c-a3a8-6f65b2cb8e8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9" name="Picture 5" descr="C:\Users\IP LAB\Downloads\WhatsApp Image 2023-11-03 at 11.23.13 A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4000" y="-85725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86200" y="2266950"/>
            <a:ext cx="32766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45"/>
              </a:lnSpc>
            </a:pPr>
            <a:r>
              <a:rPr lang="en-US" sz="1100" b="1" dirty="0" smtClean="0">
                <a:solidFill>
                  <a:srgbClr val="BD8738"/>
                </a:solidFill>
                <a:latin typeface="Times New Roman" pitchFamily="18" charset="0"/>
                <a:cs typeface="Times New Roman" pitchFamily="18" charset="0"/>
              </a:rPr>
              <a:t>https</a:t>
            </a:r>
            <a:r>
              <a:rPr lang="en-US" sz="1100" b="1" smtClean="0">
                <a:solidFill>
                  <a:srgbClr val="BD8738"/>
                </a:solidFill>
                <a:latin typeface="Times New Roman" pitchFamily="18" charset="0"/>
                <a:cs typeface="Times New Roman" pitchFamily="18" charset="0"/>
              </a:rPr>
              <a:t>://</a:t>
            </a:r>
            <a:r>
              <a:rPr lang="en-US" sz="1100" b="1" smtClean="0">
                <a:solidFill>
                  <a:srgbClr val="BD8738"/>
                </a:solidFill>
                <a:latin typeface="Times New Roman" pitchFamily="18" charset="0"/>
                <a:cs typeface="Times New Roman" pitchFamily="18" charset="0"/>
              </a:rPr>
              <a:t>github.com/harihara143/naanmudhalvan</a:t>
            </a:r>
            <a:endParaRPr sz="1100" b="1" dirty="0">
              <a:solidFill>
                <a:srgbClr val="BD8738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555</Words>
  <Application>Microsoft Office PowerPoint</Application>
  <PresentationFormat>On-screen Show (16:9)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Calibri</vt:lpstr>
      <vt:lpstr>Times New Roman</vt:lpstr>
      <vt:lpstr>ILIIOR+EBGaramond-Bold</vt:lpstr>
      <vt:lpstr>IDNLAK+EBGaramond-Medium</vt:lpstr>
      <vt:lpstr>CFRUAJ+EBGaramond-Medium</vt:lpstr>
      <vt:lpstr>CSBFGQ+EBGaramond-Bold</vt:lpstr>
      <vt:lpstr>SJNKRS+ArialMT</vt:lpstr>
      <vt:lpstr>CHCNIJ+PublicSans-Bold</vt:lpstr>
      <vt:lpstr>HP Simplified</vt:lpstr>
      <vt:lpstr>LNEEUU+EBGaramond-Regular</vt:lpstr>
      <vt:lpstr>SLFRMA+PublicSans-BoldItalic</vt:lpstr>
      <vt:lpstr>Theme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2IT38</dc:creator>
  <cp:lastModifiedBy>IP LAB</cp:lastModifiedBy>
  <cp:revision>31</cp:revision>
  <dcterms:modified xsi:type="dcterms:W3CDTF">2023-11-03T06:03:45Z</dcterms:modified>
</cp:coreProperties>
</file>