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6"/>
  </p:notesMasterIdLst>
  <p:sldIdLst>
    <p:sldId id="256" r:id="rId2"/>
    <p:sldId id="258" r:id="rId3"/>
    <p:sldId id="277" r:id="rId4"/>
    <p:sldId id="264" r:id="rId5"/>
    <p:sldId id="259" r:id="rId6"/>
    <p:sldId id="260" r:id="rId7"/>
    <p:sldId id="265" r:id="rId8"/>
    <p:sldId id="278" r:id="rId9"/>
    <p:sldId id="286" r:id="rId10"/>
    <p:sldId id="287" r:id="rId11"/>
    <p:sldId id="285" r:id="rId12"/>
    <p:sldId id="267" r:id="rId13"/>
    <p:sldId id="274" r:id="rId14"/>
    <p:sldId id="266" r:id="rId15"/>
    <p:sldId id="281" r:id="rId16"/>
    <p:sldId id="282" r:id="rId17"/>
    <p:sldId id="283" r:id="rId18"/>
    <p:sldId id="312" r:id="rId19"/>
    <p:sldId id="289" r:id="rId20"/>
    <p:sldId id="307" r:id="rId21"/>
    <p:sldId id="308" r:id="rId22"/>
    <p:sldId id="309" r:id="rId23"/>
    <p:sldId id="310" r:id="rId24"/>
    <p:sldId id="313" r:id="rId25"/>
    <p:sldId id="311" r:id="rId26"/>
    <p:sldId id="272" r:id="rId27"/>
    <p:sldId id="280" r:id="rId28"/>
    <p:sldId id="276" r:id="rId29"/>
    <p:sldId id="275" r:id="rId30"/>
    <p:sldId id="269" r:id="rId31"/>
    <p:sldId id="270" r:id="rId32"/>
    <p:sldId id="271" r:id="rId33"/>
    <p:sldId id="279" r:id="rId34"/>
    <p:sldId id="273" r:id="rId35"/>
  </p:sldIdLst>
  <p:sldSz cx="18288000" cy="10287000"/>
  <p:notesSz cx="6858000" cy="9144000"/>
  <p:embeddedFontLst>
    <p:embeddedFont>
      <p:font typeface="Arial Black" panose="020B0A04020102020204" pitchFamily="34" charset="0"/>
      <p:bold r:id="rId37"/>
    </p:embeddedFont>
    <p:embeddedFont>
      <p:font typeface="Century Gothic" panose="020B0502020202020204" pitchFamily="34" charset="0"/>
      <p:regular r:id="rId38"/>
      <p:bold r:id="rId39"/>
      <p:italic r:id="rId40"/>
      <p:boldItalic r:id="rId41"/>
    </p:embeddedFont>
    <p:embeddedFont>
      <p:font typeface="DM Sans Italics" panose="020B0604020202020204" charset="0"/>
      <p:regular r:id="rId42"/>
      <p:bold r:id="rId43"/>
      <p:italic r:id="rId44"/>
    </p:embeddedFont>
    <p:embeddedFont>
      <p:font typeface="Garamond" panose="02020404030301010803" pitchFamily="18" charset="0"/>
      <p:regular r:id="rId45"/>
      <p:bold r:id="rId46"/>
      <p:italic r:id="rId47"/>
    </p:embeddedFont>
    <p:embeddedFont>
      <p:font typeface="Mongolian Baiti" panose="03000500000000000000" pitchFamily="66" charset="0"/>
      <p:regular r:id="rId48"/>
    </p:embeddedFont>
    <p:embeddedFont>
      <p:font typeface="Montserrat Classic Bold" panose="020B0604020202020204" charset="0"/>
      <p:regular r:id="rId49"/>
      <p:bold r:id="rId50"/>
      <p:italic r:id="rId51"/>
    </p:embeddedFont>
    <p:embeddedFont>
      <p:font typeface="Oswald Bold" panose="020B0604020202020204" charset="0"/>
      <p:bold r:id="rId5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22" autoAdjust="0"/>
  </p:normalViewPr>
  <p:slideViewPr>
    <p:cSldViewPr showGuides="1">
      <p:cViewPr varScale="1">
        <p:scale>
          <a:sx n="63" d="100"/>
          <a:sy n="63" d="100"/>
        </p:scale>
        <p:origin x="136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315B3-9FA4-4FFB-9F99-155ECD424FB3}" type="datetimeFigureOut">
              <a:rPr lang="en-IN" smtClean="0"/>
              <a:t>06-05-2024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0E3E5-1D1F-40BC-8A69-1DDA84A5F64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40E3E5-1D1F-40BC-8A69-1DDA84A5F647}" type="slidenum">
              <a:rPr lang="en-IN" smtClean="0"/>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8288000" cy="10287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961805" y="1901595"/>
            <a:ext cx="14364393" cy="6461925"/>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2171702" y="2117423"/>
            <a:ext cx="13944600" cy="6052155"/>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7703820" y="1901595"/>
            <a:ext cx="2880360" cy="109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7875270" y="1901596"/>
            <a:ext cx="2537460" cy="967943"/>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342562" y="3136895"/>
            <a:ext cx="13602879" cy="3886200"/>
          </a:xfrm>
        </p:spPr>
        <p:txBody>
          <a:bodyPr tIns="45720" bIns="45720" anchor="ctr">
            <a:noAutofit/>
          </a:bodyPr>
          <a:lstStyle>
            <a:lvl1pPr algn="ctr">
              <a:lnSpc>
                <a:spcPct val="83000"/>
              </a:lnSpc>
              <a:defRPr lang="en-US" sz="10800" b="0" kern="1200" cap="all" spc="-15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2343150" y="7023094"/>
            <a:ext cx="13606272" cy="685802"/>
          </a:xfrm>
        </p:spPr>
        <p:txBody>
          <a:bodyPr>
            <a:normAutofit/>
          </a:bodyPr>
          <a:lstStyle>
            <a:lvl1pPr marL="0" indent="0" algn="ctr">
              <a:spcBef>
                <a:spcPts val="0"/>
              </a:spcBef>
              <a:buNone/>
              <a:defRPr sz="2400" spc="120" baseline="0">
                <a:solidFill>
                  <a:schemeClr val="tx1"/>
                </a:solidFill>
              </a:defRPr>
            </a:lvl1pPr>
            <a:lvl2pPr marL="685800" indent="0" algn="ctr">
              <a:buNone/>
              <a:defRPr sz="2400"/>
            </a:lvl2pPr>
            <a:lvl3pPr marL="1371600" indent="0" algn="ctr">
              <a:buNone/>
              <a:defRPr sz="24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20" name="Date Placeholder 19"/>
          <p:cNvSpPr>
            <a:spLocks noGrp="1"/>
          </p:cNvSpPr>
          <p:nvPr>
            <p:ph type="dt" sz="half" idx="10"/>
          </p:nvPr>
        </p:nvSpPr>
        <p:spPr>
          <a:xfrm>
            <a:off x="7978140" y="2011883"/>
            <a:ext cx="2331720" cy="790820"/>
          </a:xfrm>
        </p:spPr>
        <p:txBody>
          <a:bodyPr/>
          <a:lstStyle>
            <a:lvl1pPr algn="ctr">
              <a:defRPr sz="1950" spc="0" baseline="0">
                <a:solidFill>
                  <a:schemeClr val="tx1"/>
                </a:solidFill>
                <a:latin typeface="+mn-lt"/>
              </a:defRPr>
            </a:lvl1pPr>
          </a:lstStyle>
          <a:p>
            <a:fld id="{1D8BD707-D9CF-40AE-B4C6-C98DA3205C09}" type="datetimeFigureOut">
              <a:rPr lang="en-US" smtClean="0"/>
              <a:t>5/6/2024</a:t>
            </a:fld>
            <a:endParaRPr lang="en-US"/>
          </a:p>
        </p:txBody>
      </p:sp>
      <p:sp>
        <p:nvSpPr>
          <p:cNvPr id="21" name="Footer Placeholder 20"/>
          <p:cNvSpPr>
            <a:spLocks noGrp="1"/>
          </p:cNvSpPr>
          <p:nvPr>
            <p:ph type="ftr" sz="quarter" idx="11"/>
          </p:nvPr>
        </p:nvSpPr>
        <p:spPr>
          <a:xfrm>
            <a:off x="2180844" y="7816590"/>
            <a:ext cx="8858250" cy="3429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12910379" y="7818120"/>
            <a:ext cx="3167822" cy="342900"/>
          </a:xfrm>
        </p:spPr>
        <p:txBody>
          <a:bodyPr/>
          <a:lstStyle>
            <a:lvl1pPr>
              <a:defRPr>
                <a:solidFill>
                  <a:schemeClr val="tx1">
                    <a:lumMod val="75000"/>
                    <a:lumOff val="25000"/>
                  </a:schemeClr>
                </a:solidFill>
              </a:defRPr>
            </a:lvl1pPr>
          </a:lstStyle>
          <a:p>
            <a:fld id="{B6F15528-21DE-4FAA-801E-634DDDAF4B2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87400" y="1143000"/>
            <a:ext cx="3543300" cy="78867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1143000"/>
            <a:ext cx="12115800" cy="7886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8288000" cy="10287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961805" y="1901595"/>
            <a:ext cx="14364393" cy="6461925"/>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2171700" y="2117423"/>
            <a:ext cx="13944600" cy="6052155"/>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7703820" y="1901595"/>
            <a:ext cx="2880360" cy="109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7875270" y="1901596"/>
            <a:ext cx="2537460" cy="967943"/>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2345435" y="3141464"/>
            <a:ext cx="13606272" cy="3881628"/>
          </a:xfrm>
        </p:spPr>
        <p:txBody>
          <a:bodyPr anchor="ctr">
            <a:noAutofit/>
          </a:bodyPr>
          <a:lstStyle>
            <a:lvl1pPr algn="ctr">
              <a:lnSpc>
                <a:spcPct val="83000"/>
              </a:lnSpc>
              <a:defRPr lang="en-US" sz="10800" kern="1200" cap="all" spc="-15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2345436" y="7023093"/>
            <a:ext cx="13606272" cy="685800"/>
          </a:xfrm>
        </p:spPr>
        <p:txBody>
          <a:bodyPr anchor="t">
            <a:normAutofit/>
          </a:bodyPr>
          <a:lstStyle>
            <a:lvl1pPr marL="0" indent="0" algn="ctr">
              <a:buNone/>
              <a:defRPr sz="2400">
                <a:solidFill>
                  <a:schemeClr val="tx1"/>
                </a:solidFill>
                <a:effectLst/>
              </a:defRPr>
            </a:lvl1pPr>
            <a:lvl2pPr marL="685800" indent="0">
              <a:buNone/>
              <a:defRPr sz="24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982712" y="2016753"/>
            <a:ext cx="2331720" cy="795528"/>
          </a:xfrm>
        </p:spPr>
        <p:txBody>
          <a:bodyPr/>
          <a:lstStyle>
            <a:lvl1pPr algn="ctr">
              <a:defRPr lang="en-US" sz="1950" kern="1200" spc="0" baseline="0">
                <a:solidFill>
                  <a:schemeClr val="tx1"/>
                </a:solidFill>
                <a:latin typeface="+mn-lt"/>
                <a:ea typeface="+mn-ea"/>
                <a:cs typeface="+mn-cs"/>
              </a:defRPr>
            </a:lvl1pPr>
          </a:lstStyle>
          <a:p>
            <a:fld id="{1D8BD707-D9CF-40AE-B4C6-C98DA3205C09}" type="datetimeFigureOut">
              <a:rPr lang="en-US" smtClean="0"/>
              <a:t>5/6/2024</a:t>
            </a:fld>
            <a:endParaRPr lang="en-US"/>
          </a:p>
        </p:txBody>
      </p:sp>
      <p:sp>
        <p:nvSpPr>
          <p:cNvPr id="5" name="Footer Placeholder 4"/>
          <p:cNvSpPr>
            <a:spLocks noGrp="1"/>
          </p:cNvSpPr>
          <p:nvPr>
            <p:ph type="ftr" sz="quarter" idx="11"/>
          </p:nvPr>
        </p:nvSpPr>
        <p:spPr>
          <a:xfrm>
            <a:off x="2180330" y="7816590"/>
            <a:ext cx="8860536" cy="342900"/>
          </a:xfrm>
        </p:spPr>
        <p:txBody>
          <a:bodyPr/>
          <a:lstStyle>
            <a:lvl1pPr algn="l">
              <a:defRPr/>
            </a:lvl1pPr>
          </a:lstStyle>
          <a:p>
            <a:endParaRPr lang="en-US"/>
          </a:p>
        </p:txBody>
      </p:sp>
      <p:sp>
        <p:nvSpPr>
          <p:cNvPr id="6" name="Slide Number Placeholder 5"/>
          <p:cNvSpPr>
            <a:spLocks noGrp="1"/>
          </p:cNvSpPr>
          <p:nvPr>
            <p:ph type="sldNum" sz="quarter" idx="12"/>
          </p:nvPr>
        </p:nvSpPr>
        <p:spPr>
          <a:xfrm>
            <a:off x="12906756" y="7816590"/>
            <a:ext cx="3168396" cy="342900"/>
          </a:xfrm>
        </p:spPr>
        <p:txBody>
          <a:bodyPr/>
          <a:lstStyle/>
          <a:p>
            <a:fld id="{B6F15528-21DE-4FAA-801E-634DDDAF4B2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00200" y="3154680"/>
            <a:ext cx="7132320" cy="5623560"/>
          </a:xfrm>
        </p:spPr>
        <p:txBody>
          <a:bodyPr/>
          <a:lstStyle>
            <a:lvl1pPr>
              <a:defRPr sz="2700"/>
            </a:lvl1pPr>
            <a:lvl2pPr>
              <a:defRPr sz="24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555480" y="3154680"/>
            <a:ext cx="7132320" cy="5623560"/>
          </a:xfrm>
        </p:spPr>
        <p:txBody>
          <a:bodyPr/>
          <a:lstStyle>
            <a:lvl1pPr>
              <a:defRPr sz="2700"/>
            </a:lvl1pPr>
            <a:lvl2pPr>
              <a:defRPr sz="24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604772" y="3111501"/>
            <a:ext cx="7132320" cy="960120"/>
          </a:xfrm>
        </p:spPr>
        <p:txBody>
          <a:bodyPr anchor="ctr">
            <a:normAutofit/>
          </a:bodyPr>
          <a:lstStyle>
            <a:lvl1pPr marL="0" indent="0" algn="ctr">
              <a:spcBef>
                <a:spcPts val="0"/>
              </a:spcBef>
              <a:buNone/>
              <a:defRPr sz="2850" b="0">
                <a:solidFill>
                  <a:schemeClr val="tx2"/>
                </a:solidFill>
                <a:latin typeface="+mn-lt"/>
              </a:defRPr>
            </a:lvl1pPr>
            <a:lvl2pPr marL="685800" indent="0">
              <a:buNone/>
              <a:defRPr sz="285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04772" y="4133847"/>
            <a:ext cx="7132320" cy="4800600"/>
          </a:xfrm>
        </p:spPr>
        <p:txBody>
          <a:bodyPr/>
          <a:lstStyle>
            <a:lvl1pPr>
              <a:defRPr sz="2700"/>
            </a:lvl1pPr>
            <a:lvl2pPr>
              <a:defRPr sz="24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560052" y="3111501"/>
            <a:ext cx="7132320" cy="960120"/>
          </a:xfrm>
        </p:spPr>
        <p:txBody>
          <a:bodyPr anchor="ctr">
            <a:normAutofit/>
          </a:bodyPr>
          <a:lstStyle>
            <a:lvl1pPr marL="0" indent="0" algn="ctr">
              <a:spcBef>
                <a:spcPts val="0"/>
              </a:spcBef>
              <a:buNone/>
              <a:defRPr sz="2850" b="0">
                <a:solidFill>
                  <a:schemeClr val="tx2"/>
                </a:solidFill>
              </a:defRPr>
            </a:lvl1pPr>
            <a:lvl2pPr marL="685800" indent="0">
              <a:buNone/>
              <a:defRPr sz="285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560052" y="4134872"/>
            <a:ext cx="7132320" cy="4800600"/>
          </a:xfrm>
        </p:spPr>
        <p:txBody>
          <a:bodyPr/>
          <a:lstStyle>
            <a:lvl1pPr>
              <a:defRPr sz="2700"/>
            </a:lvl1pPr>
            <a:lvl2pPr>
              <a:defRPr sz="24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368294" y="356616"/>
            <a:ext cx="12797028" cy="95737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3530579" y="356616"/>
            <a:ext cx="4389120" cy="95737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944600" y="911088"/>
            <a:ext cx="3646170" cy="2468880"/>
          </a:xfrm>
        </p:spPr>
        <p:txBody>
          <a:bodyPr anchor="b">
            <a:normAutofit/>
          </a:bodyPr>
          <a:lstStyle>
            <a:lvl1pPr algn="l" defTabSz="1371600" rtl="0" eaLnBrk="1" latinLnBrk="0" hangingPunct="1">
              <a:lnSpc>
                <a:spcPct val="90000"/>
              </a:lnSpc>
              <a:spcBef>
                <a:spcPct val="0"/>
              </a:spcBef>
              <a:buNone/>
              <a:defRPr lang="en-US" sz="42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1028700" y="914400"/>
            <a:ext cx="11658600" cy="8001000"/>
          </a:xfrm>
        </p:spPr>
        <p:txBody>
          <a:bodyPr/>
          <a:lstStyle>
            <a:lvl1pPr>
              <a:defRPr sz="2700"/>
            </a:lvl1pPr>
            <a:lvl2pPr>
              <a:defRPr sz="24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944600" y="3429000"/>
            <a:ext cx="3646170" cy="5257800"/>
          </a:xfrm>
        </p:spPr>
        <p:txBody>
          <a:bodyPr>
            <a:normAutofit/>
          </a:bodyPr>
          <a:lstStyle>
            <a:lvl1pPr marL="0" indent="0">
              <a:lnSpc>
                <a:spcPct val="110000"/>
              </a:lnSpc>
              <a:spcBef>
                <a:spcPts val="1200"/>
              </a:spcBef>
              <a:buNone/>
              <a:defRPr sz="210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t>5/6/2024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5590516" y="9334503"/>
            <a:ext cx="2194560" cy="411480"/>
          </a:xfrm>
        </p:spPr>
        <p:txBody>
          <a:bodyPr/>
          <a:lstStyle>
            <a:lvl1pPr>
              <a:defRPr>
                <a:solidFill>
                  <a:srgbClr val="FFFFFF"/>
                </a:solidFill>
              </a:defRPr>
            </a:lvl1pPr>
          </a:lstStyle>
          <a:p>
            <a:fld id="{B6F15528-21DE-4FAA-801E-634DDDAF4B2B}" type="slidenum">
              <a:rPr lang="en-US" smtClean="0"/>
              <a:t>‹#›</a:t>
            </a:fld>
            <a:endParaRPr lang="en-US"/>
          </a:p>
        </p:txBody>
      </p:sp>
      <p:sp>
        <p:nvSpPr>
          <p:cNvPr id="12" name="Rectangle 11"/>
          <p:cNvSpPr/>
          <p:nvPr/>
        </p:nvSpPr>
        <p:spPr>
          <a:xfrm>
            <a:off x="13736319" y="562356"/>
            <a:ext cx="3977640" cy="9162288"/>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13530579" y="356616"/>
            <a:ext cx="4389120" cy="95737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944600" y="905256"/>
            <a:ext cx="3648456" cy="2468880"/>
          </a:xfrm>
        </p:spPr>
        <p:txBody>
          <a:bodyPr anchor="b">
            <a:noAutofit/>
          </a:bodyPr>
          <a:lstStyle>
            <a:lvl1pPr algn="l">
              <a:defRPr sz="42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42898" y="356616"/>
            <a:ext cx="12797028" cy="9573768"/>
          </a:xfrm>
          <a:solidFill>
            <a:schemeClr val="accent1">
              <a:lumMod val="60000"/>
              <a:lumOff val="40000"/>
            </a:schemeClr>
          </a:solidFill>
          <a:ln>
            <a:noFill/>
          </a:ln>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944600" y="3429000"/>
            <a:ext cx="3648456" cy="5253228"/>
          </a:xfrm>
        </p:spPr>
        <p:txBody>
          <a:bodyPr>
            <a:normAutofit/>
          </a:bodyPr>
          <a:lstStyle>
            <a:lvl1pPr marL="0" indent="0" algn="l">
              <a:lnSpc>
                <a:spcPct val="110000"/>
              </a:lnSpc>
              <a:spcBef>
                <a:spcPts val="1200"/>
              </a:spcBef>
              <a:buNone/>
              <a:defRPr sz="210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D8BD707-D9CF-40AE-B4C6-C98DA3205C09}" type="datetimeFigureOut">
              <a:rPr lang="en-US" smtClean="0"/>
              <a:t>5/6/2024</a:t>
            </a:fld>
            <a:endParaRPr lang="en-US"/>
          </a:p>
        </p:txBody>
      </p:sp>
      <p:sp>
        <p:nvSpPr>
          <p:cNvPr id="6" name="Footer Placeholder 5"/>
          <p:cNvSpPr>
            <a:spLocks noGrp="1"/>
          </p:cNvSpPr>
          <p:nvPr>
            <p:ph type="ftr" sz="quarter" idx="11"/>
          </p:nvPr>
        </p:nvSpPr>
        <p:spPr/>
        <p:txBody>
          <a:bodyPr/>
          <a:lstStyle>
            <a:lvl1pPr marL="0" algn="r" defTabSz="1371600" rtl="0" eaLnBrk="1" latinLnBrk="0" hangingPunct="1">
              <a:defRPr lang="en-US" sz="15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5595092" y="9340596"/>
            <a:ext cx="2194560" cy="411480"/>
          </a:xfrm>
        </p:spPr>
        <p:txBody>
          <a:bodyPr/>
          <a:lstStyle>
            <a:lvl1pPr>
              <a:defRPr>
                <a:solidFill>
                  <a:srgbClr val="FFFFFF"/>
                </a:solidFill>
              </a:defRPr>
            </a:lvl1pPr>
          </a:lstStyle>
          <a:p>
            <a:fld id="{B6F15528-21DE-4FAA-801E-634DDDAF4B2B}" type="slidenum">
              <a:rPr lang="en-US" smtClean="0"/>
              <a:t>‹#›</a:t>
            </a:fld>
            <a:endParaRPr lang="en-US"/>
          </a:p>
        </p:txBody>
      </p:sp>
      <p:sp>
        <p:nvSpPr>
          <p:cNvPr id="10" name="Rectangle 9"/>
          <p:cNvSpPr/>
          <p:nvPr/>
        </p:nvSpPr>
        <p:spPr>
          <a:xfrm>
            <a:off x="13736319" y="562356"/>
            <a:ext cx="3977640" cy="9162288"/>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52044" y="356616"/>
            <a:ext cx="17583912" cy="957376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600200" y="963891"/>
            <a:ext cx="15087600" cy="2057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0200" y="3154680"/>
            <a:ext cx="15087600" cy="58978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1480" y="9461508"/>
            <a:ext cx="4114800" cy="411480"/>
          </a:xfrm>
          <a:prstGeom prst="rect">
            <a:avLst/>
          </a:prstGeom>
        </p:spPr>
        <p:txBody>
          <a:bodyPr vert="horz" lIns="91440" tIns="45720" rIns="91440" bIns="45720" rtlCol="0" anchor="b"/>
          <a:lstStyle>
            <a:lvl1pPr algn="l">
              <a:defRPr sz="1500">
                <a:solidFill>
                  <a:schemeClr val="tx1">
                    <a:lumMod val="75000"/>
                    <a:lumOff val="25000"/>
                  </a:schemeClr>
                </a:solidFill>
              </a:defRPr>
            </a:lvl1pPr>
          </a:lstStyle>
          <a:p>
            <a:fld id="{1D8BD707-D9CF-40AE-B4C6-C98DA3205C09}" type="datetimeFigureOut">
              <a:rPr lang="en-US" smtClean="0"/>
              <a:t>5/6/2024</a:t>
            </a:fld>
            <a:endParaRPr lang="en-US"/>
          </a:p>
        </p:txBody>
      </p:sp>
      <p:sp>
        <p:nvSpPr>
          <p:cNvPr id="5" name="Footer Placeholder 4"/>
          <p:cNvSpPr>
            <a:spLocks noGrp="1"/>
          </p:cNvSpPr>
          <p:nvPr>
            <p:ph type="ftr" sz="quarter" idx="3"/>
          </p:nvPr>
        </p:nvSpPr>
        <p:spPr>
          <a:xfrm>
            <a:off x="5234940" y="9461508"/>
            <a:ext cx="7818120" cy="411480"/>
          </a:xfrm>
          <a:prstGeom prst="rect">
            <a:avLst/>
          </a:prstGeom>
        </p:spPr>
        <p:txBody>
          <a:bodyPr vert="horz" lIns="91440" tIns="45720" rIns="91440" bIns="45720" rtlCol="0" anchor="b"/>
          <a:lstStyle>
            <a:lvl1pPr algn="ctr">
              <a:defRPr sz="15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5704820" y="9461508"/>
            <a:ext cx="2194560" cy="411480"/>
          </a:xfrm>
          <a:prstGeom prst="rect">
            <a:avLst/>
          </a:prstGeom>
        </p:spPr>
        <p:txBody>
          <a:bodyPr vert="horz" lIns="91440" tIns="45720" rIns="91440" bIns="45720" rtlCol="0" anchor="b"/>
          <a:lstStyle>
            <a:lvl1pPr algn="r">
              <a:defRPr sz="1500">
                <a:solidFill>
                  <a:schemeClr val="tx1">
                    <a:lumMod val="75000"/>
                    <a:lumOff val="2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71600" rtl="0" eaLnBrk="1" latinLnBrk="0" hangingPunct="1">
        <a:lnSpc>
          <a:spcPct val="90000"/>
        </a:lnSpc>
        <a:spcBef>
          <a:spcPct val="0"/>
        </a:spcBef>
        <a:buNone/>
        <a:defRPr lang="en-US" sz="7200" kern="1200" cap="none" spc="0" baseline="0" dirty="0">
          <a:solidFill>
            <a:schemeClr val="tx1">
              <a:lumMod val="85000"/>
              <a:lumOff val="15000"/>
            </a:schemeClr>
          </a:solidFill>
          <a:effectLst/>
          <a:latin typeface="+mj-lt"/>
          <a:ea typeface="+mn-ea"/>
          <a:cs typeface="+mn-cs"/>
        </a:defRPr>
      </a:lvl1pPr>
    </p:titleStyle>
    <p:bodyStyle>
      <a:lvl1pPr marL="274320" indent="-274320" algn="l" defTabSz="1371600" rtl="0" eaLnBrk="1" latinLnBrk="0" hangingPunct="1">
        <a:lnSpc>
          <a:spcPct val="100000"/>
        </a:lnSpc>
        <a:spcBef>
          <a:spcPts val="1350"/>
        </a:spcBef>
        <a:spcAft>
          <a:spcPts val="0"/>
        </a:spcAft>
        <a:buClr>
          <a:schemeClr val="tx1">
            <a:lumMod val="85000"/>
            <a:lumOff val="15000"/>
          </a:schemeClr>
        </a:buClr>
        <a:buFont typeface="Garamond" panose="02020404030301010803" pitchFamily="18" charset="0"/>
        <a:buChar char="◦"/>
        <a:defRPr sz="2700" kern="1200">
          <a:solidFill>
            <a:schemeClr val="tx1"/>
          </a:solidFill>
          <a:latin typeface="+mn-lt"/>
          <a:ea typeface="+mn-ea"/>
          <a:cs typeface="+mn-cs"/>
        </a:defRPr>
      </a:lvl1pPr>
      <a:lvl2pPr marL="685800" indent="-274320" algn="l" defTabSz="1371600" rtl="0" eaLnBrk="1" latinLnBrk="0" hangingPunct="1">
        <a:lnSpc>
          <a:spcPct val="100000"/>
        </a:lnSpc>
        <a:spcBef>
          <a:spcPts val="750"/>
        </a:spcBef>
        <a:buClr>
          <a:schemeClr val="tx1">
            <a:lumMod val="85000"/>
            <a:lumOff val="15000"/>
          </a:schemeClr>
        </a:buClr>
        <a:buFont typeface="Garamond" panose="02020404030301010803" pitchFamily="18" charset="0"/>
        <a:buChar char="◦"/>
        <a:defRPr sz="2400" kern="1200">
          <a:solidFill>
            <a:schemeClr val="tx1"/>
          </a:solidFill>
          <a:latin typeface="+mn-lt"/>
          <a:ea typeface="+mn-ea"/>
          <a:cs typeface="+mn-cs"/>
        </a:defRPr>
      </a:lvl2pPr>
      <a:lvl3pPr marL="1097280" indent="-274320" algn="l" defTabSz="1371600" rtl="0" eaLnBrk="1" latinLnBrk="0" hangingPunct="1">
        <a:lnSpc>
          <a:spcPct val="100000"/>
        </a:lnSpc>
        <a:spcBef>
          <a:spcPts val="750"/>
        </a:spcBef>
        <a:buClr>
          <a:schemeClr val="tx1">
            <a:lumMod val="85000"/>
            <a:lumOff val="15000"/>
          </a:schemeClr>
        </a:buClr>
        <a:buFont typeface="Garamond" panose="02020404030301010803" pitchFamily="18" charset="0"/>
        <a:buChar char="◦"/>
        <a:defRPr sz="2100" kern="1200">
          <a:solidFill>
            <a:schemeClr val="tx1"/>
          </a:solidFill>
          <a:latin typeface="+mn-lt"/>
          <a:ea typeface="+mn-ea"/>
          <a:cs typeface="+mn-cs"/>
        </a:defRPr>
      </a:lvl3pPr>
      <a:lvl4pPr marL="1508760" indent="-274320" algn="l" defTabSz="1371600" rtl="0" eaLnBrk="1" latinLnBrk="0" hangingPunct="1">
        <a:lnSpc>
          <a:spcPct val="100000"/>
        </a:lnSpc>
        <a:spcBef>
          <a:spcPts val="750"/>
        </a:spcBef>
        <a:buClr>
          <a:schemeClr val="tx1">
            <a:lumMod val="85000"/>
            <a:lumOff val="15000"/>
          </a:schemeClr>
        </a:buClr>
        <a:buFont typeface="Garamond" panose="02020404030301010803" pitchFamily="18" charset="0"/>
        <a:buChar char="◦"/>
        <a:defRPr sz="2100" kern="1200">
          <a:solidFill>
            <a:schemeClr val="tx1"/>
          </a:solidFill>
          <a:latin typeface="+mn-lt"/>
          <a:ea typeface="+mn-ea"/>
          <a:cs typeface="+mn-cs"/>
        </a:defRPr>
      </a:lvl4pPr>
      <a:lvl5pPr marL="1920240" indent="-274320" algn="l" defTabSz="1371600" rtl="0" eaLnBrk="1" latinLnBrk="0" hangingPunct="1">
        <a:lnSpc>
          <a:spcPct val="100000"/>
        </a:lnSpc>
        <a:spcBef>
          <a:spcPts val="750"/>
        </a:spcBef>
        <a:buClr>
          <a:schemeClr val="tx1">
            <a:lumMod val="85000"/>
            <a:lumOff val="15000"/>
          </a:schemeClr>
        </a:buClr>
        <a:buFont typeface="Garamond" panose="02020404030301010803" pitchFamily="18" charset="0"/>
        <a:buChar char="◦"/>
        <a:defRPr sz="2100" kern="1200">
          <a:solidFill>
            <a:schemeClr val="tx1"/>
          </a:solidFill>
          <a:latin typeface="+mn-lt"/>
          <a:ea typeface="+mn-ea"/>
          <a:cs typeface="+mn-cs"/>
        </a:defRPr>
      </a:lvl5pPr>
      <a:lvl6pPr marL="2400300" indent="-342900" algn="l" defTabSz="1371600" rtl="0" eaLnBrk="1" latinLnBrk="0" hangingPunct="1">
        <a:lnSpc>
          <a:spcPct val="100000"/>
        </a:lnSpc>
        <a:spcBef>
          <a:spcPts val="750"/>
        </a:spcBef>
        <a:buClr>
          <a:schemeClr val="tx1">
            <a:lumMod val="85000"/>
            <a:lumOff val="15000"/>
          </a:schemeClr>
        </a:buClr>
        <a:buFont typeface="Garamond" panose="02020404030301010803" pitchFamily="18" charset="0"/>
        <a:buChar char="◦"/>
        <a:defRPr sz="2100" kern="1200">
          <a:solidFill>
            <a:schemeClr val="tx1"/>
          </a:solidFill>
          <a:latin typeface="+mn-lt"/>
          <a:ea typeface="+mn-ea"/>
          <a:cs typeface="+mn-cs"/>
        </a:defRPr>
      </a:lvl6pPr>
      <a:lvl7pPr marL="2849880" indent="-342900" algn="l" defTabSz="1371600" rtl="0" eaLnBrk="1" latinLnBrk="0" hangingPunct="1">
        <a:lnSpc>
          <a:spcPct val="100000"/>
        </a:lnSpc>
        <a:spcBef>
          <a:spcPts val="750"/>
        </a:spcBef>
        <a:buClr>
          <a:schemeClr val="tx1">
            <a:lumMod val="85000"/>
            <a:lumOff val="15000"/>
          </a:schemeClr>
        </a:buClr>
        <a:buFont typeface="Garamond" panose="02020404030301010803" pitchFamily="18" charset="0"/>
        <a:buChar char="◦"/>
        <a:defRPr sz="2100" kern="1200">
          <a:solidFill>
            <a:schemeClr val="tx1"/>
          </a:solidFill>
          <a:latin typeface="+mn-lt"/>
          <a:ea typeface="+mn-ea"/>
          <a:cs typeface="+mn-cs"/>
        </a:defRPr>
      </a:lvl7pPr>
      <a:lvl8pPr marL="3300095" indent="-342900" algn="l" defTabSz="1371600" rtl="0" eaLnBrk="1" latinLnBrk="0" hangingPunct="1">
        <a:lnSpc>
          <a:spcPct val="100000"/>
        </a:lnSpc>
        <a:spcBef>
          <a:spcPts val="750"/>
        </a:spcBef>
        <a:buClr>
          <a:schemeClr val="tx1">
            <a:lumMod val="85000"/>
            <a:lumOff val="15000"/>
          </a:schemeClr>
        </a:buClr>
        <a:buFont typeface="Garamond" panose="02020404030301010803" pitchFamily="18" charset="0"/>
        <a:buChar char="◦"/>
        <a:defRPr sz="2100" kern="1200">
          <a:solidFill>
            <a:schemeClr val="tx1"/>
          </a:solidFill>
          <a:latin typeface="+mn-lt"/>
          <a:ea typeface="+mn-ea"/>
          <a:cs typeface="+mn-cs"/>
        </a:defRPr>
      </a:lvl8pPr>
      <a:lvl9pPr marL="3750310" indent="-342900" algn="l" defTabSz="1371600" rtl="0" eaLnBrk="1" latinLnBrk="0" hangingPunct="1">
        <a:lnSpc>
          <a:spcPct val="100000"/>
        </a:lnSpc>
        <a:spcBef>
          <a:spcPts val="750"/>
        </a:spcBef>
        <a:buClr>
          <a:schemeClr val="tx1">
            <a:lumMod val="85000"/>
            <a:lumOff val="15000"/>
          </a:schemeClr>
        </a:buClr>
        <a:buFont typeface="Garamond" panose="02020404030301010803" pitchFamily="18" charset="0"/>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dspace.lib.ntua.gr/xmlui/bitstream/handle/123456789/57525/brainsci-12-01675.pdf?sequence=1&amp;isAllowed=y%0d%0d"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sciencedirect.com/science/article/pii/S1746809423005505"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kaggle.com/datasets/jafarsleman/auditory-brainstem-response-abr-dataset?resource=download" TargetMode="External"/><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12039600" y="287165"/>
            <a:ext cx="5563715" cy="1652398"/>
          </a:xfrm>
          <a:custGeom>
            <a:avLst/>
            <a:gdLst/>
            <a:ahLst/>
            <a:cxnLst/>
            <a:rect l="l" t="t" r="r" b="b"/>
            <a:pathLst>
              <a:path w="6309157" h="2086875">
                <a:moveTo>
                  <a:pt x="0" y="0"/>
                </a:moveTo>
                <a:lnTo>
                  <a:pt x="6309156" y="0"/>
                </a:lnTo>
                <a:lnTo>
                  <a:pt x="6309156" y="2086875"/>
                </a:lnTo>
                <a:lnTo>
                  <a:pt x="0" y="2086875"/>
                </a:lnTo>
                <a:lnTo>
                  <a:pt x="0" y="0"/>
                </a:lnTo>
                <a:close/>
              </a:path>
            </a:pathLst>
          </a:custGeom>
          <a:blipFill>
            <a:blip r:embed="rId2"/>
            <a:stretch>
              <a:fillRect/>
            </a:stretch>
          </a:blipFill>
        </p:spPr>
      </p:sp>
      <p:sp>
        <p:nvSpPr>
          <p:cNvPr id="6" name="TextBox 6"/>
          <p:cNvSpPr txBox="1"/>
          <p:nvPr/>
        </p:nvSpPr>
        <p:spPr>
          <a:xfrm>
            <a:off x="3803238" y="1580326"/>
            <a:ext cx="9815307" cy="1186902"/>
          </a:xfrm>
          <a:prstGeom prst="rect">
            <a:avLst/>
          </a:prstGeom>
        </p:spPr>
        <p:txBody>
          <a:bodyPr lIns="0" tIns="0" rIns="0" bIns="0" rtlCol="0" anchor="t">
            <a:spAutoFit/>
          </a:bodyPr>
          <a:lstStyle/>
          <a:p>
            <a:pPr algn="ctr">
              <a:lnSpc>
                <a:spcPts val="9750"/>
              </a:lnSpc>
            </a:pPr>
            <a:endParaRPr/>
          </a:p>
        </p:txBody>
      </p:sp>
      <p:sp>
        <p:nvSpPr>
          <p:cNvPr id="7" name="TextBox 7"/>
          <p:cNvSpPr txBox="1"/>
          <p:nvPr/>
        </p:nvSpPr>
        <p:spPr>
          <a:xfrm>
            <a:off x="2894133" y="9103499"/>
            <a:ext cx="12083352" cy="896336"/>
          </a:xfrm>
          <a:prstGeom prst="rect">
            <a:avLst/>
          </a:prstGeom>
        </p:spPr>
        <p:txBody>
          <a:bodyPr wrap="square" lIns="0" tIns="0" rIns="0" bIns="0" rtlCol="0" anchor="t">
            <a:spAutoFit/>
            <a:scene3d>
              <a:camera prst="orthographicFront"/>
              <a:lightRig rig="harsh" dir="t"/>
            </a:scene3d>
            <a:sp3d extrusionH="57150" prstMaterial="matte">
              <a:bevelT w="63500" h="12700" prst="angle"/>
              <a:contourClr>
                <a:schemeClr val="bg1">
                  <a:lumMod val="65000"/>
                </a:schemeClr>
              </a:contourClr>
            </a:sp3d>
          </a:bodyPr>
          <a:lstStyle/>
          <a:p>
            <a:pPr algn="ctr">
              <a:lnSpc>
                <a:spcPts val="3660"/>
              </a:lnSpc>
            </a:pPr>
            <a:r>
              <a:rPr lang="en-US" sz="2655" b="1" dirty="0">
                <a:solidFill>
                  <a:schemeClr val="accent2">
                    <a:lumMod val="50000"/>
                  </a:schemeClr>
                </a:solidFill>
                <a:latin typeface="Montserrat Classic Bold" panose="00000500000000000000"/>
              </a:rPr>
              <a:t>SASTRA DEEMED TO </a:t>
            </a:r>
            <a:r>
              <a:rPr lang="en-US" sz="2655" b="1" dirty="0">
                <a:solidFill>
                  <a:schemeClr val="accent2">
                    <a:lumMod val="50000"/>
                  </a:schemeClr>
                </a:solidFill>
                <a:latin typeface="Mongolian Baiti" panose="03000500000000000000" pitchFamily="66" charset="0"/>
                <a:cs typeface="Mongolian Baiti" panose="03000500000000000000" pitchFamily="66" charset="0"/>
              </a:rPr>
              <a:t>BE</a:t>
            </a:r>
            <a:r>
              <a:rPr lang="en-US" sz="2655" b="1" dirty="0">
                <a:solidFill>
                  <a:schemeClr val="accent2">
                    <a:lumMod val="50000"/>
                  </a:schemeClr>
                </a:solidFill>
                <a:latin typeface="Montserrat Classic Bold" panose="00000500000000000000"/>
              </a:rPr>
              <a:t> UNIVERSITY, SCHOOL OF COMPUTING</a:t>
            </a:r>
          </a:p>
          <a:p>
            <a:pPr algn="ctr">
              <a:lnSpc>
                <a:spcPts val="3660"/>
              </a:lnSpc>
            </a:pPr>
            <a:endParaRPr lang="en-US" sz="2655" b="1" dirty="0">
              <a:solidFill>
                <a:schemeClr val="accent2">
                  <a:lumMod val="50000"/>
                </a:schemeClr>
              </a:solidFill>
              <a:latin typeface="Montserrat Classic Bold" panose="00000500000000000000"/>
            </a:endParaRPr>
          </a:p>
        </p:txBody>
      </p:sp>
      <p:sp>
        <p:nvSpPr>
          <p:cNvPr id="9" name="TextBox 9"/>
          <p:cNvSpPr txBox="1"/>
          <p:nvPr/>
        </p:nvSpPr>
        <p:spPr>
          <a:xfrm>
            <a:off x="1676400" y="5861521"/>
            <a:ext cx="5248940" cy="1308050"/>
          </a:xfrm>
          <a:prstGeom prst="rect">
            <a:avLst/>
          </a:prstGeom>
        </p:spPr>
        <p:txBody>
          <a:bodyPr lIns="0" tIns="0" rIns="0" bIns="0" rtlCol="0" anchor="t">
            <a:spAutoFit/>
          </a:bodyPr>
          <a:lstStyle/>
          <a:p>
            <a:pPr>
              <a:lnSpc>
                <a:spcPts val="3360"/>
              </a:lnSpc>
            </a:pPr>
            <a:r>
              <a:rPr lang="en-US" sz="3200" dirty="0">
                <a:latin typeface="Mongolian Baiti" panose="03000500000000000000" pitchFamily="66" charset="0"/>
                <a:cs typeface="Mongolian Baiti" panose="03000500000000000000" pitchFamily="66" charset="0"/>
              </a:rPr>
              <a:t>GUIDED BY:</a:t>
            </a:r>
          </a:p>
          <a:p>
            <a:pPr>
              <a:lnSpc>
                <a:spcPts val="3360"/>
              </a:lnSpc>
            </a:pPr>
            <a:r>
              <a:rPr lang="en-US" sz="3200" dirty="0">
                <a:latin typeface="Mongolian Baiti" panose="03000500000000000000" pitchFamily="66" charset="0"/>
                <a:cs typeface="Mongolian Baiti" panose="03000500000000000000" pitchFamily="66" charset="0"/>
              </a:rPr>
              <a:t>Mr. SIVAPATHI A </a:t>
            </a:r>
          </a:p>
          <a:p>
            <a:pPr algn="ctr">
              <a:lnSpc>
                <a:spcPts val="3360"/>
              </a:lnSpc>
            </a:pPr>
            <a:endParaRPr lang="en-US" sz="3200" dirty="0">
              <a:latin typeface="Mongolian Baiti" panose="03000500000000000000" pitchFamily="66" charset="0"/>
              <a:cs typeface="Mongolian Baiti" panose="03000500000000000000" pitchFamily="66" charset="0"/>
            </a:endParaRPr>
          </a:p>
        </p:txBody>
      </p:sp>
      <p:sp>
        <p:nvSpPr>
          <p:cNvPr id="10" name="TextBox 10"/>
          <p:cNvSpPr txBox="1"/>
          <p:nvPr/>
        </p:nvSpPr>
        <p:spPr>
          <a:xfrm>
            <a:off x="8153400" y="5968744"/>
            <a:ext cx="8873373" cy="2436564"/>
          </a:xfrm>
          <a:prstGeom prst="rect">
            <a:avLst/>
          </a:prstGeom>
        </p:spPr>
        <p:txBody>
          <a:bodyPr lIns="0" tIns="0" rIns="0" bIns="0" rtlCol="0" anchor="t">
            <a:spAutoFit/>
          </a:bodyPr>
          <a:lstStyle/>
          <a:p>
            <a:pPr>
              <a:lnSpc>
                <a:spcPts val="3790"/>
              </a:lnSpc>
            </a:pPr>
            <a:r>
              <a:rPr lang="en-US" sz="3200" dirty="0">
                <a:ln w="0"/>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         PRESENTED BY:</a:t>
            </a:r>
          </a:p>
          <a:p>
            <a:pPr algn="just">
              <a:lnSpc>
                <a:spcPts val="3790"/>
              </a:lnSpc>
            </a:pPr>
            <a:r>
              <a:rPr lang="en-US" sz="3200" dirty="0">
                <a:ln w="0"/>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         YUVASHRI V (125003436)</a:t>
            </a:r>
          </a:p>
          <a:p>
            <a:pPr algn="just">
              <a:lnSpc>
                <a:spcPts val="3790"/>
              </a:lnSpc>
            </a:pPr>
            <a:r>
              <a:rPr lang="en-US" sz="3200" dirty="0">
                <a:ln w="0"/>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         PARTHASARATHY K (125003466)</a:t>
            </a:r>
          </a:p>
          <a:p>
            <a:pPr algn="just">
              <a:lnSpc>
                <a:spcPts val="3790"/>
              </a:lnSpc>
            </a:pPr>
            <a:r>
              <a:rPr lang="en-US" sz="3200" dirty="0">
                <a:ln w="0"/>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         HARIHARA ALAGAPPAN R (125003092)</a:t>
            </a:r>
          </a:p>
          <a:p>
            <a:pPr algn="ctr">
              <a:lnSpc>
                <a:spcPts val="3790"/>
              </a:lnSpc>
            </a:pPr>
            <a:endParaRPr lang="en-US" sz="3200" dirty="0">
              <a:ln w="0"/>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endParaRPr>
          </a:p>
        </p:txBody>
      </p:sp>
      <p:sp>
        <p:nvSpPr>
          <p:cNvPr id="3" name="Rectangle 2"/>
          <p:cNvSpPr/>
          <p:nvPr/>
        </p:nvSpPr>
        <p:spPr>
          <a:xfrm>
            <a:off x="782002" y="2061680"/>
            <a:ext cx="16723995" cy="2584450"/>
          </a:xfrm>
          <a:prstGeom prst="rect">
            <a:avLst/>
          </a:prstGeom>
          <a:noFill/>
        </p:spPr>
        <p:txBody>
          <a:bodyPr wrap="none" lIns="91440" tIns="45720" rIns="91440" bIns="45720">
            <a:spAutoFit/>
          </a:bodyPr>
          <a:lstStyle/>
          <a:p>
            <a:pPr lvl="1"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Detection of auditory brainstem response peaks </a:t>
            </a:r>
          </a:p>
          <a:p>
            <a:pPr lvl="1"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Using image processing techniques in infants</a:t>
            </a:r>
          </a:p>
          <a:p>
            <a:pPr lvl="1"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With normal hearing sensitivity</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76300"/>
            <a:ext cx="17313732" cy="1754326"/>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Why Image Processing is used rather than Signal Processing ? </a:t>
            </a:r>
          </a:p>
        </p:txBody>
      </p:sp>
      <p:sp>
        <p:nvSpPr>
          <p:cNvPr id="3" name="TextBox 2"/>
          <p:cNvSpPr txBox="1"/>
          <p:nvPr/>
        </p:nvSpPr>
        <p:spPr>
          <a:xfrm>
            <a:off x="1417866" y="2623006"/>
            <a:ext cx="15849600" cy="7478970"/>
          </a:xfrm>
          <a:prstGeom prst="rect">
            <a:avLst/>
          </a:prstGeom>
          <a:noFill/>
        </p:spPr>
        <p:txBody>
          <a:bodyPr wrap="square" rtlCol="0">
            <a:spAutoFit/>
          </a:bodyPr>
          <a:lstStyle/>
          <a:p>
            <a:endParaRPr lang="en-US" sz="3200" dirty="0">
              <a:latin typeface="Mongolian Baiti" panose="03000500000000000000" pitchFamily="66" charset="0"/>
              <a:cs typeface="Mongolian Baiti" panose="03000500000000000000" pitchFamily="66" charset="0"/>
            </a:endParaRPr>
          </a:p>
          <a:p>
            <a:pPr marL="514350" indent="-514350">
              <a:buAutoNum type="arabicPeriod"/>
            </a:pPr>
            <a:r>
              <a:rPr lang="en-US" sz="3200" b="1" dirty="0">
                <a:latin typeface="Mongolian Baiti" panose="03000500000000000000" pitchFamily="66" charset="0"/>
                <a:cs typeface="Mongolian Baiti" panose="03000500000000000000" pitchFamily="66" charset="0"/>
              </a:rPr>
              <a:t>Data Format</a:t>
            </a:r>
            <a:r>
              <a:rPr lang="en-US" sz="3200" dirty="0">
                <a:latin typeface="Mongolian Baiti" panose="03000500000000000000" pitchFamily="66" charset="0"/>
                <a:cs typeface="Mongolian Baiti" panose="03000500000000000000" pitchFamily="66" charset="0"/>
              </a:rPr>
              <a:t>:</a:t>
            </a:r>
          </a:p>
          <a:p>
            <a:pPr lvl="1"/>
            <a:r>
              <a:rPr lang="en-US" sz="3200" dirty="0">
                <a:latin typeface="Mongolian Baiti" panose="03000500000000000000" pitchFamily="66" charset="0"/>
                <a:cs typeface="Mongolian Baiti" panose="03000500000000000000" pitchFamily="66" charset="0"/>
              </a:rPr>
              <a:t>		 Data is image-based or closely related.</a:t>
            </a:r>
          </a:p>
          <a:p>
            <a:r>
              <a:rPr lang="en-US" sz="3200" b="1" dirty="0">
                <a:latin typeface="Mongolian Baiti" panose="03000500000000000000" pitchFamily="66" charset="0"/>
                <a:cs typeface="Mongolian Baiti" panose="03000500000000000000" pitchFamily="66" charset="0"/>
              </a:rPr>
              <a:t>2. Visual Interpretation</a:t>
            </a:r>
            <a:r>
              <a:rPr lang="en-US" sz="3200" dirty="0">
                <a:latin typeface="Mongolian Baiti" panose="03000500000000000000" pitchFamily="66" charset="0"/>
                <a:cs typeface="Mongolian Baiti" panose="03000500000000000000" pitchFamily="66" charset="0"/>
              </a:rPr>
              <a:t>: </a:t>
            </a:r>
          </a:p>
          <a:p>
            <a:r>
              <a:rPr lang="en-US" sz="3200" dirty="0">
                <a:latin typeface="Mongolian Baiti" panose="03000500000000000000" pitchFamily="66" charset="0"/>
                <a:cs typeface="Mongolian Baiti" panose="03000500000000000000" pitchFamily="66" charset="0"/>
              </a:rPr>
              <a:t>			Images aid intuitive analysis and interpretation.</a:t>
            </a:r>
          </a:p>
          <a:p>
            <a:r>
              <a:rPr lang="en-US" sz="3200" b="1" dirty="0">
                <a:latin typeface="Mongolian Baiti" panose="03000500000000000000" pitchFamily="66" charset="0"/>
                <a:cs typeface="Mongolian Baiti" panose="03000500000000000000" pitchFamily="66" charset="0"/>
              </a:rPr>
              <a:t>3. Complex Data Handling</a:t>
            </a:r>
            <a:r>
              <a:rPr lang="en-US" sz="3200" dirty="0">
                <a:latin typeface="Mongolian Baiti" panose="03000500000000000000" pitchFamily="66" charset="0"/>
                <a:cs typeface="Mongolian Baiti" panose="03000500000000000000" pitchFamily="66" charset="0"/>
              </a:rPr>
              <a:t>:</a:t>
            </a:r>
          </a:p>
          <a:p>
            <a:r>
              <a:rPr lang="en-US" sz="3200" dirty="0">
                <a:latin typeface="Mongolian Baiti" panose="03000500000000000000" pitchFamily="66" charset="0"/>
                <a:cs typeface="Mongolian Baiti" panose="03000500000000000000" pitchFamily="66" charset="0"/>
              </a:rPr>
              <a:t>			 Images simplify analysis of complex waveform data.</a:t>
            </a:r>
          </a:p>
          <a:p>
            <a:r>
              <a:rPr lang="en-US" sz="3200" b="1" dirty="0">
                <a:latin typeface="Mongolian Baiti" panose="03000500000000000000" pitchFamily="66" charset="0"/>
                <a:cs typeface="Mongolian Baiti" panose="03000500000000000000" pitchFamily="66" charset="0"/>
              </a:rPr>
              <a:t>4.</a:t>
            </a:r>
            <a:r>
              <a:rPr lang="en-US" sz="3200" dirty="0">
                <a:latin typeface="Mongolian Baiti" panose="03000500000000000000" pitchFamily="66" charset="0"/>
                <a:cs typeface="Mongolian Baiti" panose="03000500000000000000" pitchFamily="66" charset="0"/>
              </a:rPr>
              <a:t> </a:t>
            </a:r>
            <a:r>
              <a:rPr lang="en-US" sz="3200" b="1" dirty="0">
                <a:latin typeface="Mongolian Baiti" panose="03000500000000000000" pitchFamily="66" charset="0"/>
                <a:cs typeface="Mongolian Baiti" panose="03000500000000000000" pitchFamily="66" charset="0"/>
              </a:rPr>
              <a:t>Available Tools</a:t>
            </a:r>
            <a:r>
              <a:rPr lang="en-US" sz="3200" dirty="0">
                <a:latin typeface="Mongolian Baiti" panose="03000500000000000000" pitchFamily="66" charset="0"/>
                <a:cs typeface="Mongolian Baiti" panose="03000500000000000000" pitchFamily="66" charset="0"/>
              </a:rPr>
              <a:t>:</a:t>
            </a:r>
          </a:p>
          <a:p>
            <a:r>
              <a:rPr lang="en-US" sz="3200" dirty="0">
                <a:latin typeface="Mongolian Baiti" panose="03000500000000000000" pitchFamily="66" charset="0"/>
                <a:cs typeface="Mongolian Baiti" panose="03000500000000000000" pitchFamily="66" charset="0"/>
              </a:rPr>
              <a:t>			 Established image processing tools are accessible.</a:t>
            </a:r>
          </a:p>
          <a:p>
            <a:r>
              <a:rPr lang="en-US" sz="3200" b="1" dirty="0">
                <a:latin typeface="Mongolian Baiti" panose="03000500000000000000" pitchFamily="66" charset="0"/>
                <a:cs typeface="Mongolian Baiti" panose="03000500000000000000" pitchFamily="66" charset="0"/>
              </a:rPr>
              <a:t>5.</a:t>
            </a:r>
            <a:r>
              <a:rPr lang="en-US" sz="3200" dirty="0">
                <a:latin typeface="Mongolian Baiti" panose="03000500000000000000" pitchFamily="66" charset="0"/>
                <a:cs typeface="Mongolian Baiti" panose="03000500000000000000" pitchFamily="66" charset="0"/>
              </a:rPr>
              <a:t> </a:t>
            </a:r>
            <a:r>
              <a:rPr lang="en-US" sz="3200" b="1" dirty="0">
                <a:latin typeface="Mongolian Baiti" panose="03000500000000000000" pitchFamily="66" charset="0"/>
                <a:cs typeface="Mongolian Baiti" panose="03000500000000000000" pitchFamily="66" charset="0"/>
              </a:rPr>
              <a:t>Robustness and Adaptability: </a:t>
            </a:r>
          </a:p>
          <a:p>
            <a:r>
              <a:rPr lang="en-US" sz="3200" b="1" dirty="0">
                <a:latin typeface="Mongolian Baiti" panose="03000500000000000000" pitchFamily="66" charset="0"/>
                <a:cs typeface="Mongolian Baiti" panose="03000500000000000000" pitchFamily="66" charset="0"/>
              </a:rPr>
              <a:t>			</a:t>
            </a:r>
            <a:r>
              <a:rPr lang="en-US" sz="3200" dirty="0">
                <a:latin typeface="Mongolian Baiti" panose="03000500000000000000" pitchFamily="66" charset="0"/>
                <a:cs typeface="Mongolian Baiti" panose="03000500000000000000" pitchFamily="66" charset="0"/>
              </a:rPr>
              <a:t>Image processing techniques handle noise effectively.</a:t>
            </a:r>
          </a:p>
          <a:p>
            <a:r>
              <a:rPr lang="en-US" sz="3200" b="1" dirty="0">
                <a:latin typeface="Mongolian Baiti" panose="03000500000000000000" pitchFamily="66" charset="0"/>
                <a:cs typeface="Mongolian Baiti" panose="03000500000000000000" pitchFamily="66" charset="0"/>
              </a:rPr>
              <a:t>6. Expertise Alignment: </a:t>
            </a:r>
          </a:p>
          <a:p>
            <a:r>
              <a:rPr lang="en-US" sz="3200" b="1" dirty="0">
                <a:latin typeface="Mongolian Baiti" panose="03000500000000000000" pitchFamily="66" charset="0"/>
                <a:cs typeface="Mongolian Baiti" panose="03000500000000000000" pitchFamily="66" charset="0"/>
              </a:rPr>
              <a:t>			</a:t>
            </a:r>
            <a:r>
              <a:rPr lang="en-US" sz="3200" dirty="0">
                <a:latin typeface="Mongolian Baiti" panose="03000500000000000000" pitchFamily="66" charset="0"/>
                <a:cs typeface="Mongolian Baiti" panose="03000500000000000000" pitchFamily="66" charset="0"/>
              </a:rPr>
              <a:t>Developers are skilled in image processing.</a:t>
            </a:r>
          </a:p>
          <a:p>
            <a:r>
              <a:rPr lang="en-US" sz="3200" b="1" dirty="0">
                <a:latin typeface="Mongolian Baiti" panose="03000500000000000000" pitchFamily="66" charset="0"/>
                <a:cs typeface="Mongolian Baiti" panose="03000500000000000000" pitchFamily="66" charset="0"/>
              </a:rPr>
              <a:t>7. Advanced Infrastructure: </a:t>
            </a:r>
          </a:p>
          <a:p>
            <a:r>
              <a:rPr lang="en-US" sz="3200" b="1" dirty="0">
                <a:latin typeface="Mongolian Baiti" panose="03000500000000000000" pitchFamily="66" charset="0"/>
                <a:cs typeface="Mongolian Baiti" panose="03000500000000000000" pitchFamily="66" charset="0"/>
              </a:rPr>
              <a:t>			</a:t>
            </a:r>
            <a:r>
              <a:rPr lang="en-US" sz="3200" dirty="0">
                <a:latin typeface="Mongolian Baiti" panose="03000500000000000000" pitchFamily="66" charset="0"/>
                <a:cs typeface="Mongolian Baiti" panose="03000500000000000000" pitchFamily="66" charset="0"/>
              </a:rPr>
              <a:t>Infrastructure supports advanced image processing.</a:t>
            </a:r>
            <a:endParaRPr lang="en-IN" sz="3200" dirty="0">
              <a:latin typeface="Mongolian Baiti" panose="03000500000000000000" pitchFamily="66" charset="0"/>
              <a:cs typeface="Mongolian Baiti" panose="03000500000000000000"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866900"/>
            <a:ext cx="10534650" cy="7749772"/>
          </a:xfrm>
          <a:prstGeom prst="rect">
            <a:avLst/>
          </a:prstGeom>
        </p:spPr>
      </p:pic>
      <p:sp>
        <p:nvSpPr>
          <p:cNvPr id="4" name="Rectangle 3"/>
          <p:cNvSpPr/>
          <p:nvPr/>
        </p:nvSpPr>
        <p:spPr>
          <a:xfrm>
            <a:off x="3581400" y="746528"/>
            <a:ext cx="9970999"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Identification of wave (1 to 7)</a:t>
            </a:r>
            <a:endParaRPr lang="en-US" sz="540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9118" y="647700"/>
            <a:ext cx="11992387"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Pseudo code of proposed methods</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3" name="TextBox 2"/>
          <p:cNvSpPr txBox="1"/>
          <p:nvPr/>
        </p:nvSpPr>
        <p:spPr>
          <a:xfrm>
            <a:off x="2026920" y="1866900"/>
            <a:ext cx="13716000" cy="6986528"/>
          </a:xfrm>
          <a:prstGeom prst="rect">
            <a:avLst/>
          </a:prstGeom>
          <a:noFill/>
        </p:spPr>
        <p:txBody>
          <a:bodyPr wrap="square" rtlCol="0">
            <a:spAutoFit/>
          </a:bodyPr>
          <a:lstStyle/>
          <a:p>
            <a:r>
              <a:rPr lang="en-US" sz="3200" dirty="0">
                <a:latin typeface="Mongolian Baiti" panose="03000500000000000000" pitchFamily="66" charset="0"/>
                <a:cs typeface="Mongolian Baiti" panose="03000500000000000000" pitchFamily="66" charset="0"/>
              </a:rPr>
              <a:t>1      Input: D: a raw dataset, </a:t>
            </a:r>
            <a:r>
              <a:rPr lang="en-US" sz="3200" dirty="0" err="1">
                <a:latin typeface="Mongolian Baiti" panose="03000500000000000000" pitchFamily="66" charset="0"/>
                <a:cs typeface="Mongolian Baiti" panose="03000500000000000000" pitchFamily="66" charset="0"/>
              </a:rPr>
              <a:t>img</a:t>
            </a:r>
            <a:r>
              <a:rPr lang="en-US" sz="3200" dirty="0">
                <a:latin typeface="Mongolian Baiti" panose="03000500000000000000" pitchFamily="66" charset="0"/>
                <a:cs typeface="Mongolian Baiti" panose="03000500000000000000" pitchFamily="66" charset="0"/>
              </a:rPr>
              <a:t>: a patient’s image which is        	selected from the D (left or right ear);</a:t>
            </a:r>
          </a:p>
          <a:p>
            <a:r>
              <a:rPr lang="en-US" sz="3200" dirty="0">
                <a:latin typeface="Mongolian Baiti" panose="03000500000000000000" pitchFamily="66" charset="0"/>
                <a:cs typeface="Mongolian Baiti" panose="03000500000000000000" pitchFamily="66" charset="0"/>
              </a:rPr>
              <a:t>2      For </a:t>
            </a:r>
            <a:r>
              <a:rPr lang="en-US" sz="3200" dirty="0" err="1">
                <a:latin typeface="Mongolian Baiti" panose="03000500000000000000" pitchFamily="66" charset="0"/>
                <a:cs typeface="Mongolian Baiti" panose="03000500000000000000" pitchFamily="66" charset="0"/>
              </a:rPr>
              <a:t>img</a:t>
            </a:r>
            <a:r>
              <a:rPr lang="en-US" sz="3200" dirty="0">
                <a:latin typeface="Mongolian Baiti" panose="03000500000000000000" pitchFamily="66" charset="0"/>
                <a:cs typeface="Mongolian Baiti" panose="03000500000000000000" pitchFamily="66" charset="0"/>
              </a:rPr>
              <a:t> = 1:D </a:t>
            </a:r>
          </a:p>
          <a:p>
            <a:r>
              <a:rPr lang="en-US" sz="3200" dirty="0">
                <a:latin typeface="Mongolian Baiti" panose="03000500000000000000" pitchFamily="66" charset="0"/>
                <a:cs typeface="Mongolian Baiti" panose="03000500000000000000" pitchFamily="66" charset="0"/>
              </a:rPr>
              <a:t>3      </a:t>
            </a:r>
            <a:r>
              <a:rPr lang="en-US" sz="3200" dirty="0" err="1">
                <a:latin typeface="Mongolian Baiti" panose="03000500000000000000" pitchFamily="66" charset="0"/>
                <a:cs typeface="Mongolian Baiti" panose="03000500000000000000" pitchFamily="66" charset="0"/>
              </a:rPr>
              <a:t>img</a:t>
            </a:r>
            <a:r>
              <a:rPr lang="en-US" sz="3200" dirty="0">
                <a:latin typeface="Mongolian Baiti" panose="03000500000000000000" pitchFamily="66" charset="0"/>
                <a:cs typeface="Mongolian Baiti" panose="03000500000000000000" pitchFamily="66" charset="0"/>
              </a:rPr>
              <a:t> = Crop </a:t>
            </a:r>
            <a:r>
              <a:rPr lang="en-US" sz="3200" dirty="0" err="1">
                <a:latin typeface="Mongolian Baiti" panose="03000500000000000000" pitchFamily="66" charset="0"/>
                <a:cs typeface="Mongolian Baiti" panose="03000500000000000000" pitchFamily="66" charset="0"/>
              </a:rPr>
              <a:t>img</a:t>
            </a:r>
            <a:r>
              <a:rPr lang="en-US" sz="3200" dirty="0">
                <a:latin typeface="Mongolian Baiti" panose="03000500000000000000" pitchFamily="66" charset="0"/>
                <a:cs typeface="Mongolian Baiti" panose="03000500000000000000" pitchFamily="66" charset="0"/>
              </a:rPr>
              <a:t> to size (2351*1951) </a:t>
            </a:r>
          </a:p>
          <a:p>
            <a:r>
              <a:rPr lang="en-US" sz="3200" dirty="0">
                <a:latin typeface="Mongolian Baiti" panose="03000500000000000000" pitchFamily="66" charset="0"/>
                <a:cs typeface="Mongolian Baiti" panose="03000500000000000000" pitchFamily="66" charset="0"/>
              </a:rPr>
              <a:t>4      seg = Segment </a:t>
            </a:r>
            <a:r>
              <a:rPr lang="en-US" sz="3200" dirty="0" err="1">
                <a:latin typeface="Mongolian Baiti" panose="03000500000000000000" pitchFamily="66" charset="0"/>
                <a:cs typeface="Mongolian Baiti" panose="03000500000000000000" pitchFamily="66" charset="0"/>
              </a:rPr>
              <a:t>img</a:t>
            </a:r>
            <a:r>
              <a:rPr lang="en-US" sz="3200" dirty="0">
                <a:latin typeface="Mongolian Baiti" panose="03000500000000000000" pitchFamily="66" charset="0"/>
                <a:cs typeface="Mongolian Baiti" panose="03000500000000000000" pitchFamily="66" charset="0"/>
              </a:rPr>
              <a:t> to binary </a:t>
            </a:r>
          </a:p>
          <a:p>
            <a:pPr marL="342900" indent="-342900">
              <a:buAutoNum type="arabicPlain" startAt="5"/>
            </a:pPr>
            <a:r>
              <a:rPr lang="en-US" sz="3200" dirty="0">
                <a:latin typeface="Mongolian Baiti" panose="03000500000000000000" pitchFamily="66" charset="0"/>
                <a:cs typeface="Mongolian Baiti" panose="03000500000000000000" pitchFamily="66" charset="0"/>
              </a:rPr>
              <a:t>     w = Recall Image Region Analyzer function for extracting each wave based on Minor Axis Length (seg as input) </a:t>
            </a:r>
          </a:p>
          <a:p>
            <a:r>
              <a:rPr lang="en-US" sz="3200" dirty="0">
                <a:latin typeface="Mongolian Baiti" panose="03000500000000000000" pitchFamily="66" charset="0"/>
                <a:cs typeface="Mongolian Baiti" panose="03000500000000000000" pitchFamily="66" charset="0"/>
              </a:rPr>
              <a:t>7    For </a:t>
            </a:r>
            <a:r>
              <a:rPr lang="en-US" sz="3200" dirty="0" err="1">
                <a:latin typeface="Mongolian Baiti" panose="03000500000000000000" pitchFamily="66" charset="0"/>
                <a:cs typeface="Mongolian Baiti" panose="03000500000000000000" pitchFamily="66" charset="0"/>
              </a:rPr>
              <a:t>i</a:t>
            </a:r>
            <a:r>
              <a:rPr lang="en-US" sz="3200" dirty="0">
                <a:latin typeface="Mongolian Baiti" panose="03000500000000000000" pitchFamily="66" charset="0"/>
                <a:cs typeface="Mongolian Baiti" panose="03000500000000000000" pitchFamily="66" charset="0"/>
              </a:rPr>
              <a:t> = 1: w </a:t>
            </a:r>
          </a:p>
          <a:p>
            <a:r>
              <a:rPr lang="en-US" sz="3200" dirty="0">
                <a:latin typeface="Mongolian Baiti" panose="03000500000000000000" pitchFamily="66" charset="0"/>
                <a:cs typeface="Mongolian Baiti" panose="03000500000000000000" pitchFamily="66" charset="0"/>
              </a:rPr>
              <a:t>8          </a:t>
            </a:r>
            <a:r>
              <a:rPr lang="en-US" sz="3200" dirty="0" err="1">
                <a:latin typeface="Mongolian Baiti" panose="03000500000000000000" pitchFamily="66" charset="0"/>
                <a:cs typeface="Mongolian Baiti" panose="03000500000000000000" pitchFamily="66" charset="0"/>
              </a:rPr>
              <a:t>peak_wave</a:t>
            </a:r>
            <a:r>
              <a:rPr lang="en-US" sz="3200" dirty="0">
                <a:latin typeface="Mongolian Baiti" panose="03000500000000000000" pitchFamily="66" charset="0"/>
                <a:cs typeface="Mongolian Baiti" panose="03000500000000000000" pitchFamily="66" charset="0"/>
              </a:rPr>
              <a:t> = Calculate each peak of </a:t>
            </a:r>
            <a:r>
              <a:rPr lang="en-US" sz="3200" dirty="0" err="1">
                <a:latin typeface="Mongolian Baiti" panose="03000500000000000000" pitchFamily="66" charset="0"/>
                <a:cs typeface="Mongolian Baiti" panose="03000500000000000000" pitchFamily="66" charset="0"/>
              </a:rPr>
              <a:t>i</a:t>
            </a:r>
            <a:r>
              <a:rPr lang="en-US" sz="3200" dirty="0">
                <a:latin typeface="Mongolian Baiti" panose="03000500000000000000" pitchFamily="66" charset="0"/>
                <a:cs typeface="Mongolian Baiti" panose="03000500000000000000" pitchFamily="66" charset="0"/>
              </a:rPr>
              <a:t> </a:t>
            </a:r>
          </a:p>
          <a:p>
            <a:r>
              <a:rPr lang="en-US" sz="3200" dirty="0">
                <a:latin typeface="Mongolian Baiti" panose="03000500000000000000" pitchFamily="66" charset="0"/>
                <a:cs typeface="Mongolian Baiti" panose="03000500000000000000" pitchFamily="66" charset="0"/>
              </a:rPr>
              <a:t>9          </a:t>
            </a:r>
            <a:r>
              <a:rPr lang="en-US" sz="3200" dirty="0" err="1">
                <a:latin typeface="Mongolian Baiti" panose="03000500000000000000" pitchFamily="66" charset="0"/>
                <a:cs typeface="Mongolian Baiti" panose="03000500000000000000" pitchFamily="66" charset="0"/>
              </a:rPr>
              <a:t>time_wave</a:t>
            </a:r>
            <a:r>
              <a:rPr lang="en-US" sz="3200" dirty="0">
                <a:latin typeface="Mongolian Baiti" panose="03000500000000000000" pitchFamily="66" charset="0"/>
                <a:cs typeface="Mongolian Baiti" panose="03000500000000000000" pitchFamily="66" charset="0"/>
              </a:rPr>
              <a:t> = Calculate time of peak 5 for </a:t>
            </a:r>
            <a:r>
              <a:rPr lang="en-US" sz="3200" dirty="0" err="1">
                <a:latin typeface="Mongolian Baiti" panose="03000500000000000000" pitchFamily="66" charset="0"/>
                <a:cs typeface="Mongolian Baiti" panose="03000500000000000000" pitchFamily="66" charset="0"/>
              </a:rPr>
              <a:t>i</a:t>
            </a:r>
            <a:r>
              <a:rPr lang="en-US" sz="3200" dirty="0">
                <a:latin typeface="Mongolian Baiti" panose="03000500000000000000" pitchFamily="66" charset="0"/>
                <a:cs typeface="Mongolian Baiti" panose="03000500000000000000" pitchFamily="66" charset="0"/>
              </a:rPr>
              <a:t> </a:t>
            </a:r>
          </a:p>
          <a:p>
            <a:r>
              <a:rPr lang="en-US" sz="3200" dirty="0">
                <a:latin typeface="Mongolian Baiti" panose="03000500000000000000" pitchFamily="66" charset="0"/>
                <a:cs typeface="Mongolian Baiti" panose="03000500000000000000" pitchFamily="66" charset="0"/>
              </a:rPr>
              <a:t>10   return </a:t>
            </a:r>
            <a:r>
              <a:rPr lang="en-US" sz="3200" dirty="0" err="1">
                <a:latin typeface="Mongolian Baiti" panose="03000500000000000000" pitchFamily="66" charset="0"/>
                <a:cs typeface="Mongolian Baiti" panose="03000500000000000000" pitchFamily="66" charset="0"/>
              </a:rPr>
              <a:t>peak_wave</a:t>
            </a:r>
            <a:r>
              <a:rPr lang="en-US" sz="3200" dirty="0">
                <a:latin typeface="Mongolian Baiti" panose="03000500000000000000" pitchFamily="66" charset="0"/>
                <a:cs typeface="Mongolian Baiti" panose="03000500000000000000" pitchFamily="66" charset="0"/>
              </a:rPr>
              <a:t>, </a:t>
            </a:r>
            <a:r>
              <a:rPr lang="en-US" sz="3200" dirty="0" err="1">
                <a:latin typeface="Mongolian Baiti" panose="03000500000000000000" pitchFamily="66" charset="0"/>
                <a:cs typeface="Mongolian Baiti" panose="03000500000000000000" pitchFamily="66" charset="0"/>
              </a:rPr>
              <a:t>time_wave</a:t>
            </a:r>
            <a:r>
              <a:rPr lang="en-US" sz="3200" dirty="0">
                <a:latin typeface="Mongolian Baiti" panose="03000500000000000000" pitchFamily="66" charset="0"/>
                <a:cs typeface="Mongolian Baiti" panose="03000500000000000000" pitchFamily="66" charset="0"/>
              </a:rPr>
              <a:t> </a:t>
            </a:r>
          </a:p>
          <a:p>
            <a:r>
              <a:rPr lang="en-US" sz="3200" dirty="0">
                <a:latin typeface="Mongolian Baiti" panose="03000500000000000000" pitchFamily="66" charset="0"/>
                <a:cs typeface="Mongolian Baiti" panose="03000500000000000000" pitchFamily="66" charset="0"/>
              </a:rPr>
              <a:t>11        End for </a:t>
            </a:r>
          </a:p>
          <a:p>
            <a:r>
              <a:rPr lang="en-US" sz="3200" dirty="0">
                <a:latin typeface="Mongolian Baiti" panose="03000500000000000000" pitchFamily="66" charset="0"/>
                <a:cs typeface="Mongolian Baiti" panose="03000500000000000000" pitchFamily="66" charset="0"/>
              </a:rPr>
              <a:t>12   End for </a:t>
            </a:r>
          </a:p>
          <a:p>
            <a:r>
              <a:rPr lang="en-US" sz="3200" dirty="0">
                <a:latin typeface="Mongolian Baiti" panose="03000500000000000000" pitchFamily="66" charset="0"/>
                <a:cs typeface="Mongolian Baiti" panose="03000500000000000000" pitchFamily="66" charset="0"/>
              </a:rPr>
              <a:t>13   End</a:t>
            </a:r>
            <a:endParaRPr lang="en-IN" sz="3200" dirty="0">
              <a:latin typeface="Mongolian Baiti" panose="03000500000000000000" pitchFamily="66" charset="0"/>
              <a:cs typeface="Mongolian Baiti" panose="03000500000000000000" pitchFamily="66"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343400" y="847570"/>
            <a:ext cx="8904094" cy="948309"/>
          </a:xfrm>
          <a:prstGeom prst="rect">
            <a:avLst/>
          </a:prstGeom>
        </p:spPr>
        <p:txBody>
          <a:bodyPr lIns="0" tIns="0" rIns="0" bIns="0" rtlCol="0" anchor="t">
            <a:spAutoFit/>
          </a:bodyPr>
          <a:lstStyle/>
          <a:p>
            <a:pPr marL="0" lvl="0" indent="0" algn="ctr">
              <a:lnSpc>
                <a:spcPts val="7730"/>
              </a:lnSpc>
              <a:spcBef>
                <a:spcPct val="0"/>
              </a:spcBef>
            </a:pPr>
            <a:r>
              <a:rPr lang="en-US" sz="5600" spc="548" dirty="0">
                <a:solidFill>
                  <a:srgbClr val="231F20"/>
                </a:solidFill>
                <a:latin typeface="Oswald Bold" panose="00000800000000000000"/>
              </a:rPr>
              <a:t>METHODOLOGY</a:t>
            </a:r>
          </a:p>
        </p:txBody>
      </p:sp>
      <p:sp>
        <p:nvSpPr>
          <p:cNvPr id="2" name="TextBox 1"/>
          <p:cNvSpPr txBox="1"/>
          <p:nvPr/>
        </p:nvSpPr>
        <p:spPr>
          <a:xfrm>
            <a:off x="1371600" y="2400300"/>
            <a:ext cx="15169453" cy="7073218"/>
          </a:xfrm>
          <a:prstGeom prst="rect">
            <a:avLst/>
          </a:prstGeom>
          <a:noFill/>
        </p:spPr>
        <p:txBody>
          <a:bodyPr wrap="square" rtlCol="0">
            <a:spAutoFit/>
          </a:bodyPr>
          <a:lstStyle/>
          <a:p>
            <a:pPr algn="l">
              <a:lnSpc>
                <a:spcPct val="150000"/>
              </a:lnSpc>
              <a:buFont typeface="+mj-lt"/>
              <a:buAutoNum type="arabicPeriod"/>
            </a:pPr>
            <a:r>
              <a:rPr lang="en-US" sz="4400" b="1" i="0" dirty="0">
                <a:solidFill>
                  <a:schemeClr val="accent1">
                    <a:lumMod val="75000"/>
                  </a:schemeClr>
                </a:solidFill>
                <a:effectLst/>
                <a:latin typeface="Mongolian Baiti" panose="03000500000000000000" pitchFamily="66" charset="0"/>
                <a:cs typeface="Mongolian Baiti" panose="03000500000000000000" pitchFamily="66" charset="0"/>
              </a:rPr>
              <a:t>Acquisition of Wave Images</a:t>
            </a:r>
            <a:r>
              <a:rPr lang="en-US" sz="4400" b="0" i="0" dirty="0">
                <a:solidFill>
                  <a:schemeClr val="accent1">
                    <a:lumMod val="75000"/>
                  </a:schemeClr>
                </a:solidFill>
                <a:effectLst/>
                <a:latin typeface="Mongolian Baiti" panose="03000500000000000000" pitchFamily="66" charset="0"/>
                <a:cs typeface="Mongolian Baiti" panose="03000500000000000000" pitchFamily="66" charset="0"/>
              </a:rPr>
              <a:t>: </a:t>
            </a:r>
            <a:r>
              <a:rPr lang="en-US" sz="4400" b="0" i="0" dirty="0">
                <a:solidFill>
                  <a:srgbClr val="0D0D0D"/>
                </a:solidFill>
                <a:effectLst/>
                <a:latin typeface="Mongolian Baiti" panose="03000500000000000000" pitchFamily="66" charset="0"/>
                <a:cs typeface="Mongolian Baiti" panose="03000500000000000000" pitchFamily="66" charset="0"/>
              </a:rPr>
              <a:t>Wave images are acquired from an </a:t>
            </a:r>
            <a:r>
              <a:rPr lang="en-US" sz="4400" b="0" i="0" dirty="0" err="1">
                <a:solidFill>
                  <a:srgbClr val="0D0D0D"/>
                </a:solidFill>
                <a:effectLst/>
                <a:latin typeface="Mongolian Baiti" panose="03000500000000000000" pitchFamily="66" charset="0"/>
                <a:cs typeface="Mongolian Baiti" panose="03000500000000000000" pitchFamily="66" charset="0"/>
              </a:rPr>
              <a:t>Audera</a:t>
            </a:r>
            <a:r>
              <a:rPr lang="en-US" sz="4400" b="0" i="0" dirty="0">
                <a:solidFill>
                  <a:srgbClr val="0D0D0D"/>
                </a:solidFill>
                <a:effectLst/>
                <a:latin typeface="Mongolian Baiti" panose="03000500000000000000" pitchFamily="66" charset="0"/>
                <a:cs typeface="Mongolian Baiti" panose="03000500000000000000" pitchFamily="66" charset="0"/>
              </a:rPr>
              <a:t> device using the Color Thresholder method.</a:t>
            </a:r>
          </a:p>
          <a:p>
            <a:pPr algn="l">
              <a:lnSpc>
                <a:spcPct val="150000"/>
              </a:lnSpc>
              <a:buFont typeface="+mj-lt"/>
              <a:buAutoNum type="arabicPeriod"/>
            </a:pPr>
            <a:r>
              <a:rPr lang="en-US" sz="4400" b="1" i="0" dirty="0">
                <a:solidFill>
                  <a:schemeClr val="accent1">
                    <a:lumMod val="75000"/>
                  </a:schemeClr>
                </a:solidFill>
                <a:effectLst/>
                <a:latin typeface="Mongolian Baiti" panose="03000500000000000000" pitchFamily="66" charset="0"/>
                <a:cs typeface="Mongolian Baiti" panose="03000500000000000000" pitchFamily="66" charset="0"/>
              </a:rPr>
              <a:t>Segmentation</a:t>
            </a:r>
            <a:r>
              <a:rPr lang="en-US" sz="4400" b="0" i="0" dirty="0">
                <a:solidFill>
                  <a:schemeClr val="accent1">
                    <a:lumMod val="75000"/>
                  </a:schemeClr>
                </a:solidFill>
                <a:effectLst/>
                <a:latin typeface="Mongolian Baiti" panose="03000500000000000000" pitchFamily="66" charset="0"/>
                <a:cs typeface="Mongolian Baiti" panose="03000500000000000000" pitchFamily="66" charset="0"/>
              </a:rPr>
              <a:t>: </a:t>
            </a:r>
            <a:r>
              <a:rPr lang="en-US" sz="4400" b="0" i="0" dirty="0">
                <a:solidFill>
                  <a:srgbClr val="0D0D0D"/>
                </a:solidFill>
                <a:effectLst/>
                <a:latin typeface="Mongolian Baiti" panose="03000500000000000000" pitchFamily="66" charset="0"/>
                <a:cs typeface="Mongolian Baiti" panose="03000500000000000000" pitchFamily="66" charset="0"/>
              </a:rPr>
              <a:t>Each wave image is segmented into individual wave segments using the Image Region Analyzer application. This step breaks down the image into segments to simplify further processing and analysis.</a:t>
            </a:r>
          </a:p>
          <a:p>
            <a:pPr>
              <a:lnSpc>
                <a:spcPct val="150000"/>
              </a:lnSpc>
            </a:pPr>
            <a:endParaRPr lang="en-US" sz="4400" dirty="0">
              <a:latin typeface="Mongolian Baiti" panose="03000500000000000000" pitchFamily="66" charset="0"/>
              <a:cs typeface="Mongolian Baiti" panose="03000500000000000000" pitchFamily="6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038600" y="1181100"/>
            <a:ext cx="8904094" cy="948309"/>
          </a:xfrm>
          <a:prstGeom prst="rect">
            <a:avLst/>
          </a:prstGeom>
        </p:spPr>
        <p:txBody>
          <a:bodyPr lIns="0" tIns="0" rIns="0" bIns="0" rtlCol="0" anchor="t">
            <a:spAutoFit/>
          </a:bodyPr>
          <a:lstStyle/>
          <a:p>
            <a:pPr marL="0" lvl="0" indent="0" algn="ctr">
              <a:lnSpc>
                <a:spcPts val="7730"/>
              </a:lnSpc>
              <a:spcBef>
                <a:spcPct val="0"/>
              </a:spcBef>
            </a:pPr>
            <a:r>
              <a:rPr lang="en-US" sz="6000" spc="548" dirty="0">
                <a:solidFill>
                  <a:srgbClr val="231F20"/>
                </a:solidFill>
                <a:latin typeface="Oswald Bold" panose="00000800000000000000"/>
              </a:rPr>
              <a:t>METHODOLOGY</a:t>
            </a:r>
          </a:p>
        </p:txBody>
      </p:sp>
      <p:sp>
        <p:nvSpPr>
          <p:cNvPr id="2" name="TextBox 1"/>
          <p:cNvSpPr txBox="1"/>
          <p:nvPr/>
        </p:nvSpPr>
        <p:spPr>
          <a:xfrm>
            <a:off x="1143000" y="2476500"/>
            <a:ext cx="16840200" cy="7073218"/>
          </a:xfrm>
          <a:prstGeom prst="rect">
            <a:avLst/>
          </a:prstGeom>
          <a:noFill/>
        </p:spPr>
        <p:txBody>
          <a:bodyPr wrap="square" rtlCol="0">
            <a:spAutoFit/>
          </a:bodyPr>
          <a:lstStyle/>
          <a:p>
            <a:pPr algn="l">
              <a:lnSpc>
                <a:spcPct val="150000"/>
              </a:lnSpc>
            </a:pPr>
            <a:r>
              <a:rPr lang="en-US" sz="4400" b="1" i="0" dirty="0">
                <a:solidFill>
                  <a:schemeClr val="accent1">
                    <a:lumMod val="75000"/>
                  </a:schemeClr>
                </a:solidFill>
                <a:effectLst/>
                <a:latin typeface="Mongolian Baiti" panose="03000500000000000000" pitchFamily="66" charset="0"/>
                <a:cs typeface="Mongolian Baiti" panose="03000500000000000000" pitchFamily="66" charset="0"/>
              </a:rPr>
              <a:t>3.Conversion to Waves</a:t>
            </a:r>
            <a:r>
              <a:rPr lang="en-US" sz="4400" b="0" i="0" dirty="0">
                <a:solidFill>
                  <a:schemeClr val="accent1">
                    <a:lumMod val="75000"/>
                  </a:schemeClr>
                </a:solidFill>
                <a:effectLst/>
                <a:latin typeface="Mongolian Baiti" panose="03000500000000000000" pitchFamily="66" charset="0"/>
                <a:cs typeface="Mongolian Baiti" panose="03000500000000000000" pitchFamily="66" charset="0"/>
              </a:rPr>
              <a:t>: </a:t>
            </a:r>
            <a:r>
              <a:rPr lang="en-US" sz="4400" b="0" i="0" dirty="0">
                <a:solidFill>
                  <a:srgbClr val="0D0D0D"/>
                </a:solidFill>
                <a:effectLst/>
                <a:latin typeface="Mongolian Baiti" panose="03000500000000000000" pitchFamily="66" charset="0"/>
                <a:cs typeface="Mongolian Baiti" panose="03000500000000000000" pitchFamily="66" charset="0"/>
              </a:rPr>
              <a:t>The segmented wave images are converted into usable wave data using image processing techniques. This step involves treating each wave independently to facilitate analysis.</a:t>
            </a:r>
          </a:p>
          <a:p>
            <a:pPr algn="l">
              <a:lnSpc>
                <a:spcPct val="150000"/>
              </a:lnSpc>
            </a:pPr>
            <a:r>
              <a:rPr lang="en-US" sz="4400" b="1" i="0" dirty="0">
                <a:solidFill>
                  <a:schemeClr val="accent1">
                    <a:lumMod val="75000"/>
                  </a:schemeClr>
                </a:solidFill>
                <a:effectLst/>
                <a:latin typeface="Mongolian Baiti" panose="03000500000000000000" pitchFamily="66" charset="0"/>
                <a:cs typeface="Mongolian Baiti" panose="03000500000000000000" pitchFamily="66" charset="0"/>
              </a:rPr>
              <a:t>4.Peak Calculation</a:t>
            </a:r>
            <a:r>
              <a:rPr lang="en-US" sz="4400" b="0" i="0" dirty="0">
                <a:solidFill>
                  <a:schemeClr val="accent1">
                    <a:lumMod val="75000"/>
                  </a:schemeClr>
                </a:solidFill>
                <a:effectLst/>
                <a:latin typeface="Mongolian Baiti" panose="03000500000000000000" pitchFamily="66" charset="0"/>
                <a:cs typeface="Mongolian Baiti" panose="03000500000000000000" pitchFamily="66" charset="0"/>
              </a:rPr>
              <a:t>: </a:t>
            </a:r>
            <a:r>
              <a:rPr lang="en-US" sz="4400" b="0" i="0" dirty="0">
                <a:solidFill>
                  <a:srgbClr val="0D0D0D"/>
                </a:solidFill>
                <a:effectLst/>
                <a:latin typeface="Mongolian Baiti" panose="03000500000000000000" pitchFamily="66" charset="0"/>
                <a:cs typeface="Mongolian Baiti" panose="03000500000000000000" pitchFamily="66" charset="0"/>
              </a:rPr>
              <a:t>The peaks of each wave are calculated, along with their latency, to aid audiologists in diagnosing diseases. The </a:t>
            </a:r>
            <a:r>
              <a:rPr lang="en-US" sz="4400" b="0" i="0" dirty="0" err="1">
                <a:solidFill>
                  <a:srgbClr val="0D0D0D"/>
                </a:solidFill>
                <a:effectLst/>
                <a:latin typeface="Mongolian Baiti" panose="03000500000000000000" pitchFamily="66" charset="0"/>
                <a:cs typeface="Mongolian Baiti" panose="03000500000000000000" pitchFamily="66" charset="0"/>
              </a:rPr>
              <a:t>findpeaks</a:t>
            </a:r>
            <a:r>
              <a:rPr lang="en-US" sz="4400" b="0" i="0" dirty="0">
                <a:solidFill>
                  <a:srgbClr val="0D0D0D"/>
                </a:solidFill>
                <a:effectLst/>
                <a:latin typeface="Mongolian Baiti" panose="03000500000000000000" pitchFamily="66" charset="0"/>
                <a:cs typeface="Mongolian Baiti" panose="03000500000000000000" pitchFamily="66" charset="0"/>
              </a:rPr>
              <a:t> function is used to locate and plot significant peaks in the wave data.</a:t>
            </a:r>
          </a:p>
          <a:p>
            <a:pPr>
              <a:lnSpc>
                <a:spcPct val="150000"/>
              </a:lnSpc>
            </a:pPr>
            <a:endParaRPr lang="en-IN" sz="4400" dirty="0">
              <a:latin typeface="Mongolian Baiti" panose="03000500000000000000" pitchFamily="66" charset="0"/>
              <a:cs typeface="Mongolian Baiti" panose="03000500000000000000" pitchFamily="66"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876300"/>
            <a:ext cx="16002000" cy="2800767"/>
          </a:xfrm>
          <a:prstGeom prst="rect">
            <a:avLst/>
          </a:prstGeom>
          <a:noFill/>
        </p:spPr>
        <p:txBody>
          <a:bodyPr wrap="square" rtlCol="0">
            <a:spAutoFit/>
          </a:bodyPr>
          <a:lstStyle/>
          <a:p>
            <a:r>
              <a:rPr lang="en-US" sz="3200" b="1" dirty="0">
                <a:latin typeface="Mongolian Baiti" panose="03000500000000000000" pitchFamily="66" charset="0"/>
                <a:cs typeface="Mongolian Baiti" panose="03000500000000000000" pitchFamily="66" charset="0"/>
              </a:rPr>
              <a:t>Image Preprocessing: Conversion to Binary:  </a:t>
            </a:r>
          </a:p>
          <a:p>
            <a:r>
              <a:rPr lang="en-US" sz="3200" b="1" dirty="0">
                <a:latin typeface="Mongolian Baiti" panose="03000500000000000000" pitchFamily="66" charset="0"/>
                <a:cs typeface="Mongolian Baiti" panose="03000500000000000000" pitchFamily="66" charset="0"/>
              </a:rPr>
              <a:t> </a:t>
            </a:r>
          </a:p>
          <a:p>
            <a:pPr marL="914400" lvl="1" indent="-457200">
              <a:buFont typeface="Wingdings" panose="05000000000000000000" pitchFamily="2" charset="2"/>
              <a:buChar char="q"/>
            </a:pPr>
            <a:r>
              <a:rPr lang="en-US" sz="2800" dirty="0">
                <a:latin typeface="Mongolian Baiti" panose="03000500000000000000" pitchFamily="66" charset="0"/>
                <a:cs typeface="Mongolian Baiti" panose="03000500000000000000" pitchFamily="66" charset="0"/>
              </a:rPr>
              <a:t>Images are initially processed to convert them into binary form.   </a:t>
            </a:r>
          </a:p>
          <a:p>
            <a:pPr marL="914400" lvl="1" indent="-457200">
              <a:buFont typeface="Wingdings" panose="05000000000000000000" pitchFamily="2" charset="2"/>
              <a:buChar char="q"/>
            </a:pPr>
            <a:r>
              <a:rPr lang="en-US" sz="2800" dirty="0">
                <a:latin typeface="Mongolian Baiti" panose="03000500000000000000" pitchFamily="66" charset="0"/>
                <a:cs typeface="Mongolian Baiti" panose="03000500000000000000" pitchFamily="66" charset="0"/>
              </a:rPr>
              <a:t>Binary conversion simplifies subsequent analysis and segmentation.   </a:t>
            </a:r>
          </a:p>
          <a:p>
            <a:pPr marL="914400" lvl="1" indent="-457200">
              <a:buFont typeface="Wingdings" panose="05000000000000000000" pitchFamily="2" charset="2"/>
              <a:buChar char="q"/>
            </a:pPr>
            <a:r>
              <a:rPr lang="en-US" sz="2800" dirty="0">
                <a:latin typeface="Mongolian Baiti" panose="03000500000000000000" pitchFamily="66" charset="0"/>
                <a:cs typeface="Mongolian Baiti" panose="03000500000000000000" pitchFamily="66" charset="0"/>
              </a:rPr>
              <a:t>Utilizes grayscale thresholding to create binary representations.   </a:t>
            </a:r>
          </a:p>
          <a:p>
            <a:pPr marL="914400" lvl="1" indent="-457200">
              <a:buFont typeface="Wingdings" panose="05000000000000000000" pitchFamily="2" charset="2"/>
              <a:buChar char="q"/>
            </a:pPr>
            <a:r>
              <a:rPr lang="en-US" sz="2800" dirty="0">
                <a:latin typeface="Mongolian Baiti" panose="03000500000000000000" pitchFamily="66" charset="0"/>
                <a:cs typeface="Mongolian Baiti" panose="03000500000000000000" pitchFamily="66" charset="0"/>
              </a:rPr>
              <a:t>Each pixel is categorized as foreground or background based on intensity levels.</a:t>
            </a:r>
            <a:endParaRPr lang="en-IN" sz="2800" dirty="0">
              <a:latin typeface="Mongolian Baiti" panose="03000500000000000000" pitchFamily="66" charset="0"/>
              <a:cs typeface="Mongolian Baiti" panose="03000500000000000000" pitchFamily="66"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280" t="19927" r="7691" b="23687"/>
          <a:stretch>
            <a:fillRect/>
          </a:stretch>
        </p:blipFill>
        <p:spPr>
          <a:xfrm>
            <a:off x="1981200" y="4000500"/>
            <a:ext cx="13411200" cy="5410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1028700"/>
            <a:ext cx="15240000" cy="3600986"/>
          </a:xfrm>
          <a:prstGeom prst="rect">
            <a:avLst/>
          </a:prstGeom>
          <a:noFill/>
        </p:spPr>
        <p:txBody>
          <a:bodyPr wrap="square" rtlCol="0">
            <a:spAutoFit/>
          </a:bodyPr>
          <a:lstStyle/>
          <a:p>
            <a:r>
              <a:rPr lang="en-US" sz="3600" b="1" dirty="0">
                <a:latin typeface="Mongolian Baiti" panose="03000500000000000000" pitchFamily="66" charset="0"/>
                <a:cs typeface="Mongolian Baiti" panose="03000500000000000000" pitchFamily="66" charset="0"/>
              </a:rPr>
              <a:t>Segmentation Process: </a:t>
            </a:r>
          </a:p>
          <a:p>
            <a:r>
              <a:rPr lang="en-US" sz="3200" dirty="0">
                <a:latin typeface="Mongolian Baiti" panose="03000500000000000000" pitchFamily="66" charset="0"/>
                <a:cs typeface="Mongolian Baiti" panose="03000500000000000000" pitchFamily="66" charset="0"/>
              </a:rPr>
              <a:t>  </a:t>
            </a:r>
          </a:p>
          <a:p>
            <a:pPr marL="914400" lvl="1" indent="-457200">
              <a:buFont typeface="Wingdings" panose="05000000000000000000" pitchFamily="2" charset="2"/>
              <a:buChar char="q"/>
            </a:pPr>
            <a:r>
              <a:rPr lang="en-US" sz="3200" dirty="0">
                <a:latin typeface="Mongolian Baiti" panose="03000500000000000000" pitchFamily="66" charset="0"/>
                <a:cs typeface="Mongolian Baiti" panose="03000500000000000000" pitchFamily="66" charset="0"/>
              </a:rPr>
              <a:t>Segmentation divides images into distinct segments for analysis.   </a:t>
            </a:r>
          </a:p>
          <a:p>
            <a:pPr marL="914400" lvl="1" indent="-457200">
              <a:buFont typeface="Wingdings" panose="05000000000000000000" pitchFamily="2" charset="2"/>
              <a:buChar char="q"/>
            </a:pPr>
            <a:r>
              <a:rPr lang="en-US" sz="3200" dirty="0">
                <a:latin typeface="Mongolian Baiti" panose="03000500000000000000" pitchFamily="66" charset="0"/>
                <a:cs typeface="Mongolian Baiti" panose="03000500000000000000" pitchFamily="66" charset="0"/>
              </a:rPr>
              <a:t>Waves are individually segmented to isolate specific features.   </a:t>
            </a:r>
          </a:p>
          <a:p>
            <a:pPr marL="914400" lvl="1" indent="-457200">
              <a:buFont typeface="Wingdings" panose="05000000000000000000" pitchFamily="2" charset="2"/>
              <a:buChar char="q"/>
            </a:pPr>
            <a:r>
              <a:rPr lang="en-US" sz="3200" dirty="0">
                <a:latin typeface="Mongolian Baiti" panose="03000500000000000000" pitchFamily="66" charset="0"/>
                <a:cs typeface="Mongolian Baiti" panose="03000500000000000000" pitchFamily="66" charset="0"/>
              </a:rPr>
              <a:t>Improves processing efficiency by focusing on relevant image regions.   </a:t>
            </a:r>
          </a:p>
          <a:p>
            <a:pPr marL="914400" lvl="1" indent="-457200">
              <a:buFont typeface="Wingdings" panose="05000000000000000000" pitchFamily="2" charset="2"/>
              <a:buChar char="q"/>
            </a:pPr>
            <a:r>
              <a:rPr lang="en-US" sz="3200" dirty="0">
                <a:latin typeface="Mongolian Baiti" panose="03000500000000000000" pitchFamily="66" charset="0"/>
                <a:cs typeface="Mongolian Baiti" panose="03000500000000000000" pitchFamily="66" charset="0"/>
              </a:rPr>
              <a:t>IRA application provides detailed attributes for each segmented area.</a:t>
            </a:r>
            <a:endParaRPr lang="en-IN" sz="3200" dirty="0">
              <a:latin typeface="Mongolian Baiti" panose="03000500000000000000" pitchFamily="66" charset="0"/>
              <a:cs typeface="Mongolian Baiti" panose="03000500000000000000" pitchFamily="66" charset="0"/>
            </a:endParaRPr>
          </a:p>
          <a:p>
            <a:endParaRPr lang="en-IN" sz="3200" dirty="0">
              <a:latin typeface="Mongolian Baiti" panose="03000500000000000000" pitchFamily="66" charset="0"/>
              <a:cs typeface="Mongolian Baiti" panose="03000500000000000000" pitchFamily="66" charset="0"/>
            </a:endParaRPr>
          </a:p>
        </p:txBody>
      </p:sp>
      <p:pic>
        <p:nvPicPr>
          <p:cNvPr id="5" name="Picture 4">
            <a:extLst>
              <a:ext uri="{FF2B5EF4-FFF2-40B4-BE49-F238E27FC236}">
                <a16:creationId xmlns:a16="http://schemas.microsoft.com/office/drawing/2014/main" id="{DF717B89-CB95-28F0-7097-750A0EB03453}"/>
              </a:ext>
            </a:extLst>
          </p:cNvPr>
          <p:cNvPicPr>
            <a:picLocks noChangeAspect="1"/>
          </p:cNvPicPr>
          <p:nvPr/>
        </p:nvPicPr>
        <p:blipFill>
          <a:blip r:embed="rId2"/>
          <a:stretch>
            <a:fillRect/>
          </a:stretch>
        </p:blipFill>
        <p:spPr>
          <a:xfrm>
            <a:off x="4876800" y="4381500"/>
            <a:ext cx="7467600" cy="509658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419100"/>
            <a:ext cx="15468600" cy="2739211"/>
          </a:xfrm>
          <a:prstGeom prst="rect">
            <a:avLst/>
          </a:prstGeom>
          <a:noFill/>
        </p:spPr>
        <p:txBody>
          <a:bodyPr wrap="square" rtlCol="0">
            <a:spAutoFit/>
          </a:bodyPr>
          <a:lstStyle/>
          <a:p>
            <a:r>
              <a:rPr lang="en-US" sz="3200" b="1" dirty="0">
                <a:latin typeface="Mongolian Baiti" panose="03000500000000000000" pitchFamily="66" charset="0"/>
                <a:cs typeface="Mongolian Baiti" panose="03000500000000000000" pitchFamily="66" charset="0"/>
              </a:rPr>
              <a:t>Conversion to Independent Waves:   </a:t>
            </a:r>
          </a:p>
          <a:p>
            <a:endParaRPr lang="en-US" sz="2800" dirty="0">
              <a:latin typeface="Mongolian Baiti" panose="03000500000000000000" pitchFamily="66" charset="0"/>
              <a:cs typeface="Mongolian Baiti" panose="03000500000000000000" pitchFamily="66" charset="0"/>
            </a:endParaRPr>
          </a:p>
          <a:p>
            <a:pPr marL="914400" lvl="1" indent="-457200">
              <a:buFont typeface="Wingdings" panose="05000000000000000000" pitchFamily="2" charset="2"/>
              <a:buChar char="q"/>
            </a:pPr>
            <a:r>
              <a:rPr lang="en-US" sz="2800" dirty="0">
                <a:latin typeface="Mongolian Baiti" panose="03000500000000000000" pitchFamily="66" charset="0"/>
                <a:cs typeface="Mongolian Baiti" panose="03000500000000000000" pitchFamily="66" charset="0"/>
              </a:rPr>
              <a:t>Transforms wave images to facilitate independent analysis.   </a:t>
            </a:r>
          </a:p>
          <a:p>
            <a:pPr marL="914400" lvl="1" indent="-457200">
              <a:buFont typeface="Wingdings" panose="05000000000000000000" pitchFamily="2" charset="2"/>
              <a:buChar char="q"/>
            </a:pPr>
            <a:r>
              <a:rPr lang="en-US" sz="2800" dirty="0">
                <a:latin typeface="Mongolian Baiti" panose="03000500000000000000" pitchFamily="66" charset="0"/>
                <a:cs typeface="Mongolian Baiti" panose="03000500000000000000" pitchFamily="66" charset="0"/>
              </a:rPr>
              <a:t> Enables isolation and analysis of individual waves.   </a:t>
            </a:r>
          </a:p>
          <a:p>
            <a:pPr marL="914400" lvl="1" indent="-457200">
              <a:buFont typeface="Wingdings" panose="05000000000000000000" pitchFamily="2" charset="2"/>
              <a:buChar char="q"/>
            </a:pPr>
            <a:r>
              <a:rPr lang="en-US" sz="2800" dirty="0">
                <a:latin typeface="Mongolian Baiti" panose="03000500000000000000" pitchFamily="66" charset="0"/>
                <a:cs typeface="Mongolian Baiti" panose="03000500000000000000" pitchFamily="66" charset="0"/>
              </a:rPr>
              <a:t>IP capability extracts pixel data for plotting and visualization.   </a:t>
            </a:r>
          </a:p>
          <a:p>
            <a:pPr marL="914400" lvl="1" indent="-457200">
              <a:buFont typeface="Wingdings" panose="05000000000000000000" pitchFamily="2" charset="2"/>
              <a:buChar char="q"/>
            </a:pPr>
            <a:r>
              <a:rPr lang="en-US" sz="2800" dirty="0">
                <a:latin typeface="Mongolian Baiti" panose="03000500000000000000" pitchFamily="66" charset="0"/>
                <a:cs typeface="Mongolian Baiti" panose="03000500000000000000" pitchFamily="66" charset="0"/>
              </a:rPr>
              <a:t>Enhances precision and flexibility in analyzing wave characteristics.</a:t>
            </a:r>
          </a:p>
        </p:txBody>
      </p:sp>
      <p:pic>
        <p:nvPicPr>
          <p:cNvPr id="3" name="Picture 2">
            <a:extLst>
              <a:ext uri="{FF2B5EF4-FFF2-40B4-BE49-F238E27FC236}">
                <a16:creationId xmlns:a16="http://schemas.microsoft.com/office/drawing/2014/main" id="{B4409141-3288-33DE-32FE-144067F111FC}"/>
              </a:ext>
            </a:extLst>
          </p:cNvPr>
          <p:cNvPicPr>
            <a:picLocks noChangeAspect="1"/>
          </p:cNvPicPr>
          <p:nvPr/>
        </p:nvPicPr>
        <p:blipFill>
          <a:blip r:embed="rId2"/>
          <a:stretch>
            <a:fillRect/>
          </a:stretch>
        </p:blipFill>
        <p:spPr>
          <a:xfrm>
            <a:off x="2286000" y="3390900"/>
            <a:ext cx="11504263" cy="60680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706DDA-7CB1-C679-D4E7-8D738FDF29C8}"/>
              </a:ext>
            </a:extLst>
          </p:cNvPr>
          <p:cNvSpPr/>
          <p:nvPr/>
        </p:nvSpPr>
        <p:spPr>
          <a:xfrm>
            <a:off x="1371600" y="723900"/>
            <a:ext cx="14670668" cy="1754326"/>
          </a:xfrm>
          <a:prstGeom prst="rect">
            <a:avLst/>
          </a:prstGeom>
          <a:noFill/>
        </p:spPr>
        <p:txBody>
          <a:bodyPr wrap="square" lIns="91440" tIns="45720" rIns="91440" bIns="45720">
            <a:spAutoFit/>
          </a:bodyPr>
          <a:lstStyle/>
          <a:p>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Preprocessing done to the graph before peak detection:</a:t>
            </a:r>
          </a:p>
        </p:txBody>
      </p:sp>
      <p:sp>
        <p:nvSpPr>
          <p:cNvPr id="3" name="Rectangle 1">
            <a:extLst>
              <a:ext uri="{FF2B5EF4-FFF2-40B4-BE49-F238E27FC236}">
                <a16:creationId xmlns:a16="http://schemas.microsoft.com/office/drawing/2014/main" id="{CDEA4A9B-BE3F-D147-2F09-75DA345C0A49}"/>
              </a:ext>
            </a:extLst>
          </p:cNvPr>
          <p:cNvSpPr>
            <a:spLocks noChangeArrowheads="1"/>
          </p:cNvSpPr>
          <p:nvPr/>
        </p:nvSpPr>
        <p:spPr bwMode="auto">
          <a:xfrm>
            <a:off x="0" y="-3388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B095507D-017D-7EC1-5799-5842BA4903E1}"/>
              </a:ext>
            </a:extLst>
          </p:cNvPr>
          <p:cNvSpPr>
            <a:spLocks noChangeArrowheads="1"/>
          </p:cNvSpPr>
          <p:nvPr/>
        </p:nvSpPr>
        <p:spPr bwMode="auto">
          <a:xfrm>
            <a:off x="0" y="-3388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CB0CC26C-6B26-DE7F-1D27-76AD81F0AD8C}"/>
              </a:ext>
            </a:extLst>
          </p:cNvPr>
          <p:cNvSpPr txBox="1"/>
          <p:nvPr/>
        </p:nvSpPr>
        <p:spPr>
          <a:xfrm>
            <a:off x="1257300" y="2857500"/>
            <a:ext cx="15773400" cy="6986528"/>
          </a:xfrm>
          <a:prstGeom prst="rect">
            <a:avLst/>
          </a:prstGeom>
          <a:noFill/>
        </p:spPr>
        <p:txBody>
          <a:bodyPr wrap="square">
            <a:spAutoFit/>
          </a:bodyPr>
          <a:lstStyle/>
          <a:p>
            <a:endParaRPr lang="en-IN" sz="2800" dirty="0">
              <a:latin typeface="Mongolian Baiti" panose="03000500000000000000" pitchFamily="66" charset="0"/>
              <a:cs typeface="Mongolian Baiti" panose="03000500000000000000" pitchFamily="66" charset="0"/>
            </a:endParaRPr>
          </a:p>
          <a:p>
            <a:r>
              <a:rPr lang="en-IN" sz="2800" dirty="0">
                <a:latin typeface="Mongolian Baiti" panose="03000500000000000000" pitchFamily="66" charset="0"/>
                <a:cs typeface="Mongolian Baiti" panose="03000500000000000000" pitchFamily="66" charset="0"/>
              </a:rPr>
              <a:t>1. </a:t>
            </a:r>
            <a:r>
              <a:rPr lang="en-IN" sz="2800" b="1" dirty="0">
                <a:latin typeface="Mongolian Baiti" panose="03000500000000000000" pitchFamily="66" charset="0"/>
                <a:cs typeface="Mongolian Baiti" panose="03000500000000000000" pitchFamily="66" charset="0"/>
              </a:rPr>
              <a:t>Normalization:</a:t>
            </a:r>
          </a:p>
          <a:p>
            <a:r>
              <a:rPr lang="en-IN" sz="2800" dirty="0">
                <a:latin typeface="Mongolian Baiti" panose="03000500000000000000" pitchFamily="66" charset="0"/>
                <a:cs typeface="Mongolian Baiti" panose="03000500000000000000" pitchFamily="66" charset="0"/>
              </a:rPr>
              <a:t>   - The x and y coordinates of each wave (`</a:t>
            </a:r>
            <a:r>
              <a:rPr lang="en-IN" sz="2800" dirty="0" err="1">
                <a:latin typeface="Mongolian Baiti" panose="03000500000000000000" pitchFamily="66" charset="0"/>
                <a:cs typeface="Mongolian Baiti" panose="03000500000000000000" pitchFamily="66" charset="0"/>
              </a:rPr>
              <a:t>waves_x</a:t>
            </a:r>
            <a:r>
              <a:rPr lang="en-IN" sz="2800" dirty="0">
                <a:latin typeface="Mongolian Baiti" panose="03000500000000000000" pitchFamily="66" charset="0"/>
                <a:cs typeface="Mongolian Baiti" panose="03000500000000000000" pitchFamily="66" charset="0"/>
              </a:rPr>
              <a:t>{</a:t>
            </a:r>
            <a:r>
              <a:rPr lang="en-IN" sz="2800" dirty="0" err="1">
                <a:latin typeface="Mongolian Baiti" panose="03000500000000000000" pitchFamily="66" charset="0"/>
                <a:cs typeface="Mongolian Baiti" panose="03000500000000000000" pitchFamily="66" charset="0"/>
              </a:rPr>
              <a:t>i</a:t>
            </a:r>
            <a:r>
              <a:rPr lang="en-IN" sz="2800" dirty="0">
                <a:latin typeface="Mongolian Baiti" panose="03000500000000000000" pitchFamily="66" charset="0"/>
                <a:cs typeface="Mongolian Baiti" panose="03000500000000000000" pitchFamily="66" charset="0"/>
              </a:rPr>
              <a:t>}` and `</a:t>
            </a:r>
            <a:r>
              <a:rPr lang="en-IN" sz="2800" dirty="0" err="1">
                <a:latin typeface="Mongolian Baiti" panose="03000500000000000000" pitchFamily="66" charset="0"/>
                <a:cs typeface="Mongolian Baiti" panose="03000500000000000000" pitchFamily="66" charset="0"/>
              </a:rPr>
              <a:t>waves_y</a:t>
            </a:r>
            <a:r>
              <a:rPr lang="en-IN" sz="2800" dirty="0">
                <a:latin typeface="Mongolian Baiti" panose="03000500000000000000" pitchFamily="66" charset="0"/>
                <a:cs typeface="Mongolian Baiti" panose="03000500000000000000" pitchFamily="66" charset="0"/>
              </a:rPr>
              <a:t>{</a:t>
            </a:r>
            <a:r>
              <a:rPr lang="en-IN" sz="2800" dirty="0" err="1">
                <a:latin typeface="Mongolian Baiti" panose="03000500000000000000" pitchFamily="66" charset="0"/>
                <a:cs typeface="Mongolian Baiti" panose="03000500000000000000" pitchFamily="66" charset="0"/>
              </a:rPr>
              <a:t>i</a:t>
            </a:r>
            <a:r>
              <a:rPr lang="en-IN" sz="2800" dirty="0">
                <a:latin typeface="Mongolian Baiti" panose="03000500000000000000" pitchFamily="66" charset="0"/>
                <a:cs typeface="Mongolian Baiti" panose="03000500000000000000" pitchFamily="66" charset="0"/>
              </a:rPr>
              <a:t>}`) are normalized to fall within the range [0, 1].</a:t>
            </a:r>
          </a:p>
          <a:p>
            <a:r>
              <a:rPr lang="en-IN" sz="2800" dirty="0">
                <a:latin typeface="Mongolian Baiti" panose="03000500000000000000" pitchFamily="66" charset="0"/>
                <a:cs typeface="Mongolian Baiti" panose="03000500000000000000" pitchFamily="66" charset="0"/>
              </a:rPr>
              <a:t>   - For the x-coordinates (`</a:t>
            </a:r>
            <a:r>
              <a:rPr lang="en-IN" sz="2800" dirty="0" err="1">
                <a:latin typeface="Mongolian Baiti" panose="03000500000000000000" pitchFamily="66" charset="0"/>
                <a:cs typeface="Mongolian Baiti" panose="03000500000000000000" pitchFamily="66" charset="0"/>
              </a:rPr>
              <a:t>normalized_x</a:t>
            </a:r>
            <a:r>
              <a:rPr lang="en-IN" sz="2800" dirty="0">
                <a:latin typeface="Mongolian Baiti" panose="03000500000000000000" pitchFamily="66" charset="0"/>
                <a:cs typeface="Mongolian Baiti" panose="03000500000000000000" pitchFamily="66" charset="0"/>
              </a:rPr>
              <a:t>`), each value is shifted and scaled such that the minimum value becomes 0 and the maximum value becomes 1.</a:t>
            </a:r>
          </a:p>
          <a:p>
            <a:r>
              <a:rPr lang="en-IN" sz="2800" dirty="0">
                <a:latin typeface="Mongolian Baiti" panose="03000500000000000000" pitchFamily="66" charset="0"/>
                <a:cs typeface="Mongolian Baiti" panose="03000500000000000000" pitchFamily="66" charset="0"/>
              </a:rPr>
              <a:t>   - Similarly, for the y-coordinates (`</a:t>
            </a:r>
            <a:r>
              <a:rPr lang="en-IN" sz="2800" dirty="0" err="1">
                <a:latin typeface="Mongolian Baiti" panose="03000500000000000000" pitchFamily="66" charset="0"/>
                <a:cs typeface="Mongolian Baiti" panose="03000500000000000000" pitchFamily="66" charset="0"/>
              </a:rPr>
              <a:t>normalized_y</a:t>
            </a:r>
            <a:r>
              <a:rPr lang="en-IN" sz="2800" dirty="0">
                <a:latin typeface="Mongolian Baiti" panose="03000500000000000000" pitchFamily="66" charset="0"/>
                <a:cs typeface="Mongolian Baiti" panose="03000500000000000000" pitchFamily="66" charset="0"/>
              </a:rPr>
              <a:t>`), each value is normalized based on the minimum and maximum values within the respective wave's data range.</a:t>
            </a:r>
          </a:p>
          <a:p>
            <a:r>
              <a:rPr lang="en-IN" sz="2800" dirty="0">
                <a:latin typeface="Mongolian Baiti" panose="03000500000000000000" pitchFamily="66" charset="0"/>
                <a:cs typeface="Mongolian Baiti" panose="03000500000000000000" pitchFamily="66" charset="0"/>
              </a:rPr>
              <a:t>   - Normalization ensures that all waves are plotted on a consistent scale, regardless of their original data ranges.</a:t>
            </a:r>
          </a:p>
          <a:p>
            <a:endParaRPr lang="en-IN" sz="2800" dirty="0">
              <a:latin typeface="Mongolian Baiti" panose="03000500000000000000" pitchFamily="66" charset="0"/>
              <a:cs typeface="Mongolian Baiti" panose="03000500000000000000" pitchFamily="66" charset="0"/>
            </a:endParaRPr>
          </a:p>
          <a:p>
            <a:r>
              <a:rPr lang="en-IN" sz="2800" dirty="0">
                <a:latin typeface="Mongolian Baiti" panose="03000500000000000000" pitchFamily="66" charset="0"/>
                <a:cs typeface="Mongolian Baiti" panose="03000500000000000000" pitchFamily="66" charset="0"/>
              </a:rPr>
              <a:t>2. </a:t>
            </a:r>
            <a:r>
              <a:rPr lang="en-IN" sz="2800" b="1" dirty="0">
                <a:latin typeface="Mongolian Baiti" panose="03000500000000000000" pitchFamily="66" charset="0"/>
                <a:cs typeface="Mongolian Baiti" panose="03000500000000000000" pitchFamily="66" charset="0"/>
              </a:rPr>
              <a:t>Smoothing:</a:t>
            </a:r>
          </a:p>
          <a:p>
            <a:r>
              <a:rPr lang="en-IN" sz="2800" dirty="0">
                <a:latin typeface="Mongolian Baiti" panose="03000500000000000000" pitchFamily="66" charset="0"/>
                <a:cs typeface="Mongolian Baiti" panose="03000500000000000000" pitchFamily="66" charset="0"/>
              </a:rPr>
              <a:t>   - The y-coordinates (`</a:t>
            </a:r>
            <a:r>
              <a:rPr lang="en-IN" sz="2800" dirty="0" err="1">
                <a:latin typeface="Mongolian Baiti" panose="03000500000000000000" pitchFamily="66" charset="0"/>
                <a:cs typeface="Mongolian Baiti" panose="03000500000000000000" pitchFamily="66" charset="0"/>
              </a:rPr>
              <a:t>normalized_y</a:t>
            </a:r>
            <a:r>
              <a:rPr lang="en-IN" sz="2800" dirty="0">
                <a:latin typeface="Mongolian Baiti" panose="03000500000000000000" pitchFamily="66" charset="0"/>
                <a:cs typeface="Mongolian Baiti" panose="03000500000000000000" pitchFamily="66" charset="0"/>
              </a:rPr>
              <a:t>`) of each wave are smoothed using a moving average.</a:t>
            </a:r>
          </a:p>
          <a:p>
            <a:r>
              <a:rPr lang="en-IN" sz="2800" dirty="0">
                <a:latin typeface="Mongolian Baiti" panose="03000500000000000000" pitchFamily="66" charset="0"/>
                <a:cs typeface="Mongolian Baiti" panose="03000500000000000000" pitchFamily="66" charset="0"/>
              </a:rPr>
              <a:t>   - The `</a:t>
            </a:r>
            <a:r>
              <a:rPr lang="en-IN" sz="2800" dirty="0" err="1">
                <a:latin typeface="Mongolian Baiti" panose="03000500000000000000" pitchFamily="66" charset="0"/>
                <a:cs typeface="Mongolian Baiti" panose="03000500000000000000" pitchFamily="66" charset="0"/>
              </a:rPr>
              <a:t>smoothdata</a:t>
            </a:r>
            <a:r>
              <a:rPr lang="en-IN" sz="2800" dirty="0">
                <a:latin typeface="Mongolian Baiti" panose="03000500000000000000" pitchFamily="66" charset="0"/>
                <a:cs typeface="Mongolian Baiti" panose="03000500000000000000" pitchFamily="66" charset="0"/>
              </a:rPr>
              <a:t>` function is used for smoothing, with the method set to `'</a:t>
            </a:r>
            <a:r>
              <a:rPr lang="en-IN" sz="2800" dirty="0" err="1">
                <a:latin typeface="Mongolian Baiti" panose="03000500000000000000" pitchFamily="66" charset="0"/>
                <a:cs typeface="Mongolian Baiti" panose="03000500000000000000" pitchFamily="66" charset="0"/>
              </a:rPr>
              <a:t>movmean</a:t>
            </a:r>
            <a:r>
              <a:rPr lang="en-IN" sz="2800" dirty="0">
                <a:latin typeface="Mongolian Baiti" panose="03000500000000000000" pitchFamily="66" charset="0"/>
                <a:cs typeface="Mongolian Baiti" panose="03000500000000000000" pitchFamily="66" charset="0"/>
              </a:rPr>
              <a:t>'` (moving average) and the window size specified as `10`.</a:t>
            </a:r>
          </a:p>
          <a:p>
            <a:r>
              <a:rPr lang="en-IN" sz="2800" dirty="0">
                <a:latin typeface="Mongolian Baiti" panose="03000500000000000000" pitchFamily="66" charset="0"/>
                <a:cs typeface="Mongolian Baiti" panose="03000500000000000000" pitchFamily="66" charset="0"/>
              </a:rPr>
              <a:t>   - Smoothing helps reduce noise and fluctuations in the data, making it easier to identify peaks.</a:t>
            </a:r>
          </a:p>
        </p:txBody>
      </p:sp>
    </p:spTree>
    <p:extLst>
      <p:ext uri="{BB962C8B-B14F-4D97-AF65-F5344CB8AC3E}">
        <p14:creationId xmlns:p14="http://schemas.microsoft.com/office/powerpoint/2010/main" val="928139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14600" y="876300"/>
            <a:ext cx="13608685" cy="957580"/>
          </a:xfrm>
          <a:prstGeom prst="rect">
            <a:avLst/>
          </a:prstGeom>
          <a:noFill/>
        </p:spPr>
        <p:txBody>
          <a:bodyPr wrap="square" rtlCol="0" anchor="t">
            <a:noAutofit/>
          </a:bodyPr>
          <a:lstStyle/>
          <a:p>
            <a:pPr algn="ctr"/>
            <a:r>
              <a:rPr lang="en-IN" altLang="en-US" sz="5400" b="1" dirty="0">
                <a:ln w="22225">
                  <a:solidFill>
                    <a:schemeClr val="accent2"/>
                  </a:solidFill>
                  <a:prstDash val="solid"/>
                </a:ln>
                <a:solidFill>
                  <a:schemeClr val="accent2">
                    <a:lumMod val="40000"/>
                    <a:lumOff val="60000"/>
                  </a:schemeClr>
                </a:solidFill>
                <a:sym typeface="+mn-ea"/>
              </a:rPr>
              <a:t>Selection of peak detection al</a:t>
            </a:r>
            <a:r>
              <a:rPr lang="en-US" sz="5400" b="1" dirty="0">
                <a:ln w="22225">
                  <a:solidFill>
                    <a:schemeClr val="accent2"/>
                  </a:solidFill>
                  <a:prstDash val="solid"/>
                </a:ln>
                <a:solidFill>
                  <a:schemeClr val="accent2">
                    <a:lumMod val="40000"/>
                    <a:lumOff val="60000"/>
                  </a:schemeClr>
                </a:solidFill>
                <a:effectLst/>
                <a:sym typeface="+mn-ea"/>
              </a:rPr>
              <a:t>g</a:t>
            </a:r>
            <a:r>
              <a:rPr lang="en-IN" altLang="en-US" sz="5400" b="1" dirty="0">
                <a:ln w="22225">
                  <a:solidFill>
                    <a:schemeClr val="accent2"/>
                  </a:solidFill>
                  <a:prstDash val="solid"/>
                </a:ln>
                <a:solidFill>
                  <a:schemeClr val="accent2">
                    <a:lumMod val="40000"/>
                    <a:lumOff val="60000"/>
                  </a:schemeClr>
                </a:solidFill>
                <a:sym typeface="+mn-ea"/>
              </a:rPr>
              <a:t>orit</a:t>
            </a:r>
            <a:r>
              <a:rPr lang="en-US" sz="5400" b="1" dirty="0">
                <a:ln w="22225">
                  <a:solidFill>
                    <a:schemeClr val="accent2"/>
                  </a:solidFill>
                  <a:prstDash val="solid"/>
                </a:ln>
                <a:solidFill>
                  <a:schemeClr val="accent2">
                    <a:lumMod val="40000"/>
                    <a:lumOff val="60000"/>
                  </a:schemeClr>
                </a:solidFill>
                <a:effectLst/>
                <a:sym typeface="+mn-ea"/>
              </a:rPr>
              <a:t>h</a:t>
            </a:r>
            <a:r>
              <a:rPr lang="en-IN" altLang="en-US" sz="5400" b="1" dirty="0">
                <a:ln w="22225">
                  <a:solidFill>
                    <a:schemeClr val="accent2"/>
                  </a:solidFill>
                  <a:prstDash val="solid"/>
                </a:ln>
                <a:solidFill>
                  <a:schemeClr val="accent2">
                    <a:lumMod val="40000"/>
                    <a:lumOff val="60000"/>
                  </a:schemeClr>
                </a:solidFill>
                <a:sym typeface="+mn-ea"/>
              </a:rPr>
              <a:t>m</a:t>
            </a:r>
          </a:p>
        </p:txBody>
      </p:sp>
      <p:sp>
        <p:nvSpPr>
          <p:cNvPr id="5" name="Text Box 4"/>
          <p:cNvSpPr txBox="1"/>
          <p:nvPr/>
        </p:nvSpPr>
        <p:spPr>
          <a:xfrm>
            <a:off x="2470785" y="3086100"/>
            <a:ext cx="14521815" cy="6740307"/>
          </a:xfrm>
          <a:prstGeom prst="rect">
            <a:avLst/>
          </a:prstGeom>
          <a:noFill/>
        </p:spPr>
        <p:txBody>
          <a:bodyPr wrap="square" rtlCol="0">
            <a:spAutoFit/>
          </a:bodyPr>
          <a:lstStyle/>
          <a:p>
            <a:r>
              <a:rPr lang="en-US" sz="3600" b="1" dirty="0">
                <a:solidFill>
                  <a:schemeClr val="tx2"/>
                </a:solidFill>
                <a:latin typeface="Mongolian Baiti" panose="03000500000000000000" pitchFamily="66" charset="0"/>
                <a:cs typeface="Mongolian Baiti" panose="03000500000000000000" pitchFamily="66" charset="0"/>
              </a:rPr>
              <a:t>Paper name</a:t>
            </a:r>
            <a:r>
              <a:rPr lang="en-US" sz="3600" dirty="0">
                <a:latin typeface="Mongolian Baiti" panose="03000500000000000000" pitchFamily="66" charset="0"/>
                <a:cs typeface="Mongolian Baiti" panose="03000500000000000000" pitchFamily="66" charset="0"/>
              </a:rPr>
              <a:t> :</a:t>
            </a:r>
            <a:r>
              <a:rPr lang="en-IN" altLang="en-US" sz="3600" dirty="0">
                <a:latin typeface="Mongolian Baiti" panose="03000500000000000000" pitchFamily="66" charset="0"/>
                <a:cs typeface="Mongolian Baiti" panose="03000500000000000000" pitchFamily="66" charset="0"/>
              </a:rPr>
              <a:t> </a:t>
            </a:r>
            <a:r>
              <a:rPr lang="en-US" sz="3600" dirty="0">
                <a:latin typeface="Mongolian Baiti" panose="03000500000000000000" pitchFamily="66" charset="0"/>
                <a:cs typeface="Mongolian Baiti" panose="03000500000000000000" pitchFamily="66" charset="0"/>
              </a:rPr>
              <a:t>Development and Evaluation of Automated Tools for</a:t>
            </a:r>
          </a:p>
          <a:p>
            <a:r>
              <a:rPr lang="en-US" sz="3600" dirty="0">
                <a:latin typeface="Mongolian Baiti" panose="03000500000000000000" pitchFamily="66" charset="0"/>
                <a:cs typeface="Mongolian Baiti" panose="03000500000000000000" pitchFamily="66" charset="0"/>
              </a:rPr>
              <a:t>Auditory-Brainstem and Middle-Auditory Evoked Potentials</a:t>
            </a:r>
          </a:p>
          <a:p>
            <a:r>
              <a:rPr lang="en-US" sz="3600" dirty="0">
                <a:latin typeface="Mongolian Baiti" panose="03000500000000000000" pitchFamily="66" charset="0"/>
                <a:cs typeface="Mongolian Baiti" panose="03000500000000000000" pitchFamily="66" charset="0"/>
              </a:rPr>
              <a:t>Waves Detection and Annotation</a:t>
            </a:r>
          </a:p>
          <a:p>
            <a:endParaRPr lang="en-US" sz="3600" dirty="0">
              <a:latin typeface="Mongolian Baiti" panose="03000500000000000000" pitchFamily="66" charset="0"/>
              <a:cs typeface="Mongolian Baiti" panose="03000500000000000000" pitchFamily="66" charset="0"/>
            </a:endParaRPr>
          </a:p>
          <a:p>
            <a:r>
              <a:rPr lang="en-IN" altLang="en-US" sz="3600" b="1" dirty="0">
                <a:solidFill>
                  <a:schemeClr val="tx2"/>
                </a:solidFill>
                <a:latin typeface="Mongolian Baiti" panose="03000500000000000000" pitchFamily="66" charset="0"/>
                <a:cs typeface="Mongolian Baiti" panose="03000500000000000000" pitchFamily="66" charset="0"/>
              </a:rPr>
              <a:t>Link</a:t>
            </a:r>
            <a:r>
              <a:rPr lang="en-IN" altLang="en-US" sz="3600" dirty="0">
                <a:latin typeface="Mongolian Baiti" panose="03000500000000000000" pitchFamily="66" charset="0"/>
                <a:cs typeface="Mongolian Baiti" panose="03000500000000000000" pitchFamily="66" charset="0"/>
              </a:rPr>
              <a:t>: </a:t>
            </a:r>
          </a:p>
          <a:p>
            <a:r>
              <a:rPr lang="en-IN" altLang="en-US" sz="3600" dirty="0">
                <a:latin typeface="Mongolian Baiti" panose="03000500000000000000" pitchFamily="66" charset="0"/>
                <a:cs typeface="Mongolian Baiti" panose="03000500000000000000" pitchFamily="66" charset="0"/>
                <a:hlinkClick r:id="rId2" action="ppaction://hlinkfile"/>
              </a:rPr>
              <a:t>https://dspace.lib.ntua.gr/xmlui/bitstream/handle/123456789/57525/brainsci-12-01675.pdf?sequence=1&amp;isAllowed=y</a:t>
            </a:r>
          </a:p>
          <a:p>
            <a:endParaRPr lang="en-IN" altLang="en-US" sz="3600" dirty="0">
              <a:latin typeface="Mongolian Baiti" panose="03000500000000000000" pitchFamily="66" charset="0"/>
              <a:cs typeface="Mongolian Baiti" panose="03000500000000000000" pitchFamily="66" charset="0"/>
              <a:hlinkClick r:id="rId2" action="ppaction://hlinkfile"/>
            </a:endParaRPr>
          </a:p>
          <a:p>
            <a:endParaRPr lang="en-IN" altLang="en-US" sz="3600" dirty="0">
              <a:latin typeface="Mongolian Baiti" panose="03000500000000000000" pitchFamily="66" charset="0"/>
              <a:cs typeface="Mongolian Baiti" panose="03000500000000000000" pitchFamily="66" charset="0"/>
              <a:hlinkClick r:id="rId2" action="ppaction://hlinkfile"/>
            </a:endParaRPr>
          </a:p>
          <a:p>
            <a:endParaRPr lang="en-IN" altLang="en-US" sz="3600" dirty="0">
              <a:latin typeface="Mongolian Baiti" panose="03000500000000000000" pitchFamily="66" charset="0"/>
              <a:cs typeface="Mongolian Baiti" panose="03000500000000000000" pitchFamily="66" charset="0"/>
              <a:hlinkClick r:id="rId2" action="ppaction://hlinkfile"/>
            </a:endParaRPr>
          </a:p>
          <a:p>
            <a:endParaRPr lang="en-IN" altLang="en-US" sz="3600" dirty="0">
              <a:latin typeface="Mongolian Baiti" panose="03000500000000000000" pitchFamily="66" charset="0"/>
              <a:cs typeface="Mongolian Baiti" panose="03000500000000000000" pitchFamily="66" charset="0"/>
            </a:endParaRPr>
          </a:p>
          <a:p>
            <a:endParaRPr lang="en-IN" altLang="en-US" sz="3600" dirty="0">
              <a:latin typeface="Mongolian Baiti" panose="03000500000000000000" pitchFamily="66" charset="0"/>
              <a:cs typeface="Mongolian Baiti" panose="03000500000000000000" pitchFamily="66" charset="0"/>
            </a:endParaRPr>
          </a:p>
        </p:txBody>
      </p:sp>
      <p:sp>
        <p:nvSpPr>
          <p:cNvPr id="6" name="Rectangles 5"/>
          <p:cNvSpPr/>
          <p:nvPr/>
        </p:nvSpPr>
        <p:spPr>
          <a:xfrm>
            <a:off x="8924608" y="4544060"/>
            <a:ext cx="438785" cy="1198880"/>
          </a:xfrm>
          <a:prstGeom prst="rect">
            <a:avLst/>
          </a:prstGeom>
          <a:noFill/>
          <a:ln>
            <a:noFill/>
          </a:ln>
        </p:spPr>
        <p:txBody>
          <a:bodyPr wrap="none" rtlCol="0" anchor="t">
            <a:spAutoFit/>
          </a:bodyPr>
          <a:lstStyle/>
          <a:p>
            <a:pPr algn="ctr"/>
            <a:r>
              <a:rPr lang="en-US" sz="7200" b="1">
                <a:ln/>
                <a:solidFill>
                  <a:schemeClr val="accent1"/>
                </a:solidFill>
                <a:effectLst>
                  <a:outerShdw blurRad="38100" dist="25400" dir="5400000" algn="ctr" rotWithShape="0">
                    <a:srgbClr val="6E747A">
                      <a:alpha val="43000"/>
                    </a:srgbClr>
                  </a:outerShdw>
                </a:effectLst>
              </a:rPr>
              <a:t> </a:t>
            </a:r>
          </a:p>
        </p:txBody>
      </p:sp>
      <p:sp>
        <p:nvSpPr>
          <p:cNvPr id="7" name="Rectangles 6"/>
          <p:cNvSpPr/>
          <p:nvPr/>
        </p:nvSpPr>
        <p:spPr>
          <a:xfrm>
            <a:off x="7162483" y="2097405"/>
            <a:ext cx="3147060" cy="829945"/>
          </a:xfrm>
          <a:prstGeom prst="rect">
            <a:avLst/>
          </a:prstGeom>
          <a:noFill/>
          <a:ln>
            <a:noFill/>
          </a:ln>
        </p:spPr>
        <p:txBody>
          <a:bodyPr wrap="none" rtlCol="0" anchor="t">
            <a:spAutoFit/>
          </a:bodyPr>
          <a:lstStyle/>
          <a:p>
            <a:pPr algn="ctr"/>
            <a:r>
              <a:rPr lang="en-IN" altLang="en-US" sz="4800" b="1">
                <a:ln w="22225">
                  <a:solidFill>
                    <a:schemeClr val="accent2"/>
                  </a:solidFill>
                  <a:prstDash val="solid"/>
                </a:ln>
                <a:solidFill>
                  <a:schemeClr val="accent2">
                    <a:lumMod val="40000"/>
                    <a:lumOff val="60000"/>
                  </a:schemeClr>
                </a:solidFill>
                <a:effectLst/>
              </a:rPr>
              <a:t>Met</a:t>
            </a:r>
            <a:r>
              <a:rPr lang="en-US" sz="4800" b="1" dirty="0">
                <a:ln w="22225">
                  <a:solidFill>
                    <a:schemeClr val="accent2"/>
                  </a:solidFill>
                  <a:prstDash val="solid"/>
                </a:ln>
                <a:solidFill>
                  <a:schemeClr val="accent2">
                    <a:lumMod val="40000"/>
                    <a:lumOff val="60000"/>
                  </a:schemeClr>
                </a:solidFill>
                <a:effectLst/>
                <a:sym typeface="+mn-ea"/>
              </a:rPr>
              <a:t>h</a:t>
            </a:r>
            <a:r>
              <a:rPr lang="en-IN" altLang="en-US" sz="4800" b="1">
                <a:ln w="22225">
                  <a:solidFill>
                    <a:schemeClr val="accent2"/>
                  </a:solidFill>
                  <a:prstDash val="solid"/>
                </a:ln>
                <a:solidFill>
                  <a:schemeClr val="accent2">
                    <a:lumMod val="40000"/>
                    <a:lumOff val="60000"/>
                  </a:schemeClr>
                </a:solidFill>
                <a:effectLst/>
              </a:rPr>
              <a:t>od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3" name="TextBox 3"/>
          <p:cNvSpPr txBox="1"/>
          <p:nvPr/>
        </p:nvSpPr>
        <p:spPr>
          <a:xfrm>
            <a:off x="3988125" y="419100"/>
            <a:ext cx="7416941" cy="908647"/>
          </a:xfrm>
          <a:prstGeom prst="rect">
            <a:avLst/>
          </a:prstGeom>
        </p:spPr>
        <p:txBody>
          <a:bodyPr lIns="0" tIns="0" rIns="0" bIns="0" rtlCol="0" anchor="t">
            <a:spAutoFit/>
          </a:bodyPr>
          <a:lstStyle/>
          <a:p>
            <a:pPr algn="ctr">
              <a:lnSpc>
                <a:spcPts val="7730"/>
              </a:lnSpc>
            </a:pPr>
            <a:r>
              <a:rPr lang="en-US" sz="5600" spc="548" dirty="0">
                <a:solidFill>
                  <a:schemeClr val="accent2">
                    <a:lumMod val="75000"/>
                  </a:schemeClr>
                </a:solidFill>
                <a:latin typeface="Oswald Bold" panose="00000800000000000000"/>
              </a:rPr>
              <a:t>BASE PAPER</a:t>
            </a:r>
          </a:p>
        </p:txBody>
      </p:sp>
      <p:sp>
        <p:nvSpPr>
          <p:cNvPr id="2" name="TextBox 1"/>
          <p:cNvSpPr txBox="1"/>
          <p:nvPr/>
        </p:nvSpPr>
        <p:spPr>
          <a:xfrm>
            <a:off x="762000" y="1714500"/>
            <a:ext cx="17068800" cy="6494085"/>
          </a:xfrm>
          <a:prstGeom prst="rect">
            <a:avLst/>
          </a:prstGeom>
          <a:noFill/>
        </p:spPr>
        <p:txBody>
          <a:bodyPr wrap="square" rtlCol="0">
            <a:spAutoFit/>
          </a:bodyPr>
          <a:lstStyle/>
          <a:p>
            <a:pPr marL="454025" lvl="1" algn="just"/>
            <a:endParaRPr lang="en-US" sz="3200" b="1" dirty="0">
              <a:solidFill>
                <a:schemeClr val="accent2">
                  <a:lumMod val="50000"/>
                </a:schemeClr>
              </a:solidFill>
              <a:latin typeface="Mongolian Baiti" panose="03000500000000000000" pitchFamily="66" charset="0"/>
              <a:cs typeface="Mongolian Baiti" panose="03000500000000000000" pitchFamily="66" charset="0"/>
            </a:endParaRPr>
          </a:p>
          <a:p>
            <a:pPr marL="2740025" lvl="5" indent="-457200" algn="just">
              <a:buFont typeface="Wingdings" panose="05000000000000000000" pitchFamily="2" charset="2"/>
              <a:buChar char="v"/>
            </a:pPr>
            <a:endParaRPr lang="en-US" sz="3200" dirty="0">
              <a:latin typeface="Mongolian Baiti" panose="03000500000000000000" pitchFamily="66" charset="0"/>
              <a:cs typeface="Mongolian Baiti" panose="03000500000000000000" pitchFamily="66" charset="0"/>
            </a:endParaRPr>
          </a:p>
          <a:p>
            <a:pPr marL="911225" lvl="1" indent="-457200" algn="just">
              <a:buFont typeface="Wingdings" panose="05000000000000000000" pitchFamily="2" charset="2"/>
              <a:buChar char="v"/>
            </a:pPr>
            <a:r>
              <a:rPr lang="en-US" sz="3200" b="1" dirty="0">
                <a:solidFill>
                  <a:schemeClr val="accent1">
                    <a:lumMod val="50000"/>
                  </a:schemeClr>
                </a:solidFill>
                <a:latin typeface="Mongolian Baiti" panose="03000500000000000000" pitchFamily="66" charset="0"/>
                <a:cs typeface="Mongolian Baiti" panose="03000500000000000000" pitchFamily="66" charset="0"/>
              </a:rPr>
              <a:t>Journal Name: </a:t>
            </a:r>
          </a:p>
          <a:p>
            <a:pPr marL="2740025" lvl="5" indent="-457200" algn="just">
              <a:buFont typeface="Wingdings" panose="05000000000000000000" pitchFamily="2" charset="2"/>
              <a:buChar char="v"/>
            </a:pPr>
            <a:r>
              <a:rPr lang="en-US" sz="3200" dirty="0">
                <a:latin typeface="Mongolian Baiti" panose="03000500000000000000" pitchFamily="66" charset="0"/>
                <a:cs typeface="Mongolian Baiti" panose="03000500000000000000" pitchFamily="66" charset="0"/>
              </a:rPr>
              <a:t>Biomedical Signal Processing and Control</a:t>
            </a:r>
          </a:p>
          <a:p>
            <a:pPr marL="2740025" lvl="5" indent="-457200" algn="just">
              <a:buFont typeface="Wingdings" panose="05000000000000000000" pitchFamily="2" charset="2"/>
              <a:buChar char="v"/>
            </a:pPr>
            <a:endParaRPr lang="en-US" sz="3200" dirty="0">
              <a:latin typeface="Mongolian Baiti" panose="03000500000000000000" pitchFamily="66" charset="0"/>
              <a:cs typeface="Mongolian Baiti" panose="03000500000000000000" pitchFamily="66" charset="0"/>
            </a:endParaRPr>
          </a:p>
          <a:p>
            <a:pPr marL="911225" lvl="1" indent="-457200" algn="just">
              <a:buFont typeface="Wingdings" panose="05000000000000000000" pitchFamily="2" charset="2"/>
              <a:buChar char="v"/>
            </a:pPr>
            <a:r>
              <a:rPr lang="en-US" sz="3200" b="1" dirty="0">
                <a:solidFill>
                  <a:schemeClr val="accent1">
                    <a:lumMod val="50000"/>
                  </a:schemeClr>
                </a:solidFill>
                <a:latin typeface="Mongolian Baiti" panose="03000500000000000000" pitchFamily="66" charset="0"/>
                <a:cs typeface="Mongolian Baiti" panose="03000500000000000000" pitchFamily="66" charset="0"/>
              </a:rPr>
              <a:t>Year of Publication : </a:t>
            </a:r>
          </a:p>
          <a:p>
            <a:pPr marL="2740025" lvl="5" indent="-457200" algn="just">
              <a:buFont typeface="Wingdings" panose="05000000000000000000" pitchFamily="2" charset="2"/>
              <a:buChar char="v"/>
            </a:pPr>
            <a:r>
              <a:rPr lang="en-US" sz="3200" dirty="0">
                <a:latin typeface="Mongolian Baiti" panose="03000500000000000000" pitchFamily="66" charset="0"/>
                <a:cs typeface="Mongolian Baiti" panose="03000500000000000000" pitchFamily="66" charset="0"/>
              </a:rPr>
              <a:t>2023</a:t>
            </a:r>
          </a:p>
          <a:p>
            <a:pPr marL="2740025" lvl="5" indent="-457200" algn="just">
              <a:buFont typeface="Wingdings" panose="05000000000000000000" pitchFamily="2" charset="2"/>
              <a:buChar char="v"/>
            </a:pPr>
            <a:endParaRPr lang="en-US" sz="3200" dirty="0">
              <a:latin typeface="Mongolian Baiti" panose="03000500000000000000" pitchFamily="66" charset="0"/>
              <a:cs typeface="Mongolian Baiti" panose="03000500000000000000" pitchFamily="66" charset="0"/>
            </a:endParaRPr>
          </a:p>
          <a:p>
            <a:pPr marL="911225" lvl="1" indent="-457200" algn="just">
              <a:buFont typeface="Wingdings" panose="05000000000000000000" pitchFamily="2" charset="2"/>
              <a:buChar char="v"/>
            </a:pPr>
            <a:r>
              <a:rPr lang="en-US" sz="3200" b="1" dirty="0">
                <a:solidFill>
                  <a:schemeClr val="accent1">
                    <a:lumMod val="50000"/>
                  </a:schemeClr>
                </a:solidFill>
                <a:latin typeface="Mongolian Baiti" panose="03000500000000000000" pitchFamily="66" charset="0"/>
                <a:cs typeface="Mongolian Baiti" panose="03000500000000000000" pitchFamily="66" charset="0"/>
              </a:rPr>
              <a:t>Publisher Name :</a:t>
            </a:r>
          </a:p>
          <a:p>
            <a:pPr marL="2740025" lvl="5" indent="-457200" algn="just">
              <a:buFont typeface="Wingdings" panose="05000000000000000000" pitchFamily="2" charset="2"/>
              <a:buChar char="v"/>
            </a:pPr>
            <a:r>
              <a:rPr lang="en-US" sz="3200" dirty="0">
                <a:latin typeface="Mongolian Baiti" panose="03000500000000000000" pitchFamily="66" charset="0"/>
                <a:cs typeface="Mongolian Baiti" panose="03000500000000000000" pitchFamily="66" charset="0"/>
              </a:rPr>
              <a:t>Elsevier</a:t>
            </a:r>
          </a:p>
          <a:p>
            <a:pPr marL="2740025" lvl="5" indent="-457200" algn="just">
              <a:buFont typeface="Wingdings" panose="05000000000000000000" pitchFamily="2" charset="2"/>
              <a:buChar char="v"/>
            </a:pPr>
            <a:endParaRPr lang="en-US" sz="3200" dirty="0">
              <a:latin typeface="Mongolian Baiti" panose="03000500000000000000" pitchFamily="66" charset="0"/>
              <a:cs typeface="Mongolian Baiti" panose="03000500000000000000" pitchFamily="66" charset="0"/>
            </a:endParaRPr>
          </a:p>
          <a:p>
            <a:pPr marL="911225" lvl="1" indent="-457200" algn="just">
              <a:buFont typeface="Wingdings" panose="05000000000000000000" pitchFamily="2" charset="2"/>
              <a:buChar char="v"/>
            </a:pPr>
            <a:r>
              <a:rPr lang="en-US" sz="3200" b="1" dirty="0">
                <a:solidFill>
                  <a:schemeClr val="accent1">
                    <a:lumMod val="50000"/>
                  </a:schemeClr>
                </a:solidFill>
                <a:latin typeface="Mongolian Baiti" panose="03000500000000000000" pitchFamily="66" charset="0"/>
                <a:cs typeface="Mongolian Baiti" panose="03000500000000000000" pitchFamily="66" charset="0"/>
              </a:rPr>
              <a:t>Base Paper Link :</a:t>
            </a:r>
            <a:r>
              <a:rPr lang="en-US" sz="3200" b="1" dirty="0">
                <a:solidFill>
                  <a:schemeClr val="accent2">
                    <a:lumMod val="50000"/>
                  </a:schemeClr>
                </a:solidFill>
                <a:latin typeface="Mongolian Baiti" panose="03000500000000000000" pitchFamily="66" charset="0"/>
                <a:cs typeface="Mongolian Baiti" panose="03000500000000000000" pitchFamily="66" charset="0"/>
              </a:rPr>
              <a:t> </a:t>
            </a:r>
          </a:p>
          <a:p>
            <a:pPr algn="just"/>
            <a:r>
              <a:rPr lang="en-IN" sz="3200" dirty="0">
                <a:latin typeface="Mongolian Baiti" panose="03000500000000000000" pitchFamily="66" charset="0"/>
                <a:cs typeface="Mongolian Baiti" panose="03000500000000000000" pitchFamily="66" charset="0"/>
                <a:hlinkClick r:id="rId2"/>
              </a:rPr>
              <a:t> https://www.sciencedirect.com/science/article/pii/S1746809423005505</a:t>
            </a:r>
            <a:endParaRPr lang="en-IN" sz="3200" dirty="0">
              <a:latin typeface="Mongolian Baiti" panose="03000500000000000000" pitchFamily="66" charset="0"/>
              <a:cs typeface="Mongolian Baiti" panose="03000500000000000000"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95600" y="2247900"/>
            <a:ext cx="13316585" cy="7115810"/>
          </a:xfrm>
          <a:prstGeom prst="rect">
            <a:avLst/>
          </a:prstGeom>
        </p:spPr>
      </p:pic>
      <p:sp>
        <p:nvSpPr>
          <p:cNvPr id="3" name="Rectangles 2"/>
          <p:cNvSpPr/>
          <p:nvPr/>
        </p:nvSpPr>
        <p:spPr>
          <a:xfrm>
            <a:off x="6143625" y="800100"/>
            <a:ext cx="6000115" cy="1198880"/>
          </a:xfrm>
          <a:prstGeom prst="rect">
            <a:avLst/>
          </a:prstGeom>
          <a:noFill/>
          <a:ln>
            <a:noFill/>
          </a:ln>
        </p:spPr>
        <p:txBody>
          <a:bodyPr wrap="none" rtlCol="0" anchor="t">
            <a:spAutoFit/>
          </a:bodyPr>
          <a:lstStyle/>
          <a:p>
            <a:pPr algn="ctr"/>
            <a:r>
              <a:rPr lang="en-IN" altLang="en-US" sz="7200" b="1">
                <a:ln/>
                <a:solidFill>
                  <a:schemeClr val="accent1"/>
                </a:solidFill>
                <a:effectLst>
                  <a:outerShdw blurRad="38100" dist="25400" dir="5400000" algn="ctr" rotWithShape="0">
                    <a:srgbClr val="6E747A">
                      <a:alpha val="43000"/>
                    </a:srgbClr>
                  </a:outerShdw>
                </a:effectLst>
              </a:rPr>
              <a:t>Source Code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9800" y="1714500"/>
            <a:ext cx="14745970" cy="7545705"/>
          </a:xfrm>
          <a:prstGeom prst="rect">
            <a:avLst/>
          </a:prstGeom>
        </p:spPr>
      </p:pic>
      <p:sp>
        <p:nvSpPr>
          <p:cNvPr id="3" name="Rectangles 2"/>
          <p:cNvSpPr/>
          <p:nvPr/>
        </p:nvSpPr>
        <p:spPr>
          <a:xfrm>
            <a:off x="2209800" y="419100"/>
            <a:ext cx="1499870" cy="802005"/>
          </a:xfrm>
          <a:prstGeom prst="rect">
            <a:avLst/>
          </a:prstGeom>
          <a:noFill/>
          <a:ln>
            <a:noFill/>
          </a:ln>
        </p:spPr>
        <p:txBody>
          <a:bodyPr wrap="none" rtlCol="0" anchor="t">
            <a:noAutofit/>
          </a:bodyPr>
          <a:lstStyle/>
          <a:p>
            <a:pPr algn="ctr"/>
            <a:r>
              <a:rPr lang="en-IN" altLang="en-US" sz="7200" b="1">
                <a:ln/>
                <a:solidFill>
                  <a:schemeClr val="accent1"/>
                </a:solidFill>
                <a:effectLst>
                  <a:outerShdw blurRad="38100" dist="25400" dir="5400000" algn="ctr" rotWithShape="0">
                    <a:srgbClr val="6E747A">
                      <a:alpha val="43000"/>
                    </a:srgbClr>
                  </a:outerShdw>
                </a:effectLst>
              </a:rPr>
              <a:t>m=3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b="3453"/>
          <a:stretch>
            <a:fillRect/>
          </a:stretch>
        </p:blipFill>
        <p:spPr>
          <a:xfrm>
            <a:off x="2286000" y="1866900"/>
            <a:ext cx="13889355" cy="7281545"/>
          </a:xfrm>
          <a:prstGeom prst="rect">
            <a:avLst/>
          </a:prstGeom>
        </p:spPr>
      </p:pic>
      <p:sp>
        <p:nvSpPr>
          <p:cNvPr id="3" name="Rectangles 2"/>
          <p:cNvSpPr/>
          <p:nvPr/>
        </p:nvSpPr>
        <p:spPr>
          <a:xfrm>
            <a:off x="2286000" y="495300"/>
            <a:ext cx="1750695" cy="769620"/>
          </a:xfrm>
          <a:prstGeom prst="rect">
            <a:avLst/>
          </a:prstGeom>
          <a:noFill/>
          <a:ln>
            <a:noFill/>
          </a:ln>
        </p:spPr>
        <p:txBody>
          <a:bodyPr wrap="none" rtlCol="0" anchor="t">
            <a:noAutofit/>
          </a:bodyPr>
          <a:lstStyle/>
          <a:p>
            <a:pPr algn="ctr"/>
            <a:r>
              <a:rPr lang="en-IN" altLang="en-US" sz="7200" b="1">
                <a:ln/>
                <a:solidFill>
                  <a:schemeClr val="accent1"/>
                </a:solidFill>
                <a:effectLst>
                  <a:outerShdw blurRad="38100" dist="25400" dir="5400000" algn="ctr" rotWithShape="0">
                    <a:srgbClr val="6E747A">
                      <a:alpha val="43000"/>
                    </a:srgbClr>
                  </a:outerShdw>
                </a:effectLst>
              </a:rPr>
              <a:t>m=30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6705600" y="800100"/>
            <a:ext cx="3762375" cy="1150620"/>
          </a:xfrm>
          <a:prstGeom prst="rect">
            <a:avLst/>
          </a:prstGeom>
          <a:noFill/>
          <a:ln>
            <a:noFill/>
          </a:ln>
        </p:spPr>
        <p:txBody>
          <a:bodyPr wrap="none" rtlCol="0" anchor="t">
            <a:noAutofit/>
          </a:bodyPr>
          <a:lstStyle/>
          <a:p>
            <a:pPr algn="ctr"/>
            <a:r>
              <a:rPr lang="en-IN" altLang="en-US" sz="7200" b="1">
                <a:ln w="22225">
                  <a:solidFill>
                    <a:schemeClr val="accent2"/>
                  </a:solidFill>
                  <a:prstDash val="solid"/>
                </a:ln>
                <a:solidFill>
                  <a:schemeClr val="accent2">
                    <a:lumMod val="40000"/>
                    <a:lumOff val="60000"/>
                  </a:schemeClr>
                </a:solidFill>
                <a:effectLst/>
              </a:rPr>
              <a:t>Met</a:t>
            </a:r>
            <a:r>
              <a:rPr lang="en-US" sz="7200" b="1" dirty="0">
                <a:ln w="22225">
                  <a:solidFill>
                    <a:schemeClr val="accent2"/>
                  </a:solidFill>
                  <a:prstDash val="solid"/>
                </a:ln>
                <a:solidFill>
                  <a:schemeClr val="accent2">
                    <a:lumMod val="40000"/>
                    <a:lumOff val="60000"/>
                  </a:schemeClr>
                </a:solidFill>
                <a:effectLst/>
                <a:sym typeface="+mn-ea"/>
              </a:rPr>
              <a:t>h</a:t>
            </a:r>
            <a:r>
              <a:rPr lang="en-IN" altLang="en-US" sz="7200" b="1">
                <a:ln w="22225">
                  <a:solidFill>
                    <a:schemeClr val="accent2"/>
                  </a:solidFill>
                  <a:prstDash val="solid"/>
                </a:ln>
                <a:solidFill>
                  <a:schemeClr val="accent2">
                    <a:lumMod val="40000"/>
                    <a:lumOff val="60000"/>
                  </a:schemeClr>
                </a:solidFill>
                <a:effectLst/>
              </a:rPr>
              <a:t>od 2</a:t>
            </a:r>
          </a:p>
        </p:txBody>
      </p:sp>
      <p:pic>
        <p:nvPicPr>
          <p:cNvPr id="3" name="Picture 2"/>
          <p:cNvPicPr>
            <a:picLocks noChangeAspect="1"/>
          </p:cNvPicPr>
          <p:nvPr/>
        </p:nvPicPr>
        <p:blipFill>
          <a:blip r:embed="rId2"/>
          <a:stretch>
            <a:fillRect/>
          </a:stretch>
        </p:blipFill>
        <p:spPr>
          <a:xfrm>
            <a:off x="2286000" y="2857500"/>
            <a:ext cx="6705600" cy="6057900"/>
          </a:xfrm>
          <a:prstGeom prst="rect">
            <a:avLst/>
          </a:prstGeom>
        </p:spPr>
      </p:pic>
      <p:sp>
        <p:nvSpPr>
          <p:cNvPr id="4" name="Text Box 3"/>
          <p:cNvSpPr txBox="1"/>
          <p:nvPr/>
        </p:nvSpPr>
        <p:spPr>
          <a:xfrm>
            <a:off x="10117455" y="3107690"/>
            <a:ext cx="5503545" cy="4401205"/>
          </a:xfrm>
          <a:prstGeom prst="rect">
            <a:avLst/>
          </a:prstGeom>
          <a:noFill/>
        </p:spPr>
        <p:txBody>
          <a:bodyPr wrap="square" rtlCol="0">
            <a:spAutoFit/>
          </a:bodyPr>
          <a:lstStyle/>
          <a:p>
            <a:r>
              <a:rPr lang="en-IN" altLang="en-US" sz="2800" dirty="0">
                <a:latin typeface="Mongolian Baiti" panose="03000500000000000000" pitchFamily="66" charset="0"/>
                <a:cs typeface="Mongolian Baiti" panose="03000500000000000000" pitchFamily="66" charset="0"/>
              </a:rPr>
              <a:t>"Selection of parameters, such as minimum peak height and minimum peak width, has been guided by the characteristics observed in the sample output images provided in the paper. Additionally, peaks that exhibit significant differences in size compared to their adjacent peaks have been identified and included in the analysis."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2CDF71-A471-A948-8829-2448FE534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552700"/>
            <a:ext cx="15392400" cy="4914900"/>
          </a:xfrm>
          <a:prstGeom prst="rect">
            <a:avLst/>
          </a:prstGeom>
        </p:spPr>
      </p:pic>
    </p:spTree>
    <p:extLst>
      <p:ext uri="{BB962C8B-B14F-4D97-AF65-F5344CB8AC3E}">
        <p14:creationId xmlns:p14="http://schemas.microsoft.com/office/powerpoint/2010/main" val="3288831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32330" y="2133600"/>
            <a:ext cx="13717905" cy="6773545"/>
          </a:xfrm>
          <a:prstGeom prst="rect">
            <a:avLst/>
          </a:prstGeom>
        </p:spPr>
      </p:pic>
      <p:sp>
        <p:nvSpPr>
          <p:cNvPr id="3" name="Rectangles 2"/>
          <p:cNvSpPr/>
          <p:nvPr/>
        </p:nvSpPr>
        <p:spPr>
          <a:xfrm>
            <a:off x="6933883" y="723900"/>
            <a:ext cx="3200400" cy="1198880"/>
          </a:xfrm>
          <a:prstGeom prst="rect">
            <a:avLst/>
          </a:prstGeom>
          <a:noFill/>
          <a:ln>
            <a:noFill/>
          </a:ln>
        </p:spPr>
        <p:txBody>
          <a:bodyPr wrap="none" rtlCol="0" anchor="t">
            <a:spAutoFit/>
          </a:bodyPr>
          <a:lstStyle/>
          <a:p>
            <a:pPr algn="ctr"/>
            <a:r>
              <a:rPr lang="en-IN" altLang="en-US" sz="7200" b="1">
                <a:ln/>
                <a:solidFill>
                  <a:schemeClr val="accent1"/>
                </a:solidFill>
                <a:effectLst>
                  <a:outerShdw blurRad="38100" dist="25400" dir="5400000" algn="ctr" rotWithShape="0">
                    <a:srgbClr val="6E747A">
                      <a:alpha val="43000"/>
                    </a:srgbClr>
                  </a:outerShdw>
                </a:effectLst>
              </a:rPr>
              <a:t>Output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0800" y="266700"/>
            <a:ext cx="3898631" cy="120032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7200" b="1" cap="none" spc="0" dirty="0">
                <a:solidFill>
                  <a:schemeClr val="accent1">
                    <a:lumMod val="50000"/>
                  </a:schemeClr>
                </a:solidFill>
                <a:effectLst/>
              </a:rPr>
              <a:t>DATASET</a:t>
            </a:r>
          </a:p>
        </p:txBody>
      </p:sp>
      <p:sp>
        <p:nvSpPr>
          <p:cNvPr id="3" name="TextBox 2"/>
          <p:cNvSpPr txBox="1"/>
          <p:nvPr/>
        </p:nvSpPr>
        <p:spPr>
          <a:xfrm>
            <a:off x="1600200" y="1257300"/>
            <a:ext cx="14401800" cy="1000523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sz="2400" b="0" i="0" dirty="0">
                <a:solidFill>
                  <a:srgbClr val="3C4043"/>
                </a:solidFill>
                <a:effectLst/>
                <a:latin typeface="Mongolian Baiti" panose="03000500000000000000" pitchFamily="66" charset="0"/>
                <a:cs typeface="Mongolian Baiti" panose="03000500000000000000" pitchFamily="66" charset="0"/>
              </a:rPr>
              <a:t>The audiologist's sample test reports are used as the source of our dataset. Out of the 187 image samples, 116 show normal hearing. </a:t>
            </a:r>
            <a:endParaRPr lang="en-US" sz="2000" b="0" i="0" dirty="0">
              <a:solidFill>
                <a:srgbClr val="333333"/>
              </a:solidFill>
              <a:effectLst/>
              <a:latin typeface="Mongolian Baiti" panose="03000500000000000000" pitchFamily="66" charset="0"/>
              <a:cs typeface="Mongolian Baiti" panose="03000500000000000000" pitchFamily="66" charset="0"/>
            </a:endParaRPr>
          </a:p>
          <a:p>
            <a:pPr marL="342900" indent="-342900" algn="just">
              <a:lnSpc>
                <a:spcPct val="150000"/>
              </a:lnSpc>
              <a:buFont typeface="Wingdings" panose="05000000000000000000" pitchFamily="2" charset="2"/>
              <a:buChar char="v"/>
            </a:pPr>
            <a:r>
              <a:rPr lang="en-US" sz="2400" b="0" i="0" dirty="0">
                <a:solidFill>
                  <a:srgbClr val="3C4043"/>
                </a:solidFill>
                <a:effectLst/>
                <a:latin typeface="Mongolian Baiti" panose="03000500000000000000" pitchFamily="66" charset="0"/>
                <a:cs typeface="Mongolian Baiti" panose="03000500000000000000" pitchFamily="66" charset="0"/>
              </a:rPr>
              <a:t>The sample reports include 26 newborns with ages ranging from 1 month to 20 months (average age 4.34 months, standard deviation 4.01 months</a:t>
            </a:r>
            <a:endParaRPr lang="en-US" sz="2400" b="0" i="0" dirty="0">
              <a:solidFill>
                <a:srgbClr val="333333"/>
              </a:solidFill>
              <a:effectLst/>
              <a:latin typeface="Mongolian Baiti" panose="03000500000000000000" pitchFamily="66" charset="0"/>
              <a:cs typeface="Mongolian Baiti" panose="03000500000000000000" pitchFamily="66" charset="0"/>
            </a:endParaRPr>
          </a:p>
          <a:p>
            <a:pPr marL="342900" indent="-342900" algn="just">
              <a:lnSpc>
                <a:spcPct val="150000"/>
              </a:lnSpc>
              <a:buFont typeface="Wingdings" panose="05000000000000000000" pitchFamily="2" charset="2"/>
              <a:buChar char="v"/>
            </a:pPr>
            <a:r>
              <a:rPr lang="en-US" sz="2400" b="0" i="0" dirty="0">
                <a:solidFill>
                  <a:srgbClr val="3C4043"/>
                </a:solidFill>
                <a:effectLst/>
                <a:latin typeface="Mongolian Baiti" panose="03000500000000000000" pitchFamily="66" charset="0"/>
                <a:cs typeface="Mongolian Baiti" panose="03000500000000000000" pitchFamily="66" charset="0"/>
              </a:rPr>
              <a:t>Of the 26, there are 17 female infants. All the infants included in the evaluation were of Iranian nationality, and the selection process involved individuals referred to </a:t>
            </a:r>
            <a:r>
              <a:rPr lang="en-US" sz="2400" b="0" i="0" dirty="0" err="1">
                <a:solidFill>
                  <a:srgbClr val="3C4043"/>
                </a:solidFill>
                <a:effectLst/>
                <a:latin typeface="Mongolian Baiti" panose="03000500000000000000" pitchFamily="66" charset="0"/>
                <a:cs typeface="Mongolian Baiti" panose="03000500000000000000" pitchFamily="66" charset="0"/>
              </a:rPr>
              <a:t>Mofid</a:t>
            </a:r>
            <a:r>
              <a:rPr lang="en-US" sz="2400" b="0" i="0" dirty="0">
                <a:solidFill>
                  <a:srgbClr val="3C4043"/>
                </a:solidFill>
                <a:effectLst/>
                <a:latin typeface="Mongolian Baiti" panose="03000500000000000000" pitchFamily="66" charset="0"/>
                <a:cs typeface="Mongolian Baiti" panose="03000500000000000000" pitchFamily="66" charset="0"/>
              </a:rPr>
              <a:t> Children's Specialized Hospital. </a:t>
            </a:r>
            <a:endParaRPr lang="en-US" sz="2400" b="0" i="0" dirty="0">
              <a:solidFill>
                <a:srgbClr val="333333"/>
              </a:solidFill>
              <a:effectLst/>
              <a:latin typeface="Mongolian Baiti" panose="03000500000000000000" pitchFamily="66" charset="0"/>
              <a:cs typeface="Mongolian Baiti" panose="03000500000000000000" pitchFamily="66" charset="0"/>
            </a:endParaRPr>
          </a:p>
          <a:p>
            <a:pPr marL="342900" indent="-342900" algn="just">
              <a:lnSpc>
                <a:spcPct val="150000"/>
              </a:lnSpc>
              <a:buFont typeface="Wingdings" panose="05000000000000000000" pitchFamily="2" charset="2"/>
              <a:buChar char="v"/>
            </a:pPr>
            <a:r>
              <a:rPr lang="en-US" sz="2400" b="0" i="0" dirty="0">
                <a:solidFill>
                  <a:srgbClr val="333333"/>
                </a:solidFill>
                <a:effectLst/>
                <a:latin typeface="Mongolian Baiti" panose="03000500000000000000" pitchFamily="66" charset="0"/>
                <a:cs typeface="Mongolian Baiti" panose="03000500000000000000" pitchFamily="66" charset="0"/>
              </a:rPr>
              <a:t> </a:t>
            </a:r>
            <a:r>
              <a:rPr lang="en-US" sz="2400" b="0" i="0" dirty="0">
                <a:solidFill>
                  <a:srgbClr val="3C4043"/>
                </a:solidFill>
                <a:effectLst/>
                <a:latin typeface="Mongolian Baiti" panose="03000500000000000000" pitchFamily="66" charset="0"/>
                <a:cs typeface="Mongolian Baiti" panose="03000500000000000000" pitchFamily="66" charset="0"/>
              </a:rPr>
              <a:t>As part of the neuropsychological battery, the auditory evoked potential (AEP) was recorded using </a:t>
            </a:r>
            <a:r>
              <a:rPr lang="en-US" sz="2400" b="0" i="0" dirty="0" err="1">
                <a:solidFill>
                  <a:srgbClr val="3C4043"/>
                </a:solidFill>
                <a:effectLst/>
                <a:latin typeface="Mongolian Baiti" panose="03000500000000000000" pitchFamily="66" charset="0"/>
                <a:cs typeface="Mongolian Baiti" panose="03000500000000000000" pitchFamily="66" charset="0"/>
              </a:rPr>
              <a:t>Granson</a:t>
            </a:r>
            <a:r>
              <a:rPr lang="en-US" sz="2400" b="0" i="0" dirty="0">
                <a:solidFill>
                  <a:srgbClr val="3C4043"/>
                </a:solidFill>
                <a:effectLst/>
                <a:latin typeface="Mongolian Baiti" panose="03000500000000000000" pitchFamily="66" charset="0"/>
                <a:cs typeface="Mongolian Baiti" panose="03000500000000000000" pitchFamily="66" charset="0"/>
              </a:rPr>
              <a:t>-Stadler (GSI) </a:t>
            </a:r>
            <a:r>
              <a:rPr lang="en-US" sz="2400" b="0" i="0" dirty="0" err="1">
                <a:solidFill>
                  <a:srgbClr val="3C4043"/>
                </a:solidFill>
                <a:effectLst/>
                <a:latin typeface="Mongolian Baiti" panose="03000500000000000000" pitchFamily="66" charset="0"/>
                <a:cs typeface="Mongolian Baiti" panose="03000500000000000000" pitchFamily="66" charset="0"/>
              </a:rPr>
              <a:t>Audera</a:t>
            </a:r>
            <a:r>
              <a:rPr lang="en-US" sz="2400" b="0" i="0" dirty="0">
                <a:solidFill>
                  <a:srgbClr val="3C4043"/>
                </a:solidFill>
                <a:effectLst/>
                <a:latin typeface="Mongolian Baiti" panose="03000500000000000000" pitchFamily="66" charset="0"/>
                <a:cs typeface="Mongolian Baiti" panose="03000500000000000000" pitchFamily="66" charset="0"/>
              </a:rPr>
              <a:t> brand equipment.</a:t>
            </a:r>
          </a:p>
          <a:p>
            <a:pPr marL="342900" indent="-342900" algn="just">
              <a:lnSpc>
                <a:spcPct val="150000"/>
              </a:lnSpc>
              <a:buFont typeface="Wingdings" panose="05000000000000000000" pitchFamily="2" charset="2"/>
              <a:buChar char="v"/>
            </a:pPr>
            <a:r>
              <a:rPr lang="en-US" sz="2400" b="0" i="0" dirty="0">
                <a:solidFill>
                  <a:srgbClr val="3C4043"/>
                </a:solidFill>
                <a:effectLst/>
                <a:latin typeface="Mongolian Baiti" panose="03000500000000000000" pitchFamily="66" charset="0"/>
                <a:cs typeface="Mongolian Baiti" panose="03000500000000000000" pitchFamily="66" charset="0"/>
              </a:rPr>
              <a:t>At 80 dB </a:t>
            </a:r>
            <a:r>
              <a:rPr lang="en-US" sz="2400" b="0" i="0" dirty="0" err="1">
                <a:solidFill>
                  <a:srgbClr val="3C4043"/>
                </a:solidFill>
                <a:effectLst/>
                <a:latin typeface="Mongolian Baiti" panose="03000500000000000000" pitchFamily="66" charset="0"/>
                <a:cs typeface="Mongolian Baiti" panose="03000500000000000000" pitchFamily="66" charset="0"/>
              </a:rPr>
              <a:t>nHL</a:t>
            </a:r>
            <a:r>
              <a:rPr lang="en-US" sz="2400" b="0" i="0" dirty="0">
                <a:solidFill>
                  <a:srgbClr val="3C4043"/>
                </a:solidFill>
                <a:effectLst/>
                <a:latin typeface="Mongolian Baiti" panose="03000500000000000000" pitchFamily="66" charset="0"/>
                <a:cs typeface="Mongolian Baiti" panose="03000500000000000000" pitchFamily="66" charset="0"/>
              </a:rPr>
              <a:t>, at a rate of 27.71 clicks per second, we provided a 100-s alternate click stimulus. The ER-3A (Etymotic Research) earphone inserts provided monaurally stimulating stimuli to the right and left ears. </a:t>
            </a:r>
          </a:p>
          <a:p>
            <a:pPr marL="342900" indent="-342900" algn="just">
              <a:lnSpc>
                <a:spcPct val="150000"/>
              </a:lnSpc>
              <a:buFont typeface="Wingdings" panose="05000000000000000000" pitchFamily="2" charset="2"/>
              <a:buChar char="v"/>
            </a:pPr>
            <a:r>
              <a:rPr lang="en-US" sz="2400" b="0" i="0" dirty="0">
                <a:solidFill>
                  <a:srgbClr val="3C4043"/>
                </a:solidFill>
                <a:effectLst/>
                <a:latin typeface="Mongolian Baiti" panose="03000500000000000000" pitchFamily="66" charset="0"/>
                <a:cs typeface="Mongolian Baiti" panose="03000500000000000000" pitchFamily="66" charset="0"/>
              </a:rPr>
              <a:t>Three surface electrodes were used to record the ABR: one was placed at mid-forehead (</a:t>
            </a:r>
            <a:r>
              <a:rPr lang="en-US" sz="2400" b="0" i="0" dirty="0" err="1">
                <a:solidFill>
                  <a:srgbClr val="3C4043"/>
                </a:solidFill>
                <a:effectLst/>
                <a:latin typeface="Mongolian Baiti" panose="03000500000000000000" pitchFamily="66" charset="0"/>
                <a:cs typeface="Mongolian Baiti" panose="03000500000000000000" pitchFamily="66" charset="0"/>
              </a:rPr>
              <a:t>Fz</a:t>
            </a:r>
            <a:r>
              <a:rPr lang="en-US" sz="2400" b="0" i="0" dirty="0">
                <a:solidFill>
                  <a:srgbClr val="3C4043"/>
                </a:solidFill>
                <a:effectLst/>
                <a:latin typeface="Mongolian Baiti" panose="03000500000000000000" pitchFamily="66" charset="0"/>
                <a:cs typeface="Mongolian Baiti" panose="03000500000000000000" pitchFamily="66" charset="0"/>
              </a:rPr>
              <a:t>), another at the </a:t>
            </a:r>
            <a:r>
              <a:rPr lang="en-US" sz="2400" b="0" i="0" dirty="0" err="1">
                <a:solidFill>
                  <a:srgbClr val="3C4043"/>
                </a:solidFill>
                <a:effectLst/>
                <a:latin typeface="Mongolian Baiti" panose="03000500000000000000" pitchFamily="66" charset="0"/>
                <a:cs typeface="Mongolian Baiti" panose="03000500000000000000" pitchFamily="66" charset="0"/>
              </a:rPr>
              <a:t>nontest</a:t>
            </a:r>
            <a:r>
              <a:rPr lang="en-US" sz="2400" b="0" i="0" dirty="0">
                <a:solidFill>
                  <a:srgbClr val="3C4043"/>
                </a:solidFill>
                <a:effectLst/>
                <a:latin typeface="Mongolian Baiti" panose="03000500000000000000" pitchFamily="66" charset="0"/>
                <a:cs typeface="Mongolian Baiti" panose="03000500000000000000" pitchFamily="66" charset="0"/>
              </a:rPr>
              <a:t> ear mastoid (ground), and the third at the test ear mastoid as a reference. </a:t>
            </a:r>
          </a:p>
          <a:p>
            <a:pPr marL="342900" indent="-342900" algn="just">
              <a:lnSpc>
                <a:spcPct val="150000"/>
              </a:lnSpc>
              <a:buFont typeface="Wingdings" panose="05000000000000000000" pitchFamily="2" charset="2"/>
              <a:buChar char="v"/>
            </a:pPr>
            <a:r>
              <a:rPr lang="en-US" sz="2400" b="0" i="0" dirty="0">
                <a:solidFill>
                  <a:srgbClr val="3C4043"/>
                </a:solidFill>
                <a:effectLst/>
                <a:latin typeface="Mongolian Baiti" panose="03000500000000000000" pitchFamily="66" charset="0"/>
                <a:cs typeface="Mongolian Baiti" panose="03000500000000000000" pitchFamily="66" charset="0"/>
              </a:rPr>
              <a:t>Each reaction to the click was averaged over 500–2000 repeats, and there were two sets of data for each threshold level. </a:t>
            </a:r>
          </a:p>
          <a:p>
            <a:pPr marL="342900" indent="-342900" algn="just">
              <a:lnSpc>
                <a:spcPct val="150000"/>
              </a:lnSpc>
              <a:buFont typeface="Wingdings" panose="05000000000000000000" pitchFamily="2" charset="2"/>
              <a:buChar char="v"/>
            </a:pPr>
            <a:r>
              <a:rPr lang="en-US" sz="2400" b="0" i="0" dirty="0">
                <a:solidFill>
                  <a:srgbClr val="3C4043"/>
                </a:solidFill>
                <a:effectLst/>
                <a:latin typeface="Mongolian Baiti" panose="03000500000000000000" pitchFamily="66" charset="0"/>
                <a:cs typeface="Mongolian Baiti" panose="03000500000000000000" pitchFamily="66" charset="0"/>
              </a:rPr>
              <a:t>The filter has been set between 30 and 1500 Hz, and the time window is 15 </a:t>
            </a:r>
            <a:r>
              <a:rPr lang="en-US" sz="2400" b="0" i="0" dirty="0" err="1">
                <a:solidFill>
                  <a:srgbClr val="3C4043"/>
                </a:solidFill>
                <a:effectLst/>
                <a:latin typeface="Mongolian Baiti" panose="03000500000000000000" pitchFamily="66" charset="0"/>
                <a:cs typeface="Mongolian Baiti" panose="03000500000000000000" pitchFamily="66" charset="0"/>
              </a:rPr>
              <a:t>ms.</a:t>
            </a:r>
            <a:endParaRPr lang="en-US" sz="2400" b="0" i="0" dirty="0">
              <a:solidFill>
                <a:srgbClr val="3C4043"/>
              </a:solidFill>
              <a:effectLst/>
              <a:latin typeface="Mongolian Baiti" panose="03000500000000000000" pitchFamily="66" charset="0"/>
              <a:cs typeface="Mongolian Baiti" panose="03000500000000000000" pitchFamily="66" charset="0"/>
            </a:endParaRPr>
          </a:p>
          <a:p>
            <a:pPr marL="342900" indent="-342900" algn="just">
              <a:lnSpc>
                <a:spcPct val="150000"/>
              </a:lnSpc>
              <a:buFont typeface="Wingdings" panose="05000000000000000000" pitchFamily="2" charset="2"/>
              <a:buChar char="v"/>
            </a:pPr>
            <a:endParaRPr lang="en-US" sz="2400" b="0" i="0" dirty="0">
              <a:solidFill>
                <a:srgbClr val="3C4043"/>
              </a:solidFill>
              <a:effectLst/>
              <a:latin typeface="Mongolian Baiti" panose="03000500000000000000" pitchFamily="66" charset="0"/>
              <a:cs typeface="Mongolian Baiti" panose="03000500000000000000" pitchFamily="66" charset="0"/>
            </a:endParaRPr>
          </a:p>
          <a:p>
            <a:pPr marL="342900" indent="-342900" algn="just">
              <a:lnSpc>
                <a:spcPct val="150000"/>
              </a:lnSpc>
              <a:buFont typeface="Wingdings" panose="05000000000000000000" pitchFamily="2" charset="2"/>
              <a:buChar char="v"/>
            </a:pPr>
            <a:endParaRPr lang="en-US" sz="2400" b="0" i="0" dirty="0">
              <a:solidFill>
                <a:srgbClr val="3C4043"/>
              </a:solidFill>
              <a:effectLst/>
              <a:latin typeface="Mongolian Baiti" panose="03000500000000000000" pitchFamily="66" charset="0"/>
              <a:cs typeface="Mongolian Baiti" panose="03000500000000000000" pitchFamily="66" charset="0"/>
            </a:endParaRPr>
          </a:p>
          <a:p>
            <a:pPr marL="342900" indent="-342900" algn="just">
              <a:lnSpc>
                <a:spcPct val="150000"/>
              </a:lnSpc>
              <a:buFont typeface="Wingdings" panose="05000000000000000000" pitchFamily="2" charset="2"/>
              <a:buChar char="v"/>
            </a:pPr>
            <a:endParaRPr lang="en-US" sz="2400" b="0" i="0" dirty="0">
              <a:solidFill>
                <a:srgbClr val="333333"/>
              </a:solidFill>
              <a:effectLst/>
              <a:latin typeface="Mongolian Baiti" panose="03000500000000000000" pitchFamily="66" charset="0"/>
              <a:cs typeface="Mongolian Baiti" panose="03000500000000000000" pitchFamily="66"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857375"/>
            <a:ext cx="8610600" cy="7144108"/>
          </a:xfrm>
          <a:prstGeom prst="rect">
            <a:avLst/>
          </a:prstGeom>
        </p:spPr>
      </p:pic>
      <p:sp>
        <p:nvSpPr>
          <p:cNvPr id="4" name="TextBox 3"/>
          <p:cNvSpPr txBox="1"/>
          <p:nvPr/>
        </p:nvSpPr>
        <p:spPr>
          <a:xfrm>
            <a:off x="9906000" y="4229100"/>
            <a:ext cx="8001000" cy="1477328"/>
          </a:xfrm>
          <a:prstGeom prst="rect">
            <a:avLst/>
          </a:prstGeom>
          <a:noFill/>
        </p:spPr>
        <p:txBody>
          <a:bodyPr wrap="square" rtlCol="0">
            <a:spAutoFit/>
          </a:bodyPr>
          <a:lstStyle/>
          <a:p>
            <a:r>
              <a:rPr lang="en-IN" sz="3200" dirty="0">
                <a:latin typeface="Mongolian Baiti" panose="03000500000000000000" pitchFamily="66" charset="0"/>
                <a:cs typeface="Mongolian Baiti" panose="03000500000000000000" pitchFamily="66" charset="0"/>
                <a:hlinkClick r:id="rId3"/>
              </a:rPr>
              <a:t>DATASET LINK:</a:t>
            </a:r>
            <a:endParaRPr lang="en-IN" sz="3200" dirty="0">
              <a:latin typeface="Mongolian Baiti" panose="03000500000000000000" pitchFamily="66" charset="0"/>
              <a:cs typeface="Mongolian Baiti" panose="03000500000000000000" pitchFamily="66" charset="0"/>
            </a:endParaRPr>
          </a:p>
          <a:p>
            <a:endParaRPr lang="en-IN" sz="1800" dirty="0">
              <a:solidFill>
                <a:srgbClr val="F49100"/>
              </a:solidFill>
              <a:latin typeface="Mongolian Baiti" panose="03000500000000000000" pitchFamily="66" charset="0"/>
              <a:cs typeface="Mongolian Baiti" panose="03000500000000000000" pitchFamily="66" charset="0"/>
              <a:hlinkClick r:id="rId3"/>
            </a:endParaRPr>
          </a:p>
          <a:p>
            <a:r>
              <a:rPr lang="en-IN" sz="2000" dirty="0">
                <a:latin typeface="Mongolian Baiti" panose="03000500000000000000" pitchFamily="66" charset="0"/>
                <a:cs typeface="Mongolian Baiti" panose="03000500000000000000" pitchFamily="66" charset="0"/>
                <a:hlinkClick r:id="rId3"/>
              </a:rPr>
              <a:t>https://www.kaggle.com/datasets/jafarsleman/auditory-brainstem-response-abr-dataset?resource=download</a:t>
            </a:r>
            <a:endParaRPr lang="en-IN" sz="2000" dirty="0">
              <a:latin typeface="Mongolian Baiti" panose="03000500000000000000" pitchFamily="66" charset="0"/>
              <a:cs typeface="Mongolian Baiti" panose="03000500000000000000" pitchFamily="66"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67200" y="495300"/>
            <a:ext cx="9144000" cy="1107996"/>
          </a:xfrm>
          <a:prstGeom prst="rect">
            <a:avLst/>
          </a:prstGeom>
          <a:noFill/>
        </p:spPr>
        <p:txBody>
          <a:bodyPr wrap="square">
            <a:spAutoFit/>
          </a:bodyPr>
          <a:lstStyle/>
          <a:p>
            <a:pPr algn="ctr"/>
            <a:r>
              <a:rPr lang="en-US" sz="6600" b="1" cap="none" spc="0" dirty="0">
                <a:solidFill>
                  <a:schemeClr val="accent1">
                    <a:lumMod val="50000"/>
                  </a:schemeClr>
                </a:solidFill>
                <a:effectLst/>
                <a:latin typeface="Mongolian Baiti" panose="03000500000000000000" pitchFamily="66" charset="0"/>
                <a:cs typeface="Mongolian Baiti" panose="03000500000000000000" pitchFamily="66" charset="0"/>
              </a:rPr>
              <a:t>WORK SPLIT-UP</a:t>
            </a:r>
          </a:p>
        </p:txBody>
      </p:sp>
      <p:sp>
        <p:nvSpPr>
          <p:cNvPr id="4" name="Rectangle 3"/>
          <p:cNvSpPr/>
          <p:nvPr/>
        </p:nvSpPr>
        <p:spPr>
          <a:xfrm>
            <a:off x="1398221" y="2095500"/>
            <a:ext cx="2853666" cy="769441"/>
          </a:xfrm>
          <a:prstGeom prst="rect">
            <a:avLst/>
          </a:prstGeom>
          <a:noFill/>
        </p:spPr>
        <p:txBody>
          <a:bodyPr wrap="none" lIns="91440" tIns="45720" rIns="91440" bIns="45720">
            <a:spAutoFit/>
          </a:bodyPr>
          <a:lstStyle/>
          <a:p>
            <a:pPr algn="ctr"/>
            <a:r>
              <a:rPr lang="en-US" sz="4400" b="1" cap="none" spc="0" dirty="0">
                <a:ln w="0"/>
                <a:solidFill>
                  <a:schemeClr val="accent2">
                    <a:lumMod val="75000"/>
                  </a:schemeClr>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REVIEW</a:t>
            </a:r>
            <a:r>
              <a:rPr lang="en-US" sz="3600" b="1" cap="none" spc="0" dirty="0">
                <a:ln w="0"/>
                <a:solidFill>
                  <a:schemeClr val="accent2">
                    <a:lumMod val="75000"/>
                  </a:schemeClr>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 </a:t>
            </a:r>
            <a:r>
              <a:rPr lang="en-US" sz="4400" b="1" dirty="0">
                <a:ln w="0"/>
                <a:solidFill>
                  <a:schemeClr val="accent2">
                    <a:lumMod val="75000"/>
                  </a:schemeClr>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2</a:t>
            </a:r>
            <a:r>
              <a:rPr lang="en-US" sz="3600" b="1" dirty="0">
                <a:ln w="0"/>
                <a:solidFill>
                  <a:schemeClr val="accent2">
                    <a:lumMod val="75000"/>
                  </a:schemeClr>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a:t>
            </a:r>
            <a:endParaRPr lang="en-US" sz="3600" b="1" cap="none" spc="0" dirty="0">
              <a:ln w="0"/>
              <a:solidFill>
                <a:schemeClr val="accent2">
                  <a:lumMod val="75000"/>
                </a:schemeClr>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endParaRPr>
          </a:p>
        </p:txBody>
      </p:sp>
      <p:sp>
        <p:nvSpPr>
          <p:cNvPr id="11" name="TextBox 10"/>
          <p:cNvSpPr txBox="1"/>
          <p:nvPr/>
        </p:nvSpPr>
        <p:spPr>
          <a:xfrm>
            <a:off x="3794760" y="3140214"/>
            <a:ext cx="12877800" cy="769441"/>
          </a:xfrm>
          <a:prstGeom prst="rect">
            <a:avLst/>
          </a:prstGeom>
          <a:noFill/>
        </p:spPr>
        <p:txBody>
          <a:bodyPr wrap="square" rtlCol="0">
            <a:spAutoFit/>
          </a:bodyPr>
          <a:lstStyle/>
          <a:p>
            <a:r>
              <a:rPr lang="en-IN" sz="4400" dirty="0">
                <a:latin typeface="Mongolian Baiti" panose="03000500000000000000" pitchFamily="66" charset="0"/>
                <a:cs typeface="Mongolian Baiti" panose="03000500000000000000" pitchFamily="66" charset="0"/>
              </a:rPr>
              <a:t>Yuvashri</a:t>
            </a:r>
            <a:r>
              <a:rPr lang="en-IN" sz="4000" dirty="0">
                <a:latin typeface="Mongolian Baiti" panose="03000500000000000000" pitchFamily="66" charset="0"/>
                <a:cs typeface="Mongolian Baiti" panose="03000500000000000000" pitchFamily="66" charset="0"/>
              </a:rPr>
              <a:t> V – Peak detection method 1,preprocessing</a:t>
            </a:r>
          </a:p>
        </p:txBody>
      </p:sp>
      <p:sp>
        <p:nvSpPr>
          <p:cNvPr id="12" name="TextBox 11"/>
          <p:cNvSpPr txBox="1"/>
          <p:nvPr/>
        </p:nvSpPr>
        <p:spPr>
          <a:xfrm>
            <a:off x="3794760" y="4550212"/>
            <a:ext cx="10287000" cy="1323439"/>
          </a:xfrm>
          <a:prstGeom prst="rect">
            <a:avLst/>
          </a:prstGeom>
          <a:noFill/>
        </p:spPr>
        <p:txBody>
          <a:bodyPr wrap="square" rtlCol="0">
            <a:spAutoFit/>
          </a:bodyPr>
          <a:lstStyle/>
          <a:p>
            <a:r>
              <a:rPr lang="en-IN" sz="4000" dirty="0">
                <a:latin typeface="Mongolian Baiti" panose="03000500000000000000" pitchFamily="66" charset="0"/>
                <a:cs typeface="Mongolian Baiti" panose="03000500000000000000" pitchFamily="66" charset="0"/>
              </a:rPr>
              <a:t>Harihara Alagappan R –Peak detection method 2,content writing</a:t>
            </a:r>
          </a:p>
        </p:txBody>
      </p:sp>
      <p:sp>
        <p:nvSpPr>
          <p:cNvPr id="13" name="TextBox 12"/>
          <p:cNvSpPr txBox="1"/>
          <p:nvPr/>
        </p:nvSpPr>
        <p:spPr>
          <a:xfrm>
            <a:off x="3878580" y="6152718"/>
            <a:ext cx="8610600" cy="1323439"/>
          </a:xfrm>
          <a:prstGeom prst="rect">
            <a:avLst/>
          </a:prstGeom>
          <a:noFill/>
        </p:spPr>
        <p:txBody>
          <a:bodyPr wrap="square" rtlCol="0">
            <a:spAutoFit/>
          </a:bodyPr>
          <a:lstStyle/>
          <a:p>
            <a:r>
              <a:rPr lang="en-IN" sz="4000" dirty="0">
                <a:latin typeface="Mongolian Baiti" panose="03000500000000000000" pitchFamily="66" charset="0"/>
                <a:cs typeface="Mongolian Baiti" panose="03000500000000000000" pitchFamily="66" charset="0"/>
              </a:rPr>
              <a:t>Partha Sarathy K – Peak detection method 2,content writing</a:t>
            </a:r>
          </a:p>
        </p:txBody>
      </p:sp>
      <p:cxnSp>
        <p:nvCxnSpPr>
          <p:cNvPr id="15" name="Straight Connector 14"/>
          <p:cNvCxnSpPr/>
          <p:nvPr/>
        </p:nvCxnSpPr>
        <p:spPr>
          <a:xfrm>
            <a:off x="3581400" y="3009900"/>
            <a:ext cx="1333500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581400" y="3009900"/>
            <a:ext cx="0" cy="5737086"/>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3581400" y="8746986"/>
            <a:ext cx="1333500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16916400" y="3009900"/>
            <a:ext cx="0" cy="5737086"/>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Chevron 4"/>
          <p:cNvSpPr/>
          <p:nvPr/>
        </p:nvSpPr>
        <p:spPr>
          <a:xfrm rot="5400000">
            <a:off x="1562100" y="1752600"/>
            <a:ext cx="2667000" cy="22860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p:cNvSpPr txBox="1"/>
          <p:nvPr/>
        </p:nvSpPr>
        <p:spPr>
          <a:xfrm>
            <a:off x="4267200" y="2019300"/>
            <a:ext cx="8763000" cy="646331"/>
          </a:xfrm>
          <a:prstGeom prst="rect">
            <a:avLst/>
          </a:prstGeom>
          <a:noFill/>
        </p:spPr>
        <p:txBody>
          <a:bodyPr wrap="square" rtlCol="0">
            <a:spAutoFit/>
          </a:bodyPr>
          <a:lstStyle/>
          <a:p>
            <a:r>
              <a:rPr lang="en-IN" sz="3600" b="1" dirty="0">
                <a:latin typeface="Mongolian Baiti" panose="03000500000000000000" pitchFamily="66" charset="0"/>
                <a:cs typeface="Mongolian Baiti" panose="03000500000000000000" pitchFamily="66" charset="0"/>
              </a:rPr>
              <a:t>Problem Identification and Paper Analysis  </a:t>
            </a:r>
          </a:p>
        </p:txBody>
      </p:sp>
      <p:sp>
        <p:nvSpPr>
          <p:cNvPr id="8" name="TextBox 7"/>
          <p:cNvSpPr txBox="1"/>
          <p:nvPr/>
        </p:nvSpPr>
        <p:spPr>
          <a:xfrm>
            <a:off x="2133600" y="2781300"/>
            <a:ext cx="1752600" cy="461665"/>
          </a:xfrm>
          <a:prstGeom prst="rect">
            <a:avLst/>
          </a:prstGeom>
          <a:noFill/>
        </p:spPr>
        <p:txBody>
          <a:bodyPr wrap="square" rtlCol="0">
            <a:spAutoFit/>
          </a:bodyPr>
          <a:lstStyle/>
          <a:p>
            <a:r>
              <a:rPr lang="en-IN" sz="2400" dirty="0">
                <a:latin typeface="Arial Black" panose="020B0A04020102020204" pitchFamily="34" charset="0"/>
              </a:rPr>
              <a:t>Review 0</a:t>
            </a:r>
          </a:p>
        </p:txBody>
      </p:sp>
      <p:sp>
        <p:nvSpPr>
          <p:cNvPr id="10" name="Arrow: Chevron 9"/>
          <p:cNvSpPr/>
          <p:nvPr/>
        </p:nvSpPr>
        <p:spPr>
          <a:xfrm rot="5400000">
            <a:off x="1562100" y="4152900"/>
            <a:ext cx="2667000" cy="22860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p:cNvSpPr txBox="1"/>
          <p:nvPr/>
        </p:nvSpPr>
        <p:spPr>
          <a:xfrm>
            <a:off x="2118360" y="5295900"/>
            <a:ext cx="1905000" cy="461665"/>
          </a:xfrm>
          <a:prstGeom prst="rect">
            <a:avLst/>
          </a:prstGeom>
          <a:noFill/>
        </p:spPr>
        <p:txBody>
          <a:bodyPr wrap="square" rtlCol="0">
            <a:spAutoFit/>
          </a:bodyPr>
          <a:lstStyle/>
          <a:p>
            <a:r>
              <a:rPr lang="en-IN" sz="2400" dirty="0">
                <a:latin typeface="Arial Black" panose="020B0A04020102020204" pitchFamily="34" charset="0"/>
              </a:rPr>
              <a:t>Review 1</a:t>
            </a:r>
            <a:endParaRPr lang="en-IN" sz="2400" dirty="0"/>
          </a:p>
        </p:txBody>
      </p:sp>
      <p:sp>
        <p:nvSpPr>
          <p:cNvPr id="14" name="Arrow: Chevron 13"/>
          <p:cNvSpPr/>
          <p:nvPr/>
        </p:nvSpPr>
        <p:spPr>
          <a:xfrm rot="5400000">
            <a:off x="1485900" y="6705620"/>
            <a:ext cx="2667000" cy="22860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TextBox 14"/>
          <p:cNvSpPr txBox="1"/>
          <p:nvPr/>
        </p:nvSpPr>
        <p:spPr>
          <a:xfrm>
            <a:off x="1981200" y="7810500"/>
            <a:ext cx="1722120" cy="461665"/>
          </a:xfrm>
          <a:prstGeom prst="rect">
            <a:avLst/>
          </a:prstGeom>
          <a:noFill/>
        </p:spPr>
        <p:txBody>
          <a:bodyPr wrap="square" rtlCol="0">
            <a:spAutoFit/>
          </a:bodyPr>
          <a:lstStyle/>
          <a:p>
            <a:r>
              <a:rPr lang="en-IN" sz="2400" dirty="0">
                <a:latin typeface="Arial Black" panose="020B0A04020102020204" pitchFamily="34" charset="0"/>
              </a:rPr>
              <a:t>Review</a:t>
            </a:r>
            <a:r>
              <a:rPr lang="en-IN" sz="2000" dirty="0">
                <a:latin typeface="Arial Black" panose="020B0A04020102020204" pitchFamily="34" charset="0"/>
              </a:rPr>
              <a:t> 2</a:t>
            </a:r>
            <a:endParaRPr lang="en-IN" sz="2000" dirty="0"/>
          </a:p>
        </p:txBody>
      </p:sp>
      <p:sp>
        <p:nvSpPr>
          <p:cNvPr id="16" name="TextBox 15"/>
          <p:cNvSpPr txBox="1"/>
          <p:nvPr/>
        </p:nvSpPr>
        <p:spPr>
          <a:xfrm>
            <a:off x="4511039" y="4171413"/>
            <a:ext cx="8534400" cy="1200329"/>
          </a:xfrm>
          <a:prstGeom prst="rect">
            <a:avLst/>
          </a:prstGeom>
          <a:noFill/>
        </p:spPr>
        <p:txBody>
          <a:bodyPr wrap="square" rtlCol="0">
            <a:spAutoFit/>
          </a:bodyPr>
          <a:lstStyle/>
          <a:p>
            <a:r>
              <a:rPr lang="en-IN" sz="3600" b="1" dirty="0">
                <a:latin typeface="Mongolian Baiti" panose="03000500000000000000" pitchFamily="66" charset="0"/>
                <a:cs typeface="Mongolian Baiti" panose="03000500000000000000" pitchFamily="66" charset="0"/>
              </a:rPr>
              <a:t>Implementation</a:t>
            </a:r>
            <a:r>
              <a:rPr lang="en-IN" sz="2800" b="1" dirty="0">
                <a:latin typeface="Mongolian Baiti" panose="03000500000000000000" pitchFamily="66" charset="0"/>
                <a:cs typeface="Mongolian Baiti" panose="03000500000000000000" pitchFamily="66" charset="0"/>
              </a:rPr>
              <a:t> </a:t>
            </a:r>
            <a:r>
              <a:rPr lang="en-IN" sz="3600" b="1" dirty="0">
                <a:latin typeface="Mongolian Baiti" panose="03000500000000000000" pitchFamily="66" charset="0"/>
                <a:cs typeface="Mongolian Baiti" panose="03000500000000000000" pitchFamily="66" charset="0"/>
              </a:rPr>
              <a:t>Up to </a:t>
            </a:r>
            <a:r>
              <a:rPr lang="en-US" sz="3600" b="1" dirty="0">
                <a:latin typeface="Mongolian Baiti" panose="03000500000000000000" pitchFamily="66" charset="0"/>
                <a:cs typeface="Mongolian Baiti" panose="03000500000000000000" pitchFamily="66" charset="0"/>
              </a:rPr>
              <a:t>Conversion of waves images into independent wave</a:t>
            </a:r>
            <a:endParaRPr lang="en-IN" sz="3200" b="1" dirty="0">
              <a:latin typeface="Mongolian Baiti" panose="03000500000000000000" pitchFamily="66" charset="0"/>
              <a:cs typeface="Mongolian Baiti" panose="03000500000000000000" pitchFamily="66" charset="0"/>
            </a:endParaRPr>
          </a:p>
        </p:txBody>
      </p:sp>
      <p:sp>
        <p:nvSpPr>
          <p:cNvPr id="17" name="TextBox 16"/>
          <p:cNvSpPr txBox="1"/>
          <p:nvPr/>
        </p:nvSpPr>
        <p:spPr>
          <a:xfrm>
            <a:off x="4381499" y="6895862"/>
            <a:ext cx="8534400" cy="1200329"/>
          </a:xfrm>
          <a:prstGeom prst="rect">
            <a:avLst/>
          </a:prstGeom>
          <a:noFill/>
        </p:spPr>
        <p:txBody>
          <a:bodyPr wrap="square" rtlCol="0">
            <a:spAutoFit/>
          </a:bodyPr>
          <a:lstStyle/>
          <a:p>
            <a:r>
              <a:rPr lang="en-IN" sz="3600" b="1" dirty="0">
                <a:latin typeface="Mongolian Baiti" panose="03000500000000000000" pitchFamily="66" charset="0"/>
                <a:cs typeface="Mongolian Baiti" panose="03000500000000000000" pitchFamily="66" charset="0"/>
              </a:rPr>
              <a:t>Complete Implementation and Result comparison.</a:t>
            </a:r>
          </a:p>
        </p:txBody>
      </p:sp>
      <p:cxnSp>
        <p:nvCxnSpPr>
          <p:cNvPr id="25" name="Straight Connector 24"/>
          <p:cNvCxnSpPr/>
          <p:nvPr/>
        </p:nvCxnSpPr>
        <p:spPr>
          <a:xfrm>
            <a:off x="4038600" y="1562100"/>
            <a:ext cx="975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4038600" y="3061274"/>
            <a:ext cx="9753600" cy="24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3792200" y="1562100"/>
            <a:ext cx="0" cy="1499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038600" y="3962400"/>
            <a:ext cx="975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038600" y="5448300"/>
            <a:ext cx="975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962400" y="8039059"/>
            <a:ext cx="975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962400" y="6567825"/>
            <a:ext cx="975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3792200" y="6824365"/>
            <a:ext cx="0" cy="1499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3776960" y="3949126"/>
            <a:ext cx="0" cy="14991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7871" y="946130"/>
            <a:ext cx="9788257"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Agenda for this Presentation</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4" name="TextBox 3"/>
          <p:cNvSpPr txBox="1"/>
          <p:nvPr/>
        </p:nvSpPr>
        <p:spPr>
          <a:xfrm>
            <a:off x="5562600" y="2880479"/>
            <a:ext cx="5181600" cy="6278642"/>
          </a:xfrm>
          <a:prstGeom prst="rect">
            <a:avLst/>
          </a:prstGeom>
          <a:noFill/>
        </p:spPr>
        <p:txBody>
          <a:bodyPr wrap="square" rtlCol="0">
            <a:spAutoFit/>
          </a:bodyPr>
          <a:lstStyle/>
          <a:p>
            <a:r>
              <a:rPr lang="en-IN" sz="3200" dirty="0">
                <a:latin typeface="Mongolian Baiti" panose="03000500000000000000" pitchFamily="66" charset="0"/>
                <a:cs typeface="Mongolian Baiti" panose="03000500000000000000" pitchFamily="66" charset="0"/>
              </a:rPr>
              <a:t>. Problem Statement </a:t>
            </a:r>
          </a:p>
          <a:p>
            <a:r>
              <a:rPr lang="en-IN" sz="3200" dirty="0">
                <a:latin typeface="Mongolian Baiti" panose="03000500000000000000" pitchFamily="66" charset="0"/>
                <a:cs typeface="Mongolian Baiti" panose="03000500000000000000" pitchFamily="66" charset="0"/>
              </a:rPr>
              <a:t>. Abstract</a:t>
            </a:r>
          </a:p>
          <a:p>
            <a:r>
              <a:rPr lang="en-IN" sz="3200" dirty="0">
                <a:latin typeface="Mongolian Baiti" panose="03000500000000000000" pitchFamily="66" charset="0"/>
                <a:cs typeface="Mongolian Baiti" panose="03000500000000000000" pitchFamily="66" charset="0"/>
              </a:rPr>
              <a:t>. Introduction</a:t>
            </a:r>
          </a:p>
          <a:p>
            <a:r>
              <a:rPr lang="en-IN" sz="3200" dirty="0">
                <a:latin typeface="Mongolian Baiti" panose="03000500000000000000" pitchFamily="66" charset="0"/>
                <a:cs typeface="Mongolian Baiti" panose="03000500000000000000" pitchFamily="66" charset="0"/>
              </a:rPr>
              <a:t>. Objective</a:t>
            </a:r>
          </a:p>
          <a:p>
            <a:r>
              <a:rPr lang="en-IN" sz="3200" dirty="0">
                <a:latin typeface="Mongolian Baiti" panose="03000500000000000000" pitchFamily="66" charset="0"/>
                <a:cs typeface="Mongolian Baiti" panose="03000500000000000000" pitchFamily="66" charset="0"/>
              </a:rPr>
              <a:t>. Motivation</a:t>
            </a:r>
          </a:p>
          <a:p>
            <a:r>
              <a:rPr lang="en-IN" sz="3200" dirty="0">
                <a:latin typeface="Mongolian Baiti" panose="03000500000000000000" pitchFamily="66" charset="0"/>
                <a:cs typeface="Mongolian Baiti" panose="03000500000000000000" pitchFamily="66" charset="0"/>
              </a:rPr>
              <a:t>. Pseudo code</a:t>
            </a:r>
          </a:p>
          <a:p>
            <a:r>
              <a:rPr lang="en-IN" sz="3200" dirty="0">
                <a:latin typeface="Mongolian Baiti" panose="03000500000000000000" pitchFamily="66" charset="0"/>
                <a:cs typeface="Mongolian Baiti" panose="03000500000000000000" pitchFamily="66" charset="0"/>
              </a:rPr>
              <a:t>. Methodology</a:t>
            </a:r>
          </a:p>
          <a:p>
            <a:r>
              <a:rPr lang="en-IN" sz="3200" dirty="0">
                <a:latin typeface="Mongolian Baiti" panose="03000500000000000000" pitchFamily="66" charset="0"/>
                <a:cs typeface="Mongolian Baiti" panose="03000500000000000000" pitchFamily="66" charset="0"/>
              </a:rPr>
              <a:t>. Data Set</a:t>
            </a:r>
          </a:p>
          <a:p>
            <a:r>
              <a:rPr lang="en-IN" sz="3200" dirty="0">
                <a:latin typeface="Mongolian Baiti" panose="03000500000000000000" pitchFamily="66" charset="0"/>
                <a:cs typeface="Mongolian Baiti" panose="03000500000000000000" pitchFamily="66" charset="0"/>
              </a:rPr>
              <a:t>. Work Split up</a:t>
            </a:r>
          </a:p>
          <a:p>
            <a:r>
              <a:rPr lang="en-IN" sz="3200" dirty="0">
                <a:latin typeface="Mongolian Baiti" panose="03000500000000000000" pitchFamily="66" charset="0"/>
                <a:cs typeface="Mongolian Baiti" panose="03000500000000000000" pitchFamily="66" charset="0"/>
              </a:rPr>
              <a:t>. Work Plan</a:t>
            </a:r>
          </a:p>
          <a:p>
            <a:r>
              <a:rPr lang="en-IN" sz="3200" dirty="0">
                <a:latin typeface="Mongolian Baiti" panose="03000500000000000000" pitchFamily="66" charset="0"/>
                <a:cs typeface="Mongolian Baiti" panose="03000500000000000000" pitchFamily="66" charset="0"/>
              </a:rPr>
              <a:t>. Timeline</a:t>
            </a:r>
          </a:p>
          <a:p>
            <a:r>
              <a:rPr lang="en-IN" sz="3200" dirty="0">
                <a:latin typeface="Mongolian Baiti" panose="03000500000000000000" pitchFamily="66" charset="0"/>
                <a:cs typeface="Mongolian Baiti" panose="03000500000000000000" pitchFamily="66" charset="0"/>
              </a:rPr>
              <a:t>. References</a:t>
            </a:r>
          </a:p>
          <a:p>
            <a:endParaRPr lang="en-IN" dirty="0">
              <a:latin typeface="Mongolian Baiti" panose="03000500000000000000" pitchFamily="66" charset="0"/>
              <a:cs typeface="Mongolian Baiti" panose="03000500000000000000" pitchFamily="66" charset="0"/>
            </a:endParaRPr>
          </a:p>
        </p:txBody>
      </p:sp>
      <p:cxnSp>
        <p:nvCxnSpPr>
          <p:cNvPr id="6" name="Straight Connector 5"/>
          <p:cNvCxnSpPr/>
          <p:nvPr/>
        </p:nvCxnSpPr>
        <p:spPr>
          <a:xfrm flipH="1">
            <a:off x="4953000" y="2247900"/>
            <a:ext cx="152400" cy="75438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flipH="1">
            <a:off x="10591800" y="2247900"/>
            <a:ext cx="152400" cy="754380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5105400" y="2247900"/>
            <a:ext cx="56388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953000" y="9791700"/>
            <a:ext cx="563880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3777553" y="647700"/>
            <a:ext cx="8904094" cy="1929384"/>
          </a:xfrm>
          <a:prstGeom prst="rect">
            <a:avLst/>
          </a:prstGeom>
        </p:spPr>
        <p:txBody>
          <a:bodyPr lIns="0" tIns="0" rIns="0" bIns="0" rtlCol="0" anchor="t">
            <a:spAutoFit/>
          </a:bodyPr>
          <a:lstStyle/>
          <a:p>
            <a:pPr algn="ctr">
              <a:lnSpc>
                <a:spcPts val="7730"/>
              </a:lnSpc>
            </a:pPr>
            <a:r>
              <a:rPr lang="en-US" sz="5600" b="1" dirty="0">
                <a:ln w="9525">
                  <a:solidFill>
                    <a:schemeClr val="bg1"/>
                  </a:solidFill>
                  <a:prstDash val="solid"/>
                </a:ln>
                <a:solidFill>
                  <a:schemeClr val="accent2">
                    <a:lumMod val="75000"/>
                  </a:schemeClr>
                </a:solidFill>
                <a:effectLst>
                  <a:outerShdw blurRad="12700" dist="38100" dir="2700000" algn="tl" rotWithShape="0">
                    <a:schemeClr val="bg1">
                      <a:lumMod val="50000"/>
                    </a:schemeClr>
                  </a:outerShdw>
                </a:effectLst>
                <a:latin typeface="Oswald Bold" panose="00000800000000000000"/>
              </a:rPr>
              <a:t>WORK PLAN</a:t>
            </a:r>
          </a:p>
          <a:p>
            <a:pPr marL="0" lvl="0" indent="0" algn="ctr">
              <a:lnSpc>
                <a:spcPts val="7730"/>
              </a:lnSpc>
              <a:spcBef>
                <a:spcPct val="0"/>
              </a:spcBef>
            </a:pPr>
            <a:endParaRPr lang="en-US" sz="5600" b="1" dirty="0">
              <a:ln w="9525">
                <a:solidFill>
                  <a:schemeClr val="bg1"/>
                </a:solidFill>
                <a:prstDash val="solid"/>
              </a:ln>
              <a:solidFill>
                <a:schemeClr val="accent2">
                  <a:lumMod val="75000"/>
                </a:schemeClr>
              </a:solidFill>
              <a:effectLst>
                <a:outerShdw blurRad="12700" dist="38100" dir="2700000" algn="tl" rotWithShape="0">
                  <a:schemeClr val="bg1">
                    <a:lumMod val="50000"/>
                  </a:schemeClr>
                </a:outerShdw>
              </a:effectLst>
              <a:latin typeface="Oswald Bold" panose="00000800000000000000"/>
            </a:endParaRPr>
          </a:p>
        </p:txBody>
      </p:sp>
      <p:graphicFrame>
        <p:nvGraphicFramePr>
          <p:cNvPr id="11" name="Content Placeholder 5"/>
          <p:cNvGraphicFramePr/>
          <p:nvPr/>
        </p:nvGraphicFramePr>
        <p:xfrm>
          <a:off x="2895600" y="2019300"/>
          <a:ext cx="11277600" cy="6641989"/>
        </p:xfrm>
        <a:graphic>
          <a:graphicData uri="http://schemas.openxmlformats.org/drawingml/2006/table">
            <a:tbl>
              <a:tblPr firstRow="1" bandRow="1">
                <a:tableStyleId>{21E4AEA4-8DFA-4A89-87EB-49C32662AFE0}</a:tableStyleId>
              </a:tblPr>
              <a:tblGrid>
                <a:gridCol w="2415989">
                  <a:extLst>
                    <a:ext uri="{9D8B030D-6E8A-4147-A177-3AD203B41FA5}">
                      <a16:colId xmlns:a16="http://schemas.microsoft.com/office/drawing/2014/main" val="20000"/>
                    </a:ext>
                  </a:extLst>
                </a:gridCol>
                <a:gridCol w="6643134">
                  <a:extLst>
                    <a:ext uri="{9D8B030D-6E8A-4147-A177-3AD203B41FA5}">
                      <a16:colId xmlns:a16="http://schemas.microsoft.com/office/drawing/2014/main" val="20001"/>
                    </a:ext>
                  </a:extLst>
                </a:gridCol>
                <a:gridCol w="2218477">
                  <a:extLst>
                    <a:ext uri="{9D8B030D-6E8A-4147-A177-3AD203B41FA5}">
                      <a16:colId xmlns:a16="http://schemas.microsoft.com/office/drawing/2014/main" val="20002"/>
                    </a:ext>
                  </a:extLst>
                </a:gridCol>
              </a:tblGrid>
              <a:tr h="801799">
                <a:tc>
                  <a:txBody>
                    <a:bodyPr/>
                    <a:lstStyle/>
                    <a:p>
                      <a:pPr algn="ctr">
                        <a:lnSpc>
                          <a:spcPct val="100000"/>
                        </a:lnSpc>
                      </a:pPr>
                      <a:r>
                        <a:rPr lang="en-US" sz="2400" dirty="0"/>
                        <a:t>Review</a:t>
                      </a:r>
                      <a:r>
                        <a:rPr lang="en-US" sz="2400" baseline="0" dirty="0"/>
                        <a:t> Period</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sz="2400" dirty="0"/>
                        <a:t>Work</a:t>
                      </a:r>
                      <a:r>
                        <a:rPr lang="en-US" sz="2400" baseline="0" dirty="0"/>
                        <a:t> Particulars</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sz="2400" baseline="0" dirty="0"/>
                        <a:t>% of Work Completed</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865201">
                <a:tc>
                  <a:txBody>
                    <a:bodyPr/>
                    <a:lstStyle/>
                    <a:p>
                      <a:pPr algn="l">
                        <a:lnSpc>
                          <a:spcPct val="150000"/>
                        </a:lnSpc>
                      </a:pPr>
                      <a:r>
                        <a:rPr lang="en-US" sz="2400" dirty="0"/>
                        <a:t>Zeroth</a:t>
                      </a:r>
                      <a:r>
                        <a:rPr lang="en-US" sz="2400" baseline="0" dirty="0"/>
                        <a:t> Review</a:t>
                      </a:r>
                      <a:endParaRPr lang="en-IN" sz="2400" dirty="0">
                        <a:latin typeface="Times New Roman" panose="02020603050405020304" pitchFamily="18" charset="0"/>
                        <a:cs typeface="Times New Roman" panose="02020603050405020304" pitchFamily="18" charset="0"/>
                      </a:endParaRPr>
                    </a:p>
                  </a:txBody>
                  <a:tcPr/>
                </a:tc>
                <a:tc>
                  <a:txBody>
                    <a:bodyPr/>
                    <a:lstStyle/>
                    <a:p>
                      <a:pPr marL="342900" indent="-342900" algn="l">
                        <a:lnSpc>
                          <a:spcPct val="150000"/>
                        </a:lnSpc>
                        <a:buFont typeface="Arial" panose="020B0604020202020204" pitchFamily="34" charset="0"/>
                        <a:buChar char="•"/>
                      </a:pPr>
                      <a:r>
                        <a:rPr lang="en-US" sz="2400" dirty="0"/>
                        <a:t>Base</a:t>
                      </a:r>
                      <a:r>
                        <a:rPr lang="en-US" sz="2400" baseline="0" dirty="0"/>
                        <a:t> paper Confirmation</a:t>
                      </a:r>
                    </a:p>
                    <a:p>
                      <a:pPr marL="342900" indent="-342900" algn="l">
                        <a:lnSpc>
                          <a:spcPct val="150000"/>
                        </a:lnSpc>
                        <a:buFont typeface="Arial" panose="020B0604020202020204" pitchFamily="34" charset="0"/>
                        <a:buChar char="•"/>
                      </a:pPr>
                      <a:r>
                        <a:rPr lang="en-US" sz="2400" baseline="0" dirty="0"/>
                        <a:t>Problem identification</a:t>
                      </a:r>
                    </a:p>
                    <a:p>
                      <a:pPr marL="342900" indent="-342900" algn="l">
                        <a:lnSpc>
                          <a:spcPct val="150000"/>
                        </a:lnSpc>
                        <a:buFont typeface="Arial" panose="020B0604020202020204" pitchFamily="34" charset="0"/>
                        <a:buChar char="•"/>
                      </a:pPr>
                      <a:r>
                        <a:rPr lang="en-US" sz="2400" baseline="0" dirty="0"/>
                        <a:t>Analysis </a:t>
                      </a:r>
                    </a:p>
                  </a:txBody>
                  <a:tcPr/>
                </a:tc>
                <a:tc>
                  <a:txBody>
                    <a:bodyPr/>
                    <a:lstStyle/>
                    <a:p>
                      <a:pPr algn="ctr">
                        <a:lnSpc>
                          <a:spcPct val="150000"/>
                        </a:lnSpc>
                      </a:pPr>
                      <a:endParaRPr lang="en-US" sz="2400" dirty="0"/>
                    </a:p>
                    <a:p>
                      <a:pPr algn="ctr">
                        <a:lnSpc>
                          <a:spcPct val="150000"/>
                        </a:lnSpc>
                      </a:pPr>
                      <a:r>
                        <a:rPr lang="en-US" sz="2400" dirty="0"/>
                        <a: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286000">
                <a:tc>
                  <a:txBody>
                    <a:bodyPr/>
                    <a:lstStyle/>
                    <a:p>
                      <a:pPr algn="l">
                        <a:lnSpc>
                          <a:spcPct val="150000"/>
                        </a:lnSpc>
                      </a:pPr>
                      <a:r>
                        <a:rPr lang="en-US" sz="2400" dirty="0"/>
                        <a:t>First</a:t>
                      </a:r>
                      <a:r>
                        <a:rPr lang="en-US" sz="2400" baseline="0" dirty="0"/>
                        <a:t> Review</a:t>
                      </a:r>
                      <a:endParaRPr lang="en-IN" sz="2400" dirty="0">
                        <a:latin typeface="Times New Roman" panose="02020603050405020304" pitchFamily="18" charset="0"/>
                        <a:cs typeface="Times New Roman" panose="02020603050405020304" pitchFamily="18" charset="0"/>
                      </a:endParaRPr>
                    </a:p>
                  </a:txBody>
                  <a:tcPr/>
                </a:tc>
                <a:tc>
                  <a:txBody>
                    <a:bodyPr/>
                    <a:lstStyle/>
                    <a:p>
                      <a:pPr marL="342900" indent="-342900" algn="l">
                        <a:lnSpc>
                          <a:spcPct val="150000"/>
                        </a:lnSpc>
                        <a:buFont typeface="Arial" panose="020B0604020202020204" pitchFamily="34" charset="0"/>
                        <a:buChar char="•"/>
                      </a:pPr>
                      <a:r>
                        <a:rPr lang="en-US" sz="2400" baseline="0" dirty="0"/>
                        <a:t>Acquisition of wave images</a:t>
                      </a:r>
                    </a:p>
                    <a:p>
                      <a:pPr marL="342900" indent="-342900" algn="l">
                        <a:lnSpc>
                          <a:spcPct val="150000"/>
                        </a:lnSpc>
                        <a:buFont typeface="Arial" panose="020B0604020202020204" pitchFamily="34" charset="0"/>
                        <a:buChar char="•"/>
                      </a:pPr>
                      <a:r>
                        <a:rPr lang="en-US" sz="2400" baseline="0" dirty="0"/>
                        <a:t>Segmentation </a:t>
                      </a:r>
                    </a:p>
                    <a:p>
                      <a:pPr marL="342900" indent="-342900" algn="l">
                        <a:lnSpc>
                          <a:spcPct val="150000"/>
                        </a:lnSpc>
                        <a:buFont typeface="Arial" panose="020B0604020202020204" pitchFamily="34" charset="0"/>
                        <a:buChar char="•"/>
                      </a:pPr>
                      <a:r>
                        <a:rPr lang="en-US" sz="2400" baseline="0" dirty="0"/>
                        <a:t>Conversion of wave images to independent wave</a:t>
                      </a:r>
                    </a:p>
                  </a:txBody>
                  <a:tcPr/>
                </a:tc>
                <a:tc>
                  <a:txBody>
                    <a:bodyPr/>
                    <a:lstStyle/>
                    <a:p>
                      <a:pPr algn="ctr">
                        <a:lnSpc>
                          <a:spcPct val="150000"/>
                        </a:lnSpc>
                      </a:pPr>
                      <a:endParaRPr lang="en-US" sz="2400" dirty="0"/>
                    </a:p>
                    <a:p>
                      <a:pPr algn="ctr">
                        <a:lnSpc>
                          <a:spcPct val="150000"/>
                        </a:lnSpc>
                      </a:pPr>
                      <a:r>
                        <a:rPr lang="en-US" sz="2400" dirty="0"/>
                        <a:t>40%</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083463">
                <a:tc>
                  <a:txBody>
                    <a:bodyPr/>
                    <a:lstStyle/>
                    <a:p>
                      <a:pPr algn="l">
                        <a:lnSpc>
                          <a:spcPct val="150000"/>
                        </a:lnSpc>
                      </a:pPr>
                      <a:r>
                        <a:rPr lang="en-US" sz="2400" dirty="0"/>
                        <a:t>Second Review</a:t>
                      </a:r>
                      <a:endParaRPr lang="en-IN" sz="2400" dirty="0">
                        <a:latin typeface="Times New Roman" panose="02020603050405020304" pitchFamily="18" charset="0"/>
                        <a:cs typeface="Times New Roman" panose="02020603050405020304" pitchFamily="18" charset="0"/>
                      </a:endParaRPr>
                    </a:p>
                  </a:txBody>
                  <a:tcPr/>
                </a:tc>
                <a:tc>
                  <a:txBody>
                    <a:bodyPr/>
                    <a:lstStyle/>
                    <a:p>
                      <a:pPr marL="342900" indent="-342900" algn="l">
                        <a:lnSpc>
                          <a:spcPct val="150000"/>
                        </a:lnSpc>
                        <a:buFont typeface="Arial" panose="020B0604020202020204" pitchFamily="34" charset="0"/>
                        <a:buChar char="•"/>
                      </a:pPr>
                      <a:r>
                        <a:rPr lang="en-IN" sz="2400" dirty="0">
                          <a:latin typeface="+mn-lt"/>
                          <a:cs typeface="Times New Roman" panose="02020603050405020304" pitchFamily="18" charset="0"/>
                        </a:rPr>
                        <a:t>Calculation of peaks</a:t>
                      </a:r>
                    </a:p>
                    <a:p>
                      <a:pPr marL="342900" indent="-342900" algn="l">
                        <a:lnSpc>
                          <a:spcPct val="150000"/>
                        </a:lnSpc>
                        <a:buFont typeface="Arial" panose="020B0604020202020204" pitchFamily="34" charset="0"/>
                        <a:buChar char="•"/>
                      </a:pPr>
                      <a:r>
                        <a:rPr lang="en-IN" sz="2400" dirty="0">
                          <a:latin typeface="+mn-lt"/>
                          <a:cs typeface="Times New Roman" panose="02020603050405020304" pitchFamily="18" charset="0"/>
                        </a:rPr>
                        <a:t>Statistical analysis</a:t>
                      </a:r>
                    </a:p>
                    <a:p>
                      <a:pPr marL="342900" indent="-342900" algn="l">
                        <a:lnSpc>
                          <a:spcPct val="150000"/>
                        </a:lnSpc>
                        <a:buFont typeface="Arial" panose="020B0604020202020204" pitchFamily="34" charset="0"/>
                        <a:buChar char="•"/>
                      </a:pPr>
                      <a:r>
                        <a:rPr lang="en-IN" sz="2400" dirty="0">
                          <a:latin typeface="+mn-lt"/>
                          <a:cs typeface="Times New Roman" panose="02020603050405020304" pitchFamily="18" charset="0"/>
                        </a:rPr>
                        <a:t>Result comparison</a:t>
                      </a:r>
                    </a:p>
                  </a:txBody>
                  <a:tcPr/>
                </a:tc>
                <a:tc>
                  <a:txBody>
                    <a:bodyPr/>
                    <a:lstStyle/>
                    <a:p>
                      <a:pPr algn="ctr">
                        <a:lnSpc>
                          <a:spcPct val="150000"/>
                        </a:lnSpc>
                      </a:pPr>
                      <a:endParaRPr lang="en-US" sz="2400" dirty="0"/>
                    </a:p>
                    <a:p>
                      <a:pPr algn="ctr">
                        <a:lnSpc>
                          <a:spcPct val="150000"/>
                        </a:lnSpc>
                      </a:pPr>
                      <a:r>
                        <a:rPr lang="en-US" sz="2400" dirty="0"/>
                        <a:t>100%</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3950625" y="374316"/>
            <a:ext cx="8904094" cy="908647"/>
          </a:xfrm>
          <a:prstGeom prst="rect">
            <a:avLst/>
          </a:prstGeom>
        </p:spPr>
        <p:txBody>
          <a:bodyPr lIns="0" tIns="0" rIns="0" bIns="0" rtlCol="0" anchor="t">
            <a:spAutoFit/>
          </a:bodyPr>
          <a:lstStyle/>
          <a:p>
            <a:pPr marL="0" lvl="0" indent="0" algn="ctr">
              <a:lnSpc>
                <a:spcPts val="7730"/>
              </a:lnSpc>
              <a:spcBef>
                <a:spcPct val="0"/>
              </a:spcBef>
            </a:pPr>
            <a:r>
              <a:rPr lang="en-US" sz="5600" spc="548" dirty="0">
                <a:solidFill>
                  <a:schemeClr val="accent2">
                    <a:lumMod val="75000"/>
                  </a:schemeClr>
                </a:solidFill>
                <a:latin typeface="Oswald Bold" panose="00000800000000000000"/>
              </a:rPr>
              <a:t>REFERENCES</a:t>
            </a:r>
          </a:p>
        </p:txBody>
      </p:sp>
      <p:sp>
        <p:nvSpPr>
          <p:cNvPr id="6" name="TextBox 6"/>
          <p:cNvSpPr txBox="1"/>
          <p:nvPr/>
        </p:nvSpPr>
        <p:spPr>
          <a:xfrm>
            <a:off x="1600200" y="1749406"/>
            <a:ext cx="13411200" cy="7809830"/>
          </a:xfrm>
          <a:prstGeom prst="rect">
            <a:avLst/>
          </a:prstGeom>
        </p:spPr>
        <p:txBody>
          <a:bodyPr wrap="square" lIns="0" tIns="0" rIns="0" bIns="0" rtlCol="0" anchor="t">
            <a:spAutoFit/>
          </a:bodyPr>
          <a:lstStyle/>
          <a:p>
            <a:pPr algn="just">
              <a:lnSpc>
                <a:spcPts val="2895"/>
              </a:lnSpc>
            </a:pPr>
            <a:r>
              <a:rPr lang="en-IN" sz="2800" dirty="0">
                <a:latin typeface="Mongolian Baiti" panose="03000500000000000000" pitchFamily="66" charset="0"/>
                <a:cs typeface="Mongolian Baiti" panose="03000500000000000000" pitchFamily="66" charset="0"/>
              </a:rPr>
              <a:t>[1] J.W. Hall, New Handbook of Auditory Evoked Responses, Pearson, 2007. </a:t>
            </a:r>
          </a:p>
          <a:p>
            <a:pPr algn="just">
              <a:lnSpc>
                <a:spcPts val="2895"/>
              </a:lnSpc>
            </a:pPr>
            <a:r>
              <a:rPr lang="en-IN" sz="2800" dirty="0">
                <a:latin typeface="Mongolian Baiti" panose="03000500000000000000" pitchFamily="66" charset="0"/>
                <a:cs typeface="Mongolian Baiti" panose="03000500000000000000" pitchFamily="66" charset="0"/>
              </a:rPr>
              <a:t>[2] D.L. Jewett, J.S. Williston, Auditory-evoked far fields averaged from the scalp of humans, Brain 94 (4) (1971) 681–696. </a:t>
            </a:r>
          </a:p>
          <a:p>
            <a:pPr algn="just">
              <a:lnSpc>
                <a:spcPts val="2895"/>
              </a:lnSpc>
            </a:pPr>
            <a:r>
              <a:rPr lang="en-IN" sz="2800" dirty="0">
                <a:latin typeface="Mongolian Baiti" panose="03000500000000000000" pitchFamily="66" charset="0"/>
                <a:cs typeface="Mongolian Baiti" panose="03000500000000000000" pitchFamily="66" charset="0"/>
              </a:rPr>
              <a:t>[3] A. </a:t>
            </a:r>
            <a:r>
              <a:rPr lang="en-IN" sz="2800" dirty="0" err="1">
                <a:latin typeface="Mongolian Baiti" panose="03000500000000000000" pitchFamily="66" charset="0"/>
                <a:cs typeface="Mongolian Baiti" panose="03000500000000000000" pitchFamily="66" charset="0"/>
              </a:rPr>
              <a:t>Salamy</a:t>
            </a:r>
            <a:r>
              <a:rPr lang="en-IN" sz="2800" dirty="0">
                <a:latin typeface="Mongolian Baiti" panose="03000500000000000000" pitchFamily="66" charset="0"/>
                <a:cs typeface="Mongolian Baiti" panose="03000500000000000000" pitchFamily="66" charset="0"/>
              </a:rPr>
              <a:t>, Maturation of the auditory brainstem response from birth through early childhood, J. Clin. </a:t>
            </a:r>
            <a:r>
              <a:rPr lang="en-IN" sz="2800" dirty="0" err="1">
                <a:latin typeface="Mongolian Baiti" panose="03000500000000000000" pitchFamily="66" charset="0"/>
                <a:cs typeface="Mongolian Baiti" panose="03000500000000000000" pitchFamily="66" charset="0"/>
              </a:rPr>
              <a:t>Neurophysiol</a:t>
            </a:r>
            <a:r>
              <a:rPr lang="en-IN" sz="2800" dirty="0">
                <a:latin typeface="Mongolian Baiti" panose="03000500000000000000" pitchFamily="66" charset="0"/>
                <a:cs typeface="Mongolian Baiti" panose="03000500000000000000" pitchFamily="66" charset="0"/>
              </a:rPr>
              <a:t>.: Off. Publ. Am. Electroencephalograph. Soc. 1 (3) (1984) 293–329. </a:t>
            </a:r>
          </a:p>
          <a:p>
            <a:pPr algn="just">
              <a:lnSpc>
                <a:spcPts val="2895"/>
              </a:lnSpc>
            </a:pPr>
            <a:r>
              <a:rPr lang="en-IN" sz="2800" dirty="0">
                <a:latin typeface="Mongolian Baiti" panose="03000500000000000000" pitchFamily="66" charset="0"/>
                <a:cs typeface="Mongolian Baiti" panose="03000500000000000000" pitchFamily="66" charset="0"/>
              </a:rPr>
              <a:t>[4] A. Starr, L.J. </a:t>
            </a:r>
            <a:r>
              <a:rPr lang="en-IN" sz="2800" dirty="0" err="1">
                <a:latin typeface="Mongolian Baiti" panose="03000500000000000000" pitchFamily="66" charset="0"/>
                <a:cs typeface="Mongolian Baiti" panose="03000500000000000000" pitchFamily="66" charset="0"/>
              </a:rPr>
              <a:t>Achor</a:t>
            </a:r>
            <a:r>
              <a:rPr lang="en-IN" sz="2800" dirty="0">
                <a:latin typeface="Mongolian Baiti" panose="03000500000000000000" pitchFamily="66" charset="0"/>
                <a:cs typeface="Mongolian Baiti" panose="03000500000000000000" pitchFamily="66" charset="0"/>
              </a:rPr>
              <a:t>, Auditory brain stem responses in neurological disease, Arch. Neurol. 32 (11) (1975) 761–768.</a:t>
            </a:r>
          </a:p>
          <a:p>
            <a:pPr algn="just">
              <a:lnSpc>
                <a:spcPts val="2895"/>
              </a:lnSpc>
            </a:pPr>
            <a:r>
              <a:rPr lang="en-IN" sz="2800" dirty="0">
                <a:latin typeface="Mongolian Baiti" panose="03000500000000000000" pitchFamily="66" charset="0"/>
                <a:cs typeface="Mongolian Baiti" panose="03000500000000000000" pitchFamily="66" charset="0"/>
              </a:rPr>
              <a:t>[5] Chiappa KH. Short-latency somatosensory evoked potentials: interpretation. Evoked Potentials Clin. Med. (1990). </a:t>
            </a:r>
          </a:p>
          <a:p>
            <a:pPr algn="just">
              <a:lnSpc>
                <a:spcPts val="2895"/>
              </a:lnSpc>
            </a:pPr>
            <a:r>
              <a:rPr lang="en-IN" sz="2800" dirty="0">
                <a:latin typeface="Mongolian Baiti" panose="03000500000000000000" pitchFamily="66" charset="0"/>
                <a:cs typeface="Mongolian Baiti" panose="03000500000000000000" pitchFamily="66" charset="0"/>
              </a:rPr>
              <a:t>[6] W. Ren, F. Ji, J. Zeng, H. Zhao, Intra-operative hearing monitoring methods in middle ear surgeries, J. Otol. 11 (4) (2016) 178–184. </a:t>
            </a:r>
          </a:p>
          <a:p>
            <a:pPr algn="just">
              <a:lnSpc>
                <a:spcPts val="2895"/>
              </a:lnSpc>
            </a:pPr>
            <a:r>
              <a:rPr lang="en-IN" sz="2800" dirty="0">
                <a:latin typeface="Mongolian Baiti" panose="03000500000000000000" pitchFamily="66" charset="0"/>
                <a:cs typeface="Mongolian Baiti" panose="03000500000000000000" pitchFamily="66" charset="0"/>
              </a:rPr>
              <a:t>[7] M.P. Gorga, J.R. Kaminski, K.A. </a:t>
            </a:r>
            <a:r>
              <a:rPr lang="en-IN" sz="2800" dirty="0" err="1">
                <a:latin typeface="Mongolian Baiti" panose="03000500000000000000" pitchFamily="66" charset="0"/>
                <a:cs typeface="Mongolian Baiti" panose="03000500000000000000" pitchFamily="66" charset="0"/>
              </a:rPr>
              <a:t>Beauchaine</a:t>
            </a:r>
            <a:r>
              <a:rPr lang="en-IN" sz="2800" dirty="0">
                <a:latin typeface="Mongolian Baiti" panose="03000500000000000000" pitchFamily="66" charset="0"/>
                <a:cs typeface="Mongolian Baiti" panose="03000500000000000000" pitchFamily="66" charset="0"/>
              </a:rPr>
              <a:t>, W. </a:t>
            </a:r>
            <a:r>
              <a:rPr lang="en-IN" sz="2800" dirty="0" err="1">
                <a:latin typeface="Mongolian Baiti" panose="03000500000000000000" pitchFamily="66" charset="0"/>
                <a:cs typeface="Mongolian Baiti" panose="03000500000000000000" pitchFamily="66" charset="0"/>
              </a:rPr>
              <a:t>Jesteadt</a:t>
            </a:r>
            <a:r>
              <a:rPr lang="en-IN" sz="2800" dirty="0">
                <a:latin typeface="Mongolian Baiti" panose="03000500000000000000" pitchFamily="66" charset="0"/>
                <a:cs typeface="Mongolian Baiti" panose="03000500000000000000" pitchFamily="66" charset="0"/>
              </a:rPr>
              <a:t>, Auditory brainstem responses to tone bursts in normally hearing subjects, J. Speech Lang. Hear. Res. 31 (1) (1988) 87–97. [8] D. Hayes, J. </a:t>
            </a:r>
            <a:r>
              <a:rPr lang="en-IN" sz="2800" dirty="0" err="1">
                <a:latin typeface="Mongolian Baiti" panose="03000500000000000000" pitchFamily="66" charset="0"/>
                <a:cs typeface="Mongolian Baiti" panose="03000500000000000000" pitchFamily="66" charset="0"/>
              </a:rPr>
              <a:t>Jerger</a:t>
            </a:r>
            <a:r>
              <a:rPr lang="en-IN" sz="2800" dirty="0">
                <a:latin typeface="Mongolian Baiti" panose="03000500000000000000" pitchFamily="66" charset="0"/>
                <a:cs typeface="Mongolian Baiti" panose="03000500000000000000" pitchFamily="66" charset="0"/>
              </a:rPr>
              <a:t>, Auditory brainstem response (ABR) to tone-pips: Results in normal and hearing-impaired subjects, Scand. </a:t>
            </a:r>
            <a:r>
              <a:rPr lang="en-IN" sz="2800" dirty="0" err="1">
                <a:latin typeface="Mongolian Baiti" panose="03000500000000000000" pitchFamily="66" charset="0"/>
                <a:cs typeface="Mongolian Baiti" panose="03000500000000000000" pitchFamily="66" charset="0"/>
              </a:rPr>
              <a:t>Audiol</a:t>
            </a:r>
            <a:r>
              <a:rPr lang="en-IN" sz="2800" dirty="0">
                <a:latin typeface="Mongolian Baiti" panose="03000500000000000000" pitchFamily="66" charset="0"/>
                <a:cs typeface="Mongolian Baiti" panose="03000500000000000000" pitchFamily="66" charset="0"/>
              </a:rPr>
              <a:t>. 11 (3) (1982) 133–142. </a:t>
            </a:r>
          </a:p>
          <a:p>
            <a:pPr algn="just">
              <a:lnSpc>
                <a:spcPts val="2895"/>
              </a:lnSpc>
            </a:pPr>
            <a:r>
              <a:rPr lang="en-IN" sz="2800" dirty="0">
                <a:latin typeface="Mongolian Baiti" panose="03000500000000000000" pitchFamily="66" charset="0"/>
                <a:cs typeface="Mongolian Baiti" panose="03000500000000000000" pitchFamily="66" charset="0"/>
              </a:rPr>
              <a:t>[9] R.F. Burkard, J.J. </a:t>
            </a:r>
            <a:r>
              <a:rPr lang="en-IN" sz="2800" dirty="0" err="1">
                <a:latin typeface="Mongolian Baiti" panose="03000500000000000000" pitchFamily="66" charset="0"/>
                <a:cs typeface="Mongolian Baiti" panose="03000500000000000000" pitchFamily="66" charset="0"/>
              </a:rPr>
              <a:t>Eggermont</a:t>
            </a:r>
            <a:r>
              <a:rPr lang="en-IN" sz="2800" dirty="0">
                <a:latin typeface="Mongolian Baiti" panose="03000500000000000000" pitchFamily="66" charset="0"/>
                <a:cs typeface="Mongolian Baiti" panose="03000500000000000000" pitchFamily="66" charset="0"/>
              </a:rPr>
              <a:t>, M. Don, Auditory Evoked Potentials: Basic Principles and Clinical Application, Lippincott Williams &amp; Wilkins, 2007. </a:t>
            </a:r>
          </a:p>
          <a:p>
            <a:pPr algn="just">
              <a:lnSpc>
                <a:spcPts val="2895"/>
              </a:lnSpc>
            </a:pPr>
            <a:r>
              <a:rPr lang="en-IN" sz="2800" dirty="0">
                <a:latin typeface="Mongolian Baiti" panose="03000500000000000000" pitchFamily="66" charset="0"/>
                <a:cs typeface="Mongolian Baiti" panose="03000500000000000000" pitchFamily="66" charset="0"/>
              </a:rPr>
              <a:t>[10] R.A. Levine, J.C. Gardner, B.C. Fullerton, S.M. </a:t>
            </a:r>
            <a:r>
              <a:rPr lang="en-IN" sz="2800" dirty="0" err="1">
                <a:latin typeface="Mongolian Baiti" panose="03000500000000000000" pitchFamily="66" charset="0"/>
                <a:cs typeface="Mongolian Baiti" panose="03000500000000000000" pitchFamily="66" charset="0"/>
              </a:rPr>
              <a:t>Stufflebeam</a:t>
            </a:r>
            <a:r>
              <a:rPr lang="en-IN" sz="2800" dirty="0">
                <a:latin typeface="Mongolian Baiti" panose="03000500000000000000" pitchFamily="66" charset="0"/>
                <a:cs typeface="Mongolian Baiti" panose="03000500000000000000" pitchFamily="66" charset="0"/>
              </a:rPr>
              <a:t>, E.W. Carlisle, M. </a:t>
            </a:r>
            <a:r>
              <a:rPr lang="en-IN" sz="2800" dirty="0" err="1">
                <a:latin typeface="Mongolian Baiti" panose="03000500000000000000" pitchFamily="66" charset="0"/>
                <a:cs typeface="Mongolian Baiti" panose="03000500000000000000" pitchFamily="66" charset="0"/>
              </a:rPr>
              <a:t>Furst</a:t>
            </a:r>
            <a:r>
              <a:rPr lang="en-IN" sz="2800" dirty="0">
                <a:latin typeface="Mongolian Baiti" panose="03000500000000000000" pitchFamily="66" charset="0"/>
                <a:cs typeface="Mongolian Baiti" panose="03000500000000000000" pitchFamily="66" charset="0"/>
              </a:rPr>
              <a:t>, B.R. Rosen, N.Y.S. Kiang, Effects of multiple sclerosis brainstem lesions on sound lateralization and brainstem auditory evoked potentials, Hear. Res. 68 (1) (1993) 73–88. </a:t>
            </a:r>
            <a:endParaRPr lang="en-US" sz="2400" spc="205" dirty="0">
              <a:solidFill>
                <a:srgbClr val="231F20"/>
              </a:solidFill>
              <a:latin typeface="Mongolian Baiti" panose="03000500000000000000" pitchFamily="66" charset="0"/>
              <a:cs typeface="Mongolian Baiti" panose="03000500000000000000" pitchFamily="66"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3950625" y="374316"/>
            <a:ext cx="8904094" cy="908647"/>
          </a:xfrm>
          <a:prstGeom prst="rect">
            <a:avLst/>
          </a:prstGeom>
        </p:spPr>
        <p:txBody>
          <a:bodyPr lIns="0" tIns="0" rIns="0" bIns="0" rtlCol="0" anchor="t">
            <a:spAutoFit/>
          </a:bodyPr>
          <a:lstStyle/>
          <a:p>
            <a:pPr marL="0" lvl="0" indent="0" algn="ctr">
              <a:lnSpc>
                <a:spcPts val="7730"/>
              </a:lnSpc>
              <a:spcBef>
                <a:spcPct val="0"/>
              </a:spcBef>
            </a:pPr>
            <a:r>
              <a:rPr lang="en-US" sz="5600" spc="548" dirty="0">
                <a:solidFill>
                  <a:schemeClr val="accent2">
                    <a:lumMod val="75000"/>
                  </a:schemeClr>
                </a:solidFill>
                <a:latin typeface="Oswald Bold" panose="00000800000000000000"/>
              </a:rPr>
              <a:t>REFERENCES</a:t>
            </a:r>
          </a:p>
        </p:txBody>
      </p:sp>
      <p:sp>
        <p:nvSpPr>
          <p:cNvPr id="6" name="TextBox 6"/>
          <p:cNvSpPr txBox="1"/>
          <p:nvPr/>
        </p:nvSpPr>
        <p:spPr>
          <a:xfrm>
            <a:off x="1981200" y="1562100"/>
            <a:ext cx="12643425" cy="7792967"/>
          </a:xfrm>
          <a:prstGeom prst="rect">
            <a:avLst/>
          </a:prstGeom>
        </p:spPr>
        <p:txBody>
          <a:bodyPr wrap="square" lIns="0" tIns="0" rIns="0" bIns="0" rtlCol="0" anchor="t">
            <a:spAutoFit/>
          </a:bodyPr>
          <a:lstStyle/>
          <a:p>
            <a:pPr algn="just">
              <a:lnSpc>
                <a:spcPts val="2895"/>
              </a:lnSpc>
              <a:spcBef>
                <a:spcPct val="0"/>
              </a:spcBef>
            </a:pPr>
            <a:r>
              <a:rPr lang="en-IN" sz="2400" dirty="0">
                <a:latin typeface="Mongolian Baiti" panose="03000500000000000000" pitchFamily="66" charset="0"/>
                <a:cs typeface="Mongolian Baiti" panose="03000500000000000000" pitchFamily="66" charset="0"/>
              </a:rPr>
              <a:t>[11] D.A. Ness, Normative data for neurodiagnostic auditory brainstem response testing (ABR), Louisiana Tech University, 2009. </a:t>
            </a:r>
          </a:p>
          <a:p>
            <a:pPr algn="just">
              <a:lnSpc>
                <a:spcPts val="2895"/>
              </a:lnSpc>
              <a:spcBef>
                <a:spcPct val="0"/>
              </a:spcBef>
            </a:pPr>
            <a:r>
              <a:rPr lang="en-IN" sz="2400" dirty="0">
                <a:latin typeface="Mongolian Baiti" panose="03000500000000000000" pitchFamily="66" charset="0"/>
                <a:cs typeface="Mongolian Baiti" panose="03000500000000000000" pitchFamily="66" charset="0"/>
              </a:rPr>
              <a:t>[12] Z. Meng, M. Wang, J. Bai, M. Xu, H. Mao, H. Hu (Eds.), Interpreting deep </a:t>
            </a:r>
            <a:r>
              <a:rPr lang="en-IN" sz="2400" dirty="0" err="1">
                <a:latin typeface="Mongolian Baiti" panose="03000500000000000000" pitchFamily="66" charset="0"/>
                <a:cs typeface="Mongolian Baiti" panose="03000500000000000000" pitchFamily="66" charset="0"/>
              </a:rPr>
              <a:t>learningbased</a:t>
            </a:r>
            <a:r>
              <a:rPr lang="en-IN" sz="2400" dirty="0">
                <a:latin typeface="Mongolian Baiti" panose="03000500000000000000" pitchFamily="66" charset="0"/>
                <a:cs typeface="Mongolian Baiti" panose="03000500000000000000" pitchFamily="66" charset="0"/>
              </a:rPr>
              <a:t> networking systems, in: Proceedings of the Annual Conference of the ACM Special Interest Group on Data Communication on the Applications, Technologies, Architectures, and Protocols for Computer Communication, 2020. </a:t>
            </a:r>
          </a:p>
          <a:p>
            <a:pPr algn="just">
              <a:lnSpc>
                <a:spcPts val="2895"/>
              </a:lnSpc>
              <a:spcBef>
                <a:spcPct val="0"/>
              </a:spcBef>
            </a:pPr>
            <a:r>
              <a:rPr lang="en-IN" sz="2400" dirty="0">
                <a:latin typeface="Mongolian Baiti" panose="03000500000000000000" pitchFamily="66" charset="0"/>
                <a:cs typeface="Mongolian Baiti" panose="03000500000000000000" pitchFamily="66" charset="0"/>
              </a:rPr>
              <a:t>[13] H. </a:t>
            </a:r>
            <a:r>
              <a:rPr lang="en-IN" sz="2400" dirty="0" err="1">
                <a:latin typeface="Mongolian Baiti" panose="03000500000000000000" pitchFamily="66" charset="0"/>
                <a:cs typeface="Mongolian Baiti" panose="03000500000000000000" pitchFamily="66" charset="0"/>
              </a:rPr>
              <a:t>Wimalarathna</a:t>
            </a:r>
            <a:r>
              <a:rPr lang="en-IN" sz="2400" dirty="0">
                <a:latin typeface="Mongolian Baiti" panose="03000500000000000000" pitchFamily="66" charset="0"/>
                <a:cs typeface="Mongolian Baiti" panose="03000500000000000000" pitchFamily="66" charset="0"/>
              </a:rPr>
              <a:t>, S. </a:t>
            </a:r>
            <a:r>
              <a:rPr lang="en-IN" sz="2400" dirty="0" err="1">
                <a:latin typeface="Mongolian Baiti" panose="03000500000000000000" pitchFamily="66" charset="0"/>
                <a:cs typeface="Mongolian Baiti" panose="03000500000000000000" pitchFamily="66" charset="0"/>
              </a:rPr>
              <a:t>Ankmnal-Veeranna</a:t>
            </a:r>
            <a:r>
              <a:rPr lang="en-IN" sz="2400" dirty="0">
                <a:latin typeface="Mongolian Baiti" panose="03000500000000000000" pitchFamily="66" charset="0"/>
                <a:cs typeface="Mongolian Baiti" panose="03000500000000000000" pitchFamily="66" charset="0"/>
              </a:rPr>
              <a:t>, C. Allan, S.K. Agrawal, P. Allen, J. </a:t>
            </a:r>
            <a:r>
              <a:rPr lang="en-IN" sz="2400" dirty="0" err="1">
                <a:latin typeface="Mongolian Baiti" panose="03000500000000000000" pitchFamily="66" charset="0"/>
                <a:cs typeface="Mongolian Baiti" panose="03000500000000000000" pitchFamily="66" charset="0"/>
              </a:rPr>
              <a:t>Samarabandu</a:t>
            </a:r>
            <a:r>
              <a:rPr lang="en-IN" sz="2400" dirty="0">
                <a:latin typeface="Mongolian Baiti" panose="03000500000000000000" pitchFamily="66" charset="0"/>
                <a:cs typeface="Mongolian Baiti" panose="03000500000000000000" pitchFamily="66" charset="0"/>
              </a:rPr>
              <a:t>, H.M. </a:t>
            </a:r>
            <a:r>
              <a:rPr lang="en-IN" sz="2400" dirty="0" err="1">
                <a:latin typeface="Mongolian Baiti" panose="03000500000000000000" pitchFamily="66" charset="0"/>
                <a:cs typeface="Mongolian Baiti" panose="03000500000000000000" pitchFamily="66" charset="0"/>
              </a:rPr>
              <a:t>Ladak</a:t>
            </a:r>
            <a:r>
              <a:rPr lang="en-IN" sz="2400" dirty="0">
                <a:latin typeface="Mongolian Baiti" panose="03000500000000000000" pitchFamily="66" charset="0"/>
                <a:cs typeface="Mongolian Baiti" panose="03000500000000000000" pitchFamily="66" charset="0"/>
              </a:rPr>
              <a:t>, Comparison of machine learning models to classify Auditory Brainstem Responses recorded from children with Auditory Processing Disorder, </a:t>
            </a:r>
            <a:r>
              <a:rPr lang="en-IN" sz="2400" dirty="0" err="1">
                <a:latin typeface="Mongolian Baiti" panose="03000500000000000000" pitchFamily="66" charset="0"/>
                <a:cs typeface="Mongolian Baiti" panose="03000500000000000000" pitchFamily="66" charset="0"/>
              </a:rPr>
              <a:t>Comput</a:t>
            </a:r>
            <a:r>
              <a:rPr lang="en-IN" sz="2400" dirty="0">
                <a:latin typeface="Mongolian Baiti" panose="03000500000000000000" pitchFamily="66" charset="0"/>
                <a:cs typeface="Mongolian Baiti" panose="03000500000000000000" pitchFamily="66" charset="0"/>
              </a:rPr>
              <a:t>. Methods Programs Biomed. 200 (2021) 105942. </a:t>
            </a:r>
          </a:p>
          <a:p>
            <a:pPr algn="just">
              <a:lnSpc>
                <a:spcPts val="2895"/>
              </a:lnSpc>
              <a:spcBef>
                <a:spcPct val="0"/>
              </a:spcBef>
            </a:pPr>
            <a:r>
              <a:rPr lang="en-IN" sz="2400" dirty="0">
                <a:latin typeface="Mongolian Baiti" panose="03000500000000000000" pitchFamily="66" charset="0"/>
                <a:cs typeface="Mongolian Baiti" panose="03000500000000000000" pitchFamily="66" charset="0"/>
              </a:rPr>
              <a:t>[14] M. </a:t>
            </a:r>
            <a:r>
              <a:rPr lang="en-IN" sz="2400" dirty="0" err="1">
                <a:latin typeface="Mongolian Baiti" panose="03000500000000000000" pitchFamily="66" charset="0"/>
                <a:cs typeface="Mongolian Baiti" panose="03000500000000000000" pitchFamily="66" charset="0"/>
              </a:rPr>
              <a:t>Zaitoun</a:t>
            </a:r>
            <a:r>
              <a:rPr lang="en-IN" sz="2400" dirty="0">
                <a:latin typeface="Mongolian Baiti" panose="03000500000000000000" pitchFamily="66" charset="0"/>
                <a:cs typeface="Mongolian Baiti" panose="03000500000000000000" pitchFamily="66" charset="0"/>
              </a:rPr>
              <a:t>, S. Cumming, A. Purcell, K. </a:t>
            </a:r>
            <a:r>
              <a:rPr lang="en-IN" sz="2400" dirty="0" err="1">
                <a:latin typeface="Mongolian Baiti" panose="03000500000000000000" pitchFamily="66" charset="0"/>
                <a:cs typeface="Mongolian Baiti" panose="03000500000000000000" pitchFamily="66" charset="0"/>
              </a:rPr>
              <a:t>O’brien</a:t>
            </a:r>
            <a:r>
              <a:rPr lang="en-IN" sz="2400" dirty="0">
                <a:latin typeface="Mongolian Baiti" panose="03000500000000000000" pitchFamily="66" charset="0"/>
                <a:cs typeface="Mongolian Baiti" panose="03000500000000000000" pitchFamily="66" charset="0"/>
              </a:rPr>
              <a:t>, Inter and intra-reader variability in the threshold estimation of auditory brainstem response (ABR) results, Hearing, Balance </a:t>
            </a:r>
            <a:r>
              <a:rPr lang="en-IN" sz="2400" dirty="0" err="1">
                <a:latin typeface="Mongolian Baiti" panose="03000500000000000000" pitchFamily="66" charset="0"/>
                <a:cs typeface="Mongolian Baiti" panose="03000500000000000000" pitchFamily="66" charset="0"/>
              </a:rPr>
              <a:t>Commun</a:t>
            </a:r>
            <a:r>
              <a:rPr lang="en-IN" sz="2400" dirty="0">
                <a:latin typeface="Mongolian Baiti" panose="03000500000000000000" pitchFamily="66" charset="0"/>
                <a:cs typeface="Mongolian Baiti" panose="03000500000000000000" pitchFamily="66" charset="0"/>
              </a:rPr>
              <a:t>. 14 (1) (2016) 59–63. </a:t>
            </a:r>
          </a:p>
          <a:p>
            <a:pPr algn="just">
              <a:lnSpc>
                <a:spcPts val="2895"/>
              </a:lnSpc>
              <a:spcBef>
                <a:spcPct val="0"/>
              </a:spcBef>
            </a:pPr>
            <a:r>
              <a:rPr lang="en-IN" sz="2400" dirty="0">
                <a:latin typeface="Mongolian Baiti" panose="03000500000000000000" pitchFamily="66" charset="0"/>
                <a:cs typeface="Mongolian Baiti" panose="03000500000000000000" pitchFamily="66" charset="0"/>
              </a:rPr>
              <a:t>[15] K. </a:t>
            </a:r>
            <a:r>
              <a:rPr lang="en-IN" sz="2400" dirty="0" err="1">
                <a:latin typeface="Mongolian Baiti" panose="03000500000000000000" pitchFamily="66" charset="0"/>
                <a:cs typeface="Mongolian Baiti" panose="03000500000000000000" pitchFamily="66" charset="0"/>
              </a:rPr>
              <a:t>Krumbholz</a:t>
            </a:r>
            <a:r>
              <a:rPr lang="en-IN" sz="2400" dirty="0">
                <a:latin typeface="Mongolian Baiti" panose="03000500000000000000" pitchFamily="66" charset="0"/>
                <a:cs typeface="Mongolian Baiti" panose="03000500000000000000" pitchFamily="66" charset="0"/>
              </a:rPr>
              <a:t>, A.J. Hardy, J. de Boer, Automated extraction of auditory brainstem response latencies and amplitudes by means of non-linear curve registration, </a:t>
            </a:r>
            <a:r>
              <a:rPr lang="en-IN" sz="2400" dirty="0" err="1">
                <a:latin typeface="Mongolian Baiti" panose="03000500000000000000" pitchFamily="66" charset="0"/>
                <a:cs typeface="Mongolian Baiti" panose="03000500000000000000" pitchFamily="66" charset="0"/>
              </a:rPr>
              <a:t>Comput</a:t>
            </a:r>
            <a:r>
              <a:rPr lang="en-IN" sz="2400" dirty="0">
                <a:latin typeface="Mongolian Baiti" panose="03000500000000000000" pitchFamily="66" charset="0"/>
                <a:cs typeface="Mongolian Baiti" panose="03000500000000000000" pitchFamily="66" charset="0"/>
              </a:rPr>
              <a:t>. Methods Programs Biomed. 196 (2020) 105595. </a:t>
            </a:r>
          </a:p>
          <a:p>
            <a:pPr algn="just">
              <a:lnSpc>
                <a:spcPts val="2895"/>
              </a:lnSpc>
              <a:spcBef>
                <a:spcPct val="0"/>
              </a:spcBef>
            </a:pPr>
            <a:r>
              <a:rPr lang="en-IN" sz="2400" dirty="0">
                <a:latin typeface="Mongolian Baiti" panose="03000500000000000000" pitchFamily="66" charset="0"/>
                <a:cs typeface="Mongolian Baiti" panose="03000500000000000000" pitchFamily="66" charset="0"/>
              </a:rPr>
              <a:t>[16] M. Martinez, J.T. Valderrama, I.M. Alvarez, A. de la Torre, J.L. Vargas, Auditory brainstem responses obtained with randomised stimulation level, Int. J. </a:t>
            </a:r>
            <a:r>
              <a:rPr lang="en-IN" sz="2400" dirty="0" err="1">
                <a:latin typeface="Mongolian Baiti" panose="03000500000000000000" pitchFamily="66" charset="0"/>
                <a:cs typeface="Mongolian Baiti" panose="03000500000000000000" pitchFamily="66" charset="0"/>
              </a:rPr>
              <a:t>Audiol</a:t>
            </a:r>
            <a:r>
              <a:rPr lang="en-IN" sz="2400" dirty="0">
                <a:latin typeface="Mongolian Baiti" panose="03000500000000000000" pitchFamily="66" charset="0"/>
                <a:cs typeface="Mongolian Baiti" panose="03000500000000000000" pitchFamily="66" charset="0"/>
              </a:rPr>
              <a:t>. 62 (4) (2023) 368–375.</a:t>
            </a:r>
          </a:p>
          <a:p>
            <a:pPr algn="just">
              <a:lnSpc>
                <a:spcPts val="2895"/>
              </a:lnSpc>
              <a:spcBef>
                <a:spcPct val="0"/>
              </a:spcBef>
            </a:pPr>
            <a:r>
              <a:rPr lang="en-IN" sz="2400" dirty="0">
                <a:latin typeface="Mongolian Baiti" panose="03000500000000000000" pitchFamily="66" charset="0"/>
                <a:cs typeface="Mongolian Baiti" panose="03000500000000000000" pitchFamily="66" charset="0"/>
              </a:rPr>
              <a:t>[17] C. Meyer, M. Waite, J. Atkins, K. Ekberg, N. </a:t>
            </a:r>
            <a:r>
              <a:rPr lang="en-IN" sz="2400" dirty="0" err="1">
                <a:latin typeface="Mongolian Baiti" panose="03000500000000000000" pitchFamily="66" charset="0"/>
                <a:cs typeface="Mongolian Baiti" panose="03000500000000000000" pitchFamily="66" charset="0"/>
              </a:rPr>
              <a:t>Scarinci</a:t>
            </a:r>
            <a:r>
              <a:rPr lang="en-IN" sz="2400" dirty="0">
                <a:latin typeface="Mongolian Baiti" panose="03000500000000000000" pitchFamily="66" charset="0"/>
                <a:cs typeface="Mongolian Baiti" panose="03000500000000000000" pitchFamily="66" charset="0"/>
              </a:rPr>
              <a:t>, C. Barr, R. Cowan, L. Hickson, How can </a:t>
            </a:r>
            <a:r>
              <a:rPr lang="en-IN" sz="2400" dirty="0" err="1">
                <a:latin typeface="Mongolian Baiti" panose="03000500000000000000" pitchFamily="66" charset="0"/>
                <a:cs typeface="Mongolian Baiti" panose="03000500000000000000" pitchFamily="66" charset="0"/>
              </a:rPr>
              <a:t>ehealth</a:t>
            </a:r>
            <a:r>
              <a:rPr lang="en-IN" sz="2400" dirty="0">
                <a:latin typeface="Mongolian Baiti" panose="03000500000000000000" pitchFamily="66" charset="0"/>
                <a:cs typeface="Mongolian Baiti" panose="03000500000000000000" pitchFamily="66" charset="0"/>
              </a:rPr>
              <a:t> meet the hearing and communication needs of adults with hearing impairment and their significant others? A group concept mapping study, Ear Hear. 43 (2) (2022) 335–346.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638300"/>
            <a:ext cx="14249400" cy="8956298"/>
          </a:xfrm>
          <a:prstGeom prst="rect">
            <a:avLst/>
          </a:prstGeom>
          <a:noFill/>
        </p:spPr>
        <p:txBody>
          <a:bodyPr wrap="square" rtlCol="0">
            <a:spAutoFit/>
          </a:bodyPr>
          <a:lstStyle/>
          <a:p>
            <a:r>
              <a:rPr lang="en-IN" sz="2400" dirty="0">
                <a:latin typeface="Mongolian Baiti" panose="03000500000000000000" pitchFamily="66" charset="0"/>
                <a:cs typeface="Mongolian Baiti" panose="03000500000000000000" pitchFamily="66" charset="0"/>
              </a:rPr>
              <a:t>18] L.M. Van Leeuwen, M. Pronk, P. </a:t>
            </a:r>
            <a:r>
              <a:rPr lang="en-IN" sz="2400" dirty="0" err="1">
                <a:latin typeface="Mongolian Baiti" panose="03000500000000000000" pitchFamily="66" charset="0"/>
                <a:cs typeface="Mongolian Baiti" panose="03000500000000000000" pitchFamily="66" charset="0"/>
              </a:rPr>
              <a:t>Merkus</a:t>
            </a:r>
            <a:r>
              <a:rPr lang="en-IN" sz="2400" dirty="0">
                <a:latin typeface="Mongolian Baiti" panose="03000500000000000000" pitchFamily="66" charset="0"/>
                <a:cs typeface="Mongolian Baiti" panose="03000500000000000000" pitchFamily="66" charset="0"/>
              </a:rPr>
              <a:t>, S.T. </a:t>
            </a:r>
            <a:r>
              <a:rPr lang="en-IN" sz="2400" dirty="0" err="1">
                <a:latin typeface="Mongolian Baiti" panose="03000500000000000000" pitchFamily="66" charset="0"/>
                <a:cs typeface="Mongolian Baiti" panose="03000500000000000000" pitchFamily="66" charset="0"/>
              </a:rPr>
              <a:t>Goverts</a:t>
            </a:r>
            <a:r>
              <a:rPr lang="en-IN" sz="2400" dirty="0">
                <a:latin typeface="Mongolian Baiti" panose="03000500000000000000" pitchFamily="66" charset="0"/>
                <a:cs typeface="Mongolian Baiti" panose="03000500000000000000" pitchFamily="66" charset="0"/>
              </a:rPr>
              <a:t>, C.B. </a:t>
            </a:r>
            <a:r>
              <a:rPr lang="en-IN" sz="2400" dirty="0" err="1">
                <a:latin typeface="Mongolian Baiti" panose="03000500000000000000" pitchFamily="66" charset="0"/>
                <a:cs typeface="Mongolian Baiti" panose="03000500000000000000" pitchFamily="66" charset="0"/>
              </a:rPr>
              <a:t>Terwee</a:t>
            </a:r>
            <a:r>
              <a:rPr lang="en-IN" sz="2400" dirty="0">
                <a:latin typeface="Mongolian Baiti" panose="03000500000000000000" pitchFamily="66" charset="0"/>
                <a:cs typeface="Mongolian Baiti" panose="03000500000000000000" pitchFamily="66" charset="0"/>
              </a:rPr>
              <a:t>, S.E. Kramer, Operationalization of the Brief ICF core set for hearing loss: an ICF-Based e-intake tool in clinical otology and audiology practice, Ear Hear. 41 (6) (2020) 1533. </a:t>
            </a:r>
          </a:p>
          <a:p>
            <a:endParaRPr lang="en-US" sz="2400" spc="205" dirty="0">
              <a:solidFill>
                <a:srgbClr val="231F20"/>
              </a:solidFill>
              <a:latin typeface="Mongolian Baiti" panose="03000500000000000000" pitchFamily="66" charset="0"/>
              <a:cs typeface="Mongolian Baiti" panose="03000500000000000000" pitchFamily="66" charset="0"/>
            </a:endParaRPr>
          </a:p>
          <a:p>
            <a:r>
              <a:rPr lang="en-IN" sz="2000" dirty="0">
                <a:latin typeface="Mongolian Baiti" panose="03000500000000000000" pitchFamily="66" charset="0"/>
                <a:cs typeface="Mongolian Baiti" panose="03000500000000000000" pitchFamily="66" charset="0"/>
              </a:rPr>
              <a:t>[</a:t>
            </a:r>
            <a:r>
              <a:rPr lang="en-IN" sz="2400" dirty="0">
                <a:latin typeface="Mongolian Baiti" panose="03000500000000000000" pitchFamily="66" charset="0"/>
                <a:cs typeface="Mongolian Baiti" panose="03000500000000000000" pitchFamily="66" charset="0"/>
              </a:rPr>
              <a:t>19] S. </a:t>
            </a:r>
            <a:r>
              <a:rPr lang="en-IN" sz="2400" dirty="0" err="1">
                <a:latin typeface="Mongolian Baiti" panose="03000500000000000000" pitchFamily="66" charset="0"/>
                <a:cs typeface="Mongolian Baiti" panose="03000500000000000000" pitchFamily="66" charset="0"/>
              </a:rPr>
              <a:t>Jeevakala</a:t>
            </a:r>
            <a:r>
              <a:rPr lang="en-IN" sz="2400" dirty="0">
                <a:latin typeface="Mongolian Baiti" panose="03000500000000000000" pitchFamily="66" charset="0"/>
                <a:cs typeface="Mongolian Baiti" panose="03000500000000000000" pitchFamily="66" charset="0"/>
              </a:rPr>
              <a:t>, C. </a:t>
            </a:r>
            <a:r>
              <a:rPr lang="en-IN" sz="2400" dirty="0" err="1">
                <a:latin typeface="Mongolian Baiti" panose="03000500000000000000" pitchFamily="66" charset="0"/>
                <a:cs typeface="Mongolian Baiti" panose="03000500000000000000" pitchFamily="66" charset="0"/>
              </a:rPr>
              <a:t>Sreelakshmi</a:t>
            </a:r>
            <a:r>
              <a:rPr lang="en-IN" sz="2400" dirty="0">
                <a:latin typeface="Mongolian Baiti" panose="03000500000000000000" pitchFamily="66" charset="0"/>
                <a:cs typeface="Mongolian Baiti" panose="03000500000000000000" pitchFamily="66" charset="0"/>
              </a:rPr>
              <a:t>, K. Ram, R. </a:t>
            </a:r>
            <a:r>
              <a:rPr lang="en-IN" sz="2400" dirty="0" err="1">
                <a:latin typeface="Mongolian Baiti" panose="03000500000000000000" pitchFamily="66" charset="0"/>
                <a:cs typeface="Mongolian Baiti" panose="03000500000000000000" pitchFamily="66" charset="0"/>
              </a:rPr>
              <a:t>Rangasami</a:t>
            </a:r>
            <a:r>
              <a:rPr lang="en-IN" sz="2400" dirty="0">
                <a:latin typeface="Mongolian Baiti" panose="03000500000000000000" pitchFamily="66" charset="0"/>
                <a:cs typeface="Mongolian Baiti" panose="03000500000000000000" pitchFamily="66" charset="0"/>
              </a:rPr>
              <a:t>, M. </a:t>
            </a:r>
            <a:r>
              <a:rPr lang="en-IN" sz="2400" dirty="0" err="1">
                <a:latin typeface="Mongolian Baiti" panose="03000500000000000000" pitchFamily="66" charset="0"/>
                <a:cs typeface="Mongolian Baiti" panose="03000500000000000000" pitchFamily="66" charset="0"/>
              </a:rPr>
              <a:t>Sivaprakasam</a:t>
            </a:r>
            <a:r>
              <a:rPr lang="en-IN" sz="2400" dirty="0">
                <a:latin typeface="Mongolian Baiti" panose="03000500000000000000" pitchFamily="66" charset="0"/>
                <a:cs typeface="Mongolian Baiti" panose="03000500000000000000" pitchFamily="66" charset="0"/>
              </a:rPr>
              <a:t>, Artificial intelligence in detection and segmentation of internal auditory canal and its nerves using deep learning techniques, Int. J. </a:t>
            </a:r>
            <a:r>
              <a:rPr lang="en-IN" sz="2400" dirty="0" err="1">
                <a:latin typeface="Mongolian Baiti" panose="03000500000000000000" pitchFamily="66" charset="0"/>
                <a:cs typeface="Mongolian Baiti" panose="03000500000000000000" pitchFamily="66" charset="0"/>
              </a:rPr>
              <a:t>Comput</a:t>
            </a:r>
            <a:r>
              <a:rPr lang="en-IN" sz="2400" dirty="0">
                <a:latin typeface="Mongolian Baiti" panose="03000500000000000000" pitchFamily="66" charset="0"/>
                <a:cs typeface="Mongolian Baiti" panose="03000500000000000000" pitchFamily="66" charset="0"/>
              </a:rPr>
              <a:t>. Assist. </a:t>
            </a:r>
            <a:r>
              <a:rPr lang="en-IN" sz="2400" dirty="0" err="1">
                <a:latin typeface="Mongolian Baiti" panose="03000500000000000000" pitchFamily="66" charset="0"/>
                <a:cs typeface="Mongolian Baiti" panose="03000500000000000000" pitchFamily="66" charset="0"/>
              </a:rPr>
              <a:t>Radiol</a:t>
            </a:r>
            <a:r>
              <a:rPr lang="en-IN" sz="2400" dirty="0">
                <a:latin typeface="Mongolian Baiti" panose="03000500000000000000" pitchFamily="66" charset="0"/>
                <a:cs typeface="Mongolian Baiti" panose="03000500000000000000" pitchFamily="66" charset="0"/>
              </a:rPr>
              <a:t>. Surg. 15 (11) (2020) 1859–1867. </a:t>
            </a:r>
          </a:p>
          <a:p>
            <a:endParaRPr lang="en-IN" sz="2400" dirty="0">
              <a:latin typeface="Mongolian Baiti" panose="03000500000000000000" pitchFamily="66" charset="0"/>
              <a:cs typeface="Mongolian Baiti" panose="03000500000000000000" pitchFamily="66" charset="0"/>
            </a:endParaRPr>
          </a:p>
          <a:p>
            <a:r>
              <a:rPr lang="en-IN" sz="2400" dirty="0">
                <a:latin typeface="Mongolian Baiti" panose="03000500000000000000" pitchFamily="66" charset="0"/>
                <a:cs typeface="Mongolian Baiti" panose="03000500000000000000" pitchFamily="66" charset="0"/>
              </a:rPr>
              <a:t>[20] H. Park, S.N. Hong, H.S. Kim, J.J. Han, J. Chung, M.-W. Seo, S.-H. Oh, S.-O. Chang, J.H. Lee, Determinants of conductive hearing loss in tympanic membrane perforation, Clin. Exp. </a:t>
            </a:r>
            <a:r>
              <a:rPr lang="en-IN" sz="2400" dirty="0" err="1">
                <a:latin typeface="Mongolian Baiti" panose="03000500000000000000" pitchFamily="66" charset="0"/>
                <a:cs typeface="Mongolian Baiti" panose="03000500000000000000" pitchFamily="66" charset="0"/>
              </a:rPr>
              <a:t>Otorhinolaryngol</a:t>
            </a:r>
            <a:r>
              <a:rPr lang="en-IN" sz="2400" dirty="0">
                <a:latin typeface="Mongolian Baiti" panose="03000500000000000000" pitchFamily="66" charset="0"/>
                <a:cs typeface="Mongolian Baiti" panose="03000500000000000000" pitchFamily="66" charset="0"/>
              </a:rPr>
              <a:t>. 8 (2) (2015) 92. </a:t>
            </a:r>
          </a:p>
          <a:p>
            <a:endParaRPr lang="en-IN" sz="2400" dirty="0">
              <a:latin typeface="Mongolian Baiti" panose="03000500000000000000" pitchFamily="66" charset="0"/>
              <a:cs typeface="Mongolian Baiti" panose="03000500000000000000" pitchFamily="66" charset="0"/>
            </a:endParaRPr>
          </a:p>
          <a:p>
            <a:r>
              <a:rPr lang="en-IN" sz="2400" dirty="0">
                <a:latin typeface="Mongolian Baiti" panose="03000500000000000000" pitchFamily="66" charset="0"/>
                <a:cs typeface="Mongolian Baiti" panose="03000500000000000000" pitchFamily="66" charset="0"/>
              </a:rPr>
              <a:t>[21] N. </a:t>
            </a:r>
            <a:r>
              <a:rPr lang="en-IN" sz="2400" dirty="0" err="1">
                <a:latin typeface="Mongolian Baiti" panose="03000500000000000000" pitchFamily="66" charset="0"/>
                <a:cs typeface="Mongolian Baiti" panose="03000500000000000000" pitchFamily="66" charset="0"/>
              </a:rPr>
              <a:t>Sardesai</a:t>
            </a:r>
            <a:r>
              <a:rPr lang="en-IN" sz="2400" dirty="0">
                <a:latin typeface="Mongolian Baiti" panose="03000500000000000000" pitchFamily="66" charset="0"/>
                <a:cs typeface="Mongolian Baiti" panose="03000500000000000000" pitchFamily="66" charset="0"/>
              </a:rPr>
              <a:t>, R. </a:t>
            </a:r>
            <a:r>
              <a:rPr lang="en-IN" sz="2400" dirty="0" err="1">
                <a:latin typeface="Mongolian Baiti" panose="03000500000000000000" pitchFamily="66" charset="0"/>
                <a:cs typeface="Mongolian Baiti" panose="03000500000000000000" pitchFamily="66" charset="0"/>
              </a:rPr>
              <a:t>Sardesai</a:t>
            </a:r>
            <a:r>
              <a:rPr lang="en-IN" sz="2400" dirty="0">
                <a:latin typeface="Mongolian Baiti" panose="03000500000000000000" pitchFamily="66" charset="0"/>
                <a:cs typeface="Mongolian Baiti" panose="03000500000000000000" pitchFamily="66" charset="0"/>
              </a:rPr>
              <a:t>, C.-I., Chang (Eds.),. Measurement of hearing loss due to perforated tympanic membrane using image processing techniques. Smart Biomedical and Physiological Sensor Technology XI, 2014. SPIE.</a:t>
            </a:r>
          </a:p>
          <a:p>
            <a:endParaRPr lang="en-IN" sz="2400" dirty="0">
              <a:latin typeface="Mongolian Baiti" panose="03000500000000000000" pitchFamily="66" charset="0"/>
              <a:cs typeface="Mongolian Baiti" panose="03000500000000000000" pitchFamily="66" charset="0"/>
            </a:endParaRPr>
          </a:p>
          <a:p>
            <a:r>
              <a:rPr lang="en-IN" sz="2400" dirty="0">
                <a:latin typeface="Mongolian Baiti" panose="03000500000000000000" pitchFamily="66" charset="0"/>
                <a:cs typeface="Mongolian Baiti" panose="03000500000000000000" pitchFamily="66" charset="0"/>
              </a:rPr>
              <a:t>[22] T. Horn, Image processing of speech with auditory magnitude spectrograms, Acustica 84 (1) (1998) 175–177.</a:t>
            </a:r>
          </a:p>
          <a:p>
            <a:endParaRPr lang="en-IN" sz="2400" dirty="0">
              <a:latin typeface="Mongolian Baiti" panose="03000500000000000000" pitchFamily="66" charset="0"/>
              <a:cs typeface="Mongolian Baiti" panose="03000500000000000000" pitchFamily="66" charset="0"/>
            </a:endParaRPr>
          </a:p>
          <a:p>
            <a:r>
              <a:rPr lang="en-IN" sz="2400" dirty="0">
                <a:latin typeface="Mongolian Baiti" panose="03000500000000000000" pitchFamily="66" charset="0"/>
                <a:cs typeface="Mongolian Baiti" panose="03000500000000000000" pitchFamily="66" charset="0"/>
              </a:rPr>
              <a:t>[23] B. Kanisha, V. Mahalakshmi, M. Baskar, K. Vijaya, P. </a:t>
            </a:r>
            <a:r>
              <a:rPr lang="en-IN" sz="2400" dirty="0" err="1">
                <a:latin typeface="Mongolian Baiti" panose="03000500000000000000" pitchFamily="66" charset="0"/>
                <a:cs typeface="Mongolian Baiti" panose="03000500000000000000" pitchFamily="66" charset="0"/>
              </a:rPr>
              <a:t>Kalyanasundaram</a:t>
            </a:r>
            <a:r>
              <a:rPr lang="en-IN" sz="2400" dirty="0">
                <a:latin typeface="Mongolian Baiti" panose="03000500000000000000" pitchFamily="66" charset="0"/>
                <a:cs typeface="Mongolian Baiti" panose="03000500000000000000" pitchFamily="66" charset="0"/>
              </a:rPr>
              <a:t>, Smart communication using tri-spectral sign recognition for hearing-impaired people, J. </a:t>
            </a:r>
            <a:r>
              <a:rPr lang="en-IN" sz="2400" dirty="0" err="1">
                <a:latin typeface="Mongolian Baiti" panose="03000500000000000000" pitchFamily="66" charset="0"/>
                <a:cs typeface="Mongolian Baiti" panose="03000500000000000000" pitchFamily="66" charset="0"/>
              </a:rPr>
              <a:t>Supercomput</a:t>
            </a:r>
            <a:r>
              <a:rPr lang="en-IN" sz="2400" dirty="0">
                <a:latin typeface="Mongolian Baiti" panose="03000500000000000000" pitchFamily="66" charset="0"/>
                <a:cs typeface="Mongolian Baiti" panose="03000500000000000000" pitchFamily="66" charset="0"/>
              </a:rPr>
              <a:t>. 78 (2) (2022) 2651–2664. </a:t>
            </a:r>
          </a:p>
          <a:p>
            <a:endParaRPr lang="en-IN" sz="2400" dirty="0">
              <a:latin typeface="Mongolian Baiti" panose="03000500000000000000" pitchFamily="66" charset="0"/>
              <a:cs typeface="Mongolian Baiti" panose="03000500000000000000" pitchFamily="66" charset="0"/>
            </a:endParaRPr>
          </a:p>
          <a:p>
            <a:r>
              <a:rPr lang="en-IN" sz="2400" dirty="0">
                <a:latin typeface="Mongolian Baiti" panose="03000500000000000000" pitchFamily="66" charset="0"/>
                <a:cs typeface="Mongolian Baiti" panose="03000500000000000000" pitchFamily="66" charset="0"/>
              </a:rPr>
              <a:t>[24] S.K. Jameel, R.R. </a:t>
            </a:r>
            <a:r>
              <a:rPr lang="en-IN" sz="2400" dirty="0" err="1">
                <a:latin typeface="Mongolian Baiti" panose="03000500000000000000" pitchFamily="66" charset="0"/>
                <a:cs typeface="Mongolian Baiti" panose="03000500000000000000" pitchFamily="66" charset="0"/>
              </a:rPr>
              <a:t>Manza</a:t>
            </a:r>
            <a:r>
              <a:rPr lang="en-IN" sz="2400" dirty="0">
                <a:latin typeface="Mongolian Baiti" panose="03000500000000000000" pitchFamily="66" charset="0"/>
                <a:cs typeface="Mongolian Baiti" panose="03000500000000000000" pitchFamily="66" charset="0"/>
              </a:rPr>
              <a:t>, </a:t>
            </a:r>
            <a:r>
              <a:rPr lang="en-IN" sz="2400" dirty="0" err="1">
                <a:latin typeface="Mongolian Baiti" panose="03000500000000000000" pitchFamily="66" charset="0"/>
                <a:cs typeface="Mongolian Baiti" panose="03000500000000000000" pitchFamily="66" charset="0"/>
              </a:rPr>
              <a:t>Color</a:t>
            </a:r>
            <a:r>
              <a:rPr lang="en-IN" sz="2400" dirty="0">
                <a:latin typeface="Mongolian Baiti" panose="03000500000000000000" pitchFamily="66" charset="0"/>
                <a:cs typeface="Mongolian Baiti" panose="03000500000000000000" pitchFamily="66" charset="0"/>
              </a:rPr>
              <a:t> image segmentation using wavelet, Int J </a:t>
            </a:r>
            <a:r>
              <a:rPr lang="en-IN" sz="2400" dirty="0" err="1">
                <a:latin typeface="Mongolian Baiti" panose="03000500000000000000" pitchFamily="66" charset="0"/>
                <a:cs typeface="Mongolian Baiti" panose="03000500000000000000" pitchFamily="66" charset="0"/>
              </a:rPr>
              <a:t>Appl</a:t>
            </a:r>
            <a:r>
              <a:rPr lang="en-IN" sz="2400" dirty="0">
                <a:latin typeface="Mongolian Baiti" panose="03000500000000000000" pitchFamily="66" charset="0"/>
                <a:cs typeface="Mongolian Baiti" panose="03000500000000000000" pitchFamily="66" charset="0"/>
              </a:rPr>
              <a:t> Inform </a:t>
            </a:r>
            <a:r>
              <a:rPr lang="en-IN" sz="2400" dirty="0" err="1">
                <a:latin typeface="Mongolian Baiti" panose="03000500000000000000" pitchFamily="66" charset="0"/>
                <a:cs typeface="Mongolian Baiti" panose="03000500000000000000" pitchFamily="66" charset="0"/>
              </a:rPr>
              <a:t>Syst</a:t>
            </a:r>
            <a:r>
              <a:rPr lang="en-IN" sz="2400" dirty="0">
                <a:latin typeface="Mongolian Baiti" panose="03000500000000000000" pitchFamily="66" charset="0"/>
                <a:cs typeface="Mongolian Baiti" panose="03000500000000000000" pitchFamily="66" charset="0"/>
              </a:rPr>
              <a:t>(IJAIS) 1 (6) (2012) 1–4.</a:t>
            </a:r>
          </a:p>
          <a:p>
            <a:r>
              <a:rPr lang="en-IN" sz="2400" dirty="0">
                <a:latin typeface="Mongolian Baiti" panose="03000500000000000000" pitchFamily="66" charset="0"/>
                <a:cs typeface="Mongolian Baiti" panose="03000500000000000000" pitchFamily="66" charset="0"/>
              </a:rPr>
              <a:t> </a:t>
            </a:r>
          </a:p>
          <a:p>
            <a:endParaRPr lang="en-IN" sz="2400" dirty="0">
              <a:latin typeface="Mongolian Baiti" panose="03000500000000000000" pitchFamily="66" charset="0"/>
              <a:cs typeface="Mongolian Baiti" panose="03000500000000000000" pitchFamily="66" charset="0"/>
            </a:endParaRPr>
          </a:p>
        </p:txBody>
      </p:sp>
      <p:sp>
        <p:nvSpPr>
          <p:cNvPr id="7" name="TextBox 6"/>
          <p:cNvSpPr txBox="1"/>
          <p:nvPr/>
        </p:nvSpPr>
        <p:spPr>
          <a:xfrm>
            <a:off x="3581400" y="495300"/>
            <a:ext cx="9144000" cy="994952"/>
          </a:xfrm>
          <a:prstGeom prst="rect">
            <a:avLst/>
          </a:prstGeom>
          <a:noFill/>
        </p:spPr>
        <p:txBody>
          <a:bodyPr wrap="square">
            <a:spAutoFit/>
          </a:bodyPr>
          <a:lstStyle/>
          <a:p>
            <a:pPr marL="0" lvl="0" indent="0" algn="ctr">
              <a:lnSpc>
                <a:spcPts val="7730"/>
              </a:lnSpc>
              <a:spcBef>
                <a:spcPct val="0"/>
              </a:spcBef>
            </a:pPr>
            <a:r>
              <a:rPr lang="en-US" sz="5400" spc="548" dirty="0">
                <a:solidFill>
                  <a:schemeClr val="accent2">
                    <a:lumMod val="75000"/>
                  </a:schemeClr>
                </a:solidFill>
                <a:latin typeface="Oswald Bold" panose="00000800000000000000"/>
              </a:rPr>
              <a:t>REFERENCES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200" y="4152900"/>
            <a:ext cx="6944722" cy="1569660"/>
          </a:xfrm>
          <a:prstGeom prst="rect">
            <a:avLst/>
          </a:prstGeom>
          <a:noFill/>
        </p:spPr>
        <p:txBody>
          <a:bodyPr wrap="none" lIns="91440" tIns="45720" rIns="91440" bIns="45720">
            <a:spAutoFit/>
          </a:bodyPr>
          <a:lstStyle/>
          <a:p>
            <a:pPr algn="ctr"/>
            <a:r>
              <a:rPr lang="en-US" sz="9600" b="1" dirty="0">
                <a:ln w="22225">
                  <a:solidFill>
                    <a:schemeClr val="accent2"/>
                  </a:solidFill>
                  <a:prstDash val="solid"/>
                </a:ln>
                <a:solidFill>
                  <a:schemeClr val="accent2">
                    <a:lumMod val="40000"/>
                    <a:lumOff val="60000"/>
                  </a:schemeClr>
                </a:solidFill>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691953" y="1028700"/>
            <a:ext cx="8904094" cy="908647"/>
          </a:xfrm>
          <a:prstGeom prst="rect">
            <a:avLst/>
          </a:prstGeom>
        </p:spPr>
        <p:txBody>
          <a:bodyPr lIns="0" tIns="0" rIns="0" bIns="0" rtlCol="0" anchor="t">
            <a:spAutoFit/>
          </a:bodyPr>
          <a:lstStyle/>
          <a:p>
            <a:pPr marL="0" lvl="0" indent="0" algn="ctr">
              <a:lnSpc>
                <a:spcPts val="7730"/>
              </a:lnSpc>
              <a:spcBef>
                <a:spcPct val="0"/>
              </a:spcBef>
            </a:pPr>
            <a:r>
              <a:rPr lang="en-US" sz="5600" spc="548" dirty="0">
                <a:solidFill>
                  <a:schemeClr val="accent1">
                    <a:lumMod val="50000"/>
                  </a:schemeClr>
                </a:solidFill>
                <a:latin typeface="Oswald Bold" panose="00000800000000000000"/>
              </a:rPr>
              <a:t>PROBLEM STATEMENT</a:t>
            </a:r>
          </a:p>
        </p:txBody>
      </p:sp>
      <p:sp>
        <p:nvSpPr>
          <p:cNvPr id="3" name="TextBox 2"/>
          <p:cNvSpPr txBox="1"/>
          <p:nvPr/>
        </p:nvSpPr>
        <p:spPr>
          <a:xfrm>
            <a:off x="1257300" y="3162300"/>
            <a:ext cx="15773400" cy="2123658"/>
          </a:xfrm>
          <a:prstGeom prst="rect">
            <a:avLst/>
          </a:prstGeom>
          <a:noFill/>
        </p:spPr>
        <p:txBody>
          <a:bodyPr wrap="square">
            <a:spAutoFit/>
          </a:bodyPr>
          <a:lstStyle/>
          <a:p>
            <a:pPr algn="just"/>
            <a:r>
              <a:rPr lang="en-US" sz="4400" dirty="0">
                <a:latin typeface="Mongolian Baiti" panose="03000500000000000000" pitchFamily="66" charset="0"/>
                <a:cs typeface="Mongolian Baiti" panose="03000500000000000000" pitchFamily="66" charset="0"/>
              </a:rPr>
              <a:t>To enhance accuracy and efficiency, Computer Vision techniques are employed to automate ABR waveform analysis, benefiting audiologists, especially in challenging newborn cases.</a:t>
            </a:r>
            <a:endParaRPr lang="en-IN" sz="4400" dirty="0">
              <a:latin typeface="Mongolian Baiti" panose="03000500000000000000" pitchFamily="66" charset="0"/>
              <a:cs typeface="Mongolian Baiti" panose="03000500000000000000"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09800" y="571500"/>
            <a:ext cx="11552977" cy="1166783"/>
          </a:xfrm>
          <a:prstGeom prst="rect">
            <a:avLst/>
          </a:prstGeom>
        </p:spPr>
        <p:txBody>
          <a:bodyPr lIns="0" tIns="0" rIns="0" bIns="0" rtlCol="0" anchor="t">
            <a:spAutoFit/>
          </a:bodyPr>
          <a:lstStyle/>
          <a:p>
            <a:pPr algn="ctr">
              <a:lnSpc>
                <a:spcPts val="9585"/>
              </a:lnSpc>
            </a:pPr>
            <a:r>
              <a:rPr lang="en-US" sz="6945" b="1" dirty="0">
                <a:ln w="22225">
                  <a:solidFill>
                    <a:schemeClr val="accent2"/>
                  </a:solidFill>
                  <a:prstDash val="solid"/>
                </a:ln>
                <a:solidFill>
                  <a:schemeClr val="accent2">
                    <a:lumMod val="40000"/>
                    <a:lumOff val="60000"/>
                  </a:schemeClr>
                </a:solidFill>
                <a:latin typeface="Oswald Bold" panose="00000800000000000000"/>
              </a:rPr>
              <a:t>ABSTRACT</a:t>
            </a:r>
          </a:p>
        </p:txBody>
      </p:sp>
      <p:sp>
        <p:nvSpPr>
          <p:cNvPr id="6" name="TextBox 6"/>
          <p:cNvSpPr txBox="1"/>
          <p:nvPr/>
        </p:nvSpPr>
        <p:spPr>
          <a:xfrm>
            <a:off x="838200" y="2476500"/>
            <a:ext cx="16611600" cy="6835204"/>
          </a:xfrm>
          <a:prstGeom prst="rect">
            <a:avLst/>
          </a:prstGeom>
        </p:spPr>
        <p:txBody>
          <a:bodyPr wrap="square" lIns="0" tIns="0" rIns="0" bIns="0" rtlCol="0" anchor="t">
            <a:spAutoFit/>
            <a:scene3d>
              <a:camera prst="orthographicFront"/>
              <a:lightRig rig="harsh" dir="t"/>
            </a:scene3d>
            <a:sp3d extrusionH="57150" prstMaterial="matte">
              <a:bevelT w="63500" h="12700" prst="angle"/>
              <a:contourClr>
                <a:schemeClr val="bg1">
                  <a:lumMod val="65000"/>
                </a:schemeClr>
              </a:contourClr>
            </a:sp3d>
          </a:bodyPr>
          <a:lstStyle/>
          <a:p>
            <a:pPr marL="457200" indent="-457200" algn="just">
              <a:lnSpc>
                <a:spcPts val="4080"/>
              </a:lnSpc>
              <a:buFont typeface="Wingdings" panose="05000000000000000000" pitchFamily="2" charset="2"/>
              <a:buChar char="Ø"/>
            </a:pPr>
            <a:r>
              <a:rPr lang="en-US" sz="3600" b="1" dirty="0">
                <a:solidFill>
                  <a:srgbClr val="002060"/>
                </a:solidFill>
                <a:latin typeface="Mongolian Baiti" panose="03000500000000000000" pitchFamily="66" charset="0"/>
                <a:cs typeface="Mongolian Baiti" panose="03000500000000000000" pitchFamily="66" charset="0"/>
              </a:rPr>
              <a:t>We developed a computer vision-based approach to automate the auditory brainstem response (ABR) test in children with normal hearing. </a:t>
            </a:r>
          </a:p>
          <a:p>
            <a:pPr marL="457200" indent="-457200" algn="just">
              <a:lnSpc>
                <a:spcPts val="4080"/>
              </a:lnSpc>
              <a:buFont typeface="Wingdings" panose="05000000000000000000" pitchFamily="2" charset="2"/>
              <a:buChar char="Ø"/>
            </a:pPr>
            <a:endParaRPr lang="en-US" sz="3600" b="1" dirty="0">
              <a:solidFill>
                <a:srgbClr val="002060"/>
              </a:solidFill>
              <a:latin typeface="Mongolian Baiti" panose="03000500000000000000" pitchFamily="66" charset="0"/>
              <a:cs typeface="Mongolian Baiti" panose="03000500000000000000" pitchFamily="66" charset="0"/>
            </a:endParaRPr>
          </a:p>
          <a:p>
            <a:pPr marL="457200" indent="-457200" algn="just">
              <a:lnSpc>
                <a:spcPts val="4080"/>
              </a:lnSpc>
              <a:buFont typeface="Wingdings" panose="05000000000000000000" pitchFamily="2" charset="2"/>
              <a:buChar char="Ø"/>
            </a:pPr>
            <a:r>
              <a:rPr lang="en-US" sz="3600" b="1" dirty="0">
                <a:solidFill>
                  <a:srgbClr val="002060"/>
                </a:solidFill>
                <a:latin typeface="Mongolian Baiti" panose="03000500000000000000" pitchFamily="66" charset="0"/>
                <a:cs typeface="Mongolian Baiti" panose="03000500000000000000" pitchFamily="66" charset="0"/>
              </a:rPr>
              <a:t>The method analyzes Auditory Evoked Potentials (AEPs) by automatically determining peaks of waves with varying strengths. </a:t>
            </a:r>
          </a:p>
          <a:p>
            <a:pPr marL="457200" indent="-457200" algn="just">
              <a:lnSpc>
                <a:spcPts val="4080"/>
              </a:lnSpc>
              <a:buFont typeface="Wingdings" panose="05000000000000000000" pitchFamily="2" charset="2"/>
              <a:buChar char="Ø"/>
            </a:pPr>
            <a:endParaRPr lang="en-US" sz="3600" b="1" dirty="0">
              <a:solidFill>
                <a:srgbClr val="002060"/>
              </a:solidFill>
              <a:latin typeface="Mongolian Baiti" panose="03000500000000000000" pitchFamily="66" charset="0"/>
              <a:cs typeface="Mongolian Baiti" panose="03000500000000000000" pitchFamily="66" charset="0"/>
            </a:endParaRPr>
          </a:p>
          <a:p>
            <a:pPr marL="457200" indent="-457200" algn="just">
              <a:lnSpc>
                <a:spcPts val="4080"/>
              </a:lnSpc>
              <a:buFont typeface="Wingdings" panose="05000000000000000000" pitchFamily="2" charset="2"/>
              <a:buChar char="Ø"/>
            </a:pPr>
            <a:r>
              <a:rPr lang="en-US" sz="3600" b="1" dirty="0">
                <a:solidFill>
                  <a:srgbClr val="002060"/>
                </a:solidFill>
                <a:latin typeface="Mongolian Baiti" panose="03000500000000000000" pitchFamily="66" charset="0"/>
                <a:cs typeface="Mongolian Baiti" panose="03000500000000000000" pitchFamily="66" charset="0"/>
              </a:rPr>
              <a:t>Using ABR test results from twenty-six children, aged one to twenty months, we proposed a novel method that achieved accuracies of 0.82, 0.98, and 0.98 for detecting waves 1, 3, and 5, respectively. </a:t>
            </a:r>
          </a:p>
          <a:p>
            <a:pPr marL="457200" indent="-457200" algn="just">
              <a:lnSpc>
                <a:spcPts val="4080"/>
              </a:lnSpc>
              <a:buFont typeface="Wingdings" panose="05000000000000000000" pitchFamily="2" charset="2"/>
              <a:buChar char="Ø"/>
            </a:pPr>
            <a:endParaRPr lang="en-US" sz="3600" b="1" dirty="0">
              <a:solidFill>
                <a:srgbClr val="002060"/>
              </a:solidFill>
              <a:latin typeface="Mongolian Baiti" panose="03000500000000000000" pitchFamily="66" charset="0"/>
              <a:cs typeface="Mongolian Baiti" panose="03000500000000000000" pitchFamily="66" charset="0"/>
            </a:endParaRPr>
          </a:p>
          <a:p>
            <a:pPr marL="457200" indent="-457200" algn="just">
              <a:lnSpc>
                <a:spcPts val="4080"/>
              </a:lnSpc>
              <a:buFont typeface="Wingdings" panose="05000000000000000000" pitchFamily="2" charset="2"/>
              <a:buChar char="Ø"/>
            </a:pPr>
            <a:r>
              <a:rPr lang="en-US" sz="3600" b="1" dirty="0">
                <a:solidFill>
                  <a:srgbClr val="002060"/>
                </a:solidFill>
                <a:latin typeface="Mongolian Baiti" panose="03000500000000000000" pitchFamily="66" charset="0"/>
                <a:cs typeface="Mongolian Baiti" panose="03000500000000000000" pitchFamily="66" charset="0"/>
              </a:rPr>
              <a:t>The automated process, incorporating Image Processing techniques, demonstrated a reduction in human error by 82.7% and holds promise for improving the efficiency of diagnosing hearing issues.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713738" y="1288619"/>
            <a:ext cx="7951760" cy="853740"/>
            <a:chOff x="-9699" y="-118359"/>
            <a:chExt cx="2094290" cy="224853"/>
          </a:xfrm>
        </p:grpSpPr>
        <p:sp>
          <p:nvSpPr>
            <p:cNvPr id="9" name="Freeform 9"/>
            <p:cNvSpPr/>
            <p:nvPr/>
          </p:nvSpPr>
          <p:spPr>
            <a:xfrm>
              <a:off x="-9699" y="-96778"/>
              <a:ext cx="1739653" cy="167703"/>
            </a:xfrm>
            <a:custGeom>
              <a:avLst/>
              <a:gdLst/>
              <a:ahLst/>
              <a:cxnLst/>
              <a:rect l="l" t="t" r="r" b="b"/>
              <a:pathLst>
                <a:path w="1739653" h="167703">
                  <a:moveTo>
                    <a:pt x="0" y="0"/>
                  </a:moveTo>
                  <a:lnTo>
                    <a:pt x="1739653" y="0"/>
                  </a:lnTo>
                  <a:lnTo>
                    <a:pt x="1739653" y="167703"/>
                  </a:lnTo>
                  <a:lnTo>
                    <a:pt x="0" y="167703"/>
                  </a:lnTo>
                  <a:close/>
                </a:path>
              </a:pathLst>
            </a:custGeom>
            <a:solidFill>
              <a:schemeClr val="accent2">
                <a:lumMod val="75000"/>
              </a:schemeClr>
            </a:solidFill>
          </p:spPr>
        </p:sp>
        <p:sp>
          <p:nvSpPr>
            <p:cNvPr id="10" name="TextBox 10"/>
            <p:cNvSpPr txBox="1"/>
            <p:nvPr/>
          </p:nvSpPr>
          <p:spPr>
            <a:xfrm>
              <a:off x="344938" y="-118359"/>
              <a:ext cx="1739653" cy="224853"/>
            </a:xfrm>
            <a:prstGeom prst="rect">
              <a:avLst/>
            </a:prstGeom>
          </p:spPr>
          <p:txBody>
            <a:bodyPr lIns="50800" tIns="50800" rIns="50800" bIns="50800" rtlCol="0" anchor="ctr"/>
            <a:lstStyle/>
            <a:p>
              <a:pPr marL="0" lvl="0" indent="0" algn="just">
                <a:lnSpc>
                  <a:spcPts val="4115"/>
                </a:lnSpc>
                <a:spcBef>
                  <a:spcPct val="0"/>
                </a:spcBef>
              </a:pPr>
              <a:r>
                <a:rPr lang="en-US" sz="2980" spc="29" dirty="0">
                  <a:solidFill>
                    <a:srgbClr val="FFFFFF"/>
                  </a:solidFill>
                  <a:latin typeface="DM Sans Italics" panose="00000500000000000000"/>
                </a:rPr>
                <a:t>INTRODUCTION  	</a:t>
              </a:r>
            </a:p>
          </p:txBody>
        </p:sp>
      </p:grpSp>
      <p:sp>
        <p:nvSpPr>
          <p:cNvPr id="11" name="TextBox 11"/>
          <p:cNvSpPr txBox="1"/>
          <p:nvPr/>
        </p:nvSpPr>
        <p:spPr>
          <a:xfrm>
            <a:off x="3212478" y="58987"/>
            <a:ext cx="10906040" cy="1229632"/>
          </a:xfrm>
          <a:prstGeom prst="rect">
            <a:avLst/>
          </a:prstGeom>
        </p:spPr>
        <p:txBody>
          <a:bodyPr lIns="0" tIns="0" rIns="0" bIns="0" rtlCol="0" anchor="t">
            <a:spAutoFit/>
          </a:bodyPr>
          <a:lstStyle/>
          <a:p>
            <a:pPr algn="ctr">
              <a:lnSpc>
                <a:spcPts val="11080"/>
              </a:lnSpc>
            </a:pPr>
            <a:r>
              <a:rPr lang="en-US" sz="5400" spc="786" dirty="0">
                <a:solidFill>
                  <a:srgbClr val="002060"/>
                </a:solidFill>
                <a:latin typeface="Oswald Bold" panose="00000800000000000000"/>
              </a:rPr>
              <a:t>INTRODUCTION</a:t>
            </a:r>
          </a:p>
        </p:txBody>
      </p:sp>
      <p:grpSp>
        <p:nvGrpSpPr>
          <p:cNvPr id="12" name="Group 12"/>
          <p:cNvGrpSpPr/>
          <p:nvPr/>
        </p:nvGrpSpPr>
        <p:grpSpPr>
          <a:xfrm>
            <a:off x="765805" y="4010718"/>
            <a:ext cx="6605246" cy="3320344"/>
            <a:chOff x="1489461" y="-413376"/>
            <a:chExt cx="1739653" cy="874493"/>
          </a:xfrm>
          <a:solidFill>
            <a:schemeClr val="accent2">
              <a:lumMod val="75000"/>
            </a:schemeClr>
          </a:solidFill>
        </p:grpSpPr>
        <p:sp>
          <p:nvSpPr>
            <p:cNvPr id="13" name="Freeform 13"/>
            <p:cNvSpPr/>
            <p:nvPr/>
          </p:nvSpPr>
          <p:spPr>
            <a:xfrm>
              <a:off x="1489461" y="293414"/>
              <a:ext cx="1739653" cy="167703"/>
            </a:xfrm>
            <a:custGeom>
              <a:avLst/>
              <a:gdLst/>
              <a:ahLst/>
              <a:cxnLst/>
              <a:rect l="l" t="t" r="r" b="b"/>
              <a:pathLst>
                <a:path w="1739653" h="167703">
                  <a:moveTo>
                    <a:pt x="0" y="0"/>
                  </a:moveTo>
                  <a:lnTo>
                    <a:pt x="1739653" y="0"/>
                  </a:lnTo>
                  <a:lnTo>
                    <a:pt x="1739653" y="167703"/>
                  </a:lnTo>
                  <a:lnTo>
                    <a:pt x="0" y="167703"/>
                  </a:lnTo>
                  <a:close/>
                </a:path>
              </a:pathLst>
            </a:custGeom>
            <a:grpFill/>
          </p:spPr>
          <p:txBody>
            <a:bodyPr/>
            <a:lstStyle/>
            <a:p>
              <a:pPr algn="just"/>
              <a:endParaRPr lang="en-IN" dirty="0"/>
            </a:p>
          </p:txBody>
        </p:sp>
        <p:sp>
          <p:nvSpPr>
            <p:cNvPr id="14" name="TextBox 14"/>
            <p:cNvSpPr txBox="1"/>
            <p:nvPr/>
          </p:nvSpPr>
          <p:spPr>
            <a:xfrm>
              <a:off x="1503174" y="-413376"/>
              <a:ext cx="1712227" cy="167703"/>
            </a:xfrm>
            <a:prstGeom prst="rect">
              <a:avLst/>
            </a:prstGeom>
            <a:grpFill/>
          </p:spPr>
          <p:txBody>
            <a:bodyPr lIns="50800" tIns="50800" rIns="50800" bIns="50800" rtlCol="0" anchor="ctr"/>
            <a:lstStyle/>
            <a:p>
              <a:pPr marL="0" lvl="0" indent="0" algn="just">
                <a:lnSpc>
                  <a:spcPts val="4115"/>
                </a:lnSpc>
                <a:spcBef>
                  <a:spcPct val="0"/>
                </a:spcBef>
              </a:pPr>
              <a:r>
                <a:rPr lang="en-US" sz="2980" spc="29" dirty="0">
                  <a:solidFill>
                    <a:srgbClr val="FFFFFF"/>
                  </a:solidFill>
                  <a:latin typeface="DM Sans Italics" panose="00000500000000000000"/>
                </a:rPr>
                <a:t>         SIGNIFICANCE</a:t>
              </a:r>
            </a:p>
          </p:txBody>
        </p:sp>
      </p:grpSp>
      <p:sp>
        <p:nvSpPr>
          <p:cNvPr id="16" name="TextBox 16"/>
          <p:cNvSpPr txBox="1"/>
          <p:nvPr/>
        </p:nvSpPr>
        <p:spPr>
          <a:xfrm>
            <a:off x="2286000" y="4761833"/>
            <a:ext cx="16345785" cy="2121286"/>
          </a:xfrm>
          <a:prstGeom prst="rect">
            <a:avLst/>
          </a:prstGeom>
        </p:spPr>
        <p:txBody>
          <a:bodyPr lIns="0" tIns="0" rIns="0" bIns="0" rtlCol="0" anchor="t">
            <a:spAutoFit/>
          </a:bodyPr>
          <a:lstStyle/>
          <a:p>
            <a:pPr marL="302260" lvl="1" algn="just">
              <a:lnSpc>
                <a:spcPts val="4225"/>
              </a:lnSpc>
            </a:pPr>
            <a:r>
              <a:rPr lang="en-US" sz="3200" dirty="0">
                <a:solidFill>
                  <a:srgbClr val="000000"/>
                </a:solidFill>
                <a:latin typeface="Mongolian Baiti" panose="03000500000000000000" pitchFamily="66" charset="0"/>
                <a:cs typeface="Mongolian Baiti" panose="03000500000000000000" pitchFamily="66" charset="0"/>
              </a:rPr>
              <a:t>&gt; Early detection of hearing loss, especially in newborns.-</a:t>
            </a:r>
          </a:p>
          <a:p>
            <a:pPr marL="302260" lvl="1" algn="just">
              <a:lnSpc>
                <a:spcPts val="4225"/>
              </a:lnSpc>
            </a:pPr>
            <a:r>
              <a:rPr lang="en-US" sz="3200" dirty="0">
                <a:solidFill>
                  <a:srgbClr val="000000"/>
                </a:solidFill>
                <a:latin typeface="Mongolian Baiti" panose="03000500000000000000" pitchFamily="66" charset="0"/>
                <a:cs typeface="Mongolian Baiti" panose="03000500000000000000" pitchFamily="66" charset="0"/>
              </a:rPr>
              <a:t>&gt; Provides objective assessment of auditory function.</a:t>
            </a:r>
          </a:p>
          <a:p>
            <a:pPr marL="302260" lvl="1" algn="just">
              <a:lnSpc>
                <a:spcPts val="4225"/>
              </a:lnSpc>
            </a:pPr>
            <a:r>
              <a:rPr lang="en-US" sz="3200" dirty="0">
                <a:solidFill>
                  <a:srgbClr val="000000"/>
                </a:solidFill>
                <a:latin typeface="Mongolian Baiti" panose="03000500000000000000" pitchFamily="66" charset="0"/>
                <a:cs typeface="Mongolian Baiti" panose="03000500000000000000" pitchFamily="66" charset="0"/>
              </a:rPr>
              <a:t>&gt; Helps identify type, degree, and site of hearing loss.</a:t>
            </a:r>
          </a:p>
          <a:p>
            <a:pPr marL="302260" lvl="1" algn="just">
              <a:lnSpc>
                <a:spcPts val="4225"/>
              </a:lnSpc>
            </a:pPr>
            <a:endParaRPr lang="en-US" sz="3200" dirty="0">
              <a:solidFill>
                <a:srgbClr val="000000"/>
              </a:solidFill>
              <a:latin typeface="Mongolian Baiti" panose="03000500000000000000" pitchFamily="66" charset="0"/>
              <a:cs typeface="Mongolian Baiti" panose="03000500000000000000" pitchFamily="66" charset="0"/>
            </a:endParaRPr>
          </a:p>
        </p:txBody>
      </p:sp>
      <p:sp>
        <p:nvSpPr>
          <p:cNvPr id="19" name="TextBox 19"/>
          <p:cNvSpPr txBox="1"/>
          <p:nvPr/>
        </p:nvSpPr>
        <p:spPr>
          <a:xfrm>
            <a:off x="1905000" y="6585818"/>
            <a:ext cx="6605246" cy="853740"/>
          </a:xfrm>
          <a:prstGeom prst="rect">
            <a:avLst/>
          </a:prstGeom>
        </p:spPr>
        <p:txBody>
          <a:bodyPr lIns="50800" tIns="50800" rIns="50800" bIns="50800" rtlCol="0" anchor="ctr"/>
          <a:lstStyle/>
          <a:p>
            <a:pPr marL="0" lvl="0" indent="0" algn="just">
              <a:lnSpc>
                <a:spcPts val="4115"/>
              </a:lnSpc>
              <a:spcBef>
                <a:spcPct val="0"/>
              </a:spcBef>
            </a:pPr>
            <a:r>
              <a:rPr lang="en-US" sz="2980" spc="29" dirty="0">
                <a:solidFill>
                  <a:srgbClr val="FFFFFF"/>
                </a:solidFill>
                <a:latin typeface="DM Sans Italics" panose="00000500000000000000"/>
              </a:rPr>
              <a:t>CHALLENGES </a:t>
            </a:r>
          </a:p>
        </p:txBody>
      </p:sp>
      <p:sp>
        <p:nvSpPr>
          <p:cNvPr id="20" name="TextBox 20"/>
          <p:cNvSpPr txBox="1"/>
          <p:nvPr/>
        </p:nvSpPr>
        <p:spPr>
          <a:xfrm>
            <a:off x="2270760" y="7228636"/>
            <a:ext cx="16568738" cy="2121286"/>
          </a:xfrm>
          <a:prstGeom prst="rect">
            <a:avLst/>
          </a:prstGeom>
        </p:spPr>
        <p:txBody>
          <a:bodyPr wrap="square" lIns="0" tIns="0" rIns="0" bIns="0" rtlCol="0" anchor="t">
            <a:spAutoFit/>
          </a:bodyPr>
          <a:lstStyle/>
          <a:p>
            <a:pPr marL="302260" lvl="1" algn="just">
              <a:lnSpc>
                <a:spcPts val="4225"/>
              </a:lnSpc>
            </a:pPr>
            <a:endParaRPr lang="en-US" sz="3200" dirty="0">
              <a:solidFill>
                <a:srgbClr val="000000"/>
              </a:solidFill>
              <a:latin typeface="Mongolian Baiti" panose="03000500000000000000" pitchFamily="66" charset="0"/>
              <a:cs typeface="Mongolian Baiti" panose="03000500000000000000" pitchFamily="66" charset="0"/>
            </a:endParaRPr>
          </a:p>
          <a:p>
            <a:pPr marL="302260" lvl="1" algn="just">
              <a:lnSpc>
                <a:spcPts val="4225"/>
              </a:lnSpc>
            </a:pPr>
            <a:r>
              <a:rPr lang="en-US" sz="3200" dirty="0">
                <a:solidFill>
                  <a:srgbClr val="000000"/>
                </a:solidFill>
                <a:latin typeface="Mongolian Baiti" panose="03000500000000000000" pitchFamily="66" charset="0"/>
                <a:cs typeface="Mongolian Baiti" panose="03000500000000000000" pitchFamily="66" charset="0"/>
              </a:rPr>
              <a:t>&gt; Requires specialized interpretation.</a:t>
            </a:r>
          </a:p>
          <a:p>
            <a:pPr marL="302260" lvl="1" algn="just">
              <a:lnSpc>
                <a:spcPts val="4225"/>
              </a:lnSpc>
            </a:pPr>
            <a:r>
              <a:rPr lang="en-US" sz="3200" dirty="0">
                <a:solidFill>
                  <a:srgbClr val="000000"/>
                </a:solidFill>
                <a:latin typeface="Mongolian Baiti" panose="03000500000000000000" pitchFamily="66" charset="0"/>
                <a:cs typeface="Mongolian Baiti" panose="03000500000000000000" pitchFamily="66" charset="0"/>
              </a:rPr>
              <a:t>&gt; Patient cooperation issues, especially in infants.</a:t>
            </a:r>
          </a:p>
          <a:p>
            <a:pPr marL="302260" lvl="1" algn="just">
              <a:lnSpc>
                <a:spcPts val="4225"/>
              </a:lnSpc>
            </a:pPr>
            <a:endParaRPr lang="en-US" sz="3200" dirty="0">
              <a:solidFill>
                <a:srgbClr val="000000"/>
              </a:solidFill>
              <a:latin typeface="Mongolian Baiti" panose="03000500000000000000" pitchFamily="66" charset="0"/>
              <a:cs typeface="Mongolian Baiti" panose="03000500000000000000" pitchFamily="66" charset="0"/>
            </a:endParaRPr>
          </a:p>
        </p:txBody>
      </p:sp>
      <p:sp>
        <p:nvSpPr>
          <p:cNvPr id="2" name="TextBox 1"/>
          <p:cNvSpPr txBox="1"/>
          <p:nvPr/>
        </p:nvSpPr>
        <p:spPr>
          <a:xfrm>
            <a:off x="2590800" y="2468304"/>
            <a:ext cx="13657898" cy="1077218"/>
          </a:xfrm>
          <a:prstGeom prst="rect">
            <a:avLst/>
          </a:prstGeom>
          <a:noFill/>
        </p:spPr>
        <p:txBody>
          <a:bodyPr wrap="square" rtlCol="0">
            <a:spAutoFit/>
          </a:bodyPr>
          <a:lstStyle/>
          <a:p>
            <a:r>
              <a:rPr lang="en-US" sz="3200" dirty="0">
                <a:latin typeface="Mongolian Baiti" panose="03000500000000000000" pitchFamily="66" charset="0"/>
                <a:cs typeface="Mongolian Baiti" panose="03000500000000000000" pitchFamily="66" charset="0"/>
              </a:rPr>
              <a:t>&gt; A neurophysiological test evaluating the auditory pathway.</a:t>
            </a:r>
          </a:p>
          <a:p>
            <a:r>
              <a:rPr lang="en-US" sz="3200" dirty="0">
                <a:latin typeface="Mongolian Baiti" panose="03000500000000000000" pitchFamily="66" charset="0"/>
                <a:cs typeface="Mongolian Baiti" panose="03000500000000000000" pitchFamily="66" charset="0"/>
              </a:rPr>
              <a:t>&gt; Uses electrodes on the scalp to record neural responses.</a:t>
            </a:r>
            <a:endParaRPr lang="en-IN" sz="3200" dirty="0">
              <a:latin typeface="Mongolian Baiti" panose="03000500000000000000" pitchFamily="66" charset="0"/>
              <a:cs typeface="Mongolian Baiti" panose="03000500000000000000"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3581400" y="1028700"/>
            <a:ext cx="8904094" cy="908647"/>
          </a:xfrm>
          <a:prstGeom prst="rect">
            <a:avLst/>
          </a:prstGeom>
        </p:spPr>
        <p:txBody>
          <a:bodyPr lIns="0" tIns="0" rIns="0" bIns="0" rtlCol="0" anchor="t">
            <a:spAutoFit/>
          </a:bodyPr>
          <a:lstStyle/>
          <a:p>
            <a:pPr marL="0" lvl="0" indent="0" algn="ctr">
              <a:lnSpc>
                <a:spcPts val="7730"/>
              </a:lnSpc>
              <a:spcBef>
                <a:spcPct val="0"/>
              </a:spcBef>
            </a:pPr>
            <a:r>
              <a:rPr lang="en-US" sz="5600" spc="548" dirty="0">
                <a:solidFill>
                  <a:schemeClr val="accent2">
                    <a:lumMod val="50000"/>
                  </a:schemeClr>
                </a:solidFill>
                <a:latin typeface="Oswald Bold" panose="00000800000000000000"/>
              </a:rPr>
              <a:t>OBJECTIVE</a:t>
            </a:r>
          </a:p>
        </p:txBody>
      </p:sp>
      <p:sp>
        <p:nvSpPr>
          <p:cNvPr id="6" name="TextBox 6"/>
          <p:cNvSpPr txBox="1"/>
          <p:nvPr/>
        </p:nvSpPr>
        <p:spPr>
          <a:xfrm>
            <a:off x="1752600" y="2552700"/>
            <a:ext cx="14401800" cy="4512710"/>
          </a:xfrm>
          <a:prstGeom prst="rect">
            <a:avLst/>
          </a:prstGeom>
        </p:spPr>
        <p:txBody>
          <a:bodyPr wrap="square" lIns="0" tIns="0" rIns="0" bIns="0" rtlCol="0" anchor="t">
            <a:spAutoFit/>
          </a:bodyPr>
          <a:lstStyle/>
          <a:p>
            <a:pPr marL="262255" lvl="1">
              <a:lnSpc>
                <a:spcPct val="150000"/>
              </a:lnSpc>
            </a:pPr>
            <a:r>
              <a:rPr lang="en-US" sz="4000" dirty="0">
                <a:ln w="0"/>
                <a:solidFill>
                  <a:schemeClr val="accent2">
                    <a:lumMod val="75000"/>
                  </a:schemeClr>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1. An approach to develop automated ABR threshold tracking tool</a:t>
            </a:r>
          </a:p>
          <a:p>
            <a:pPr marL="262255" lvl="1">
              <a:lnSpc>
                <a:spcPct val="150000"/>
              </a:lnSpc>
            </a:pPr>
            <a:r>
              <a:rPr lang="en-US" sz="4000" dirty="0">
                <a:ln w="0"/>
                <a:solidFill>
                  <a:schemeClr val="accent2">
                    <a:lumMod val="75000"/>
                  </a:schemeClr>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2. To Utilize Image Processing for wave transformation</a:t>
            </a:r>
          </a:p>
          <a:p>
            <a:pPr marL="262255" lvl="1">
              <a:lnSpc>
                <a:spcPct val="150000"/>
              </a:lnSpc>
            </a:pPr>
            <a:r>
              <a:rPr lang="en-US" sz="4000" dirty="0">
                <a:ln w="0"/>
                <a:solidFill>
                  <a:schemeClr val="accent2">
                    <a:lumMod val="75000"/>
                  </a:schemeClr>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3. To Segment waves by intensity, latency, and ear type</a:t>
            </a:r>
          </a:p>
          <a:p>
            <a:pPr marL="262255" lvl="1">
              <a:lnSpc>
                <a:spcPct val="150000"/>
              </a:lnSpc>
            </a:pPr>
            <a:r>
              <a:rPr lang="en-US" sz="4000" dirty="0">
                <a:ln w="0"/>
                <a:solidFill>
                  <a:schemeClr val="accent2">
                    <a:lumMod val="75000"/>
                  </a:schemeClr>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4. To Calculate peaks for accurate wave detection</a:t>
            </a:r>
          </a:p>
          <a:p>
            <a:pPr marL="262255" lvl="1">
              <a:lnSpc>
                <a:spcPct val="150000"/>
              </a:lnSpc>
            </a:pPr>
            <a:r>
              <a:rPr lang="en-US" sz="4000" dirty="0">
                <a:ln w="0"/>
                <a:solidFill>
                  <a:schemeClr val="accent2">
                    <a:lumMod val="75000"/>
                  </a:schemeClr>
                </a:solidFill>
                <a:effectLst>
                  <a:outerShdw blurRad="38100" dist="19050" dir="2700000" algn="tl" rotWithShape="0">
                    <a:schemeClr val="dk1">
                      <a:alpha val="40000"/>
                    </a:schemeClr>
                  </a:outerShdw>
                </a:effectLst>
                <a:latin typeface="Mongolian Baiti" panose="03000500000000000000" pitchFamily="66" charset="0"/>
                <a:cs typeface="Mongolian Baiti" panose="03000500000000000000" pitchFamily="66" charset="0"/>
              </a:rPr>
              <a:t>5. To Compare results with conventional interpretation.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83576" y="800100"/>
            <a:ext cx="5396028" cy="1323439"/>
          </a:xfrm>
          <a:prstGeom prst="rect">
            <a:avLst/>
          </a:prstGeom>
          <a:noFill/>
        </p:spPr>
        <p:txBody>
          <a:bodyPr wrap="non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Motivation</a:t>
            </a:r>
            <a:endParaRPr lang="en-US" sz="8000" b="1" cap="none" spc="0" dirty="0">
              <a:ln w="22225">
                <a:solidFill>
                  <a:schemeClr val="accent2"/>
                </a:solidFill>
                <a:prstDash val="solid"/>
              </a:ln>
              <a:solidFill>
                <a:schemeClr val="accent2">
                  <a:lumMod val="40000"/>
                  <a:lumOff val="60000"/>
                </a:schemeClr>
              </a:solidFill>
              <a:effectLst/>
            </a:endParaRPr>
          </a:p>
        </p:txBody>
      </p:sp>
      <p:sp>
        <p:nvSpPr>
          <p:cNvPr id="4" name="TextBox 3"/>
          <p:cNvSpPr txBox="1"/>
          <p:nvPr/>
        </p:nvSpPr>
        <p:spPr>
          <a:xfrm>
            <a:off x="2552700" y="2552700"/>
            <a:ext cx="13182600" cy="4154984"/>
          </a:xfrm>
          <a:prstGeom prst="rect">
            <a:avLst/>
          </a:prstGeom>
          <a:noFill/>
        </p:spPr>
        <p:txBody>
          <a:bodyPr wrap="square" rtlCol="0">
            <a:spAutoFit/>
          </a:bodyPr>
          <a:lstStyle/>
          <a:p>
            <a:pPr marL="742950" indent="-742950">
              <a:buAutoNum type="arabicPeriod"/>
            </a:pPr>
            <a:r>
              <a:rPr lang="en-US" sz="4400" dirty="0">
                <a:latin typeface="Mongolian Baiti" panose="03000500000000000000" pitchFamily="66" charset="0"/>
                <a:cs typeface="Mongolian Baiti" panose="03000500000000000000" pitchFamily="66" charset="0"/>
              </a:rPr>
              <a:t>Manual ABR test interpretation can lead to errors.</a:t>
            </a:r>
          </a:p>
          <a:p>
            <a:pPr marL="742950" indent="-742950">
              <a:buAutoNum type="arabicPeriod"/>
            </a:pPr>
            <a:r>
              <a:rPr lang="en-US" sz="4400" dirty="0">
                <a:latin typeface="Mongolian Baiti" panose="03000500000000000000" pitchFamily="66" charset="0"/>
                <a:cs typeface="Mongolian Baiti" panose="03000500000000000000" pitchFamily="66" charset="0"/>
              </a:rPr>
              <a:t>ABR tests are crucial for diagnosing hearing issues.</a:t>
            </a:r>
          </a:p>
          <a:p>
            <a:pPr marL="742950" indent="-742950">
              <a:buAutoNum type="arabicPeriod"/>
            </a:pPr>
            <a:r>
              <a:rPr lang="en-US" sz="4400" dirty="0">
                <a:latin typeface="Mongolian Baiti" panose="03000500000000000000" pitchFamily="66" charset="0"/>
                <a:cs typeface="Mongolian Baiti" panose="03000500000000000000" pitchFamily="66" charset="0"/>
              </a:rPr>
              <a:t>The goal is to create a tool for better ABR threshold tracking.</a:t>
            </a:r>
          </a:p>
          <a:p>
            <a:pPr marL="742950" indent="-742950">
              <a:buAutoNum type="arabicPeriod"/>
            </a:pPr>
            <a:r>
              <a:rPr lang="en-US" sz="4400" dirty="0">
                <a:latin typeface="Mongolian Baiti" panose="03000500000000000000" pitchFamily="66" charset="0"/>
                <a:cs typeface="Mongolian Baiti" panose="03000500000000000000" pitchFamily="66" charset="0"/>
              </a:rPr>
              <a:t>The tool will aid audiologists, especially with newborns.</a:t>
            </a:r>
            <a:endParaRPr lang="en-IN" sz="4400" dirty="0">
              <a:latin typeface="Mongolian Baiti" panose="03000500000000000000" pitchFamily="66" charset="0"/>
              <a:cs typeface="Mongolian Baiti" panose="03000500000000000000"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448300"/>
            <a:ext cx="17261655" cy="4031873"/>
          </a:xfrm>
          <a:prstGeom prst="rect">
            <a:avLst/>
          </a:prstGeom>
          <a:noFill/>
        </p:spPr>
        <p:txBody>
          <a:bodyPr wrap="square" rtlCol="0">
            <a:spAutoFit/>
          </a:bodyPr>
          <a:lstStyle/>
          <a:p>
            <a:r>
              <a:rPr lang="en-US" sz="3200" b="0" i="0" dirty="0">
                <a:effectLst/>
                <a:latin typeface="Mongolian Baiti" panose="03000500000000000000" pitchFamily="66" charset="0"/>
                <a:cs typeface="Mongolian Baiti" panose="03000500000000000000" pitchFamily="66" charset="0"/>
              </a:rPr>
              <a:t>Electroencephalography (EEG) is a technique used to measure the electrical activity generated by the brain. </a:t>
            </a:r>
          </a:p>
          <a:p>
            <a:endParaRPr lang="en-US" sz="3200" dirty="0">
              <a:latin typeface="Mongolian Baiti" panose="03000500000000000000" pitchFamily="66" charset="0"/>
              <a:cs typeface="Mongolian Baiti" panose="03000500000000000000" pitchFamily="66" charset="0"/>
            </a:endParaRPr>
          </a:p>
          <a:p>
            <a:r>
              <a:rPr lang="en-US" sz="3200" b="0" i="0" dirty="0">
                <a:effectLst/>
                <a:latin typeface="Mongolian Baiti" panose="03000500000000000000" pitchFamily="66" charset="0"/>
                <a:cs typeface="Mongolian Baiti" panose="03000500000000000000" pitchFamily="66" charset="0"/>
              </a:rPr>
              <a:t>Similar to an electrocardiogram (ECG) for the heart, an EEG records the electrical activity of the brain by placing electrodes on the scalp. </a:t>
            </a:r>
          </a:p>
          <a:p>
            <a:endParaRPr lang="en-US" sz="3200" dirty="0">
              <a:latin typeface="Mongolian Baiti" panose="03000500000000000000" pitchFamily="66" charset="0"/>
              <a:cs typeface="Mongolian Baiti" panose="03000500000000000000" pitchFamily="66" charset="0"/>
            </a:endParaRPr>
          </a:p>
          <a:p>
            <a:r>
              <a:rPr lang="en-US" sz="3200" b="0" i="0" dirty="0">
                <a:effectLst/>
                <a:latin typeface="Mongolian Baiti" panose="03000500000000000000" pitchFamily="66" charset="0"/>
                <a:cs typeface="Mongolian Baiti" panose="03000500000000000000" pitchFamily="66" charset="0"/>
              </a:rPr>
              <a:t>EEG is often used in medical settings to diagnose conditions such as epilepsy, sleep disorders, and brain injuries, as well as in research to study brain function and cognitive processes.</a:t>
            </a:r>
            <a:endParaRPr lang="en-IN" sz="3200" dirty="0">
              <a:latin typeface="Mongolian Baiti" panose="03000500000000000000" pitchFamily="66" charset="0"/>
              <a:cs typeface="Mongolian Baiti" panose="03000500000000000000" pitchFamily="66" charset="0"/>
            </a:endParaRPr>
          </a:p>
        </p:txBody>
      </p:sp>
      <p:pic>
        <p:nvPicPr>
          <p:cNvPr id="1026" name="Picture 2" descr="EEG (electroencephalogram) test: What to kn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9400" y="694459"/>
            <a:ext cx="6667500" cy="44490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90600" y="2324100"/>
            <a:ext cx="8454558" cy="1754326"/>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DEVICE USED DETECTING </a:t>
            </a:r>
          </a:p>
          <a:p>
            <a:pPr algn="ctr"/>
            <a:r>
              <a:rPr lang="en-US" sz="5400" b="1" cap="none" spc="0" dirty="0">
                <a:ln w="22225">
                  <a:solidFill>
                    <a:schemeClr val="accent2"/>
                  </a:solidFill>
                  <a:prstDash val="solid"/>
                </a:ln>
                <a:solidFill>
                  <a:schemeClr val="accent2">
                    <a:lumMod val="40000"/>
                    <a:lumOff val="60000"/>
                  </a:schemeClr>
                </a:solidFill>
                <a:effectLst/>
              </a:rPr>
              <a:t>BRAIN ACTIVITY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162</TotalTime>
  <Words>2886</Words>
  <Application>Microsoft Office PowerPoint</Application>
  <PresentationFormat>Custom</PresentationFormat>
  <Paragraphs>242</Paragraphs>
  <Slides>34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 Black</vt:lpstr>
      <vt:lpstr>Times New Roman</vt:lpstr>
      <vt:lpstr>DM Sans Italics</vt:lpstr>
      <vt:lpstr>Garamond</vt:lpstr>
      <vt:lpstr>Oswald Bold</vt:lpstr>
      <vt:lpstr>Mongolian Baiti</vt:lpstr>
      <vt:lpstr>Calibri</vt:lpstr>
      <vt:lpstr>Montserrat Classic Bold</vt:lpstr>
      <vt:lpstr>Century Gothic</vt:lpstr>
      <vt:lpstr>Arial</vt:lpstr>
      <vt:lpstr>Wingdings</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dc:title>
  <dc:creator>DELCY LARA</dc:creator>
  <cp:lastModifiedBy>Hari Alagappan</cp:lastModifiedBy>
  <cp:revision>31</cp:revision>
  <dcterms:created xsi:type="dcterms:W3CDTF">2006-08-16T00:00:00Z</dcterms:created>
  <dcterms:modified xsi:type="dcterms:W3CDTF">2024-05-06T08:33:59Z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935E70BD3DC443C98CFA7394F746639B_12</vt:lpwstr>
  </property>
  <property fmtid="{D5CDD505-2E9C-101B-9397-08002B2CF9AE}" pid="3" name="KSOProductBuildVer">
    <vt:lpwstr>1033-12.2.0.13489</vt:lpwstr>
  </property>
</Properties>
</file>