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64" r:id="rId5"/>
    <p:sldId id="265" r:id="rId6"/>
    <p:sldId id="266"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2C4D-6E20-ACB2-564D-F220A42B95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53112-EA9B-2124-411B-0E865F0D7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C354EB-7D1E-CE50-B350-499CDA2B4653}"/>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5" name="Footer Placeholder 4">
            <a:extLst>
              <a:ext uri="{FF2B5EF4-FFF2-40B4-BE49-F238E27FC236}">
                <a16:creationId xmlns:a16="http://schemas.microsoft.com/office/drawing/2014/main" id="{095782A2-5927-5C38-9F81-0822993E2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6B855B-AD86-0D6B-56D3-294ABCF156D2}"/>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32473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F3A4-A402-F92F-448C-105A0FA394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EC663B-2A97-D45B-1CA6-5AB5330487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DA742-6E2C-EC9C-3991-04D8A0B54296}"/>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5" name="Footer Placeholder 4">
            <a:extLst>
              <a:ext uri="{FF2B5EF4-FFF2-40B4-BE49-F238E27FC236}">
                <a16:creationId xmlns:a16="http://schemas.microsoft.com/office/drawing/2014/main" id="{D942747C-A9FE-2C13-2920-DA7D3DA70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82E761-CF2F-C955-4740-0971987A1985}"/>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251806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4F15A-8793-8B1F-07DC-5FDEFF849E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7290BB-6217-4609-EEB8-F93BEBE785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E53AE-2C57-A6C5-3C78-E44CB8489888}"/>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5" name="Footer Placeholder 4">
            <a:extLst>
              <a:ext uri="{FF2B5EF4-FFF2-40B4-BE49-F238E27FC236}">
                <a16:creationId xmlns:a16="http://schemas.microsoft.com/office/drawing/2014/main" id="{571B545C-ED29-070C-093F-F1510E0C0D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17BDA-EF2D-4EF7-8A79-301144C4E97F}"/>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424843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6ED6-39FE-885B-DD5A-DA64FDC0E8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5BD34D-D21E-1C84-4E3B-EC5AB6C12A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FB11A-B7FB-E79C-3891-040C41777C03}"/>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5" name="Footer Placeholder 4">
            <a:extLst>
              <a:ext uri="{FF2B5EF4-FFF2-40B4-BE49-F238E27FC236}">
                <a16:creationId xmlns:a16="http://schemas.microsoft.com/office/drawing/2014/main" id="{EA9B1662-AA95-37B7-A0B9-38F5105685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F7952-C951-C218-B32D-A4670528663E}"/>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377779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0177-A767-DF07-FDF8-4EEEE3EA17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5BF422-FD7F-EA25-D28C-0D65159D7C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DF569C-C598-3275-8A14-0676CB87793F}"/>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5" name="Footer Placeholder 4">
            <a:extLst>
              <a:ext uri="{FF2B5EF4-FFF2-40B4-BE49-F238E27FC236}">
                <a16:creationId xmlns:a16="http://schemas.microsoft.com/office/drawing/2014/main" id="{A16866FB-114E-5B43-3F3C-697B9FECC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EC83C-2FA6-A6BE-6AE8-661E41CA657D}"/>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350017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75A1-0B79-3B26-514D-9C4EDFAA5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145325-1BA6-582B-F294-68EDABD89C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740A29-7670-8B48-8880-00DE2E4F08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1A8D04-75E1-9C87-6446-8D387945A56E}"/>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6" name="Footer Placeholder 5">
            <a:extLst>
              <a:ext uri="{FF2B5EF4-FFF2-40B4-BE49-F238E27FC236}">
                <a16:creationId xmlns:a16="http://schemas.microsoft.com/office/drawing/2014/main" id="{9554481A-D9C5-440F-43A0-16AA0EF5AB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F15EB0-C6F9-0321-E065-F735656BA167}"/>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1252601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EF5A-E06A-900B-DF48-D19332A51B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B46119-FB80-8E80-AFAA-B1C2DC9F2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033B4-E5FD-6EAF-A092-E94EAA9BA2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91F15A-51F3-F38A-B330-368F7C650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914FB1-FCC6-C92A-1778-4A5B07BA3C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D9DED0-02CB-8ACD-C66E-FE51E30E1814}"/>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8" name="Footer Placeholder 7">
            <a:extLst>
              <a:ext uri="{FF2B5EF4-FFF2-40B4-BE49-F238E27FC236}">
                <a16:creationId xmlns:a16="http://schemas.microsoft.com/office/drawing/2014/main" id="{F94B7C15-F519-CB1B-6C55-C2361F510E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F6AB6A-0653-E669-D8BD-3CC4B63E745C}"/>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247194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1CAD-9BCA-2411-C956-8DA2178AE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95658C-2227-DD6C-1B48-81164303760C}"/>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4" name="Footer Placeholder 3">
            <a:extLst>
              <a:ext uri="{FF2B5EF4-FFF2-40B4-BE49-F238E27FC236}">
                <a16:creationId xmlns:a16="http://schemas.microsoft.com/office/drawing/2014/main" id="{F8681CB3-D761-E23B-8A73-D6B55E82A1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55E6F1-A02C-2FF2-EFFB-7CDC251D2DDB}"/>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44479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3C60F0-3126-C1F0-E449-91E7CACC3671}"/>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3" name="Footer Placeholder 2">
            <a:extLst>
              <a:ext uri="{FF2B5EF4-FFF2-40B4-BE49-F238E27FC236}">
                <a16:creationId xmlns:a16="http://schemas.microsoft.com/office/drawing/2014/main" id="{45239BC4-BEC4-8376-2B34-1E08B50EE7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C67C62-9927-86E7-A2D2-3110B0C03EC7}"/>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186620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BB04-8E68-A5BC-DFF5-4D69A5D61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89B709-D8D7-7A22-0CC3-843454EAB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35FAF-FD1B-B3DE-DB79-0D5332431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80ED7-C502-A3BE-CCEB-DCD52D130371}"/>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6" name="Footer Placeholder 5">
            <a:extLst>
              <a:ext uri="{FF2B5EF4-FFF2-40B4-BE49-F238E27FC236}">
                <a16:creationId xmlns:a16="http://schemas.microsoft.com/office/drawing/2014/main" id="{8F6B1091-D3B7-8418-FB49-FC920D4696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741BB7-616D-EC46-F6C3-464006DF9494}"/>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237691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0BE7-A324-1E48-CC32-92173F97F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6986B7-37E3-1B0B-8516-DFDE355AE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948F64-05EE-D13A-CCC8-4F8E9245C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836D0-4274-1FB3-700D-49DA81785C1A}"/>
              </a:ext>
            </a:extLst>
          </p:cNvPr>
          <p:cNvSpPr>
            <a:spLocks noGrp="1"/>
          </p:cNvSpPr>
          <p:nvPr>
            <p:ph type="dt" sz="half" idx="10"/>
          </p:nvPr>
        </p:nvSpPr>
        <p:spPr/>
        <p:txBody>
          <a:bodyPr/>
          <a:lstStyle/>
          <a:p>
            <a:fld id="{232D304B-DF09-4E77-B2C4-610E765D1E64}" type="datetimeFigureOut">
              <a:rPr lang="en-IN" smtClean="0"/>
              <a:t>22-09-2023</a:t>
            </a:fld>
            <a:endParaRPr lang="en-IN"/>
          </a:p>
        </p:txBody>
      </p:sp>
      <p:sp>
        <p:nvSpPr>
          <p:cNvPr id="6" name="Footer Placeholder 5">
            <a:extLst>
              <a:ext uri="{FF2B5EF4-FFF2-40B4-BE49-F238E27FC236}">
                <a16:creationId xmlns:a16="http://schemas.microsoft.com/office/drawing/2014/main" id="{D74B1BE3-3202-1BD1-DD50-C3D449F51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731AD0-0CBA-02CB-3896-6545890A35DE}"/>
              </a:ext>
            </a:extLst>
          </p:cNvPr>
          <p:cNvSpPr>
            <a:spLocks noGrp="1"/>
          </p:cNvSpPr>
          <p:nvPr>
            <p:ph type="sldNum" sz="quarter" idx="12"/>
          </p:nvPr>
        </p:nvSpPr>
        <p:spPr/>
        <p:txBody>
          <a:bodyPr/>
          <a:lstStyle/>
          <a:p>
            <a:fld id="{69EC5CF0-FB68-47F1-BC68-638B28470BF6}" type="slidenum">
              <a:rPr lang="en-IN" smtClean="0"/>
              <a:t>‹#›</a:t>
            </a:fld>
            <a:endParaRPr lang="en-IN"/>
          </a:p>
        </p:txBody>
      </p:sp>
    </p:spTree>
    <p:extLst>
      <p:ext uri="{BB962C8B-B14F-4D97-AF65-F5344CB8AC3E}">
        <p14:creationId xmlns:p14="http://schemas.microsoft.com/office/powerpoint/2010/main" val="423815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95848-ABBB-30CF-85A1-2681D4EE47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9E24B-EFAC-4086-CC94-767840416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AD399-48F2-C80F-3E4D-6AECB34902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D304B-DF09-4E77-B2C4-610E765D1E64}" type="datetimeFigureOut">
              <a:rPr lang="en-IN" smtClean="0"/>
              <a:t>22-09-2023</a:t>
            </a:fld>
            <a:endParaRPr lang="en-IN"/>
          </a:p>
        </p:txBody>
      </p:sp>
      <p:sp>
        <p:nvSpPr>
          <p:cNvPr id="5" name="Footer Placeholder 4">
            <a:extLst>
              <a:ext uri="{FF2B5EF4-FFF2-40B4-BE49-F238E27FC236}">
                <a16:creationId xmlns:a16="http://schemas.microsoft.com/office/drawing/2014/main" id="{DCE179C1-3BA7-BF8E-6965-B6D0DC181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5038E0-E0D9-3215-7979-E80E5CC65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C5CF0-FB68-47F1-BC68-638B28470BF6}" type="slidenum">
              <a:rPr lang="en-IN" smtClean="0"/>
              <a:t>‹#›</a:t>
            </a:fld>
            <a:endParaRPr lang="en-IN"/>
          </a:p>
        </p:txBody>
      </p:sp>
    </p:spTree>
    <p:extLst>
      <p:ext uri="{BB962C8B-B14F-4D97-AF65-F5344CB8AC3E}">
        <p14:creationId xmlns:p14="http://schemas.microsoft.com/office/powerpoint/2010/main" val="424184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75942B-9507-2A60-178F-14FCC0300367}"/>
              </a:ext>
            </a:extLst>
          </p:cNvPr>
          <p:cNvSpPr>
            <a:spLocks noGrp="1"/>
          </p:cNvSpPr>
          <p:nvPr>
            <p:ph type="ctrTitle"/>
          </p:nvPr>
        </p:nvSpPr>
        <p:spPr>
          <a:xfrm>
            <a:off x="1356852" y="589935"/>
            <a:ext cx="9144000" cy="1543511"/>
          </a:xfrm>
        </p:spPr>
        <p:txBody>
          <a:bodyPr/>
          <a:lstStyle/>
          <a:p>
            <a:r>
              <a:rPr lang="en-US" b="1" dirty="0"/>
              <a:t>TEST DESIGN</a:t>
            </a:r>
            <a:endParaRPr lang="en-IN" b="1" dirty="0"/>
          </a:p>
        </p:txBody>
      </p:sp>
      <p:sp>
        <p:nvSpPr>
          <p:cNvPr id="5" name="Subtitle 4">
            <a:extLst>
              <a:ext uri="{FF2B5EF4-FFF2-40B4-BE49-F238E27FC236}">
                <a16:creationId xmlns:a16="http://schemas.microsoft.com/office/drawing/2014/main" id="{C87C1238-2733-3D7E-036D-A73A9D07722A}"/>
              </a:ext>
            </a:extLst>
          </p:cNvPr>
          <p:cNvSpPr>
            <a:spLocks noGrp="1"/>
          </p:cNvSpPr>
          <p:nvPr>
            <p:ph type="subTitle" idx="1"/>
          </p:nvPr>
        </p:nvSpPr>
        <p:spPr/>
        <p:txBody>
          <a:bodyPr/>
          <a:lstStyle/>
          <a:p>
            <a:pPr algn="r"/>
            <a:r>
              <a:rPr lang="en-US" b="1" dirty="0"/>
              <a:t>BY</a:t>
            </a:r>
          </a:p>
          <a:p>
            <a:pPr algn="r"/>
            <a:r>
              <a:rPr lang="en-US" b="1" dirty="0"/>
              <a:t>BUG Squashers</a:t>
            </a:r>
            <a:endParaRPr lang="en-IN" b="1" dirty="0"/>
          </a:p>
        </p:txBody>
      </p:sp>
    </p:spTree>
    <p:extLst>
      <p:ext uri="{BB962C8B-B14F-4D97-AF65-F5344CB8AC3E}">
        <p14:creationId xmlns:p14="http://schemas.microsoft.com/office/powerpoint/2010/main" val="1166167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9241-13C3-06AF-4639-B038F4475C3F}"/>
              </a:ext>
            </a:extLst>
          </p:cNvPr>
          <p:cNvSpPr>
            <a:spLocks noGrp="1"/>
          </p:cNvSpPr>
          <p:nvPr>
            <p:ph type="title"/>
          </p:nvPr>
        </p:nvSpPr>
        <p:spPr>
          <a:xfrm>
            <a:off x="838200" y="365125"/>
            <a:ext cx="10409903" cy="854075"/>
          </a:xfrm>
        </p:spPr>
        <p:txBody>
          <a:bodyPr>
            <a:normAutofit/>
          </a:bodyPr>
          <a:lstStyle/>
          <a:p>
            <a:pPr algn="ctr"/>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Equivalence Partitioning Example</a:t>
            </a:r>
            <a:endParaRPr lang="en-IN" sz="4000" dirty="0"/>
          </a:p>
        </p:txBody>
      </p:sp>
      <p:sp>
        <p:nvSpPr>
          <p:cNvPr id="3" name="Content Placeholder 2">
            <a:extLst>
              <a:ext uri="{FF2B5EF4-FFF2-40B4-BE49-F238E27FC236}">
                <a16:creationId xmlns:a16="http://schemas.microsoft.com/office/drawing/2014/main" id="{48E985BC-986A-DD28-4C2D-9EE13D4ECC0E}"/>
              </a:ext>
            </a:extLst>
          </p:cNvPr>
          <p:cNvSpPr>
            <a:spLocks noGrp="1"/>
          </p:cNvSpPr>
          <p:nvPr>
            <p:ph idx="1"/>
          </p:nvPr>
        </p:nvSpPr>
        <p:spPr>
          <a:xfrm>
            <a:off x="838200" y="1130710"/>
            <a:ext cx="10515600" cy="5643716"/>
          </a:xfrm>
        </p:spPr>
        <p:txBody>
          <a:bodyPr>
            <a:noAutofit/>
          </a:bodyPr>
          <a:lstStyle/>
          <a:p>
            <a:pPr>
              <a:lnSpc>
                <a:spcPct val="107000"/>
              </a:lnSpc>
              <a:spcAft>
                <a:spcPts val="800"/>
              </a:spcAft>
              <a:buFont typeface="Wingdings" panose="05000000000000000000" pitchFamily="2" charset="2"/>
              <a:buChar char="Ø"/>
            </a:pPr>
            <a:r>
              <a:rPr lang="en-IN" sz="1600" kern="100" dirty="0">
                <a:latin typeface="Calibri" panose="020F0502020204030204" pitchFamily="34" charset="0"/>
                <a:ea typeface="Calibri" panose="020F0502020204030204" pitchFamily="34" charset="0"/>
                <a:cs typeface="Times New Roman" panose="02020603050405020304" pitchFamily="18" charset="0"/>
              </a:rPr>
              <a:t>Testing education loan eligibility feature in a banking app.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DEFINE A RANGE: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Range from</a:t>
            </a:r>
            <a:r>
              <a:rPr lang="en-IN" sz="1600" b="1"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latin typeface="Calibri" panose="020F0502020204030204" pitchFamily="34" charset="0"/>
                <a:ea typeface="Calibri" panose="020F0502020204030204" pitchFamily="34" charset="0"/>
                <a:cs typeface="Times New Roman" panose="02020603050405020304" pitchFamily="18" charset="0"/>
              </a:rPr>
              <a:t>17 to 30 years of age is only considered as valid the range in this example.</a:t>
            </a:r>
            <a:endParaRPr lang="en-IN" sz="1600"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CATEGORIZE:</a:t>
            </a:r>
            <a:r>
              <a:rPr lang="en-IN" sz="1600" b="1"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categorizing age ranges for a bank educational loan application                                                                     </a:t>
            </a:r>
          </a:p>
          <a:p>
            <a:pPr marL="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0-16= 11(invalid)                                               </a:t>
            </a:r>
          </a:p>
          <a:p>
            <a:pPr marL="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17-30= 25(valid)                                                </a:t>
            </a:r>
          </a:p>
          <a:p>
            <a:pPr marL="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31++ = 33(invalid)</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Take specific values from each range:</a:t>
            </a:r>
            <a:r>
              <a:rPr lang="en-IN" sz="1600" b="1"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Range 1=11</a:t>
            </a:r>
          </a:p>
          <a:p>
            <a:pPr indent="0">
              <a:lnSpc>
                <a:spcPct val="107000"/>
              </a:lnSpc>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Range 2=25</a:t>
            </a:r>
          </a:p>
          <a:p>
            <a:pPr indent="0">
              <a:lnSpc>
                <a:spcPct val="107000"/>
              </a:lnSpc>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Range 3= 33</a:t>
            </a:r>
          </a:p>
          <a:p>
            <a:pPr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Total test =3= total test cases</a:t>
            </a:r>
          </a:p>
          <a:p>
            <a:pPr>
              <a:lnSpc>
                <a:spcPct val="107000"/>
              </a:lnSpc>
              <a:spcAft>
                <a:spcPts val="800"/>
              </a:spcAft>
              <a:buFont typeface="Wingdings" panose="05000000000000000000" pitchFamily="2" charset="2"/>
              <a:buChar char="Ø"/>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Values: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3</a:t>
            </a:r>
          </a:p>
          <a:p>
            <a:pPr>
              <a:lnSpc>
                <a:spcPct val="107000"/>
              </a:lnSpc>
              <a:spcAft>
                <a:spcPts val="800"/>
              </a:spcAft>
              <a:buFont typeface="Wingdings" panose="05000000000000000000" pitchFamily="2" charset="2"/>
              <a:buChar char="Ø"/>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Test cases: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3</a:t>
            </a:r>
          </a:p>
          <a:p>
            <a:pPr>
              <a:lnSpc>
                <a:spcPct val="107000"/>
              </a:lnSpc>
              <a:spcAft>
                <a:spcPts val="800"/>
              </a:spcAft>
              <a:buFont typeface="Wingdings" panose="05000000000000000000" pitchFamily="2" charset="2"/>
              <a:buChar char="Ø"/>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829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854A-7E30-E0E3-15F2-CB2CD57587FD}"/>
              </a:ext>
            </a:extLst>
          </p:cNvPr>
          <p:cNvSpPr>
            <a:spLocks noGrp="1"/>
          </p:cNvSpPr>
          <p:nvPr>
            <p:ph type="title"/>
          </p:nvPr>
        </p:nvSpPr>
        <p:spPr/>
        <p:txBody>
          <a:bodyPr/>
          <a:lstStyle/>
          <a:p>
            <a:pPr algn="ctr"/>
            <a:r>
              <a:rPr lang="en-US" b="1" dirty="0"/>
              <a:t>Decision Table</a:t>
            </a:r>
            <a:endParaRPr lang="en-IN"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56DC2F-CE54-53C7-D523-D718B4D31D08}"/>
                  </a:ext>
                </a:extLst>
              </p:cNvPr>
              <p:cNvSpPr>
                <a:spLocks noGrp="1"/>
              </p:cNvSpPr>
              <p:nvPr>
                <p:ph idx="1"/>
              </p:nvPr>
            </p:nvSpPr>
            <p:spPr/>
            <p:txBody>
              <a:bodyPr>
                <a:normAutofit/>
              </a:bodyPr>
              <a:lstStyle/>
              <a:p>
                <a:pPr>
                  <a:buFont typeface="Wingdings" panose="05000000000000000000" pitchFamily="2" charset="2"/>
                  <a:buChar char="Ø"/>
                </a:pPr>
                <a:r>
                  <a:rPr lang="en-US" dirty="0"/>
                  <a:t>A decision table is a structured representation of different combinations of conditions and corresponding actions or outcomes.</a:t>
                </a:r>
              </a:p>
              <a:p>
                <a:pPr>
                  <a:buFont typeface="Wingdings" panose="05000000000000000000" pitchFamily="2" charset="2"/>
                  <a:buChar char="Ø"/>
                </a:pPr>
                <a:r>
                  <a:rPr lang="en-US" dirty="0"/>
                  <a:t>It has three steps,</a:t>
                </a:r>
              </a:p>
              <a:p>
                <a:pPr lvl="1">
                  <a:buFont typeface="Wingdings" panose="05000000000000000000" pitchFamily="2" charset="2"/>
                  <a:buChar char="§"/>
                </a:pPr>
                <a:r>
                  <a:rPr lang="en-US" dirty="0"/>
                  <a:t>Conditions</a:t>
                </a:r>
              </a:p>
              <a:p>
                <a:pPr lvl="1">
                  <a:buFont typeface="Wingdings" panose="05000000000000000000" pitchFamily="2" charset="2"/>
                  <a:buChar char="§"/>
                </a:pPr>
                <a:r>
                  <a:rPr lang="en-US" dirty="0"/>
                  <a:t>Rules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𝑐𝑜𝑛𝑑𝑖𝑡𝑖𝑜𝑛𝑠</m:t>
                        </m:r>
                      </m:sup>
                    </m:sSup>
                  </m:oMath>
                </a14:m>
                <a:endParaRPr lang="en-US" dirty="0"/>
              </a:p>
              <a:p>
                <a:pPr lvl="1">
                  <a:buFont typeface="Wingdings" panose="05000000000000000000" pitchFamily="2" charset="2"/>
                  <a:buChar char="§"/>
                </a:pPr>
                <a:r>
                  <a:rPr lang="en-US" dirty="0"/>
                  <a:t>Actions</a:t>
                </a:r>
              </a:p>
              <a:p>
                <a:pPr>
                  <a:buFont typeface="Wingdings" panose="05000000000000000000" pitchFamily="2" charset="2"/>
                  <a:buChar char="Ø"/>
                </a:pPr>
                <a:r>
                  <a:rPr lang="en-US" dirty="0"/>
                  <a:t>Decision tables help simplify the visualization of various scenarios and the associated outcomes.</a:t>
                </a:r>
              </a:p>
              <a:p>
                <a:pPr>
                  <a:buFont typeface="Wingdings" panose="05000000000000000000" pitchFamily="2" charset="2"/>
                  <a:buChar char="Ø"/>
                </a:pPr>
                <a:r>
                  <a:rPr lang="en-US" dirty="0"/>
                  <a:t>For Example, here in this Application is used for filter the eligible candidates appearing in exams.</a:t>
                </a:r>
                <a:endParaRPr lang="en-IN" dirty="0"/>
              </a:p>
            </p:txBody>
          </p:sp>
        </mc:Choice>
        <mc:Fallback xmlns="">
          <p:sp>
            <p:nvSpPr>
              <p:cNvPr id="3" name="Content Placeholder 2">
                <a:extLst>
                  <a:ext uri="{FF2B5EF4-FFF2-40B4-BE49-F238E27FC236}">
                    <a16:creationId xmlns:a16="http://schemas.microsoft.com/office/drawing/2014/main" id="{FB56DC2F-CE54-53C7-D523-D718B4D31D08}"/>
                  </a:ext>
                </a:extLst>
              </p:cNvPr>
              <p:cNvSpPr>
                <a:spLocks noGrp="1" noRot="1" noChangeAspect="1" noMove="1" noResize="1" noEditPoints="1" noAdjustHandles="1" noChangeArrowheads="1" noChangeShapeType="1" noTextEdit="1"/>
              </p:cNvSpPr>
              <p:nvPr>
                <p:ph idx="1"/>
              </p:nvPr>
            </p:nvSpPr>
            <p:spPr>
              <a:blipFill>
                <a:blip r:embed="rId2"/>
                <a:stretch>
                  <a:fillRect l="-1043" t="-2241" b="-3922"/>
                </a:stretch>
              </a:blipFill>
            </p:spPr>
            <p:txBody>
              <a:bodyPr/>
              <a:lstStyle/>
              <a:p>
                <a:r>
                  <a:rPr lang="en-IN">
                    <a:noFill/>
                  </a:rPr>
                  <a:t> </a:t>
                </a:r>
              </a:p>
            </p:txBody>
          </p:sp>
        </mc:Fallback>
      </mc:AlternateContent>
    </p:spTree>
    <p:extLst>
      <p:ext uri="{BB962C8B-B14F-4D97-AF65-F5344CB8AC3E}">
        <p14:creationId xmlns:p14="http://schemas.microsoft.com/office/powerpoint/2010/main" val="394577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E87873-8146-30B4-3AB7-7B5FC584A230}"/>
                  </a:ext>
                </a:extLst>
              </p:cNvPr>
              <p:cNvSpPr>
                <a:spLocks noGrp="1"/>
              </p:cNvSpPr>
              <p:nvPr>
                <p:ph idx="1"/>
              </p:nvPr>
            </p:nvSpPr>
            <p:spPr>
              <a:xfrm>
                <a:off x="766916" y="570271"/>
                <a:ext cx="10586884" cy="5606692"/>
              </a:xfrm>
            </p:spPr>
            <p:txBody>
              <a:bodyPr/>
              <a:lstStyle/>
              <a:p>
                <a:r>
                  <a:rPr lang="en-US" dirty="0"/>
                  <a:t>Here subjects included in the exam syllabus are considered as conditions(C1-C5). Also, C1, C2, C5 should be True and either C3 or C4 must be True to Pass the exam.</a:t>
                </a:r>
              </a:p>
              <a:p>
                <a:r>
                  <a:rPr lang="en-US" dirty="0"/>
                  <a:t>Here rules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5</m:t>
                        </m:r>
                      </m:sup>
                    </m:sSup>
                    <m:r>
                      <a:rPr lang="en-US" b="0" i="1" smtClean="0">
                        <a:latin typeface="Cambria Math" panose="02040503050406030204" pitchFamily="18" charset="0"/>
                      </a:rPr>
                      <m:t>=32</m:t>
                    </m:r>
                  </m:oMath>
                </a14:m>
                <a:r>
                  <a:rPr lang="en-US" dirty="0"/>
                  <a:t>  </a:t>
                </a:r>
              </a:p>
              <a:p>
                <a:endParaRPr lang="en-US" dirty="0"/>
              </a:p>
              <a:p>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A8E87873-8146-30B4-3AB7-7B5FC584A230}"/>
                  </a:ext>
                </a:extLst>
              </p:cNvPr>
              <p:cNvSpPr>
                <a:spLocks noGrp="1" noRot="1" noChangeAspect="1" noMove="1" noResize="1" noEditPoints="1" noAdjustHandles="1" noChangeArrowheads="1" noChangeShapeType="1" noTextEdit="1"/>
              </p:cNvSpPr>
              <p:nvPr>
                <p:ph idx="1"/>
              </p:nvPr>
            </p:nvSpPr>
            <p:spPr>
              <a:xfrm>
                <a:off x="766916" y="570271"/>
                <a:ext cx="10586884" cy="5606692"/>
              </a:xfrm>
              <a:blipFill>
                <a:blip r:embed="rId2"/>
                <a:stretch>
                  <a:fillRect l="-1036" t="-1850" r="-748"/>
                </a:stretch>
              </a:blipFill>
            </p:spPr>
            <p:txBody>
              <a:bodyPr/>
              <a:lstStyle/>
              <a:p>
                <a:r>
                  <a:rPr lang="en-IN">
                    <a:noFill/>
                  </a:rPr>
                  <a:t> </a:t>
                </a:r>
              </a:p>
            </p:txBody>
          </p:sp>
        </mc:Fallback>
      </mc:AlternateContent>
      <p:graphicFrame>
        <p:nvGraphicFramePr>
          <p:cNvPr id="8" name="Object 7">
            <a:extLst>
              <a:ext uri="{FF2B5EF4-FFF2-40B4-BE49-F238E27FC236}">
                <a16:creationId xmlns:a16="http://schemas.microsoft.com/office/drawing/2014/main" id="{2C66FB73-4EC9-B98A-B13C-8B7A2DDE4A0E}"/>
              </a:ext>
            </a:extLst>
          </p:cNvPr>
          <p:cNvGraphicFramePr>
            <a:graphicFrameLocks noChangeAspect="1"/>
          </p:cNvGraphicFramePr>
          <p:nvPr>
            <p:extLst>
              <p:ext uri="{D42A27DB-BD31-4B8C-83A1-F6EECF244321}">
                <p14:modId xmlns:p14="http://schemas.microsoft.com/office/powerpoint/2010/main" val="3698347673"/>
              </p:ext>
            </p:extLst>
          </p:nvPr>
        </p:nvGraphicFramePr>
        <p:xfrm>
          <a:off x="838200" y="2419350"/>
          <a:ext cx="10936288" cy="4148138"/>
        </p:xfrm>
        <a:graphic>
          <a:graphicData uri="http://schemas.openxmlformats.org/presentationml/2006/ole">
            <mc:AlternateContent xmlns:mc="http://schemas.openxmlformats.org/markup-compatibility/2006">
              <mc:Choice xmlns:v="urn:schemas-microsoft-com:vml" Requires="v">
                <p:oleObj name="Worksheet" r:id="rId3" imgW="7932314" imgH="5494217" progId="Excel.Sheet.8">
                  <p:embed/>
                </p:oleObj>
              </mc:Choice>
              <mc:Fallback>
                <p:oleObj name="Worksheet" r:id="rId3" imgW="7932314" imgH="5494217" progId="Excel.Sheet.8">
                  <p:embed/>
                  <p:pic>
                    <p:nvPicPr>
                      <p:cNvPr id="0" name=""/>
                      <p:cNvPicPr/>
                      <p:nvPr/>
                    </p:nvPicPr>
                    <p:blipFill>
                      <a:blip r:embed="rId4"/>
                      <a:stretch>
                        <a:fillRect/>
                      </a:stretch>
                    </p:blipFill>
                    <p:spPr>
                      <a:xfrm>
                        <a:off x="838200" y="2419350"/>
                        <a:ext cx="10936288" cy="4148138"/>
                      </a:xfrm>
                      <a:prstGeom prst="rect">
                        <a:avLst/>
                      </a:prstGeom>
                    </p:spPr>
                  </p:pic>
                </p:oleObj>
              </mc:Fallback>
            </mc:AlternateContent>
          </a:graphicData>
        </a:graphic>
      </p:graphicFrame>
    </p:spTree>
    <p:extLst>
      <p:ext uri="{BB962C8B-B14F-4D97-AF65-F5344CB8AC3E}">
        <p14:creationId xmlns:p14="http://schemas.microsoft.com/office/powerpoint/2010/main" val="145298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DE83-DD92-2D2D-F364-6245E2D4685D}"/>
              </a:ext>
            </a:extLst>
          </p:cNvPr>
          <p:cNvSpPr>
            <a:spLocks noGrp="1"/>
          </p:cNvSpPr>
          <p:nvPr>
            <p:ph type="ctrTitle"/>
          </p:nvPr>
        </p:nvSpPr>
        <p:spPr>
          <a:xfrm>
            <a:off x="1524000" y="719240"/>
            <a:ext cx="8711381" cy="706437"/>
          </a:xfrm>
        </p:spPr>
        <p:txBody>
          <a:bodyPr>
            <a:normAutofit/>
          </a:bodyPr>
          <a:lstStyle/>
          <a:p>
            <a:r>
              <a:rPr lang="en-US" sz="4400" b="1" dirty="0"/>
              <a:t>Product Backlog</a:t>
            </a:r>
            <a:endParaRPr lang="en-IN" sz="4400" b="1" dirty="0"/>
          </a:p>
        </p:txBody>
      </p:sp>
      <p:sp>
        <p:nvSpPr>
          <p:cNvPr id="3" name="Subtitle 2">
            <a:extLst>
              <a:ext uri="{FF2B5EF4-FFF2-40B4-BE49-F238E27FC236}">
                <a16:creationId xmlns:a16="http://schemas.microsoft.com/office/drawing/2014/main" id="{1AE751BD-3179-81E4-28D1-69EE69699438}"/>
              </a:ext>
            </a:extLst>
          </p:cNvPr>
          <p:cNvSpPr>
            <a:spLocks noGrp="1"/>
          </p:cNvSpPr>
          <p:nvPr>
            <p:ph type="subTitle" idx="1"/>
          </p:nvPr>
        </p:nvSpPr>
        <p:spPr>
          <a:xfrm>
            <a:off x="1524000" y="1783069"/>
            <a:ext cx="9891252" cy="4355691"/>
          </a:xfrm>
        </p:spPr>
        <p:txBody>
          <a:bodyPr>
            <a:normAutofit lnSpcReduction="10000"/>
          </a:bodyPr>
          <a:lstStyle/>
          <a:p>
            <a:pPr marL="342900" indent="-342900" algn="just">
              <a:buFont typeface="Wingdings" panose="05000000000000000000" pitchFamily="2" charset="2"/>
              <a:buChar char="Ø"/>
            </a:pPr>
            <a:r>
              <a:rPr lang="en-US" sz="2000" dirty="0"/>
              <a:t>A product backlog is a prioritized list of work for the development team that is derived from the roadmap and its requirements. The most important items are shown at the top of the product backlog so the team knows what to deliver first.</a:t>
            </a:r>
          </a:p>
          <a:p>
            <a:pPr marL="342900" indent="-342900" algn="just">
              <a:buFont typeface="Wingdings" panose="05000000000000000000" pitchFamily="2" charset="2"/>
              <a:buChar char="Ø"/>
            </a:pPr>
            <a:r>
              <a:rPr lang="en-US" sz="2000" dirty="0"/>
              <a:t>Created by Product Owner.</a:t>
            </a:r>
          </a:p>
          <a:p>
            <a:pPr marL="342900" indent="-342900" algn="just">
              <a:buFont typeface="Wingdings" panose="05000000000000000000" pitchFamily="2" charset="2"/>
              <a:buChar char="Ø"/>
            </a:pPr>
            <a:r>
              <a:rPr lang="en-US" sz="2000" dirty="0"/>
              <a:t>The development team pulls work from the product backlog, either continually (kanban) or by iteration (scrum).</a:t>
            </a:r>
          </a:p>
          <a:p>
            <a:pPr marL="342900" indent="-342900" algn="just">
              <a:buFont typeface="Wingdings" panose="05000000000000000000" pitchFamily="2" charset="2"/>
              <a:buChar char="Ø"/>
            </a:pPr>
            <a:r>
              <a:rPr lang="en-US" sz="2000" dirty="0"/>
              <a:t>A team's roadmap and requirements provide the foundation for the product backlog. Roadmap initiatives break down into several epics, and each epic will have several requirements and user stories.</a:t>
            </a:r>
          </a:p>
          <a:p>
            <a:pPr marL="342900" indent="-342900" algn="just">
              <a:buFont typeface="Wingdings" panose="05000000000000000000" pitchFamily="2" charset="2"/>
              <a:buChar char="Ø"/>
            </a:pPr>
            <a:r>
              <a:rPr lang="en-US" sz="2000" dirty="0"/>
              <a:t>Factors that influence the prioritization</a:t>
            </a:r>
          </a:p>
          <a:p>
            <a:pPr lvl="1" algn="l" fontAlgn="base">
              <a:buFont typeface="Arial" panose="020B0604020202020204" pitchFamily="34" charset="0"/>
              <a:buChar char="•"/>
            </a:pPr>
            <a:r>
              <a:rPr lang="en-US" dirty="0"/>
              <a:t>Customer priority</a:t>
            </a:r>
          </a:p>
          <a:p>
            <a:pPr lvl="1" algn="l" fontAlgn="base">
              <a:buFont typeface="Arial" panose="020B0604020202020204" pitchFamily="34" charset="0"/>
              <a:buChar char="•"/>
            </a:pPr>
            <a:r>
              <a:rPr lang="en-US" dirty="0"/>
              <a:t>Urgency of getting feedback</a:t>
            </a:r>
          </a:p>
          <a:p>
            <a:pPr lvl="1" algn="l" fontAlgn="base">
              <a:buFont typeface="Arial" panose="020B0604020202020204" pitchFamily="34" charset="0"/>
              <a:buChar char="•"/>
            </a:pPr>
            <a:r>
              <a:rPr lang="en-US" dirty="0"/>
              <a:t>Relative implementation difficulty</a:t>
            </a:r>
          </a:p>
          <a:p>
            <a:pPr lvl="1" algn="l" fontAlgn="base">
              <a:buFont typeface="Arial" panose="020B0604020202020204" pitchFamily="34" charset="0"/>
              <a:buChar char="•"/>
            </a:pPr>
            <a:r>
              <a:rPr lang="en-US" dirty="0"/>
              <a:t>Symbiotic relationships between work items (e.g. B is easier if we do A first)</a:t>
            </a:r>
          </a:p>
          <a:p>
            <a:pPr algn="just"/>
            <a:endParaRPr lang="en-IN" sz="2000" dirty="0"/>
          </a:p>
        </p:txBody>
      </p:sp>
    </p:spTree>
    <p:extLst>
      <p:ext uri="{BB962C8B-B14F-4D97-AF65-F5344CB8AC3E}">
        <p14:creationId xmlns:p14="http://schemas.microsoft.com/office/powerpoint/2010/main" val="395974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FDB6-6F3B-560C-F626-F66456F45681}"/>
              </a:ext>
            </a:extLst>
          </p:cNvPr>
          <p:cNvSpPr>
            <a:spLocks noGrp="1"/>
          </p:cNvSpPr>
          <p:nvPr>
            <p:ph type="title"/>
          </p:nvPr>
        </p:nvSpPr>
        <p:spPr/>
        <p:txBody>
          <a:bodyPr/>
          <a:lstStyle/>
          <a:p>
            <a:pPr algn="ctr"/>
            <a:r>
              <a:rPr lang="en-US" b="1" dirty="0"/>
              <a:t>Sprint Backlog</a:t>
            </a:r>
            <a:endParaRPr lang="en-IN" b="1" dirty="0"/>
          </a:p>
        </p:txBody>
      </p:sp>
      <p:sp>
        <p:nvSpPr>
          <p:cNvPr id="3" name="Content Placeholder 2">
            <a:extLst>
              <a:ext uri="{FF2B5EF4-FFF2-40B4-BE49-F238E27FC236}">
                <a16:creationId xmlns:a16="http://schemas.microsoft.com/office/drawing/2014/main" id="{101A5E46-44BA-413D-7EEC-452A4FF13069}"/>
              </a:ext>
            </a:extLst>
          </p:cNvPr>
          <p:cNvSpPr>
            <a:spLocks noGrp="1"/>
          </p:cNvSpPr>
          <p:nvPr>
            <p:ph idx="1"/>
          </p:nvPr>
        </p:nvSpPr>
        <p:spPr/>
        <p:txBody>
          <a:bodyPr/>
          <a:lstStyle/>
          <a:p>
            <a:r>
              <a:rPr lang="en-US" dirty="0"/>
              <a:t>A sprint backlog is a list of work items your team plans to complete during a project sprint. These items are usually pulled from the product backlog during the sprint planning session. </a:t>
            </a:r>
          </a:p>
          <a:p>
            <a:r>
              <a:rPr lang="en-US" dirty="0"/>
              <a:t>A clear sprint backlog clarifies the DOs and DONTs—during each sprint.</a:t>
            </a:r>
          </a:p>
          <a:p>
            <a:r>
              <a:rPr lang="en-US" dirty="0"/>
              <a:t>The Scrum master or product owner, creates the sprint backlog.</a:t>
            </a:r>
          </a:p>
          <a:p>
            <a:r>
              <a:rPr lang="en-US" dirty="0"/>
              <a:t>While a product backlog tracks what the product team works on, whereas a sprint backlog is a subset of the product backlog and lists the work items to complete in one specific sprint.</a:t>
            </a:r>
          </a:p>
          <a:p>
            <a:pPr marL="0" indent="0">
              <a:buNone/>
            </a:pPr>
            <a:endParaRPr lang="en-IN" dirty="0"/>
          </a:p>
        </p:txBody>
      </p:sp>
    </p:spTree>
    <p:extLst>
      <p:ext uri="{BB962C8B-B14F-4D97-AF65-F5344CB8AC3E}">
        <p14:creationId xmlns:p14="http://schemas.microsoft.com/office/powerpoint/2010/main" val="304614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BBDB-5F4C-9178-E4BC-3335663EAD77}"/>
              </a:ext>
            </a:extLst>
          </p:cNvPr>
          <p:cNvSpPr>
            <a:spLocks noGrp="1"/>
          </p:cNvSpPr>
          <p:nvPr>
            <p:ph type="title"/>
          </p:nvPr>
        </p:nvSpPr>
        <p:spPr/>
        <p:txBody>
          <a:bodyPr/>
          <a:lstStyle/>
          <a:p>
            <a:pPr algn="ctr"/>
            <a:r>
              <a:rPr lang="en-US" dirty="0"/>
              <a:t>Waterfall Model vs V model</a:t>
            </a:r>
            <a:endParaRPr lang="en-IN" dirty="0"/>
          </a:p>
        </p:txBody>
      </p:sp>
      <p:sp>
        <p:nvSpPr>
          <p:cNvPr id="3" name="Content Placeholder 2">
            <a:extLst>
              <a:ext uri="{FF2B5EF4-FFF2-40B4-BE49-F238E27FC236}">
                <a16:creationId xmlns:a16="http://schemas.microsoft.com/office/drawing/2014/main" id="{65118A2F-C464-1111-4160-44F95FE7B4BB}"/>
              </a:ext>
            </a:extLst>
          </p:cNvPr>
          <p:cNvSpPr>
            <a:spLocks noGrp="1"/>
          </p:cNvSpPr>
          <p:nvPr>
            <p:ph idx="1"/>
          </p:nvPr>
        </p:nvSpPr>
        <p:spPr>
          <a:xfrm>
            <a:off x="838200" y="1825625"/>
            <a:ext cx="10515600" cy="4594840"/>
          </a:xfrm>
        </p:spPr>
        <p:txBody>
          <a:bodyPr>
            <a:normAutofit fontScale="32500" lnSpcReduction="20000"/>
          </a:bodyPr>
          <a:lstStyle/>
          <a:p>
            <a:pPr algn="just">
              <a:lnSpc>
                <a:spcPct val="107000"/>
              </a:lnSpc>
              <a:spcAft>
                <a:spcPts val="1000"/>
              </a:spcAft>
              <a:buFont typeface="Wingdings" panose="05000000000000000000" pitchFamily="2" charset="2"/>
              <a:buChar char="Ø"/>
            </a:pPr>
            <a:r>
              <a:rPr lang="en-IN" sz="5600" dirty="0"/>
              <a:t>The V-Model and the Waterfall Model are both software development methodologies used in project management. While they share some similarities, they also have differences.</a:t>
            </a:r>
          </a:p>
          <a:p>
            <a:pPr algn="just">
              <a:lnSpc>
                <a:spcPct val="107000"/>
              </a:lnSpc>
              <a:spcAft>
                <a:spcPts val="1000"/>
              </a:spcAft>
              <a:buFont typeface="Wingdings" panose="05000000000000000000" pitchFamily="2" charset="2"/>
              <a:buChar char="Ø"/>
            </a:pPr>
            <a:r>
              <a:rPr lang="en-IN" sz="5600" b="1" dirty="0"/>
              <a:t>Phases and Progression</a:t>
            </a:r>
          </a:p>
          <a:p>
            <a:pPr marL="0" indent="0" algn="just">
              <a:lnSpc>
                <a:spcPct val="107000"/>
              </a:lnSpc>
              <a:spcAft>
                <a:spcPts val="1000"/>
              </a:spcAft>
              <a:buNone/>
            </a:pPr>
            <a:r>
              <a:rPr lang="en-IN" sz="5600" dirty="0"/>
              <a:t>	</a:t>
            </a:r>
            <a:r>
              <a:rPr lang="en-IN" sz="5600" b="1" dirty="0"/>
              <a:t>Waterfall Model</a:t>
            </a:r>
            <a:r>
              <a:rPr lang="en-IN" sz="5600" dirty="0"/>
              <a:t>: The Waterfall Model is a linear and sequential approach to software development. It consists of distinct phases (Requirements, Design, Implementation, Testing, Deployment, Maintenance) that are completed one after the other in a strict, top-down fashion. </a:t>
            </a:r>
          </a:p>
          <a:p>
            <a:pPr marL="0" indent="0" algn="just">
              <a:lnSpc>
                <a:spcPct val="107000"/>
              </a:lnSpc>
              <a:spcAft>
                <a:spcPts val="1000"/>
              </a:spcAft>
              <a:buNone/>
            </a:pPr>
            <a:r>
              <a:rPr lang="en-IN" sz="5600" dirty="0"/>
              <a:t>	</a:t>
            </a:r>
            <a:r>
              <a:rPr lang="en-IN" sz="5600" b="1" dirty="0"/>
              <a:t>V-Model</a:t>
            </a:r>
            <a:r>
              <a:rPr lang="en-IN" sz="5600" dirty="0"/>
              <a:t>: The V-Model also follows a sequential approach, but it emphasizes the connection between development phases and their corresponding testing phases. For each development phase, there is a corresponding testing phase, and they are aligned in a V-shaped diagram. For example, the Requirements phase is followed by the System Testing phase, and the Design phase is followed by the Integration Testing phase.</a:t>
            </a:r>
          </a:p>
        </p:txBody>
      </p:sp>
    </p:spTree>
    <p:extLst>
      <p:ext uri="{BB962C8B-B14F-4D97-AF65-F5344CB8AC3E}">
        <p14:creationId xmlns:p14="http://schemas.microsoft.com/office/powerpoint/2010/main" val="282530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DAC54-E0B6-6004-561A-1D2B461358C1}"/>
              </a:ext>
            </a:extLst>
          </p:cNvPr>
          <p:cNvSpPr>
            <a:spLocks noGrp="1"/>
          </p:cNvSpPr>
          <p:nvPr>
            <p:ph idx="1"/>
          </p:nvPr>
        </p:nvSpPr>
        <p:spPr>
          <a:xfrm>
            <a:off x="747252" y="481781"/>
            <a:ext cx="10606548" cy="5695182"/>
          </a:xfrm>
        </p:spPr>
        <p:txBody>
          <a:bodyPr/>
          <a:lstStyle/>
          <a:p>
            <a:pPr algn="just">
              <a:lnSpc>
                <a:spcPct val="107000"/>
              </a:lnSpc>
              <a:spcAft>
                <a:spcPts val="1000"/>
              </a:spcAft>
              <a:buFont typeface="Wingdings" panose="05000000000000000000" pitchFamily="2" charset="2"/>
              <a:buChar char="Ø"/>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Flexibility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	Waterfall Model:</a:t>
            </a:r>
            <a:r>
              <a:rPr lang="en-IN" sz="1800" kern="0" dirty="0">
                <a:effectLst/>
                <a:latin typeface="Arial" panose="020B0604020202020204" pitchFamily="34" charset="0"/>
                <a:ea typeface="Calibri" panose="020F0502020204030204" pitchFamily="34" charset="0"/>
                <a:cs typeface="Times New Roman" panose="02020603050405020304" pitchFamily="18" charset="0"/>
              </a:rPr>
              <a:t> The Waterfall Model is rigid and less adaptable to changes once the project has started. It assumes that all requirements can be defined upfront and doesn't handle changes well without going back to earlier phases.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	V-Model: </a:t>
            </a:r>
            <a:r>
              <a:rPr lang="en-IN" sz="1800" kern="0" dirty="0">
                <a:effectLst/>
                <a:latin typeface="Arial" panose="020B0604020202020204" pitchFamily="34" charset="0"/>
                <a:ea typeface="Calibri" panose="020F0502020204030204" pitchFamily="34" charset="0"/>
                <a:cs typeface="Times New Roman" panose="02020603050405020304" pitchFamily="18" charset="0"/>
              </a:rPr>
              <a:t>While the V-Model still relies on a defined set of requirements, it is more accommodating to changes because it emphasizes testing at each stage. This means that issues and changes can be identified earlier in the process, reducing the cost and effort required to address them.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000"/>
              </a:spcAft>
              <a:buFont typeface="Wingdings" panose="05000000000000000000" pitchFamily="2" charset="2"/>
              <a:buChar char="Ø"/>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Risk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	Waterfall Model: </a:t>
            </a:r>
            <a:r>
              <a:rPr lang="en-IN" sz="1800" kern="0" dirty="0">
                <a:effectLst/>
                <a:latin typeface="Arial" panose="020B0604020202020204" pitchFamily="34" charset="0"/>
                <a:ea typeface="Calibri" panose="020F0502020204030204" pitchFamily="34" charset="0"/>
                <a:cs typeface="Times New Roman" panose="02020603050405020304" pitchFamily="18" charset="0"/>
              </a:rPr>
              <a:t>Risk management is limited in the Waterfall Model because it doesn't incorporate testing until the later stages. Issues and risks may not become apparent until the testing phase, which can be late in the project timeline.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	V-Model: </a:t>
            </a:r>
            <a:r>
              <a:rPr lang="en-IN" sz="1800" kern="0" dirty="0">
                <a:effectLst/>
                <a:latin typeface="Arial" panose="020B0604020202020204" pitchFamily="34" charset="0"/>
                <a:ea typeface="Calibri" panose="020F0502020204030204" pitchFamily="34" charset="0"/>
                <a:cs typeface="Times New Roman" panose="02020603050405020304" pitchFamily="18" charset="0"/>
              </a:rPr>
              <a:t>The V-Model incorporates risk management more effectively because it identifies potential issues and risks at each phase through testing. This allows for better risk mitigation and early problem identification.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097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0D27F-C044-7554-F54A-09D3E618DB30}"/>
              </a:ext>
            </a:extLst>
          </p:cNvPr>
          <p:cNvSpPr>
            <a:spLocks noGrp="1"/>
          </p:cNvSpPr>
          <p:nvPr>
            <p:ph idx="1"/>
          </p:nvPr>
        </p:nvSpPr>
        <p:spPr>
          <a:xfrm>
            <a:off x="796413" y="717755"/>
            <a:ext cx="10557387" cy="5459208"/>
          </a:xfrm>
        </p:spPr>
        <p:txBody>
          <a:bodyPr>
            <a:normAutofit fontScale="92500" lnSpcReduction="10000"/>
          </a:bodyPr>
          <a:lstStyle/>
          <a:p>
            <a:pPr algn="just">
              <a:lnSpc>
                <a:spcPct val="107000"/>
              </a:lnSpc>
              <a:spcAft>
                <a:spcPts val="1000"/>
              </a:spcAft>
              <a:buFont typeface="Wingdings" panose="05000000000000000000" pitchFamily="2" charset="2"/>
              <a:buChar char="Ø"/>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Iterative vs. Sequential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	Waterfall Model: </a:t>
            </a:r>
            <a:r>
              <a:rPr lang="en-IN" sz="1800" kern="0" dirty="0">
                <a:effectLst/>
                <a:latin typeface="Arial" panose="020B0604020202020204" pitchFamily="34" charset="0"/>
                <a:ea typeface="Calibri" panose="020F0502020204030204" pitchFamily="34" charset="0"/>
                <a:cs typeface="Times New Roman" panose="02020603050405020304" pitchFamily="18" charset="0"/>
              </a:rPr>
              <a:t>Waterfall is a purely sequential model, where each phase flows into the next without revisiting previous phases.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	V-Model: </a:t>
            </a:r>
            <a:r>
              <a:rPr lang="en-IN" sz="1800" kern="0" dirty="0">
                <a:effectLst/>
                <a:latin typeface="Arial" panose="020B0604020202020204" pitchFamily="34" charset="0"/>
                <a:ea typeface="Calibri" panose="020F0502020204030204" pitchFamily="34" charset="0"/>
                <a:cs typeface="Times New Roman" panose="02020603050405020304" pitchFamily="18" charset="0"/>
              </a:rPr>
              <a:t>The V-Model includes feedback loops through testing phases, allowing for a degree of iteration and correction at each stage.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000"/>
              </a:spcAft>
              <a:buFont typeface="Wingdings" panose="05000000000000000000" pitchFamily="2" charset="2"/>
              <a:buChar char="Ø"/>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Complexity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	Waterfall Model: </a:t>
            </a:r>
            <a:r>
              <a:rPr lang="en-IN" sz="1800" kern="0" dirty="0">
                <a:effectLst/>
                <a:latin typeface="Arial" panose="020B0604020202020204" pitchFamily="34" charset="0"/>
                <a:ea typeface="Calibri" panose="020F0502020204030204" pitchFamily="34" charset="0"/>
                <a:cs typeface="Times New Roman" panose="02020603050405020304" pitchFamily="18" charset="0"/>
              </a:rPr>
              <a:t>The Waterfall Model is generally used for simpler projects with well-defined requirements. It may not be suitable for complex or large-scale projects.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IN" sz="1800" b="1" kern="0" dirty="0">
                <a:effectLst/>
                <a:latin typeface="Arial" panose="020B0604020202020204" pitchFamily="34" charset="0"/>
                <a:ea typeface="Calibri" panose="020F0502020204030204" pitchFamily="34" charset="0"/>
                <a:cs typeface="Times New Roman" panose="02020603050405020304" pitchFamily="18" charset="0"/>
              </a:rPr>
              <a:t>	V-Model: </a:t>
            </a:r>
            <a:r>
              <a:rPr lang="en-IN" sz="1800" kern="0" dirty="0">
                <a:effectLst/>
                <a:latin typeface="Arial" panose="020B0604020202020204" pitchFamily="34" charset="0"/>
                <a:ea typeface="Calibri" panose="020F0502020204030204" pitchFamily="34" charset="0"/>
                <a:cs typeface="Times New Roman" panose="02020603050405020304" pitchFamily="18" charset="0"/>
              </a:rPr>
              <a:t>The V-Model can be applied to both simple and complex projects, and its emphasis on testing makes it better suited for projects where quality assurance is critical.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IN" sz="1800" kern="0" dirty="0">
                <a:effectLst/>
                <a:latin typeface="Arial" panose="020B0604020202020204" pitchFamily="34" charset="0"/>
                <a:ea typeface="Calibri" panose="020F0502020204030204" pitchFamily="34" charset="0"/>
                <a:cs typeface="Times New Roman" panose="02020603050405020304" pitchFamily="18" charset="0"/>
              </a:rPr>
              <a:t>In summary, the Waterfall Model is a straightforward, linear approach with limited flexibility, while the V-Model introduces a stronger focus on testing and risk management, making it more adaptable and suitable for projects where early issue detection and correction are essential. The choice between these models depends on the specific project requirements, complexity, and the degree of flexibility needed.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879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A252-C96A-5726-3C24-956F5B2564CD}"/>
              </a:ext>
            </a:extLst>
          </p:cNvPr>
          <p:cNvSpPr>
            <a:spLocks noGrp="1"/>
          </p:cNvSpPr>
          <p:nvPr>
            <p:ph type="title"/>
          </p:nvPr>
        </p:nvSpPr>
        <p:spPr/>
        <p:txBody>
          <a:bodyPr/>
          <a:lstStyle/>
          <a:p>
            <a:pPr algn="ctr"/>
            <a:r>
              <a:rPr lang="en-IN" sz="4400" b="1" kern="0" dirty="0">
                <a:effectLst/>
                <a:latin typeface="Calibri" panose="020F0502020204030204" pitchFamily="34" charset="0"/>
                <a:ea typeface="Times New Roman" panose="02020603050405020304" pitchFamily="18" charset="0"/>
                <a:cs typeface="Calibri" panose="020F0502020204030204" pitchFamily="34" charset="0"/>
              </a:rPr>
              <a:t>Boundary Value Analysis (BVA)</a:t>
            </a:r>
            <a:endParaRPr lang="en-IN" dirty="0"/>
          </a:p>
        </p:txBody>
      </p:sp>
      <p:sp>
        <p:nvSpPr>
          <p:cNvPr id="3" name="Content Placeholder 2">
            <a:extLst>
              <a:ext uri="{FF2B5EF4-FFF2-40B4-BE49-F238E27FC236}">
                <a16:creationId xmlns:a16="http://schemas.microsoft.com/office/drawing/2014/main" id="{7793A6DB-D228-D41A-B51F-01F8C16C7F13}"/>
              </a:ext>
            </a:extLst>
          </p:cNvPr>
          <p:cNvSpPr>
            <a:spLocks noGrp="1"/>
          </p:cNvSpPr>
          <p:nvPr>
            <p:ph idx="1"/>
          </p:nvPr>
        </p:nvSpPr>
        <p:spPr/>
        <p:txBody>
          <a:bodyPr/>
          <a:lstStyle/>
          <a:p>
            <a:pPr marL="147320" indent="-285750">
              <a:lnSpc>
                <a:spcPct val="115000"/>
              </a:lnSpc>
              <a:spcAft>
                <a:spcPts val="1000"/>
              </a:spcAft>
              <a:buFont typeface="Wingdings" panose="05000000000000000000" pitchFamily="2" charset="2"/>
              <a:buChar char="Ø"/>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Boundary Value Analysis (BVA)</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is a software testing technique used to design test cases around the boundaries of input values. It is particularly useful for identifying defects related to boundary conditions, as these are often where software tends to behave differently or encounter errors. BVA focuses on testing values that are on or near the edges of an input domain, as these are more likely to cause issues.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1000"/>
              </a:spcAft>
              <a:buFont typeface="Calibri" panose="020F0502020204030204" pitchFamily="34" charset="0"/>
              <a:buAutoNum type="arabicPeriod"/>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Identify the Input Range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1000"/>
              </a:spcAft>
              <a:buFont typeface="Calibri" panose="020F0502020204030204" pitchFamily="34" charset="0"/>
              <a:buAutoNum type="arabicPeriod"/>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Categorise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1000"/>
              </a:spcAft>
              <a:buFont typeface="Calibri" panose="020F0502020204030204" pitchFamily="34" charset="0"/>
              <a:buAutoNum type="arabicPeriod"/>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Select Values on the Boundaries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1000"/>
              </a:spcAft>
              <a:buFont typeface="Calibri" panose="020F0502020204030204" pitchFamily="34" charset="0"/>
              <a:buAutoNum type="arabicPeriod"/>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Design Test Cases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1000"/>
              </a:spcAft>
              <a:buFont typeface="Calibri" panose="020F0502020204030204" pitchFamily="34" charset="0"/>
              <a:buAutoNum type="arabicPeriod"/>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Execute Test Cases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94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7DC5-0CB7-ACB5-0FD7-6261DE66B38B}"/>
              </a:ext>
            </a:extLst>
          </p:cNvPr>
          <p:cNvSpPr>
            <a:spLocks noGrp="1"/>
          </p:cNvSpPr>
          <p:nvPr>
            <p:ph type="title"/>
          </p:nvPr>
        </p:nvSpPr>
        <p:spPr/>
        <p:txBody>
          <a:bodyPr/>
          <a:lstStyle/>
          <a:p>
            <a:pPr algn="ctr"/>
            <a:r>
              <a:rPr lang="en-US" b="1" dirty="0"/>
              <a:t>BVA Example</a:t>
            </a:r>
            <a:endParaRPr lang="en-IN" b="1" dirty="0"/>
          </a:p>
        </p:txBody>
      </p:sp>
      <p:sp>
        <p:nvSpPr>
          <p:cNvPr id="3" name="Content Placeholder 2">
            <a:extLst>
              <a:ext uri="{FF2B5EF4-FFF2-40B4-BE49-F238E27FC236}">
                <a16:creationId xmlns:a16="http://schemas.microsoft.com/office/drawing/2014/main" id="{A6EE2991-8060-0020-A462-B5549196BAB2}"/>
              </a:ext>
            </a:extLst>
          </p:cNvPr>
          <p:cNvSpPr>
            <a:spLocks noGrp="1"/>
          </p:cNvSpPr>
          <p:nvPr>
            <p:ph idx="1"/>
          </p:nvPr>
        </p:nvSpPr>
        <p:spPr/>
        <p:txBody>
          <a:bodyPr>
            <a:normAutofit fontScale="92500" lnSpcReduction="20000"/>
          </a:bodyPr>
          <a:lstStyle/>
          <a:p>
            <a:pPr marL="0" indent="0">
              <a:lnSpc>
                <a:spcPct val="107000"/>
              </a:lnSpc>
              <a:spcAft>
                <a:spcPts val="1000"/>
              </a:spcAft>
              <a:buNone/>
            </a:pPr>
            <a:r>
              <a:rPr lang="en-IN" sz="1800" b="1" kern="0" dirty="0">
                <a:effectLst/>
                <a:latin typeface="Calibri" panose="020F0502020204030204" pitchFamily="34" charset="0"/>
                <a:ea typeface="Calibri" panose="020F0502020204030204" pitchFamily="34" charset="0"/>
                <a:cs typeface="Calibri" panose="020F0502020204030204" pitchFamily="34" charset="0"/>
              </a:rPr>
              <a:t>Working Day Application:</a:t>
            </a:r>
            <a:r>
              <a:rPr lang="en-IN" sz="1800" kern="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0170">
              <a:lnSpc>
                <a:spcPct val="107000"/>
              </a:lnSpc>
              <a:spcAft>
                <a:spcPts val="1000"/>
              </a:spcAft>
            </a:pPr>
            <a:r>
              <a:rPr lang="en-IN" sz="1800" kern="0" dirty="0">
                <a:effectLst/>
                <a:latin typeface="Calibri" panose="020F0502020204030204" pitchFamily="34" charset="0"/>
                <a:ea typeface="Calibri" panose="020F0502020204030204" pitchFamily="34" charset="0"/>
                <a:cs typeface="Calibri" panose="020F0502020204030204" pitchFamily="34" charset="0"/>
              </a:rPr>
              <a:t> </a:t>
            </a:r>
            <a:r>
              <a:rPr lang="en-IN" sz="1800" kern="0" dirty="0">
                <a:latin typeface="Calibri" panose="020F0502020204030204" pitchFamily="34" charset="0"/>
                <a:ea typeface="Calibri" panose="020F0502020204030204" pitchFamily="34" charset="0"/>
                <a:cs typeface="Calibri" panose="020F0502020204030204" pitchFamily="34" charset="0"/>
              </a:rPr>
              <a:t>An</a:t>
            </a:r>
            <a:r>
              <a:rPr lang="en-IN" sz="1800" kern="0" dirty="0">
                <a:effectLst/>
                <a:latin typeface="Calibri" panose="020F0502020204030204" pitchFamily="34" charset="0"/>
                <a:ea typeface="Calibri" panose="020F0502020204030204" pitchFamily="34" charset="0"/>
                <a:cs typeface="Calibri" panose="020F0502020204030204" pitchFamily="34" charset="0"/>
              </a:rPr>
              <a:t> application that determines whether a day is considered a working day or a holiday based on temperature </a:t>
            </a:r>
            <a:r>
              <a:rPr lang="en-IN" sz="1800" kern="0" dirty="0">
                <a:latin typeface="Calibri" panose="020F0502020204030204" pitchFamily="34" charset="0"/>
                <a:ea typeface="Calibri" panose="020F0502020204030204" pitchFamily="34" charset="0"/>
                <a:cs typeface="Calibri" panose="020F0502020204030204" pitchFamily="34" charset="0"/>
              </a:rPr>
              <a:t>of that day. </a:t>
            </a:r>
            <a:r>
              <a:rPr lang="en-IN" sz="1800" kern="0" dirty="0">
                <a:effectLst/>
                <a:latin typeface="Calibri" panose="020F0502020204030204" pitchFamily="34" charset="0"/>
                <a:ea typeface="Calibri" panose="020F0502020204030204" pitchFamily="34" charset="0"/>
                <a:cs typeface="Calibri" panose="020F0502020204030204" pitchFamily="34" charset="0"/>
              </a:rPr>
              <a:t>In this case, the optimum temperature range is from 11 to 40 degrees, which is considered as a working day, otherwise it's Holiday.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Test Case 1 (Minimum Temperature): </a:t>
            </a:r>
            <a:r>
              <a:rPr lang="en-IN" sz="1800" kern="0" dirty="0">
                <a:effectLst/>
                <a:latin typeface="Calibri" panose="020F0502020204030204" pitchFamily="34" charset="0"/>
                <a:ea typeface="Calibri" panose="020F0502020204030204" pitchFamily="34" charset="0"/>
                <a:cs typeface="Calibri" panose="020F0502020204030204" pitchFamily="34" charset="0"/>
              </a:rPr>
              <a:t>Input: 11 degrees</a:t>
            </a:r>
            <a:br>
              <a:rPr lang="en-IN" sz="1800" kern="0" dirty="0">
                <a:effectLst/>
                <a:latin typeface="Calibri" panose="020F0502020204030204" pitchFamily="34" charset="0"/>
                <a:ea typeface="Calibri" panose="020F0502020204030204" pitchFamily="34" charset="0"/>
                <a:cs typeface="Calibri" panose="020F0502020204030204" pitchFamily="34" charset="0"/>
              </a:rPr>
            </a:br>
            <a:r>
              <a:rPr lang="en-IN" sz="1800" kern="0" dirty="0">
                <a:effectLst/>
                <a:latin typeface="Calibri" panose="020F0502020204030204" pitchFamily="34" charset="0"/>
                <a:ea typeface="Calibri" panose="020F0502020204030204" pitchFamily="34" charset="0"/>
                <a:cs typeface="Calibri" panose="020F0502020204030204" pitchFamily="34" charset="0"/>
              </a:rPr>
              <a:t>Expected Output: Working day – </a:t>
            </a:r>
            <a:r>
              <a:rPr lang="en-IN" sz="1800" b="1" kern="0" dirty="0">
                <a:effectLst/>
                <a:latin typeface="Calibri" panose="020F0502020204030204" pitchFamily="34" charset="0"/>
                <a:ea typeface="Calibri" panose="020F0502020204030204" pitchFamily="34" charset="0"/>
                <a:cs typeface="Calibri" panose="020F0502020204030204" pitchFamily="34" charset="0"/>
              </a:rPr>
              <a:t>Valid</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Test Case 2 (Maximum Temperature): </a:t>
            </a:r>
            <a:r>
              <a:rPr lang="en-IN" sz="1800" kern="0" dirty="0">
                <a:effectLst/>
                <a:latin typeface="Calibri" panose="020F0502020204030204" pitchFamily="34" charset="0"/>
                <a:ea typeface="Calibri" panose="020F0502020204030204" pitchFamily="34" charset="0"/>
                <a:cs typeface="Calibri" panose="020F0502020204030204" pitchFamily="34" charset="0"/>
              </a:rPr>
              <a:t>Input: 40 degrees</a:t>
            </a:r>
            <a:br>
              <a:rPr lang="en-IN" sz="1800" kern="0" dirty="0">
                <a:effectLst/>
                <a:latin typeface="Calibri" panose="020F0502020204030204" pitchFamily="34" charset="0"/>
                <a:ea typeface="Calibri" panose="020F0502020204030204" pitchFamily="34" charset="0"/>
                <a:cs typeface="Calibri" panose="020F0502020204030204" pitchFamily="34" charset="0"/>
              </a:rPr>
            </a:br>
            <a:r>
              <a:rPr lang="en-IN" sz="1800" kern="0" dirty="0">
                <a:effectLst/>
                <a:latin typeface="Calibri" panose="020F0502020204030204" pitchFamily="34" charset="0"/>
                <a:ea typeface="Calibri" panose="020F0502020204030204" pitchFamily="34" charset="0"/>
                <a:cs typeface="Calibri" panose="020F0502020204030204" pitchFamily="34" charset="0"/>
              </a:rPr>
              <a:t>Expected Output: Working day – </a:t>
            </a:r>
            <a:r>
              <a:rPr lang="en-IN" sz="1800" b="1" kern="0" dirty="0">
                <a:effectLst/>
                <a:latin typeface="Calibri" panose="020F0502020204030204" pitchFamily="34" charset="0"/>
                <a:ea typeface="Calibri" panose="020F0502020204030204" pitchFamily="34" charset="0"/>
                <a:cs typeface="Calibri" panose="020F0502020204030204" pitchFamily="34" charset="0"/>
              </a:rPr>
              <a:t>Valid</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Test Case 3 (Below Minimum Temperature): </a:t>
            </a:r>
            <a:r>
              <a:rPr lang="en-IN" sz="1800" kern="0" dirty="0">
                <a:effectLst/>
                <a:latin typeface="Calibri" panose="020F0502020204030204" pitchFamily="34" charset="0"/>
                <a:ea typeface="Calibri" panose="020F0502020204030204" pitchFamily="34" charset="0"/>
                <a:cs typeface="Calibri" panose="020F0502020204030204" pitchFamily="34" charset="0"/>
              </a:rPr>
              <a:t>Input: 10 degrees</a:t>
            </a:r>
            <a:br>
              <a:rPr lang="en-IN" sz="1800" kern="0" dirty="0">
                <a:effectLst/>
                <a:latin typeface="Calibri" panose="020F0502020204030204" pitchFamily="34" charset="0"/>
                <a:ea typeface="Calibri" panose="020F0502020204030204" pitchFamily="34" charset="0"/>
                <a:cs typeface="Calibri" panose="020F0502020204030204" pitchFamily="34" charset="0"/>
              </a:rPr>
            </a:br>
            <a:r>
              <a:rPr lang="en-IN" sz="1800" kern="0" dirty="0">
                <a:effectLst/>
                <a:latin typeface="Calibri" panose="020F0502020204030204" pitchFamily="34" charset="0"/>
                <a:ea typeface="Calibri" panose="020F0502020204030204" pitchFamily="34" charset="0"/>
                <a:cs typeface="Calibri" panose="020F0502020204030204" pitchFamily="34" charset="0"/>
              </a:rPr>
              <a:t>Expected Output: Holiday – </a:t>
            </a:r>
            <a:r>
              <a:rPr lang="en-IN" sz="1800" b="1" kern="0" dirty="0">
                <a:effectLst/>
                <a:latin typeface="Calibri" panose="020F0502020204030204" pitchFamily="34" charset="0"/>
                <a:ea typeface="Calibri" panose="020F0502020204030204" pitchFamily="34" charset="0"/>
                <a:cs typeface="Calibri" panose="020F0502020204030204" pitchFamily="34" charset="0"/>
              </a:rPr>
              <a:t>Invalid</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IN" sz="1800" b="1" kern="0" dirty="0">
                <a:effectLst/>
                <a:latin typeface="Calibri" panose="020F0502020204030204" pitchFamily="34" charset="0"/>
                <a:ea typeface="Calibri" panose="020F0502020204030204" pitchFamily="34" charset="0"/>
                <a:cs typeface="Calibri" panose="020F0502020204030204" pitchFamily="34" charset="0"/>
              </a:rPr>
              <a:t>Test Case 4 (Above Maximum Temperature): </a:t>
            </a:r>
            <a:r>
              <a:rPr lang="en-IN" sz="1800" kern="0" dirty="0">
                <a:effectLst/>
                <a:latin typeface="Calibri" panose="020F0502020204030204" pitchFamily="34" charset="0"/>
                <a:ea typeface="Calibri" panose="020F0502020204030204" pitchFamily="34" charset="0"/>
                <a:cs typeface="Calibri" panose="020F0502020204030204" pitchFamily="34" charset="0"/>
              </a:rPr>
              <a:t>Input: 41 degrees</a:t>
            </a:r>
            <a:br>
              <a:rPr lang="en-IN" sz="1800" kern="0" dirty="0">
                <a:effectLst/>
                <a:latin typeface="Calibri" panose="020F0502020204030204" pitchFamily="34" charset="0"/>
                <a:ea typeface="Calibri" panose="020F0502020204030204" pitchFamily="34" charset="0"/>
                <a:cs typeface="Calibri" panose="020F0502020204030204" pitchFamily="34" charset="0"/>
              </a:rPr>
            </a:br>
            <a:r>
              <a:rPr lang="en-IN" sz="1800" kern="0" dirty="0">
                <a:effectLst/>
                <a:latin typeface="Calibri" panose="020F0502020204030204" pitchFamily="34" charset="0"/>
                <a:ea typeface="Calibri" panose="020F0502020204030204" pitchFamily="34" charset="0"/>
                <a:cs typeface="Calibri" panose="020F0502020204030204" pitchFamily="34" charset="0"/>
              </a:rPr>
              <a:t>Expected Output: Holiday – </a:t>
            </a:r>
            <a:r>
              <a:rPr lang="en-IN" sz="1800" b="1" kern="0" dirty="0">
                <a:effectLst/>
                <a:latin typeface="Calibri" panose="020F0502020204030204" pitchFamily="34" charset="0"/>
                <a:ea typeface="Calibri" panose="020F0502020204030204" pitchFamily="34" charset="0"/>
                <a:cs typeface="Calibri" panose="020F0502020204030204" pitchFamily="34" charset="0"/>
              </a:rPr>
              <a:t>Invalid</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423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262B-BB4F-2D68-6592-1310ECBF5030}"/>
              </a:ext>
            </a:extLst>
          </p:cNvPr>
          <p:cNvSpPr>
            <a:spLocks noGrp="1"/>
          </p:cNvSpPr>
          <p:nvPr>
            <p:ph type="title"/>
          </p:nvPr>
        </p:nvSpPr>
        <p:spPr/>
        <p:txBody>
          <a:bodyPr/>
          <a:lstStyle/>
          <a:p>
            <a:pPr algn="ct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Equivalence Partitioning</a:t>
            </a:r>
            <a:endParaRPr lang="en-IN" dirty="0"/>
          </a:p>
        </p:txBody>
      </p:sp>
      <p:sp>
        <p:nvSpPr>
          <p:cNvPr id="3" name="Content Placeholder 2">
            <a:extLst>
              <a:ext uri="{FF2B5EF4-FFF2-40B4-BE49-F238E27FC236}">
                <a16:creationId xmlns:a16="http://schemas.microsoft.com/office/drawing/2014/main" id="{4522BB65-63A3-731C-E7BA-9250F4DED609}"/>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Equivalence partitioning, in software testing, is also known as Equivalence Class Partitioning or ECP for short. It's a testing technique that divides the input data into different partitions or classes, where each partition is expected to exhibit similar behaviour. This helps in reducing the number of test cases while ensuring that representative test cases are selected from each partition to verify the software's functionality.</a:t>
            </a:r>
          </a:p>
          <a:p>
            <a:pPr>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Total 5 steps are included in the equivalence partitioning.</a:t>
            </a:r>
          </a:p>
          <a:p>
            <a:pPr marL="800100" lvl="1"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Define a range </a:t>
            </a:r>
          </a:p>
          <a:p>
            <a:pPr marL="800100" lvl="1"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Categorize</a:t>
            </a:r>
          </a:p>
          <a:p>
            <a:pPr marL="800100" lvl="1"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Take values</a:t>
            </a:r>
          </a:p>
          <a:p>
            <a:pPr marL="800100" lvl="1"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Write tests for those values</a:t>
            </a:r>
          </a:p>
          <a:p>
            <a:pPr marL="800100" lvl="1" indent="-342900">
              <a:lnSpc>
                <a:spcPct val="107000"/>
              </a:lnSpc>
              <a:spcAft>
                <a:spcPts val="80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Test cases</a:t>
            </a:r>
          </a:p>
          <a:p>
            <a:pPr marL="0" indent="0">
              <a:buNone/>
            </a:pPr>
            <a:endParaRPr lang="en-IN" dirty="0"/>
          </a:p>
        </p:txBody>
      </p:sp>
    </p:spTree>
    <p:extLst>
      <p:ext uri="{BB962C8B-B14F-4D97-AF65-F5344CB8AC3E}">
        <p14:creationId xmlns:p14="http://schemas.microsoft.com/office/powerpoint/2010/main" val="2514415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1275</Words>
  <Application>Microsoft Office PowerPoint</Application>
  <PresentationFormat>Widescreen</PresentationFormat>
  <Paragraphs>82</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Wingdings</vt:lpstr>
      <vt:lpstr>Office Theme</vt:lpstr>
      <vt:lpstr>Worksheet</vt:lpstr>
      <vt:lpstr>TEST DESIGN</vt:lpstr>
      <vt:lpstr>Product Backlog</vt:lpstr>
      <vt:lpstr>Sprint Backlog</vt:lpstr>
      <vt:lpstr>Waterfall Model vs V model</vt:lpstr>
      <vt:lpstr>PowerPoint Presentation</vt:lpstr>
      <vt:lpstr>PowerPoint Presentation</vt:lpstr>
      <vt:lpstr>Boundary Value Analysis (BVA)</vt:lpstr>
      <vt:lpstr>BVA Example</vt:lpstr>
      <vt:lpstr>Equivalence Partitioning</vt:lpstr>
      <vt:lpstr>Equivalence Partitioning Example</vt:lpstr>
      <vt:lpstr>Decision Table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Backlog</dc:title>
  <dc:creator>Hari Haran</dc:creator>
  <cp:lastModifiedBy>Hari Haran</cp:lastModifiedBy>
  <cp:revision>9</cp:revision>
  <dcterms:created xsi:type="dcterms:W3CDTF">2023-09-22T09:53:46Z</dcterms:created>
  <dcterms:modified xsi:type="dcterms:W3CDTF">2023-09-22T12:56:31Z</dcterms:modified>
</cp:coreProperties>
</file>