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3" r:id="rId5"/>
    <p:sldId id="264" r:id="rId6"/>
    <p:sldId id="265" r:id="rId7"/>
    <p:sldId id="266" r:id="rId8"/>
    <p:sldId id="257" r:id="rId9"/>
    <p:sldId id="267" r:id="rId10"/>
    <p:sldId id="268" r:id="rId11"/>
    <p:sldId id="272" r:id="rId12"/>
    <p:sldId id="270" r:id="rId13"/>
    <p:sldId id="27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199992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10B918-8EA0-486A-A1AB-7116E80ACBC0}"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394347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18102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128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257459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327820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4169884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200223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426192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368921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372484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10B918-8EA0-486A-A1AB-7116E80ACBC0}"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277864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10B918-8EA0-486A-A1AB-7116E80ACBC0}"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87813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181679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79679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10B918-8EA0-486A-A1AB-7116E80ACBC0}" type="datetimeFigureOut">
              <a:rPr lang="en-IN" smtClean="0"/>
              <a:t>13-09-2023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125037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10B918-8EA0-486A-A1AB-7116E80ACBC0}"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2347-C8B1-48B9-8B4C-A6EB7EE60453}" type="slidenum">
              <a:rPr lang="en-IN" smtClean="0"/>
              <a:t>‹#›</a:t>
            </a:fld>
            <a:endParaRPr lang="en-IN"/>
          </a:p>
        </p:txBody>
      </p:sp>
    </p:spTree>
    <p:extLst>
      <p:ext uri="{BB962C8B-B14F-4D97-AF65-F5344CB8AC3E}">
        <p14:creationId xmlns:p14="http://schemas.microsoft.com/office/powerpoint/2010/main" val="138573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10B918-8EA0-486A-A1AB-7116E80ACBC0}" type="datetimeFigureOut">
              <a:rPr lang="en-IN" smtClean="0"/>
              <a:t>13-09-2023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872347-C8B1-48B9-8B4C-A6EB7EE60453}" type="slidenum">
              <a:rPr lang="en-IN" smtClean="0"/>
              <a:t>‹#›</a:t>
            </a:fld>
            <a:endParaRPr lang="en-IN"/>
          </a:p>
        </p:txBody>
      </p:sp>
    </p:spTree>
    <p:extLst>
      <p:ext uri="{BB962C8B-B14F-4D97-AF65-F5344CB8AC3E}">
        <p14:creationId xmlns:p14="http://schemas.microsoft.com/office/powerpoint/2010/main" val="17809894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EE70-0E0C-F457-5B2B-57C4C999A3FE}"/>
              </a:ext>
            </a:extLst>
          </p:cNvPr>
          <p:cNvSpPr>
            <a:spLocks noGrp="1"/>
          </p:cNvSpPr>
          <p:nvPr>
            <p:ph type="ctrTitle"/>
          </p:nvPr>
        </p:nvSpPr>
        <p:spPr>
          <a:xfrm>
            <a:off x="1744823" y="3428998"/>
            <a:ext cx="8235789" cy="1348383"/>
          </a:xfrm>
        </p:spPr>
        <p:txBody>
          <a:bodyPr/>
          <a:lstStyle/>
          <a:p>
            <a:pPr algn="r"/>
            <a:r>
              <a:rPr lang="en-US" sz="5400" u="sng" dirty="0">
                <a:latin typeface="Algerian" panose="04020705040A02060702" pitchFamily="82" charset="0"/>
              </a:rPr>
              <a:t>V MODEL &amp; AGILE MODEL</a:t>
            </a:r>
            <a:endParaRPr lang="en-IN" sz="5400" u="sng" dirty="0">
              <a:latin typeface="Algerian" panose="04020705040A02060702" pitchFamily="82" charset="0"/>
            </a:endParaRPr>
          </a:p>
        </p:txBody>
      </p:sp>
      <p:sp>
        <p:nvSpPr>
          <p:cNvPr id="3" name="Subtitle 2">
            <a:extLst>
              <a:ext uri="{FF2B5EF4-FFF2-40B4-BE49-F238E27FC236}">
                <a16:creationId xmlns:a16="http://schemas.microsoft.com/office/drawing/2014/main" id="{141B9BE8-A9FD-576E-10C1-62B3B1428671}"/>
              </a:ext>
            </a:extLst>
          </p:cNvPr>
          <p:cNvSpPr>
            <a:spLocks noGrp="1"/>
          </p:cNvSpPr>
          <p:nvPr>
            <p:ph type="subTitle" idx="1"/>
          </p:nvPr>
        </p:nvSpPr>
        <p:spPr/>
        <p:txBody>
          <a:bodyPr/>
          <a:lstStyle/>
          <a:p>
            <a:pPr algn="r"/>
            <a:r>
              <a:rPr lang="en-US" b="1" dirty="0"/>
              <a:t>BY</a:t>
            </a:r>
            <a:r>
              <a:rPr lang="en-US" b="1" u="sng" dirty="0"/>
              <a:t> </a:t>
            </a:r>
          </a:p>
          <a:p>
            <a:pPr algn="r"/>
            <a:r>
              <a:rPr lang="en-US" b="1" dirty="0"/>
              <a:t>BUG SQUASHERS</a:t>
            </a:r>
            <a:endParaRPr lang="en-IN" b="1" dirty="0"/>
          </a:p>
        </p:txBody>
      </p:sp>
      <p:pic>
        <p:nvPicPr>
          <p:cNvPr id="5" name="Picture 4">
            <a:extLst>
              <a:ext uri="{FF2B5EF4-FFF2-40B4-BE49-F238E27FC236}">
                <a16:creationId xmlns:a16="http://schemas.microsoft.com/office/drawing/2014/main" id="{8D0F5DBD-434C-DF3D-F2D6-374615FEE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375" y="1653237"/>
            <a:ext cx="3295816" cy="1771647"/>
          </a:xfrm>
          <a:prstGeom prst="rect">
            <a:avLst/>
          </a:prstGeom>
        </p:spPr>
      </p:pic>
      <p:pic>
        <p:nvPicPr>
          <p:cNvPr id="7" name="Picture 6">
            <a:extLst>
              <a:ext uri="{FF2B5EF4-FFF2-40B4-BE49-F238E27FC236}">
                <a16:creationId xmlns:a16="http://schemas.microsoft.com/office/drawing/2014/main" id="{F4E5A6B5-307A-7520-4C83-C8C2526CA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202" y="1677643"/>
            <a:ext cx="3140338" cy="1747241"/>
          </a:xfrm>
          <a:prstGeom prst="rect">
            <a:avLst/>
          </a:prstGeom>
        </p:spPr>
      </p:pic>
    </p:spTree>
    <p:extLst>
      <p:ext uri="{BB962C8B-B14F-4D97-AF65-F5344CB8AC3E}">
        <p14:creationId xmlns:p14="http://schemas.microsoft.com/office/powerpoint/2010/main" val="126022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EDB90-2C4D-AE8E-FC9E-551372EA18C2}"/>
              </a:ext>
            </a:extLst>
          </p:cNvPr>
          <p:cNvSpPr>
            <a:spLocks noGrp="1"/>
          </p:cNvSpPr>
          <p:nvPr>
            <p:ph idx="1"/>
          </p:nvPr>
        </p:nvSpPr>
        <p:spPr>
          <a:xfrm>
            <a:off x="718457" y="1903445"/>
            <a:ext cx="9433249" cy="4245429"/>
          </a:xfrm>
        </p:spPr>
        <p:txBody>
          <a:bodyPr>
            <a:normAutofit/>
          </a:bodyPr>
          <a:lstStyle/>
          <a:p>
            <a:pPr algn="just">
              <a:lnSpc>
                <a:spcPct val="160000"/>
              </a:lnSpc>
              <a:buFont typeface="Wingdings" panose="05000000000000000000" pitchFamily="2" charset="2"/>
              <a:buChar char="Ø"/>
            </a:pPr>
            <a:r>
              <a:rPr lang="en-US" sz="1800" b="1" dirty="0">
                <a:latin typeface="+mn-lt"/>
              </a:rPr>
              <a:t>Requirements gathering</a:t>
            </a:r>
            <a:r>
              <a:rPr lang="en-US" sz="1800" dirty="0">
                <a:latin typeface="+mn-lt"/>
              </a:rPr>
              <a:t> - </a:t>
            </a:r>
            <a:r>
              <a:rPr lang="en-US" sz="1800" b="0" i="0" dirty="0">
                <a:effectLst/>
                <a:latin typeface="+mn-lt"/>
              </a:rPr>
              <a:t>project’s business opportunities, estimation of the time &amp; effort required and assess technical and economic feasibility.</a:t>
            </a:r>
            <a:endParaRPr lang="en-US" sz="1800" dirty="0">
              <a:latin typeface="+mn-lt"/>
            </a:endParaRPr>
          </a:p>
          <a:p>
            <a:pPr algn="just">
              <a:lnSpc>
                <a:spcPct val="160000"/>
              </a:lnSpc>
              <a:buFont typeface="Wingdings" panose="05000000000000000000" pitchFamily="2" charset="2"/>
              <a:buChar char="Ø"/>
            </a:pPr>
            <a:r>
              <a:rPr lang="en-US" sz="1800" b="1" dirty="0">
                <a:latin typeface="+mn-lt"/>
              </a:rPr>
              <a:t>Design the requirements </a:t>
            </a:r>
            <a:r>
              <a:rPr lang="en-US" sz="1800" dirty="0">
                <a:latin typeface="+mn-lt"/>
              </a:rPr>
              <a:t>-</a:t>
            </a:r>
            <a:r>
              <a:rPr lang="en-US" sz="1800" b="1" dirty="0">
                <a:latin typeface="+mn-lt"/>
              </a:rPr>
              <a:t> </a:t>
            </a:r>
            <a:r>
              <a:rPr lang="en-US" sz="1800" b="0" i="0" dirty="0">
                <a:effectLst/>
                <a:latin typeface="+mn-lt"/>
              </a:rPr>
              <a:t>demonstrate using use a user flow diagram or a high-level UML diagram</a:t>
            </a:r>
            <a:r>
              <a:rPr lang="en-IN" sz="1800" b="0" i="0" dirty="0">
                <a:solidFill>
                  <a:srgbClr val="E8EAED"/>
                </a:solidFill>
                <a:effectLst/>
                <a:latin typeface="+mn-lt"/>
              </a:rPr>
              <a:t> (Unified </a:t>
            </a:r>
            <a:r>
              <a:rPr lang="en-IN" sz="1800" b="0" i="0" dirty="0" err="1">
                <a:solidFill>
                  <a:srgbClr val="E8EAED"/>
                </a:solidFill>
                <a:effectLst/>
                <a:latin typeface="+mn-lt"/>
              </a:rPr>
              <a:t>Modeling</a:t>
            </a:r>
            <a:r>
              <a:rPr lang="en-IN" sz="1800" b="0" i="0" dirty="0">
                <a:solidFill>
                  <a:srgbClr val="E8EAED"/>
                </a:solidFill>
                <a:effectLst/>
                <a:latin typeface="+mn-lt"/>
              </a:rPr>
              <a:t> Language)</a:t>
            </a:r>
            <a:endParaRPr lang="en-US" sz="1800" b="1" dirty="0">
              <a:latin typeface="+mn-lt"/>
            </a:endParaRPr>
          </a:p>
          <a:p>
            <a:pPr algn="just">
              <a:lnSpc>
                <a:spcPct val="160000"/>
              </a:lnSpc>
              <a:buFont typeface="Wingdings" panose="05000000000000000000" pitchFamily="2" charset="2"/>
              <a:buChar char="Ø"/>
            </a:pPr>
            <a:r>
              <a:rPr lang="en-US" sz="1800" b="1" dirty="0">
                <a:latin typeface="+mn-lt"/>
              </a:rPr>
              <a:t>Construction/Development</a:t>
            </a:r>
            <a:r>
              <a:rPr lang="en-US" sz="1800" dirty="0">
                <a:latin typeface="+mn-lt"/>
              </a:rPr>
              <a:t> - break tasks into smaller iterations or time boxes.</a:t>
            </a:r>
          </a:p>
          <a:p>
            <a:pPr algn="just">
              <a:lnSpc>
                <a:spcPct val="160000"/>
              </a:lnSpc>
              <a:buFont typeface="Wingdings" panose="05000000000000000000" pitchFamily="2" charset="2"/>
              <a:buChar char="Ø"/>
            </a:pPr>
            <a:r>
              <a:rPr lang="en-US" sz="1800" b="1" dirty="0">
                <a:latin typeface="+mn-lt"/>
              </a:rPr>
              <a:t>Testing </a:t>
            </a:r>
            <a:r>
              <a:rPr lang="en-US" sz="1800" dirty="0">
                <a:latin typeface="+mn-lt"/>
              </a:rPr>
              <a:t>- by </a:t>
            </a:r>
            <a:r>
              <a:rPr lang="en-US" sz="1800" b="0" i="0" dirty="0">
                <a:effectLst/>
                <a:latin typeface="+mn-lt"/>
              </a:rPr>
              <a:t>the Quality Assurance team. </a:t>
            </a:r>
            <a:r>
              <a:rPr lang="en-US" sz="1800" dirty="0">
                <a:latin typeface="+mn-lt"/>
              </a:rPr>
              <a:t>              </a:t>
            </a:r>
          </a:p>
          <a:p>
            <a:pPr algn="just">
              <a:lnSpc>
                <a:spcPct val="160000"/>
              </a:lnSpc>
              <a:buFont typeface="Wingdings" panose="05000000000000000000" pitchFamily="2" charset="2"/>
              <a:buChar char="Ø"/>
            </a:pPr>
            <a:r>
              <a:rPr lang="en-US" sz="1800" b="1" dirty="0">
                <a:latin typeface="+mn-lt"/>
              </a:rPr>
              <a:t>Deployment</a:t>
            </a:r>
            <a:r>
              <a:rPr lang="en-US" sz="1800" dirty="0">
                <a:latin typeface="+mn-lt"/>
              </a:rPr>
              <a:t> - in </a:t>
            </a:r>
            <a:r>
              <a:rPr lang="en-US" sz="1800" b="0" i="0" dirty="0">
                <a:effectLst/>
                <a:latin typeface="+mn-lt"/>
              </a:rPr>
              <a:t>the user’s work environment</a:t>
            </a:r>
            <a:r>
              <a:rPr lang="en-US" sz="1800" dirty="0">
                <a:latin typeface="+mn-lt"/>
              </a:rPr>
              <a:t>                                                </a:t>
            </a:r>
          </a:p>
          <a:p>
            <a:pPr algn="just">
              <a:lnSpc>
                <a:spcPct val="160000"/>
              </a:lnSpc>
              <a:buFont typeface="Wingdings" panose="05000000000000000000" pitchFamily="2" charset="2"/>
              <a:buChar char="Ø"/>
            </a:pPr>
            <a:r>
              <a:rPr lang="en-US" sz="1800" b="1" dirty="0">
                <a:latin typeface="+mn-lt"/>
              </a:rPr>
              <a:t>Feedback - </a:t>
            </a:r>
            <a:r>
              <a:rPr lang="en-US" sz="1800" b="0" i="0" dirty="0">
                <a:effectLst/>
                <a:latin typeface="+mn-lt"/>
              </a:rPr>
              <a:t>receives feedback on the product and works through it.</a:t>
            </a:r>
            <a:endParaRPr lang="en-US" sz="1800" b="1" dirty="0">
              <a:latin typeface="+mn-lt"/>
            </a:endParaRPr>
          </a:p>
          <a:p>
            <a:pPr marL="0" indent="0" algn="l">
              <a:lnSpc>
                <a:spcPct val="160000"/>
              </a:lnSpc>
              <a:buNone/>
            </a:pPr>
            <a:endParaRPr lang="en-US" dirty="0"/>
          </a:p>
          <a:p>
            <a:pPr>
              <a:lnSpc>
                <a:spcPct val="160000"/>
              </a:lnSpc>
            </a:pPr>
            <a:endParaRPr lang="en-IN" dirty="0"/>
          </a:p>
        </p:txBody>
      </p:sp>
      <p:sp>
        <p:nvSpPr>
          <p:cNvPr id="2" name="TextBox 1">
            <a:extLst>
              <a:ext uri="{FF2B5EF4-FFF2-40B4-BE49-F238E27FC236}">
                <a16:creationId xmlns:a16="http://schemas.microsoft.com/office/drawing/2014/main" id="{74B8FE64-A6DF-002C-9DFA-7E3AC141161D}"/>
              </a:ext>
            </a:extLst>
          </p:cNvPr>
          <p:cNvSpPr txBox="1"/>
          <p:nvPr/>
        </p:nvSpPr>
        <p:spPr>
          <a:xfrm>
            <a:off x="831822" y="961053"/>
            <a:ext cx="9088016" cy="707886"/>
          </a:xfrm>
          <a:prstGeom prst="rect">
            <a:avLst/>
          </a:prstGeom>
          <a:noFill/>
        </p:spPr>
        <p:txBody>
          <a:bodyPr wrap="square" rtlCol="0">
            <a:spAutoFit/>
          </a:bodyPr>
          <a:lstStyle/>
          <a:p>
            <a:r>
              <a:rPr lang="en-IN" sz="4000" dirty="0"/>
              <a:t>Phases of Agile Method</a:t>
            </a:r>
          </a:p>
        </p:txBody>
      </p:sp>
    </p:spTree>
    <p:extLst>
      <p:ext uri="{BB962C8B-B14F-4D97-AF65-F5344CB8AC3E}">
        <p14:creationId xmlns:p14="http://schemas.microsoft.com/office/powerpoint/2010/main" val="98481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EDB90-2C4D-AE8E-FC9E-551372EA18C2}"/>
              </a:ext>
            </a:extLst>
          </p:cNvPr>
          <p:cNvSpPr>
            <a:spLocks noGrp="1"/>
          </p:cNvSpPr>
          <p:nvPr>
            <p:ph idx="1"/>
          </p:nvPr>
        </p:nvSpPr>
        <p:spPr>
          <a:xfrm>
            <a:off x="0" y="1576873"/>
            <a:ext cx="9314747" cy="5054082"/>
          </a:xfrm>
        </p:spPr>
        <p:txBody>
          <a:bodyPr>
            <a:normAutofit/>
          </a:bodyPr>
          <a:lstStyle/>
          <a:p>
            <a:pPr lvl="1">
              <a:buFont typeface="Wingdings" panose="05000000000000000000" pitchFamily="2" charset="2"/>
              <a:buChar char="Ø"/>
            </a:pPr>
            <a:r>
              <a:rPr lang="en-US" sz="1700" b="1" dirty="0"/>
              <a:t>Demo over Documentation </a:t>
            </a:r>
            <a:r>
              <a:rPr lang="en-US" sz="1700" dirty="0"/>
              <a:t>− Demo working software is considered the best means of communication with the customers to understand their requirements, instead of just depending on documentation.</a:t>
            </a:r>
          </a:p>
          <a:p>
            <a:pPr lvl="1">
              <a:buFont typeface="Wingdings" panose="05000000000000000000" pitchFamily="2" charset="2"/>
              <a:buChar char="Ø"/>
            </a:pPr>
            <a:r>
              <a:rPr lang="en-US" sz="1700" b="1" dirty="0"/>
              <a:t>Customer collaboration </a:t>
            </a:r>
            <a:r>
              <a:rPr lang="en-US" sz="1700" dirty="0"/>
              <a:t>− As the requirements cannot be gathered completely in the beginning of the project due to various factors, continuous customer interaction is very important to get proper product requirements.</a:t>
            </a:r>
          </a:p>
          <a:p>
            <a:pPr lvl="1">
              <a:buFont typeface="Wingdings" panose="05000000000000000000" pitchFamily="2" charset="2"/>
              <a:buChar char="Ø"/>
            </a:pPr>
            <a:r>
              <a:rPr lang="en-US" sz="1700" b="1" dirty="0"/>
              <a:t>Responding to change </a:t>
            </a:r>
            <a:r>
              <a:rPr lang="en-US" sz="1700" dirty="0"/>
              <a:t>− Agile Development is focused on quick responses to change and continuous development. Good model for environments that change steadily.</a:t>
            </a:r>
          </a:p>
          <a:p>
            <a:pPr lvl="1">
              <a:buFont typeface="Wingdings" panose="05000000000000000000" pitchFamily="2" charset="2"/>
              <a:buChar char="Ø"/>
            </a:pPr>
            <a:r>
              <a:rPr lang="en-US" sz="1700" dirty="0"/>
              <a:t>Delivers early partial working solutions.</a:t>
            </a:r>
          </a:p>
          <a:p>
            <a:pPr lvl="1">
              <a:buFont typeface="Wingdings" panose="05000000000000000000" pitchFamily="2" charset="2"/>
              <a:buChar char="Ø"/>
            </a:pPr>
            <a:r>
              <a:rPr lang="en-US" sz="1700" dirty="0"/>
              <a:t>Enables concurrent development and delivery within an overall planned context.</a:t>
            </a:r>
          </a:p>
          <a:p>
            <a:pPr lvl="1">
              <a:buFont typeface="Wingdings" panose="05000000000000000000" pitchFamily="2" charset="2"/>
              <a:buChar char="Ø"/>
            </a:pPr>
            <a:r>
              <a:rPr lang="en-US" sz="1700" dirty="0"/>
              <a:t>Easy to manage.</a:t>
            </a:r>
          </a:p>
          <a:p>
            <a:pPr lvl="1">
              <a:buFont typeface="Wingdings" panose="05000000000000000000" pitchFamily="2" charset="2"/>
              <a:buChar char="Ø"/>
            </a:pPr>
            <a:r>
              <a:rPr lang="en-US" sz="1700" dirty="0"/>
              <a:t>Gives flexibility to developers.</a:t>
            </a:r>
          </a:p>
          <a:p>
            <a:pPr>
              <a:buFont typeface="Arial" panose="020B0604020202020204" pitchFamily="34" charset="0"/>
              <a:buChar char="•"/>
            </a:pPr>
            <a:endParaRPr lang="en-US" dirty="0"/>
          </a:p>
          <a:p>
            <a:endParaRPr lang="en-IN" dirty="0"/>
          </a:p>
        </p:txBody>
      </p:sp>
      <p:sp>
        <p:nvSpPr>
          <p:cNvPr id="2" name="TextBox 1">
            <a:extLst>
              <a:ext uri="{FF2B5EF4-FFF2-40B4-BE49-F238E27FC236}">
                <a16:creationId xmlns:a16="http://schemas.microsoft.com/office/drawing/2014/main" id="{F14E93BA-E525-EBC1-F228-F9C78E63DF35}"/>
              </a:ext>
            </a:extLst>
          </p:cNvPr>
          <p:cNvSpPr txBox="1"/>
          <p:nvPr/>
        </p:nvSpPr>
        <p:spPr>
          <a:xfrm>
            <a:off x="513184" y="662474"/>
            <a:ext cx="9843796" cy="707886"/>
          </a:xfrm>
          <a:prstGeom prst="rect">
            <a:avLst/>
          </a:prstGeom>
          <a:noFill/>
        </p:spPr>
        <p:txBody>
          <a:bodyPr wrap="square" rtlCol="0">
            <a:spAutoFit/>
          </a:bodyPr>
          <a:lstStyle/>
          <a:p>
            <a:r>
              <a:rPr lang="en-IN" sz="4000" dirty="0">
                <a:latin typeface="+mj-lt"/>
              </a:rPr>
              <a:t>ADVANTAGES OF AGILE MODEL</a:t>
            </a:r>
          </a:p>
        </p:txBody>
      </p:sp>
    </p:spTree>
    <p:extLst>
      <p:ext uri="{BB962C8B-B14F-4D97-AF65-F5344CB8AC3E}">
        <p14:creationId xmlns:p14="http://schemas.microsoft.com/office/powerpoint/2010/main" val="212421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5C0F-3143-8A06-D47A-C995A7EC03CB}"/>
              </a:ext>
            </a:extLst>
          </p:cNvPr>
          <p:cNvSpPr>
            <a:spLocks noGrp="1"/>
          </p:cNvSpPr>
          <p:nvPr>
            <p:ph type="title"/>
          </p:nvPr>
        </p:nvSpPr>
        <p:spPr>
          <a:xfrm>
            <a:off x="646112" y="452719"/>
            <a:ext cx="9403742" cy="918882"/>
          </a:xfrm>
        </p:spPr>
        <p:txBody>
          <a:bodyPr/>
          <a:lstStyle/>
          <a:p>
            <a:r>
              <a:rPr lang="en-IN" sz="4000" dirty="0"/>
              <a:t>LIMITATIONS OF AGILE MODEL </a:t>
            </a:r>
          </a:p>
        </p:txBody>
      </p:sp>
      <p:sp>
        <p:nvSpPr>
          <p:cNvPr id="3" name="Content Placeholder 2">
            <a:extLst>
              <a:ext uri="{FF2B5EF4-FFF2-40B4-BE49-F238E27FC236}">
                <a16:creationId xmlns:a16="http://schemas.microsoft.com/office/drawing/2014/main" id="{6709AAC2-16A0-AEBF-2D5A-83EB90821A15}"/>
              </a:ext>
            </a:extLst>
          </p:cNvPr>
          <p:cNvSpPr>
            <a:spLocks noGrp="1"/>
          </p:cNvSpPr>
          <p:nvPr>
            <p:ph idx="1"/>
          </p:nvPr>
        </p:nvSpPr>
        <p:spPr>
          <a:xfrm>
            <a:off x="645130" y="1622612"/>
            <a:ext cx="9404723" cy="4625787"/>
          </a:xfrm>
        </p:spPr>
        <p:txBody>
          <a:bodyPr>
            <a:normAutofit/>
          </a:bodyPr>
          <a:lstStyle/>
          <a:p>
            <a:pPr algn="l">
              <a:buFont typeface="Arial" panose="020B0604020202020204" pitchFamily="34" charset="0"/>
              <a:buChar char="•"/>
            </a:pPr>
            <a:r>
              <a:rPr lang="en-US" sz="1700" b="0" i="0" dirty="0">
                <a:effectLst/>
              </a:rPr>
              <a:t>Not suitable for handling complex dependencies.</a:t>
            </a:r>
          </a:p>
          <a:p>
            <a:pPr algn="l">
              <a:buFont typeface="Arial" panose="020B0604020202020204" pitchFamily="34" charset="0"/>
              <a:buChar char="•"/>
            </a:pPr>
            <a:endParaRPr lang="en-US" sz="1700" b="0" i="0" dirty="0">
              <a:effectLst/>
            </a:endParaRPr>
          </a:p>
          <a:p>
            <a:pPr algn="l">
              <a:buFont typeface="Arial" panose="020B0604020202020204" pitchFamily="34" charset="0"/>
              <a:buChar char="•"/>
            </a:pPr>
            <a:r>
              <a:rPr lang="en-US" sz="1700" b="0" i="0" dirty="0">
                <a:effectLst/>
              </a:rPr>
              <a:t>Depends heavily on customer interaction, so if customer is not clear, team can be driven in the wrong direction.</a:t>
            </a:r>
          </a:p>
          <a:p>
            <a:pPr algn="l">
              <a:buFont typeface="Arial" panose="020B0604020202020204" pitchFamily="34" charset="0"/>
              <a:buChar char="•"/>
            </a:pPr>
            <a:endParaRPr lang="en-US" sz="1700" b="0" i="0" dirty="0">
              <a:effectLst/>
            </a:endParaRPr>
          </a:p>
          <a:p>
            <a:pPr algn="l">
              <a:buFont typeface="Arial" panose="020B0604020202020204" pitchFamily="34" charset="0"/>
              <a:buChar char="•"/>
            </a:pPr>
            <a:r>
              <a:rPr lang="en-US" sz="1700" b="0" i="0" dirty="0">
                <a:effectLst/>
              </a:rPr>
              <a:t>There is a very high individual dependency, since there is minimum documentation generated.</a:t>
            </a:r>
          </a:p>
          <a:p>
            <a:pPr algn="l">
              <a:buFont typeface="Arial" panose="020B0604020202020204" pitchFamily="34" charset="0"/>
              <a:buChar char="•"/>
            </a:pPr>
            <a:endParaRPr lang="en-US" sz="1700" b="0" i="0" dirty="0">
              <a:effectLst/>
            </a:endParaRPr>
          </a:p>
          <a:p>
            <a:pPr algn="l">
              <a:buFont typeface="Arial" panose="020B0604020202020204" pitchFamily="34" charset="0"/>
              <a:buChar char="•"/>
            </a:pPr>
            <a:r>
              <a:rPr lang="en-US" sz="1700" b="0" i="0" dirty="0">
                <a:effectLst/>
              </a:rPr>
              <a:t>Transfer of technology to new team members may be quite challenging due to lack of documentation.</a:t>
            </a:r>
          </a:p>
          <a:p>
            <a:endParaRPr lang="en-IN" dirty="0"/>
          </a:p>
        </p:txBody>
      </p:sp>
    </p:spTree>
    <p:extLst>
      <p:ext uri="{BB962C8B-B14F-4D97-AF65-F5344CB8AC3E}">
        <p14:creationId xmlns:p14="http://schemas.microsoft.com/office/powerpoint/2010/main" val="76787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82A2-8577-91AE-C78B-17EE82257B41}"/>
              </a:ext>
            </a:extLst>
          </p:cNvPr>
          <p:cNvSpPr>
            <a:spLocks noGrp="1"/>
          </p:cNvSpPr>
          <p:nvPr>
            <p:ph type="title"/>
          </p:nvPr>
        </p:nvSpPr>
        <p:spPr/>
        <p:txBody>
          <a:bodyPr/>
          <a:lstStyle/>
          <a:p>
            <a:r>
              <a:rPr lang="en-IN" dirty="0"/>
              <a:t>CONCLUSION OF AGILE MODEL </a:t>
            </a:r>
          </a:p>
        </p:txBody>
      </p:sp>
      <p:sp>
        <p:nvSpPr>
          <p:cNvPr id="3" name="Content Placeholder 2">
            <a:extLst>
              <a:ext uri="{FF2B5EF4-FFF2-40B4-BE49-F238E27FC236}">
                <a16:creationId xmlns:a16="http://schemas.microsoft.com/office/drawing/2014/main" id="{29E5F144-FA53-0C50-2C28-6C0C370F2D9B}"/>
              </a:ext>
            </a:extLst>
          </p:cNvPr>
          <p:cNvSpPr>
            <a:spLocks noGrp="1"/>
          </p:cNvSpPr>
          <p:nvPr>
            <p:ph idx="1"/>
          </p:nvPr>
        </p:nvSpPr>
        <p:spPr>
          <a:xfrm>
            <a:off x="645130" y="1658472"/>
            <a:ext cx="9404723" cy="4589928"/>
          </a:xfrm>
        </p:spPr>
        <p:txBody>
          <a:bodyPr/>
          <a:lstStyle/>
          <a:p>
            <a:pPr marL="0" indent="0">
              <a:buNone/>
            </a:pPr>
            <a:r>
              <a:rPr lang="en-US" sz="2400" dirty="0"/>
              <a:t>In conclusion, the Agile Model provides organizations with a framework to thrive in an ever-changing business landscape. By embracing the principles of flexibility, adaptability, transparency, and collaboration, organizations can deliver value to stakeholders while fostering a culture of continuous improvement. Looking ahead, we can expect further advancements in Agile methodologies and the integration of Agile with other frameworks, paving the way for even more effective and efficient ways of working</a:t>
            </a:r>
            <a:r>
              <a:rPr lang="en-US" dirty="0"/>
              <a:t>.</a:t>
            </a:r>
            <a:endParaRPr lang="en-IN" dirty="0"/>
          </a:p>
        </p:txBody>
      </p:sp>
    </p:spTree>
    <p:extLst>
      <p:ext uri="{BB962C8B-B14F-4D97-AF65-F5344CB8AC3E}">
        <p14:creationId xmlns:p14="http://schemas.microsoft.com/office/powerpoint/2010/main" val="360093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82A2-8577-91AE-C78B-17EE82257B41}"/>
              </a:ext>
            </a:extLst>
          </p:cNvPr>
          <p:cNvSpPr>
            <a:spLocks noGrp="1"/>
          </p:cNvSpPr>
          <p:nvPr>
            <p:ph type="title"/>
          </p:nvPr>
        </p:nvSpPr>
        <p:spPr>
          <a:xfrm>
            <a:off x="646111" y="480710"/>
            <a:ext cx="9403742" cy="993527"/>
          </a:xfrm>
        </p:spPr>
        <p:txBody>
          <a:bodyPr/>
          <a:lstStyle/>
          <a:p>
            <a:pPr algn="r"/>
            <a:r>
              <a:rPr lang="en-IN" b="1" dirty="0"/>
              <a:t>BUG SQUASHERS </a:t>
            </a:r>
          </a:p>
        </p:txBody>
      </p:sp>
      <p:sp>
        <p:nvSpPr>
          <p:cNvPr id="3" name="Content Placeholder 2">
            <a:extLst>
              <a:ext uri="{FF2B5EF4-FFF2-40B4-BE49-F238E27FC236}">
                <a16:creationId xmlns:a16="http://schemas.microsoft.com/office/drawing/2014/main" id="{29E5F144-FA53-0C50-2C28-6C0C370F2D9B}"/>
              </a:ext>
            </a:extLst>
          </p:cNvPr>
          <p:cNvSpPr>
            <a:spLocks noGrp="1"/>
          </p:cNvSpPr>
          <p:nvPr>
            <p:ph idx="1"/>
          </p:nvPr>
        </p:nvSpPr>
        <p:spPr>
          <a:xfrm>
            <a:off x="645130" y="1658472"/>
            <a:ext cx="9404723" cy="4589928"/>
          </a:xfrm>
        </p:spPr>
        <p:txBody>
          <a:bodyPr>
            <a:normAutofit/>
          </a:bodyPr>
          <a:lstStyle/>
          <a:p>
            <a:pPr marL="0" indent="0" algn="r">
              <a:buNone/>
            </a:pPr>
            <a:r>
              <a:rPr lang="en-IN" sz="2200" dirty="0"/>
              <a:t>Amisha</a:t>
            </a:r>
          </a:p>
          <a:p>
            <a:pPr marL="0" indent="0" algn="r">
              <a:buNone/>
            </a:pPr>
            <a:r>
              <a:rPr lang="en-IN" sz="2200" dirty="0"/>
              <a:t>Guna</a:t>
            </a:r>
          </a:p>
          <a:p>
            <a:pPr marL="0" indent="0" algn="r">
              <a:buNone/>
            </a:pPr>
            <a:r>
              <a:rPr lang="en-IN" sz="2200" dirty="0"/>
              <a:t>Hariharan</a:t>
            </a:r>
          </a:p>
          <a:p>
            <a:pPr marL="0" indent="0" algn="r">
              <a:buNone/>
            </a:pPr>
            <a:r>
              <a:rPr lang="en-IN" sz="2200" dirty="0"/>
              <a:t>Sripadh</a:t>
            </a:r>
          </a:p>
          <a:p>
            <a:pPr marL="0" indent="0" algn="r">
              <a:buNone/>
            </a:pPr>
            <a:r>
              <a:rPr lang="en-IN" sz="2200" dirty="0"/>
              <a:t>Sudhakar</a:t>
            </a:r>
          </a:p>
        </p:txBody>
      </p:sp>
    </p:spTree>
    <p:extLst>
      <p:ext uri="{BB962C8B-B14F-4D97-AF65-F5344CB8AC3E}">
        <p14:creationId xmlns:p14="http://schemas.microsoft.com/office/powerpoint/2010/main" val="429383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F64B-929C-7FF7-84AD-D5711CC44A92}"/>
              </a:ext>
            </a:extLst>
          </p:cNvPr>
          <p:cNvSpPr>
            <a:spLocks noGrp="1"/>
          </p:cNvSpPr>
          <p:nvPr>
            <p:ph type="title"/>
          </p:nvPr>
        </p:nvSpPr>
        <p:spPr/>
        <p:txBody>
          <a:bodyPr/>
          <a:lstStyle/>
          <a:p>
            <a:r>
              <a:rPr lang="en-IN" dirty="0"/>
              <a:t>V-MODEL IN SOFTWARE TESTING</a:t>
            </a:r>
          </a:p>
        </p:txBody>
      </p:sp>
      <p:sp>
        <p:nvSpPr>
          <p:cNvPr id="3" name="Content Placeholder 2">
            <a:extLst>
              <a:ext uri="{FF2B5EF4-FFF2-40B4-BE49-F238E27FC236}">
                <a16:creationId xmlns:a16="http://schemas.microsoft.com/office/drawing/2014/main" id="{0D08BAE1-0B58-DC38-CB16-1EB2D8520F4A}"/>
              </a:ext>
            </a:extLst>
          </p:cNvPr>
          <p:cNvSpPr>
            <a:spLocks noGrp="1"/>
          </p:cNvSpPr>
          <p:nvPr>
            <p:ph idx="1"/>
          </p:nvPr>
        </p:nvSpPr>
        <p:spPr>
          <a:xfrm>
            <a:off x="646111" y="1380566"/>
            <a:ext cx="9404723" cy="4831976"/>
          </a:xfrm>
        </p:spPr>
        <p:txBody>
          <a:bodyPr>
            <a:normAutofit/>
          </a:bodyPr>
          <a:lstStyle/>
          <a:p>
            <a:r>
              <a:rPr lang="en-US" dirty="0"/>
              <a:t>The V-Model is a software development and testing methodology that is based on the concept of a V-shape. The V-model is a </a:t>
            </a:r>
            <a:r>
              <a:rPr lang="en-US" b="1" dirty="0"/>
              <a:t>variation of the traditional waterfall model</a:t>
            </a:r>
            <a:r>
              <a:rPr lang="en-US" dirty="0"/>
              <a:t> and emphasizes the importance of </a:t>
            </a:r>
            <a:r>
              <a:rPr lang="en-US" b="1" dirty="0"/>
              <a:t>testing parallelly</a:t>
            </a:r>
            <a:r>
              <a:rPr lang="en-US" dirty="0"/>
              <a:t> throughout the corresponding stage of the software development life cycle (SDLC) i.e. </a:t>
            </a:r>
            <a:r>
              <a:rPr lang="en-US" sz="2000" dirty="0"/>
              <a:t>Requirement Analysis, Design, Implementation, Testing, Deployment</a:t>
            </a:r>
            <a:r>
              <a:rPr lang="en-US" dirty="0"/>
              <a:t> and</a:t>
            </a:r>
            <a:r>
              <a:rPr lang="en-US" sz="2000" dirty="0"/>
              <a:t> Maintenance.</a:t>
            </a:r>
            <a:endParaRPr lang="en-US" dirty="0"/>
          </a:p>
          <a:p>
            <a:r>
              <a:rPr lang="en-US" dirty="0"/>
              <a:t>The V-Model consists of two main parts:</a:t>
            </a:r>
          </a:p>
          <a:p>
            <a:pPr marL="0" indent="0">
              <a:buNone/>
            </a:pPr>
            <a:r>
              <a:rPr lang="en-US" dirty="0"/>
              <a:t>         1.the development phase and </a:t>
            </a:r>
          </a:p>
          <a:p>
            <a:pPr marL="0" indent="0">
              <a:buNone/>
            </a:pPr>
            <a:r>
              <a:rPr lang="en-US" dirty="0"/>
              <a:t>         2.the testing phase. </a:t>
            </a:r>
          </a:p>
          <a:p>
            <a:endParaRPr lang="en-US" dirty="0"/>
          </a:p>
          <a:p>
            <a:r>
              <a:rPr lang="en-US" dirty="0"/>
              <a:t>Each level of the development phase has a corresponding level of the testing phase, and each level builds on the previous level.</a:t>
            </a:r>
          </a:p>
          <a:p>
            <a:endParaRPr lang="en-IN" dirty="0"/>
          </a:p>
        </p:txBody>
      </p:sp>
    </p:spTree>
    <p:extLst>
      <p:ext uri="{BB962C8B-B14F-4D97-AF65-F5344CB8AC3E}">
        <p14:creationId xmlns:p14="http://schemas.microsoft.com/office/powerpoint/2010/main" val="255282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A83E-E9A4-E5F0-80D3-7096ABD7363E}"/>
              </a:ext>
            </a:extLst>
          </p:cNvPr>
          <p:cNvSpPr>
            <a:spLocks noGrp="1"/>
          </p:cNvSpPr>
          <p:nvPr>
            <p:ph type="title"/>
          </p:nvPr>
        </p:nvSpPr>
        <p:spPr/>
        <p:txBody>
          <a:bodyPr/>
          <a:lstStyle/>
          <a:p>
            <a:r>
              <a:rPr lang="en-IN" dirty="0"/>
              <a:t>PHASES OF V-MODEL</a:t>
            </a:r>
            <a:br>
              <a:rPr lang="en-IN" dirty="0"/>
            </a:br>
            <a:endParaRPr lang="en-IN" dirty="0"/>
          </a:p>
        </p:txBody>
      </p:sp>
      <p:pic>
        <p:nvPicPr>
          <p:cNvPr id="5" name="Content Placeholder 4">
            <a:extLst>
              <a:ext uri="{FF2B5EF4-FFF2-40B4-BE49-F238E27FC236}">
                <a16:creationId xmlns:a16="http://schemas.microsoft.com/office/drawing/2014/main" id="{A583EB98-45B2-DCE8-54D9-33C51DA84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887" y="1853248"/>
            <a:ext cx="5273903" cy="4195763"/>
          </a:xfrm>
        </p:spPr>
      </p:pic>
    </p:spTree>
    <p:extLst>
      <p:ext uri="{BB962C8B-B14F-4D97-AF65-F5344CB8AC3E}">
        <p14:creationId xmlns:p14="http://schemas.microsoft.com/office/powerpoint/2010/main" val="393976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077F-D4A3-F19F-5899-0B974839B3D2}"/>
              </a:ext>
            </a:extLst>
          </p:cNvPr>
          <p:cNvSpPr>
            <a:spLocks noGrp="1"/>
          </p:cNvSpPr>
          <p:nvPr>
            <p:ph type="title"/>
          </p:nvPr>
        </p:nvSpPr>
        <p:spPr/>
        <p:txBody>
          <a:bodyPr/>
          <a:lstStyle/>
          <a:p>
            <a:r>
              <a:rPr lang="en-IN" dirty="0"/>
              <a:t>PRINCIPLES OF V-MODEL</a:t>
            </a:r>
          </a:p>
        </p:txBody>
      </p:sp>
      <p:sp>
        <p:nvSpPr>
          <p:cNvPr id="3" name="Content Placeholder 2">
            <a:extLst>
              <a:ext uri="{FF2B5EF4-FFF2-40B4-BE49-F238E27FC236}">
                <a16:creationId xmlns:a16="http://schemas.microsoft.com/office/drawing/2014/main" id="{197114BC-9DC4-58BD-9345-550D1F54E072}"/>
              </a:ext>
            </a:extLst>
          </p:cNvPr>
          <p:cNvSpPr>
            <a:spLocks noGrp="1"/>
          </p:cNvSpPr>
          <p:nvPr>
            <p:ph idx="1"/>
          </p:nvPr>
        </p:nvSpPr>
        <p:spPr>
          <a:xfrm>
            <a:off x="645132" y="1497106"/>
            <a:ext cx="9404722" cy="4751293"/>
          </a:xfrm>
        </p:spPr>
        <p:txBody>
          <a:bodyPr>
            <a:normAutofit fontScale="85000" lnSpcReduction="20000"/>
          </a:bodyPr>
          <a:lstStyle/>
          <a:p>
            <a:r>
              <a:rPr lang="en-US" dirty="0"/>
              <a:t>Testing is an integral part of the SDLC: The V-Model emphasizes testing at every stage of the software development process. Testing is not an afterthought or an optional activity but an integral part of the SDLC.</a:t>
            </a:r>
          </a:p>
          <a:p>
            <a:endParaRPr lang="en-US" dirty="0"/>
          </a:p>
          <a:p>
            <a:r>
              <a:rPr lang="en-US" dirty="0"/>
              <a:t>Testing starts early: Testing starts early in the SDLC, beginning with the requirements analysis phase. The earlier defects are found, the easier and less expensive they are to fix.</a:t>
            </a:r>
          </a:p>
          <a:p>
            <a:endParaRPr lang="en-US" dirty="0"/>
          </a:p>
          <a:p>
            <a:r>
              <a:rPr lang="en-US" dirty="0"/>
              <a:t>Defect prevention: The V-Model emphasizes defect prevention by ensuring that requirements are clear, complete, and consistent, and that design documents are accurate and complete. This helps to prevent defects from entering the system in the first place.</a:t>
            </a:r>
          </a:p>
          <a:p>
            <a:endParaRPr lang="en-US" dirty="0"/>
          </a:p>
          <a:p>
            <a:r>
              <a:rPr lang="en-US" dirty="0"/>
              <a:t>Verification and validation: The V-Model emphasizes the importance of both verification and validation. Verification ensures that the software meets the requirements and specifications, while validation ensures that the software meets the needs of the users or customers.</a:t>
            </a:r>
            <a:endParaRPr lang="en-IN" dirty="0"/>
          </a:p>
        </p:txBody>
      </p:sp>
    </p:spTree>
    <p:extLst>
      <p:ext uri="{BB962C8B-B14F-4D97-AF65-F5344CB8AC3E}">
        <p14:creationId xmlns:p14="http://schemas.microsoft.com/office/powerpoint/2010/main" val="27045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E1E-D37E-EBDB-422D-8C062A82960C}"/>
              </a:ext>
            </a:extLst>
          </p:cNvPr>
          <p:cNvSpPr>
            <a:spLocks noGrp="1"/>
          </p:cNvSpPr>
          <p:nvPr>
            <p:ph type="title"/>
          </p:nvPr>
        </p:nvSpPr>
        <p:spPr>
          <a:xfrm>
            <a:off x="646111" y="425824"/>
            <a:ext cx="9404723" cy="1400530"/>
          </a:xfrm>
        </p:spPr>
        <p:txBody>
          <a:bodyPr/>
          <a:lstStyle/>
          <a:p>
            <a:r>
              <a:rPr lang="en-IN" dirty="0"/>
              <a:t>USES OF V-MODEL</a:t>
            </a:r>
            <a:br>
              <a:rPr lang="en-IN" dirty="0"/>
            </a:br>
            <a:endParaRPr lang="en-IN" dirty="0"/>
          </a:p>
        </p:txBody>
      </p:sp>
      <p:sp>
        <p:nvSpPr>
          <p:cNvPr id="3" name="Content Placeholder 2">
            <a:extLst>
              <a:ext uri="{FF2B5EF4-FFF2-40B4-BE49-F238E27FC236}">
                <a16:creationId xmlns:a16="http://schemas.microsoft.com/office/drawing/2014/main" id="{4EFA39FE-F323-06BC-344D-31F12F508E75}"/>
              </a:ext>
            </a:extLst>
          </p:cNvPr>
          <p:cNvSpPr>
            <a:spLocks noGrp="1"/>
          </p:cNvSpPr>
          <p:nvPr>
            <p:ph idx="1"/>
          </p:nvPr>
        </p:nvSpPr>
        <p:spPr>
          <a:xfrm>
            <a:off x="645132" y="2259106"/>
            <a:ext cx="9404722" cy="2850776"/>
          </a:xfrm>
        </p:spPr>
        <p:txBody>
          <a:bodyPr>
            <a:normAutofit/>
          </a:bodyPr>
          <a:lstStyle/>
          <a:p>
            <a:r>
              <a:rPr lang="en-US" dirty="0"/>
              <a:t>When the requirement is well defined and not ambiguous.</a:t>
            </a:r>
          </a:p>
          <a:p>
            <a:pPr marL="0" indent="0">
              <a:buNone/>
            </a:pPr>
            <a:endParaRPr lang="en-US" dirty="0"/>
          </a:p>
          <a:p>
            <a:r>
              <a:rPr lang="en-US" dirty="0"/>
              <a:t>The V-shaped model should be used for small to medium-sized projects where requirements are clearly defined and fixed.</a:t>
            </a:r>
          </a:p>
          <a:p>
            <a:pPr marL="0" indent="0">
              <a:buNone/>
            </a:pPr>
            <a:endParaRPr lang="en-US" dirty="0"/>
          </a:p>
          <a:p>
            <a:r>
              <a:rPr lang="en-US" dirty="0"/>
              <a:t>The V-shaped model should be chosen when sample technical resources are available with essential technical expertise.</a:t>
            </a:r>
            <a:endParaRPr lang="en-IN" dirty="0"/>
          </a:p>
        </p:txBody>
      </p:sp>
    </p:spTree>
    <p:extLst>
      <p:ext uri="{BB962C8B-B14F-4D97-AF65-F5344CB8AC3E}">
        <p14:creationId xmlns:p14="http://schemas.microsoft.com/office/powerpoint/2010/main" val="58634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45C6-B3BD-B062-2701-9ECFAF490539}"/>
              </a:ext>
            </a:extLst>
          </p:cNvPr>
          <p:cNvSpPr>
            <a:spLocks noGrp="1"/>
          </p:cNvSpPr>
          <p:nvPr>
            <p:ph type="title"/>
          </p:nvPr>
        </p:nvSpPr>
        <p:spPr/>
        <p:txBody>
          <a:bodyPr/>
          <a:lstStyle/>
          <a:p>
            <a:r>
              <a:rPr lang="en-IN" dirty="0"/>
              <a:t>PROS &amp; CONS</a:t>
            </a:r>
          </a:p>
        </p:txBody>
      </p:sp>
      <p:sp>
        <p:nvSpPr>
          <p:cNvPr id="3" name="Content Placeholder 2">
            <a:extLst>
              <a:ext uri="{FF2B5EF4-FFF2-40B4-BE49-F238E27FC236}">
                <a16:creationId xmlns:a16="http://schemas.microsoft.com/office/drawing/2014/main" id="{21DB37D3-F306-348A-37CC-07C067269767}"/>
              </a:ext>
            </a:extLst>
          </p:cNvPr>
          <p:cNvSpPr>
            <a:spLocks noGrp="1"/>
          </p:cNvSpPr>
          <p:nvPr>
            <p:ph sz="half" idx="1"/>
          </p:nvPr>
        </p:nvSpPr>
        <p:spPr>
          <a:xfrm>
            <a:off x="646112" y="2060575"/>
            <a:ext cx="4853540" cy="4195763"/>
          </a:xfrm>
        </p:spPr>
        <p:txBody>
          <a:bodyPr>
            <a:normAutofit/>
          </a:bodyPr>
          <a:lstStyle/>
          <a:p>
            <a:r>
              <a:rPr lang="en-US" sz="2400" dirty="0"/>
              <a:t>Early detection of defects.</a:t>
            </a:r>
          </a:p>
          <a:p>
            <a:r>
              <a:rPr lang="en-US" sz="2400" dirty="0"/>
              <a:t>Emphasizes quality.</a:t>
            </a:r>
          </a:p>
          <a:p>
            <a:r>
              <a:rPr lang="en-US" sz="2400" dirty="0"/>
              <a:t>Improved traceability.</a:t>
            </a:r>
          </a:p>
          <a:p>
            <a:r>
              <a:rPr lang="en-US" sz="2400" dirty="0"/>
              <a:t>Integration of testing.</a:t>
            </a:r>
          </a:p>
          <a:p>
            <a:r>
              <a:rPr lang="en-US" sz="2400" dirty="0"/>
              <a:t>Predictable and well-defined process.</a:t>
            </a:r>
            <a:endParaRPr lang="en-IN" sz="2400" dirty="0"/>
          </a:p>
        </p:txBody>
      </p:sp>
      <p:sp>
        <p:nvSpPr>
          <p:cNvPr id="4" name="Content Placeholder 3">
            <a:extLst>
              <a:ext uri="{FF2B5EF4-FFF2-40B4-BE49-F238E27FC236}">
                <a16:creationId xmlns:a16="http://schemas.microsoft.com/office/drawing/2014/main" id="{8EF64A31-0C10-EDA7-B25C-021AA117672E}"/>
              </a:ext>
            </a:extLst>
          </p:cNvPr>
          <p:cNvSpPr>
            <a:spLocks noGrp="1"/>
          </p:cNvSpPr>
          <p:nvPr>
            <p:ph sz="half" idx="2"/>
          </p:nvPr>
        </p:nvSpPr>
        <p:spPr>
          <a:xfrm>
            <a:off x="5654493" y="2056092"/>
            <a:ext cx="4762495" cy="4200245"/>
          </a:xfrm>
        </p:spPr>
        <p:txBody>
          <a:bodyPr>
            <a:normAutofit/>
          </a:bodyPr>
          <a:lstStyle/>
          <a:p>
            <a:r>
              <a:rPr lang="en-US" sz="2400" dirty="0"/>
              <a:t>Rigidity.</a:t>
            </a:r>
          </a:p>
          <a:p>
            <a:r>
              <a:rPr lang="en-US" sz="2400" dirty="0"/>
              <a:t>Documentation-heavy.</a:t>
            </a:r>
          </a:p>
          <a:p>
            <a:r>
              <a:rPr lang="en-US" sz="2400" dirty="0"/>
              <a:t>Limited applicability.</a:t>
            </a:r>
          </a:p>
          <a:p>
            <a:r>
              <a:rPr lang="en-US" sz="2400" dirty="0"/>
              <a:t>Dependence on testing.</a:t>
            </a:r>
          </a:p>
          <a:p>
            <a:r>
              <a:rPr lang="en-US" sz="2400" dirty="0"/>
              <a:t>Limited scope for creativity.</a:t>
            </a:r>
            <a:endParaRPr lang="en-IN" sz="2400" dirty="0"/>
          </a:p>
        </p:txBody>
      </p:sp>
    </p:spTree>
    <p:extLst>
      <p:ext uri="{BB962C8B-B14F-4D97-AF65-F5344CB8AC3E}">
        <p14:creationId xmlns:p14="http://schemas.microsoft.com/office/powerpoint/2010/main" val="38674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3F63-F2C9-5217-F9B4-5C7F1C420088}"/>
              </a:ext>
            </a:extLst>
          </p:cNvPr>
          <p:cNvSpPr>
            <a:spLocks noGrp="1"/>
          </p:cNvSpPr>
          <p:nvPr>
            <p:ph type="title"/>
          </p:nvPr>
        </p:nvSpPr>
        <p:spPr/>
        <p:txBody>
          <a:bodyPr/>
          <a:lstStyle/>
          <a:p>
            <a:r>
              <a:rPr lang="en-IN" dirty="0"/>
              <a:t>CONCLUSION OF V-MODEL</a:t>
            </a:r>
            <a:br>
              <a:rPr lang="en-IN" dirty="0"/>
            </a:br>
            <a:endParaRPr lang="en-IN" dirty="0"/>
          </a:p>
        </p:txBody>
      </p:sp>
      <p:sp>
        <p:nvSpPr>
          <p:cNvPr id="3" name="Content Placeholder 2">
            <a:extLst>
              <a:ext uri="{FF2B5EF4-FFF2-40B4-BE49-F238E27FC236}">
                <a16:creationId xmlns:a16="http://schemas.microsoft.com/office/drawing/2014/main" id="{3A12FAA7-187B-BAB5-DB74-AB8FCBD2D7F0}"/>
              </a:ext>
            </a:extLst>
          </p:cNvPr>
          <p:cNvSpPr>
            <a:spLocks noGrp="1"/>
          </p:cNvSpPr>
          <p:nvPr>
            <p:ph idx="1"/>
          </p:nvPr>
        </p:nvSpPr>
        <p:spPr>
          <a:xfrm>
            <a:off x="646111" y="2070847"/>
            <a:ext cx="8946541" cy="4195481"/>
          </a:xfrm>
        </p:spPr>
        <p:txBody>
          <a:bodyPr>
            <a:normAutofit/>
          </a:bodyPr>
          <a:lstStyle/>
          <a:p>
            <a:pPr marL="0" indent="0">
              <a:buNone/>
            </a:pPr>
            <a:r>
              <a:rPr lang="en-US" sz="2400" dirty="0"/>
              <a:t>The V-Model is useful for software development and testing that emphasizes testing throughout the SDLC. Each phase of the V-Model builds on the previous phase, and each phase is linked to a corresponding level of the testing phase. By following the V-Model, software development teams can ensure that the software meets the requirements and specifications, is thoroughly tested, and is well-maintained throughout its life cycle.</a:t>
            </a:r>
            <a:endParaRPr lang="en-IN" sz="2400" dirty="0"/>
          </a:p>
        </p:txBody>
      </p:sp>
    </p:spTree>
    <p:extLst>
      <p:ext uri="{BB962C8B-B14F-4D97-AF65-F5344CB8AC3E}">
        <p14:creationId xmlns:p14="http://schemas.microsoft.com/office/powerpoint/2010/main" val="74765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8BE5-381E-1C85-A367-0974417A0BE5}"/>
              </a:ext>
            </a:extLst>
          </p:cNvPr>
          <p:cNvSpPr>
            <a:spLocks noGrp="1"/>
          </p:cNvSpPr>
          <p:nvPr>
            <p:ph type="title"/>
          </p:nvPr>
        </p:nvSpPr>
        <p:spPr>
          <a:xfrm>
            <a:off x="1103312" y="443753"/>
            <a:ext cx="8946541" cy="1044388"/>
          </a:xfrm>
        </p:spPr>
        <p:txBody>
          <a:bodyPr/>
          <a:lstStyle/>
          <a:p>
            <a:r>
              <a:rPr lang="en-US" sz="4000" dirty="0"/>
              <a:t>AGILE MODEL IN SOFTWARE TESTING</a:t>
            </a:r>
            <a:endParaRPr lang="en-IN" sz="4000" dirty="0"/>
          </a:p>
        </p:txBody>
      </p:sp>
      <p:sp>
        <p:nvSpPr>
          <p:cNvPr id="3" name="Content Placeholder 2">
            <a:extLst>
              <a:ext uri="{FF2B5EF4-FFF2-40B4-BE49-F238E27FC236}">
                <a16:creationId xmlns:a16="http://schemas.microsoft.com/office/drawing/2014/main" id="{7B2A4EFB-7428-C225-660F-2866449E3D77}"/>
              </a:ext>
            </a:extLst>
          </p:cNvPr>
          <p:cNvSpPr>
            <a:spLocks noGrp="1"/>
          </p:cNvSpPr>
          <p:nvPr>
            <p:ph idx="1"/>
          </p:nvPr>
        </p:nvSpPr>
        <p:spPr>
          <a:xfrm>
            <a:off x="869576" y="1909481"/>
            <a:ext cx="9180277" cy="4504765"/>
          </a:xfrm>
        </p:spPr>
        <p:txBody>
          <a:bodyPr>
            <a:normAutofit/>
          </a:bodyPr>
          <a:lstStyle/>
          <a:p>
            <a:r>
              <a:rPr lang="en-US" dirty="0"/>
              <a:t>The meaning of Agile is swift or versatile or adaptable.</a:t>
            </a:r>
          </a:p>
          <a:p>
            <a:r>
              <a:rPr lang="en-US" dirty="0"/>
              <a:t>Agile is based on the </a:t>
            </a:r>
            <a:r>
              <a:rPr lang="en-US" b="1" dirty="0"/>
              <a:t>adaptive software development methods</a:t>
            </a:r>
            <a:r>
              <a:rPr lang="en-US" dirty="0"/>
              <a:t>, whereas the traditional SDLC models like the waterfall model is based on a predictive approach.</a:t>
            </a:r>
          </a:p>
          <a:p>
            <a:r>
              <a:rPr lang="en-US" dirty="0"/>
              <a:t>The project scope and requirements are laid down at the beginning of the development process. </a:t>
            </a:r>
          </a:p>
          <a:p>
            <a:r>
              <a:rPr lang="en-US" dirty="0"/>
              <a:t>Agile methods break tasks into </a:t>
            </a:r>
            <a:r>
              <a:rPr lang="en-US" b="1" dirty="0"/>
              <a:t>smaller iterations or time boxes</a:t>
            </a:r>
            <a:r>
              <a:rPr lang="en-US" dirty="0"/>
              <a:t> to deliver specific features for a release.</a:t>
            </a:r>
          </a:p>
          <a:p>
            <a:r>
              <a:rPr lang="en-US" dirty="0"/>
              <a:t>Each iteration involves a team working through a full software development life cycle including planning, requirements analysis, design, coding, and testing before a working product is demonstrated to the client.</a:t>
            </a:r>
            <a:endParaRPr lang="en-IN" dirty="0"/>
          </a:p>
        </p:txBody>
      </p:sp>
    </p:spTree>
    <p:extLst>
      <p:ext uri="{BB962C8B-B14F-4D97-AF65-F5344CB8AC3E}">
        <p14:creationId xmlns:p14="http://schemas.microsoft.com/office/powerpoint/2010/main" val="384068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64FA-E99A-F4E5-E189-B2A7301F7E28}"/>
              </a:ext>
            </a:extLst>
          </p:cNvPr>
          <p:cNvSpPr>
            <a:spLocks noGrp="1"/>
          </p:cNvSpPr>
          <p:nvPr>
            <p:ph type="title"/>
          </p:nvPr>
        </p:nvSpPr>
        <p:spPr>
          <a:xfrm>
            <a:off x="883857" y="396734"/>
            <a:ext cx="9404723" cy="918882"/>
          </a:xfrm>
        </p:spPr>
        <p:txBody>
          <a:bodyPr/>
          <a:lstStyle/>
          <a:p>
            <a:pPr algn="ctr"/>
            <a:r>
              <a:rPr lang="en-IN" dirty="0"/>
              <a:t>AGILE MODEL</a:t>
            </a:r>
          </a:p>
        </p:txBody>
      </p:sp>
      <p:pic>
        <p:nvPicPr>
          <p:cNvPr id="4" name="Content Placeholder 3">
            <a:extLst>
              <a:ext uri="{FF2B5EF4-FFF2-40B4-BE49-F238E27FC236}">
                <a16:creationId xmlns:a16="http://schemas.microsoft.com/office/drawing/2014/main" id="{BC0ACA95-E696-807F-BED8-85E487214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6980" y="1408826"/>
            <a:ext cx="3678476" cy="4195762"/>
          </a:xfrm>
          <a:prstGeom prst="rect">
            <a:avLst/>
          </a:prstGeom>
        </p:spPr>
      </p:pic>
      <p:sp>
        <p:nvSpPr>
          <p:cNvPr id="3" name="TextBox 2">
            <a:extLst>
              <a:ext uri="{FF2B5EF4-FFF2-40B4-BE49-F238E27FC236}">
                <a16:creationId xmlns:a16="http://schemas.microsoft.com/office/drawing/2014/main" id="{7B45B18A-88DB-06C4-29EF-22AE4FA8F9C3}"/>
              </a:ext>
            </a:extLst>
          </p:cNvPr>
          <p:cNvSpPr txBox="1"/>
          <p:nvPr/>
        </p:nvSpPr>
        <p:spPr>
          <a:xfrm>
            <a:off x="1670179" y="5845713"/>
            <a:ext cx="7949682"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Both development and testing operations are simultaneous</a:t>
            </a:r>
            <a:r>
              <a:rPr lang="en-IN" sz="1700" dirty="0">
                <a:solidFill>
                  <a:srgbClr val="000000"/>
                </a:solidFill>
                <a:latin typeface="Arial" panose="020B0604020202020204" pitchFamily="34" charset="0"/>
              </a:rPr>
              <a:t> </a:t>
            </a:r>
            <a:r>
              <a:rPr lang="en-US" dirty="0"/>
              <a:t>under the Agile model of software testing</a:t>
            </a:r>
            <a:r>
              <a:rPr lang="en-IN" dirty="0"/>
              <a:t>.</a:t>
            </a:r>
            <a:endParaRPr lang="en-US" dirty="0"/>
          </a:p>
        </p:txBody>
      </p:sp>
    </p:spTree>
    <p:extLst>
      <p:ext uri="{BB962C8B-B14F-4D97-AF65-F5344CB8AC3E}">
        <p14:creationId xmlns:p14="http://schemas.microsoft.com/office/powerpoint/2010/main" val="4033738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360</TotalTime>
  <Words>940</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Wingdings</vt:lpstr>
      <vt:lpstr>Wingdings 3</vt:lpstr>
      <vt:lpstr>Ion</vt:lpstr>
      <vt:lpstr>V MODEL &amp; AGILE MODEL</vt:lpstr>
      <vt:lpstr>V-MODEL IN SOFTWARE TESTING</vt:lpstr>
      <vt:lpstr>PHASES OF V-MODEL </vt:lpstr>
      <vt:lpstr>PRINCIPLES OF V-MODEL</vt:lpstr>
      <vt:lpstr>USES OF V-MODEL </vt:lpstr>
      <vt:lpstr>PROS &amp; CONS</vt:lpstr>
      <vt:lpstr>CONCLUSION OF V-MODEL </vt:lpstr>
      <vt:lpstr>AGILE MODEL IN SOFTWARE TESTING</vt:lpstr>
      <vt:lpstr>AGILE MODEL</vt:lpstr>
      <vt:lpstr>PowerPoint Presentation</vt:lpstr>
      <vt:lpstr>PowerPoint Presentation</vt:lpstr>
      <vt:lpstr>LIMITATIONS OF AGILE MODEL </vt:lpstr>
      <vt:lpstr>CONCLUSION OF AGILE MODEL </vt:lpstr>
      <vt:lpstr>BUG SQUASHERS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MODEL</dc:title>
  <dc:creator>Amisha Jha</dc:creator>
  <cp:lastModifiedBy>Hari Haran</cp:lastModifiedBy>
  <cp:revision>11</cp:revision>
  <dcterms:created xsi:type="dcterms:W3CDTF">2023-09-13T11:33:29Z</dcterms:created>
  <dcterms:modified xsi:type="dcterms:W3CDTF">2023-09-13T17:41:52Z</dcterms:modified>
</cp:coreProperties>
</file>