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75FC-89FD-CBDB-D369-78B3B40AAD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17D199-C093-0617-554D-174CCE1E8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7E33A6-B6AC-40D8-2807-1EC0EF28A4BB}"/>
              </a:ext>
            </a:extLst>
          </p:cNvPr>
          <p:cNvSpPr>
            <a:spLocks noGrp="1"/>
          </p:cNvSpPr>
          <p:nvPr>
            <p:ph type="dt" sz="half" idx="10"/>
          </p:nvPr>
        </p:nvSpPr>
        <p:spPr/>
        <p:txBody>
          <a:bodyPr/>
          <a:lstStyle/>
          <a:p>
            <a:fld id="{79E6BD8A-0FBC-4631-831F-1FD308352E39}" type="datetimeFigureOut">
              <a:rPr lang="en-IN" smtClean="0"/>
              <a:t>13-09-2023</a:t>
            </a:fld>
            <a:endParaRPr lang="en-IN"/>
          </a:p>
        </p:txBody>
      </p:sp>
      <p:sp>
        <p:nvSpPr>
          <p:cNvPr id="5" name="Footer Placeholder 4">
            <a:extLst>
              <a:ext uri="{FF2B5EF4-FFF2-40B4-BE49-F238E27FC236}">
                <a16:creationId xmlns:a16="http://schemas.microsoft.com/office/drawing/2014/main" id="{6D468871-E96C-85D3-00FE-06B5D52AC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9F527-78DD-4B74-5F10-51F87ABECE44}"/>
              </a:ext>
            </a:extLst>
          </p:cNvPr>
          <p:cNvSpPr>
            <a:spLocks noGrp="1"/>
          </p:cNvSpPr>
          <p:nvPr>
            <p:ph type="sldNum" sz="quarter" idx="12"/>
          </p:nvPr>
        </p:nvSpPr>
        <p:spPr/>
        <p:txBody>
          <a:bodyPr/>
          <a:lstStyle/>
          <a:p>
            <a:fld id="{07A9C276-E5C1-463B-A54D-9E64586A0BCC}" type="slidenum">
              <a:rPr lang="en-IN" smtClean="0"/>
              <a:t>‹#›</a:t>
            </a:fld>
            <a:endParaRPr lang="en-IN"/>
          </a:p>
        </p:txBody>
      </p:sp>
    </p:spTree>
    <p:extLst>
      <p:ext uri="{BB962C8B-B14F-4D97-AF65-F5344CB8AC3E}">
        <p14:creationId xmlns:p14="http://schemas.microsoft.com/office/powerpoint/2010/main" val="372294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0370-8EB2-76DD-C5F4-D03D035CEC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18A1E6-0C5E-ECB1-073C-9DBEABC721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DB593B-1F99-0FE1-C0F2-45815604C6F2}"/>
              </a:ext>
            </a:extLst>
          </p:cNvPr>
          <p:cNvSpPr>
            <a:spLocks noGrp="1"/>
          </p:cNvSpPr>
          <p:nvPr>
            <p:ph type="dt" sz="half" idx="10"/>
          </p:nvPr>
        </p:nvSpPr>
        <p:spPr/>
        <p:txBody>
          <a:bodyPr/>
          <a:lstStyle/>
          <a:p>
            <a:fld id="{79E6BD8A-0FBC-4631-831F-1FD308352E39}" type="datetimeFigureOut">
              <a:rPr lang="en-IN" smtClean="0"/>
              <a:t>13-09-2023</a:t>
            </a:fld>
            <a:endParaRPr lang="en-IN"/>
          </a:p>
        </p:txBody>
      </p:sp>
      <p:sp>
        <p:nvSpPr>
          <p:cNvPr id="5" name="Footer Placeholder 4">
            <a:extLst>
              <a:ext uri="{FF2B5EF4-FFF2-40B4-BE49-F238E27FC236}">
                <a16:creationId xmlns:a16="http://schemas.microsoft.com/office/drawing/2014/main" id="{9C9A9370-FA39-A8EE-924A-8FFB2C9D4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BA0BF1-D027-943D-E5EE-94D6D408BEBD}"/>
              </a:ext>
            </a:extLst>
          </p:cNvPr>
          <p:cNvSpPr>
            <a:spLocks noGrp="1"/>
          </p:cNvSpPr>
          <p:nvPr>
            <p:ph type="sldNum" sz="quarter" idx="12"/>
          </p:nvPr>
        </p:nvSpPr>
        <p:spPr/>
        <p:txBody>
          <a:bodyPr/>
          <a:lstStyle/>
          <a:p>
            <a:fld id="{07A9C276-E5C1-463B-A54D-9E64586A0BCC}" type="slidenum">
              <a:rPr lang="en-IN" smtClean="0"/>
              <a:t>‹#›</a:t>
            </a:fld>
            <a:endParaRPr lang="en-IN"/>
          </a:p>
        </p:txBody>
      </p:sp>
    </p:spTree>
    <p:extLst>
      <p:ext uri="{BB962C8B-B14F-4D97-AF65-F5344CB8AC3E}">
        <p14:creationId xmlns:p14="http://schemas.microsoft.com/office/powerpoint/2010/main" val="19537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D48D67-D721-373E-FD1D-CC2AE286E4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DD05D-CDD9-296C-4254-CE5B9BB10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A404FA-EA73-FCB1-1BD2-01617AB81351}"/>
              </a:ext>
            </a:extLst>
          </p:cNvPr>
          <p:cNvSpPr>
            <a:spLocks noGrp="1"/>
          </p:cNvSpPr>
          <p:nvPr>
            <p:ph type="dt" sz="half" idx="10"/>
          </p:nvPr>
        </p:nvSpPr>
        <p:spPr/>
        <p:txBody>
          <a:bodyPr/>
          <a:lstStyle/>
          <a:p>
            <a:fld id="{79E6BD8A-0FBC-4631-831F-1FD308352E39}" type="datetimeFigureOut">
              <a:rPr lang="en-IN" smtClean="0"/>
              <a:t>13-09-2023</a:t>
            </a:fld>
            <a:endParaRPr lang="en-IN"/>
          </a:p>
        </p:txBody>
      </p:sp>
      <p:sp>
        <p:nvSpPr>
          <p:cNvPr id="5" name="Footer Placeholder 4">
            <a:extLst>
              <a:ext uri="{FF2B5EF4-FFF2-40B4-BE49-F238E27FC236}">
                <a16:creationId xmlns:a16="http://schemas.microsoft.com/office/drawing/2014/main" id="{A6C899A2-B47C-3E79-EE73-5D4839E67D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672D6-D24D-277F-91FF-F9A7422E62F8}"/>
              </a:ext>
            </a:extLst>
          </p:cNvPr>
          <p:cNvSpPr>
            <a:spLocks noGrp="1"/>
          </p:cNvSpPr>
          <p:nvPr>
            <p:ph type="sldNum" sz="quarter" idx="12"/>
          </p:nvPr>
        </p:nvSpPr>
        <p:spPr/>
        <p:txBody>
          <a:bodyPr/>
          <a:lstStyle/>
          <a:p>
            <a:fld id="{07A9C276-E5C1-463B-A54D-9E64586A0BCC}" type="slidenum">
              <a:rPr lang="en-IN" smtClean="0"/>
              <a:t>‹#›</a:t>
            </a:fld>
            <a:endParaRPr lang="en-IN"/>
          </a:p>
        </p:txBody>
      </p:sp>
    </p:spTree>
    <p:extLst>
      <p:ext uri="{BB962C8B-B14F-4D97-AF65-F5344CB8AC3E}">
        <p14:creationId xmlns:p14="http://schemas.microsoft.com/office/powerpoint/2010/main" val="244808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EFB0-A8C0-3CDC-1003-2C34FA267A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91F0BF-9333-59CD-7856-AE2C18DBA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A0960C-5829-2D21-4D6D-C967B9044CB8}"/>
              </a:ext>
            </a:extLst>
          </p:cNvPr>
          <p:cNvSpPr>
            <a:spLocks noGrp="1"/>
          </p:cNvSpPr>
          <p:nvPr>
            <p:ph type="dt" sz="half" idx="10"/>
          </p:nvPr>
        </p:nvSpPr>
        <p:spPr/>
        <p:txBody>
          <a:bodyPr/>
          <a:lstStyle/>
          <a:p>
            <a:fld id="{79E6BD8A-0FBC-4631-831F-1FD308352E39}" type="datetimeFigureOut">
              <a:rPr lang="en-IN" smtClean="0"/>
              <a:t>13-09-2023</a:t>
            </a:fld>
            <a:endParaRPr lang="en-IN"/>
          </a:p>
        </p:txBody>
      </p:sp>
      <p:sp>
        <p:nvSpPr>
          <p:cNvPr id="5" name="Footer Placeholder 4">
            <a:extLst>
              <a:ext uri="{FF2B5EF4-FFF2-40B4-BE49-F238E27FC236}">
                <a16:creationId xmlns:a16="http://schemas.microsoft.com/office/drawing/2014/main" id="{3B732DAE-6F42-4367-99EA-B2186359B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19B199-FE26-D253-C62A-0E10AB43B966}"/>
              </a:ext>
            </a:extLst>
          </p:cNvPr>
          <p:cNvSpPr>
            <a:spLocks noGrp="1"/>
          </p:cNvSpPr>
          <p:nvPr>
            <p:ph type="sldNum" sz="quarter" idx="12"/>
          </p:nvPr>
        </p:nvSpPr>
        <p:spPr/>
        <p:txBody>
          <a:bodyPr/>
          <a:lstStyle/>
          <a:p>
            <a:fld id="{07A9C276-E5C1-463B-A54D-9E64586A0BCC}" type="slidenum">
              <a:rPr lang="en-IN" smtClean="0"/>
              <a:t>‹#›</a:t>
            </a:fld>
            <a:endParaRPr lang="en-IN"/>
          </a:p>
        </p:txBody>
      </p:sp>
    </p:spTree>
    <p:extLst>
      <p:ext uri="{BB962C8B-B14F-4D97-AF65-F5344CB8AC3E}">
        <p14:creationId xmlns:p14="http://schemas.microsoft.com/office/powerpoint/2010/main" val="5755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E8EC-55EB-A125-5E73-E3A4CEFE1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A8701D-6A44-7507-8AA9-D336F47D9A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0B2B49-9F95-E470-1121-1C7CE804B6BB}"/>
              </a:ext>
            </a:extLst>
          </p:cNvPr>
          <p:cNvSpPr>
            <a:spLocks noGrp="1"/>
          </p:cNvSpPr>
          <p:nvPr>
            <p:ph type="dt" sz="half" idx="10"/>
          </p:nvPr>
        </p:nvSpPr>
        <p:spPr/>
        <p:txBody>
          <a:bodyPr/>
          <a:lstStyle/>
          <a:p>
            <a:fld id="{79E6BD8A-0FBC-4631-831F-1FD308352E39}" type="datetimeFigureOut">
              <a:rPr lang="en-IN" smtClean="0"/>
              <a:t>13-09-2023</a:t>
            </a:fld>
            <a:endParaRPr lang="en-IN"/>
          </a:p>
        </p:txBody>
      </p:sp>
      <p:sp>
        <p:nvSpPr>
          <p:cNvPr id="5" name="Footer Placeholder 4">
            <a:extLst>
              <a:ext uri="{FF2B5EF4-FFF2-40B4-BE49-F238E27FC236}">
                <a16:creationId xmlns:a16="http://schemas.microsoft.com/office/drawing/2014/main" id="{BC1FB130-D6CD-9A19-78BD-B87999DFF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4C470-4C52-9C0F-2FB6-5805F2B6EACE}"/>
              </a:ext>
            </a:extLst>
          </p:cNvPr>
          <p:cNvSpPr>
            <a:spLocks noGrp="1"/>
          </p:cNvSpPr>
          <p:nvPr>
            <p:ph type="sldNum" sz="quarter" idx="12"/>
          </p:nvPr>
        </p:nvSpPr>
        <p:spPr/>
        <p:txBody>
          <a:bodyPr/>
          <a:lstStyle/>
          <a:p>
            <a:fld id="{07A9C276-E5C1-463B-A54D-9E64586A0BCC}" type="slidenum">
              <a:rPr lang="en-IN" smtClean="0"/>
              <a:t>‹#›</a:t>
            </a:fld>
            <a:endParaRPr lang="en-IN"/>
          </a:p>
        </p:txBody>
      </p:sp>
    </p:spTree>
    <p:extLst>
      <p:ext uri="{BB962C8B-B14F-4D97-AF65-F5344CB8AC3E}">
        <p14:creationId xmlns:p14="http://schemas.microsoft.com/office/powerpoint/2010/main" val="335684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48DC-69DF-49DD-A86E-DF2FFFF45C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81322D-B925-3D6F-FA70-05BC0A8471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B50702-2B27-050C-E457-41F23AC6E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4CB71D-8FF1-24F4-B0C8-4F33C336EDC7}"/>
              </a:ext>
            </a:extLst>
          </p:cNvPr>
          <p:cNvSpPr>
            <a:spLocks noGrp="1"/>
          </p:cNvSpPr>
          <p:nvPr>
            <p:ph type="dt" sz="half" idx="10"/>
          </p:nvPr>
        </p:nvSpPr>
        <p:spPr/>
        <p:txBody>
          <a:bodyPr/>
          <a:lstStyle/>
          <a:p>
            <a:fld id="{79E6BD8A-0FBC-4631-831F-1FD308352E39}" type="datetimeFigureOut">
              <a:rPr lang="en-IN" smtClean="0"/>
              <a:t>13-09-2023</a:t>
            </a:fld>
            <a:endParaRPr lang="en-IN"/>
          </a:p>
        </p:txBody>
      </p:sp>
      <p:sp>
        <p:nvSpPr>
          <p:cNvPr id="6" name="Footer Placeholder 5">
            <a:extLst>
              <a:ext uri="{FF2B5EF4-FFF2-40B4-BE49-F238E27FC236}">
                <a16:creationId xmlns:a16="http://schemas.microsoft.com/office/drawing/2014/main" id="{35586553-E253-A689-D71B-E4D3D702E2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22F63F-8080-B892-C010-F255309A2CD3}"/>
              </a:ext>
            </a:extLst>
          </p:cNvPr>
          <p:cNvSpPr>
            <a:spLocks noGrp="1"/>
          </p:cNvSpPr>
          <p:nvPr>
            <p:ph type="sldNum" sz="quarter" idx="12"/>
          </p:nvPr>
        </p:nvSpPr>
        <p:spPr/>
        <p:txBody>
          <a:bodyPr/>
          <a:lstStyle/>
          <a:p>
            <a:fld id="{07A9C276-E5C1-463B-A54D-9E64586A0BCC}" type="slidenum">
              <a:rPr lang="en-IN" smtClean="0"/>
              <a:t>‹#›</a:t>
            </a:fld>
            <a:endParaRPr lang="en-IN"/>
          </a:p>
        </p:txBody>
      </p:sp>
    </p:spTree>
    <p:extLst>
      <p:ext uri="{BB962C8B-B14F-4D97-AF65-F5344CB8AC3E}">
        <p14:creationId xmlns:p14="http://schemas.microsoft.com/office/powerpoint/2010/main" val="122516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1E25-438F-1C7C-98B3-5D02B91A0D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36BE31-497F-08CB-AFF7-9593A48B58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3579B3-8A52-BC08-D30F-F7E06826DF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C0361F-DA8A-E1EE-C66A-ABFB3A527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351EC5-FB16-2A3D-257B-D37F5C8F0D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28C052-ECE6-616A-04C7-0880F2E414D5}"/>
              </a:ext>
            </a:extLst>
          </p:cNvPr>
          <p:cNvSpPr>
            <a:spLocks noGrp="1"/>
          </p:cNvSpPr>
          <p:nvPr>
            <p:ph type="dt" sz="half" idx="10"/>
          </p:nvPr>
        </p:nvSpPr>
        <p:spPr/>
        <p:txBody>
          <a:bodyPr/>
          <a:lstStyle/>
          <a:p>
            <a:fld id="{79E6BD8A-0FBC-4631-831F-1FD308352E39}" type="datetimeFigureOut">
              <a:rPr lang="en-IN" smtClean="0"/>
              <a:t>13-09-2023</a:t>
            </a:fld>
            <a:endParaRPr lang="en-IN"/>
          </a:p>
        </p:txBody>
      </p:sp>
      <p:sp>
        <p:nvSpPr>
          <p:cNvPr id="8" name="Footer Placeholder 7">
            <a:extLst>
              <a:ext uri="{FF2B5EF4-FFF2-40B4-BE49-F238E27FC236}">
                <a16:creationId xmlns:a16="http://schemas.microsoft.com/office/drawing/2014/main" id="{A65AAEEC-EA33-A59E-A691-C3FA8A8357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BF281A-E7E6-E8B4-AB2C-D97886A2E436}"/>
              </a:ext>
            </a:extLst>
          </p:cNvPr>
          <p:cNvSpPr>
            <a:spLocks noGrp="1"/>
          </p:cNvSpPr>
          <p:nvPr>
            <p:ph type="sldNum" sz="quarter" idx="12"/>
          </p:nvPr>
        </p:nvSpPr>
        <p:spPr/>
        <p:txBody>
          <a:bodyPr/>
          <a:lstStyle/>
          <a:p>
            <a:fld id="{07A9C276-E5C1-463B-A54D-9E64586A0BCC}" type="slidenum">
              <a:rPr lang="en-IN" smtClean="0"/>
              <a:t>‹#›</a:t>
            </a:fld>
            <a:endParaRPr lang="en-IN"/>
          </a:p>
        </p:txBody>
      </p:sp>
    </p:spTree>
    <p:extLst>
      <p:ext uri="{BB962C8B-B14F-4D97-AF65-F5344CB8AC3E}">
        <p14:creationId xmlns:p14="http://schemas.microsoft.com/office/powerpoint/2010/main" val="3247705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DF7A-EDDE-D089-29BF-8B189ED9A9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CFF478-6ED1-7F72-BB53-D5752F42A296}"/>
              </a:ext>
            </a:extLst>
          </p:cNvPr>
          <p:cNvSpPr>
            <a:spLocks noGrp="1"/>
          </p:cNvSpPr>
          <p:nvPr>
            <p:ph type="dt" sz="half" idx="10"/>
          </p:nvPr>
        </p:nvSpPr>
        <p:spPr/>
        <p:txBody>
          <a:bodyPr/>
          <a:lstStyle/>
          <a:p>
            <a:fld id="{79E6BD8A-0FBC-4631-831F-1FD308352E39}" type="datetimeFigureOut">
              <a:rPr lang="en-IN" smtClean="0"/>
              <a:t>13-09-2023</a:t>
            </a:fld>
            <a:endParaRPr lang="en-IN"/>
          </a:p>
        </p:txBody>
      </p:sp>
      <p:sp>
        <p:nvSpPr>
          <p:cNvPr id="4" name="Footer Placeholder 3">
            <a:extLst>
              <a:ext uri="{FF2B5EF4-FFF2-40B4-BE49-F238E27FC236}">
                <a16:creationId xmlns:a16="http://schemas.microsoft.com/office/drawing/2014/main" id="{BDE42257-CA83-E7A8-C03B-6ECC7AE2B4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A8482B-596C-FD6D-4F17-95DF9C4669E3}"/>
              </a:ext>
            </a:extLst>
          </p:cNvPr>
          <p:cNvSpPr>
            <a:spLocks noGrp="1"/>
          </p:cNvSpPr>
          <p:nvPr>
            <p:ph type="sldNum" sz="quarter" idx="12"/>
          </p:nvPr>
        </p:nvSpPr>
        <p:spPr/>
        <p:txBody>
          <a:bodyPr/>
          <a:lstStyle/>
          <a:p>
            <a:fld id="{07A9C276-E5C1-463B-A54D-9E64586A0BCC}" type="slidenum">
              <a:rPr lang="en-IN" smtClean="0"/>
              <a:t>‹#›</a:t>
            </a:fld>
            <a:endParaRPr lang="en-IN"/>
          </a:p>
        </p:txBody>
      </p:sp>
    </p:spTree>
    <p:extLst>
      <p:ext uri="{BB962C8B-B14F-4D97-AF65-F5344CB8AC3E}">
        <p14:creationId xmlns:p14="http://schemas.microsoft.com/office/powerpoint/2010/main" val="27751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047100-1A8B-DFB8-9D02-441B61910E69}"/>
              </a:ext>
            </a:extLst>
          </p:cNvPr>
          <p:cNvSpPr>
            <a:spLocks noGrp="1"/>
          </p:cNvSpPr>
          <p:nvPr>
            <p:ph type="dt" sz="half" idx="10"/>
          </p:nvPr>
        </p:nvSpPr>
        <p:spPr/>
        <p:txBody>
          <a:bodyPr/>
          <a:lstStyle/>
          <a:p>
            <a:fld id="{79E6BD8A-0FBC-4631-831F-1FD308352E39}" type="datetimeFigureOut">
              <a:rPr lang="en-IN" smtClean="0"/>
              <a:t>13-09-2023</a:t>
            </a:fld>
            <a:endParaRPr lang="en-IN"/>
          </a:p>
        </p:txBody>
      </p:sp>
      <p:sp>
        <p:nvSpPr>
          <p:cNvPr id="3" name="Footer Placeholder 2">
            <a:extLst>
              <a:ext uri="{FF2B5EF4-FFF2-40B4-BE49-F238E27FC236}">
                <a16:creationId xmlns:a16="http://schemas.microsoft.com/office/drawing/2014/main" id="{D789AC65-EC29-DEA8-C732-F30B9A60C3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3F4860-34FB-ECB8-9F70-1FA444410954}"/>
              </a:ext>
            </a:extLst>
          </p:cNvPr>
          <p:cNvSpPr>
            <a:spLocks noGrp="1"/>
          </p:cNvSpPr>
          <p:nvPr>
            <p:ph type="sldNum" sz="quarter" idx="12"/>
          </p:nvPr>
        </p:nvSpPr>
        <p:spPr/>
        <p:txBody>
          <a:bodyPr/>
          <a:lstStyle/>
          <a:p>
            <a:fld id="{07A9C276-E5C1-463B-A54D-9E64586A0BCC}" type="slidenum">
              <a:rPr lang="en-IN" smtClean="0"/>
              <a:t>‹#›</a:t>
            </a:fld>
            <a:endParaRPr lang="en-IN"/>
          </a:p>
        </p:txBody>
      </p:sp>
    </p:spTree>
    <p:extLst>
      <p:ext uri="{BB962C8B-B14F-4D97-AF65-F5344CB8AC3E}">
        <p14:creationId xmlns:p14="http://schemas.microsoft.com/office/powerpoint/2010/main" val="103924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9354-043F-5986-3D59-6646830DE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7953C7-E326-CD44-5421-90F9504224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0F3C39-84BB-43DB-6437-8B9EC3B95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B781E0-2B6C-481B-B647-1749564F3FDE}"/>
              </a:ext>
            </a:extLst>
          </p:cNvPr>
          <p:cNvSpPr>
            <a:spLocks noGrp="1"/>
          </p:cNvSpPr>
          <p:nvPr>
            <p:ph type="dt" sz="half" idx="10"/>
          </p:nvPr>
        </p:nvSpPr>
        <p:spPr/>
        <p:txBody>
          <a:bodyPr/>
          <a:lstStyle/>
          <a:p>
            <a:fld id="{79E6BD8A-0FBC-4631-831F-1FD308352E39}" type="datetimeFigureOut">
              <a:rPr lang="en-IN" smtClean="0"/>
              <a:t>13-09-2023</a:t>
            </a:fld>
            <a:endParaRPr lang="en-IN"/>
          </a:p>
        </p:txBody>
      </p:sp>
      <p:sp>
        <p:nvSpPr>
          <p:cNvPr id="6" name="Footer Placeholder 5">
            <a:extLst>
              <a:ext uri="{FF2B5EF4-FFF2-40B4-BE49-F238E27FC236}">
                <a16:creationId xmlns:a16="http://schemas.microsoft.com/office/drawing/2014/main" id="{AC546EE6-F757-17FC-9D67-79C8071E26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BEFB61-8E81-90F4-B25B-EC4530A7248F}"/>
              </a:ext>
            </a:extLst>
          </p:cNvPr>
          <p:cNvSpPr>
            <a:spLocks noGrp="1"/>
          </p:cNvSpPr>
          <p:nvPr>
            <p:ph type="sldNum" sz="quarter" idx="12"/>
          </p:nvPr>
        </p:nvSpPr>
        <p:spPr/>
        <p:txBody>
          <a:bodyPr/>
          <a:lstStyle/>
          <a:p>
            <a:fld id="{07A9C276-E5C1-463B-A54D-9E64586A0BCC}" type="slidenum">
              <a:rPr lang="en-IN" smtClean="0"/>
              <a:t>‹#›</a:t>
            </a:fld>
            <a:endParaRPr lang="en-IN"/>
          </a:p>
        </p:txBody>
      </p:sp>
    </p:spTree>
    <p:extLst>
      <p:ext uri="{BB962C8B-B14F-4D97-AF65-F5344CB8AC3E}">
        <p14:creationId xmlns:p14="http://schemas.microsoft.com/office/powerpoint/2010/main" val="329526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3007-0CCA-B2E8-1BD4-9A2F6C08E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8FF08C-1151-E8D5-A5B7-298E8A585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146158-8F06-6E92-6184-C60B9DDB1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B3159-8A67-6B6C-76D1-A8BCC401BE13}"/>
              </a:ext>
            </a:extLst>
          </p:cNvPr>
          <p:cNvSpPr>
            <a:spLocks noGrp="1"/>
          </p:cNvSpPr>
          <p:nvPr>
            <p:ph type="dt" sz="half" idx="10"/>
          </p:nvPr>
        </p:nvSpPr>
        <p:spPr/>
        <p:txBody>
          <a:bodyPr/>
          <a:lstStyle/>
          <a:p>
            <a:fld id="{79E6BD8A-0FBC-4631-831F-1FD308352E39}" type="datetimeFigureOut">
              <a:rPr lang="en-IN" smtClean="0"/>
              <a:t>13-09-2023</a:t>
            </a:fld>
            <a:endParaRPr lang="en-IN"/>
          </a:p>
        </p:txBody>
      </p:sp>
      <p:sp>
        <p:nvSpPr>
          <p:cNvPr id="6" name="Footer Placeholder 5">
            <a:extLst>
              <a:ext uri="{FF2B5EF4-FFF2-40B4-BE49-F238E27FC236}">
                <a16:creationId xmlns:a16="http://schemas.microsoft.com/office/drawing/2014/main" id="{F33728A3-C8C8-3FD1-6764-5EAAA63BC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01378C-FCC3-F023-6FA4-8254EB4416F9}"/>
              </a:ext>
            </a:extLst>
          </p:cNvPr>
          <p:cNvSpPr>
            <a:spLocks noGrp="1"/>
          </p:cNvSpPr>
          <p:nvPr>
            <p:ph type="sldNum" sz="quarter" idx="12"/>
          </p:nvPr>
        </p:nvSpPr>
        <p:spPr/>
        <p:txBody>
          <a:bodyPr/>
          <a:lstStyle/>
          <a:p>
            <a:fld id="{07A9C276-E5C1-463B-A54D-9E64586A0BCC}" type="slidenum">
              <a:rPr lang="en-IN" smtClean="0"/>
              <a:t>‹#›</a:t>
            </a:fld>
            <a:endParaRPr lang="en-IN"/>
          </a:p>
        </p:txBody>
      </p:sp>
    </p:spTree>
    <p:extLst>
      <p:ext uri="{BB962C8B-B14F-4D97-AF65-F5344CB8AC3E}">
        <p14:creationId xmlns:p14="http://schemas.microsoft.com/office/powerpoint/2010/main" val="421640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B45138-4DD7-6327-EF77-1784E35196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1E284D-0346-ECF6-550B-D91DDD344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194BD6-05A7-E886-AF36-F46FFFC0B5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6BD8A-0FBC-4631-831F-1FD308352E39}" type="datetimeFigureOut">
              <a:rPr lang="en-IN" smtClean="0"/>
              <a:t>13-09-2023</a:t>
            </a:fld>
            <a:endParaRPr lang="en-IN"/>
          </a:p>
        </p:txBody>
      </p:sp>
      <p:sp>
        <p:nvSpPr>
          <p:cNvPr id="5" name="Footer Placeholder 4">
            <a:extLst>
              <a:ext uri="{FF2B5EF4-FFF2-40B4-BE49-F238E27FC236}">
                <a16:creationId xmlns:a16="http://schemas.microsoft.com/office/drawing/2014/main" id="{09992DB5-C1D8-F0A7-0A7F-722DB8F19B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BABE25-EF75-FADB-6D99-5340769E6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9C276-E5C1-463B-A54D-9E64586A0BCC}" type="slidenum">
              <a:rPr lang="en-IN" smtClean="0"/>
              <a:t>‹#›</a:t>
            </a:fld>
            <a:endParaRPr lang="en-IN"/>
          </a:p>
        </p:txBody>
      </p:sp>
    </p:spTree>
    <p:extLst>
      <p:ext uri="{BB962C8B-B14F-4D97-AF65-F5344CB8AC3E}">
        <p14:creationId xmlns:p14="http://schemas.microsoft.com/office/powerpoint/2010/main" val="3475691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D402-E0BD-CAFC-0E01-AA6CF436D950}"/>
              </a:ext>
            </a:extLst>
          </p:cNvPr>
          <p:cNvSpPr>
            <a:spLocks noGrp="1"/>
          </p:cNvSpPr>
          <p:nvPr>
            <p:ph type="ctrTitle"/>
          </p:nvPr>
        </p:nvSpPr>
        <p:spPr>
          <a:xfrm>
            <a:off x="4125685" y="603169"/>
            <a:ext cx="3940629" cy="1005017"/>
          </a:xfrm>
        </p:spPr>
        <p:txBody>
          <a:bodyPr>
            <a:normAutofit/>
          </a:bodyPr>
          <a:lstStyle/>
          <a:p>
            <a:r>
              <a:rPr lang="en-IN" sz="4000" dirty="0">
                <a:latin typeface="+mn-lt"/>
              </a:rPr>
              <a:t>AGILE MODEL</a:t>
            </a:r>
          </a:p>
        </p:txBody>
      </p:sp>
      <p:sp>
        <p:nvSpPr>
          <p:cNvPr id="3" name="Subtitle 2">
            <a:extLst>
              <a:ext uri="{FF2B5EF4-FFF2-40B4-BE49-F238E27FC236}">
                <a16:creationId xmlns:a16="http://schemas.microsoft.com/office/drawing/2014/main" id="{BF419543-C835-E9F9-3F1B-B5AD6F1982AC}"/>
              </a:ext>
            </a:extLst>
          </p:cNvPr>
          <p:cNvSpPr>
            <a:spLocks noGrp="1"/>
          </p:cNvSpPr>
          <p:nvPr>
            <p:ph type="subTitle" idx="1"/>
          </p:nvPr>
        </p:nvSpPr>
        <p:spPr>
          <a:xfrm>
            <a:off x="1679509" y="1800807"/>
            <a:ext cx="9367936" cy="4879911"/>
          </a:xfrm>
        </p:spPr>
        <p:txBody>
          <a:bodyPr>
            <a:normAutofit fontScale="77500" lnSpcReduction="20000"/>
          </a:bodyPr>
          <a:lstStyle/>
          <a:p>
            <a:pPr marL="342900" indent="-342900" algn="l">
              <a:buFont typeface="Wingdings" panose="05000000000000000000" pitchFamily="2" charset="2"/>
              <a:buChar char="Ø"/>
            </a:pPr>
            <a:r>
              <a:rPr lang="en-IN" sz="2200" b="0" i="0" dirty="0">
                <a:solidFill>
                  <a:srgbClr val="000000"/>
                </a:solidFill>
                <a:effectLst/>
              </a:rPr>
              <a:t>quick or adaptable</a:t>
            </a:r>
          </a:p>
          <a:p>
            <a:pPr marL="342900" indent="-342900" algn="l">
              <a:buFont typeface="Wingdings" panose="05000000000000000000" pitchFamily="2" charset="2"/>
              <a:buChar char="Ø"/>
            </a:pPr>
            <a:r>
              <a:rPr lang="en-US" sz="2200" b="0" i="0" dirty="0">
                <a:solidFill>
                  <a:srgbClr val="000000"/>
                </a:solidFill>
                <a:effectLst/>
              </a:rPr>
              <a:t>Agile is based on the </a:t>
            </a:r>
            <a:r>
              <a:rPr lang="en-US" sz="2200" b="1" i="0" dirty="0">
                <a:solidFill>
                  <a:srgbClr val="000000"/>
                </a:solidFill>
                <a:effectLst/>
              </a:rPr>
              <a:t>adaptive software development methods</a:t>
            </a:r>
            <a:r>
              <a:rPr lang="en-US" sz="2200" b="0" i="0" dirty="0">
                <a:solidFill>
                  <a:srgbClr val="000000"/>
                </a:solidFill>
                <a:effectLst/>
              </a:rPr>
              <a:t>, whereas the traditional SDLC models like the waterfall model is based on a predictive approach</a:t>
            </a:r>
            <a:endParaRPr lang="en-IN" sz="2200" b="0" i="0" dirty="0">
              <a:solidFill>
                <a:srgbClr val="000000"/>
              </a:solidFill>
              <a:effectLst/>
            </a:endParaRPr>
          </a:p>
          <a:p>
            <a:pPr marL="342900" indent="-342900" algn="l">
              <a:buFont typeface="Wingdings" panose="05000000000000000000" pitchFamily="2" charset="2"/>
              <a:buChar char="Ø"/>
            </a:pPr>
            <a:r>
              <a:rPr lang="en-US" sz="2200" b="0" i="0" dirty="0">
                <a:solidFill>
                  <a:srgbClr val="000000"/>
                </a:solidFill>
                <a:effectLst/>
              </a:rPr>
              <a:t>tasks are divided to time boxes (small time frames) to deliver specific features for a release. – iterations</a:t>
            </a:r>
          </a:p>
          <a:p>
            <a:pPr marL="342900" indent="-342900" algn="l">
              <a:buFont typeface="Wingdings" panose="05000000000000000000" pitchFamily="2" charset="2"/>
              <a:buChar char="Ø"/>
            </a:pPr>
            <a:r>
              <a:rPr lang="en-US" sz="2200" b="0" i="0" dirty="0">
                <a:solidFill>
                  <a:srgbClr val="000000"/>
                </a:solidFill>
                <a:effectLst/>
              </a:rPr>
              <a:t>Need for Agile Model</a:t>
            </a:r>
          </a:p>
          <a:p>
            <a:pPr marL="800100" lvl="1" indent="-342900" algn="l">
              <a:buFont typeface="Arial" panose="020B0604020202020204" pitchFamily="34" charset="0"/>
              <a:buChar char="•"/>
            </a:pPr>
            <a:r>
              <a:rPr lang="en-US" sz="2300" b="1" i="0" dirty="0">
                <a:solidFill>
                  <a:srgbClr val="000000"/>
                </a:solidFill>
                <a:effectLst/>
              </a:rPr>
              <a:t>Demo over documentation</a:t>
            </a:r>
            <a:r>
              <a:rPr lang="en-US" sz="2300" b="0" i="0" dirty="0">
                <a:solidFill>
                  <a:srgbClr val="000000"/>
                </a:solidFill>
                <a:effectLst/>
              </a:rPr>
              <a:t> − Demo working software is considered the best means of communication with the customers to understand their requirements, instead of just depending on documentation.</a:t>
            </a:r>
          </a:p>
          <a:p>
            <a:pPr marL="800100" lvl="1" indent="-342900" algn="l">
              <a:buFont typeface="Arial" panose="020B0604020202020204" pitchFamily="34" charset="0"/>
              <a:buChar char="•"/>
            </a:pPr>
            <a:r>
              <a:rPr lang="en-US" sz="2300" b="1" i="0" dirty="0">
                <a:solidFill>
                  <a:srgbClr val="000000"/>
                </a:solidFill>
                <a:effectLst/>
              </a:rPr>
              <a:t>Customer collaboration</a:t>
            </a:r>
            <a:r>
              <a:rPr lang="en-US" sz="2300" b="0" i="0" dirty="0">
                <a:solidFill>
                  <a:srgbClr val="000000"/>
                </a:solidFill>
                <a:effectLst/>
              </a:rPr>
              <a:t> − As the requirements cannot be gathered completely in the beginning of the project due to various factors, continuous customer interaction is very important to get proper product requirements.</a:t>
            </a:r>
          </a:p>
          <a:p>
            <a:pPr marL="800100" lvl="1" indent="-342900" algn="l">
              <a:buFont typeface="Arial" panose="020B0604020202020204" pitchFamily="34" charset="0"/>
              <a:buChar char="•"/>
            </a:pPr>
            <a:r>
              <a:rPr lang="en-US" sz="2300" b="1" i="0" dirty="0">
                <a:solidFill>
                  <a:srgbClr val="000000"/>
                </a:solidFill>
                <a:effectLst/>
              </a:rPr>
              <a:t>Responding to change</a:t>
            </a:r>
            <a:r>
              <a:rPr lang="en-US" sz="2300" b="0" i="0" dirty="0">
                <a:solidFill>
                  <a:srgbClr val="000000"/>
                </a:solidFill>
                <a:effectLst/>
              </a:rPr>
              <a:t> − Agile Development is focused on quick responses to change and continuous development.</a:t>
            </a:r>
          </a:p>
          <a:p>
            <a:pPr marL="800100" lvl="1" indent="-342900" algn="l">
              <a:buFont typeface="Arial" panose="020B0604020202020204" pitchFamily="34" charset="0"/>
              <a:buChar char="•"/>
            </a:pPr>
            <a:r>
              <a:rPr lang="en-US" sz="2300" b="0" i="0" dirty="0">
                <a:solidFill>
                  <a:srgbClr val="000000"/>
                </a:solidFill>
                <a:effectLst/>
              </a:rPr>
              <a:t>Suitable for fixed or changing requirements - Good model for environments that change steadily</a:t>
            </a:r>
            <a:r>
              <a:rPr lang="en-US" sz="1900" b="0" i="0" dirty="0">
                <a:solidFill>
                  <a:srgbClr val="000000"/>
                </a:solidFill>
                <a:effectLst/>
              </a:rPr>
              <a:t>.</a:t>
            </a:r>
          </a:p>
          <a:p>
            <a:pPr marL="800100" lvl="1" indent="-342900" algn="l">
              <a:buFont typeface="Arial" panose="020B0604020202020204" pitchFamily="34" charset="0"/>
              <a:buChar char="•"/>
            </a:pPr>
            <a:r>
              <a:rPr lang="en-US" sz="2300" b="0" i="0" dirty="0">
                <a:solidFill>
                  <a:srgbClr val="000000"/>
                </a:solidFill>
                <a:effectLst/>
              </a:rPr>
              <a:t>Delivers early partial working solutions.</a:t>
            </a:r>
          </a:p>
          <a:p>
            <a:pPr marL="800100" lvl="1" indent="-342900" algn="l">
              <a:buFont typeface="Arial" panose="020B0604020202020204" pitchFamily="34" charset="0"/>
              <a:buChar char="•"/>
            </a:pPr>
            <a:r>
              <a:rPr lang="en-US" sz="2300" b="0" i="0" dirty="0">
                <a:solidFill>
                  <a:srgbClr val="000000"/>
                </a:solidFill>
                <a:effectLst/>
              </a:rPr>
              <a:t>Enables concurrent development and delivery within an overall planned context.</a:t>
            </a:r>
          </a:p>
          <a:p>
            <a:pPr marL="800100" lvl="1" indent="-342900" algn="l">
              <a:buFont typeface="Arial" panose="020B0604020202020204" pitchFamily="34" charset="0"/>
              <a:buChar char="•"/>
            </a:pPr>
            <a:r>
              <a:rPr lang="en-US" sz="2300" b="0" i="0" dirty="0">
                <a:solidFill>
                  <a:srgbClr val="000000"/>
                </a:solidFill>
                <a:effectLst/>
              </a:rPr>
              <a:t>Easy to manage.</a:t>
            </a:r>
          </a:p>
          <a:p>
            <a:pPr marL="800100" lvl="1" indent="-342900" algn="l">
              <a:buFont typeface="Arial" panose="020B0604020202020204" pitchFamily="34" charset="0"/>
              <a:buChar char="•"/>
            </a:pPr>
            <a:r>
              <a:rPr lang="en-US" sz="2300" b="0" i="0" dirty="0">
                <a:solidFill>
                  <a:srgbClr val="000000"/>
                </a:solidFill>
                <a:effectLst/>
              </a:rPr>
              <a:t>Gives flexibility to developers</a:t>
            </a:r>
          </a:p>
          <a:p>
            <a:pPr marL="342900"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419575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3FEF-6A81-EDFC-B3CE-B3662A7EBA0D}"/>
              </a:ext>
            </a:extLst>
          </p:cNvPr>
          <p:cNvSpPr>
            <a:spLocks noGrp="1"/>
          </p:cNvSpPr>
          <p:nvPr>
            <p:ph type="title"/>
          </p:nvPr>
        </p:nvSpPr>
        <p:spPr/>
        <p:txBody>
          <a:bodyPr>
            <a:normAutofit/>
          </a:bodyPr>
          <a:lstStyle/>
          <a:p>
            <a:pPr algn="ctr"/>
            <a:r>
              <a:rPr lang="en-IN" sz="4000" dirty="0">
                <a:solidFill>
                  <a:srgbClr val="000000"/>
                </a:solidFill>
                <a:latin typeface="+mn-lt"/>
              </a:rPr>
              <a:t>P</a:t>
            </a:r>
            <a:r>
              <a:rPr lang="en-IN" sz="4000" b="0" i="0" dirty="0">
                <a:solidFill>
                  <a:srgbClr val="000000"/>
                </a:solidFill>
                <a:effectLst/>
                <a:latin typeface="+mn-lt"/>
              </a:rPr>
              <a:t>hases of Agile Methodology</a:t>
            </a:r>
            <a:endParaRPr lang="en-IN" sz="4000" dirty="0">
              <a:latin typeface="+mn-lt"/>
            </a:endParaRPr>
          </a:p>
        </p:txBody>
      </p:sp>
      <p:sp>
        <p:nvSpPr>
          <p:cNvPr id="3" name="Content Placeholder 2">
            <a:extLst>
              <a:ext uri="{FF2B5EF4-FFF2-40B4-BE49-F238E27FC236}">
                <a16:creationId xmlns:a16="http://schemas.microsoft.com/office/drawing/2014/main" id="{896FE64D-A418-AB3A-D0D9-861032D45282}"/>
              </a:ext>
            </a:extLst>
          </p:cNvPr>
          <p:cNvSpPr>
            <a:spLocks noGrp="1"/>
          </p:cNvSpPr>
          <p:nvPr>
            <p:ph idx="1"/>
          </p:nvPr>
        </p:nvSpPr>
        <p:spPr>
          <a:xfrm>
            <a:off x="838200" y="1825625"/>
            <a:ext cx="10515600" cy="4836432"/>
          </a:xfrm>
        </p:spPr>
        <p:txBody>
          <a:bodyPr>
            <a:noAutofit/>
          </a:bodyPr>
          <a:lstStyle/>
          <a:p>
            <a:pPr algn="l">
              <a:buFont typeface="Arial" panose="020B0604020202020204" pitchFamily="34" charset="0"/>
              <a:buChar char="•"/>
            </a:pPr>
            <a:r>
              <a:rPr lang="en-US" sz="2000" b="1" i="0" dirty="0">
                <a:solidFill>
                  <a:srgbClr val="000000"/>
                </a:solidFill>
                <a:effectLst/>
              </a:rPr>
              <a:t>Requirement Gathering:</a:t>
            </a:r>
            <a:r>
              <a:rPr lang="en-US" sz="2000" b="0" i="0" dirty="0">
                <a:solidFill>
                  <a:srgbClr val="000000"/>
                </a:solidFill>
                <a:effectLst/>
              </a:rPr>
              <a:t> You must define the criteria at this step. You should describe the project’s business opportunities and estimate the time and effort required to complete it. You can assess technical and economic feasibility based on this information.</a:t>
            </a:r>
          </a:p>
          <a:p>
            <a:pPr algn="l">
              <a:buFont typeface="Arial" panose="020B0604020202020204" pitchFamily="34" charset="0"/>
              <a:buChar char="•"/>
            </a:pPr>
            <a:r>
              <a:rPr lang="en-US" sz="2000" b="1" i="0" dirty="0">
                <a:solidFill>
                  <a:srgbClr val="000000"/>
                </a:solidFill>
                <a:effectLst/>
              </a:rPr>
              <a:t>Design the requirement:</a:t>
            </a:r>
            <a:r>
              <a:rPr lang="en-US" sz="2000" b="0" i="0" dirty="0">
                <a:solidFill>
                  <a:srgbClr val="000000"/>
                </a:solidFill>
                <a:effectLst/>
              </a:rPr>
              <a:t> Work with stakeholders to define requirements once you’ve defined the project. To demonstrate how new features function and how they will fit into your existing system, use a user flow diagram or a high-level UML diagram.</a:t>
            </a:r>
          </a:p>
          <a:p>
            <a:pPr algn="l">
              <a:buFont typeface="Arial" panose="020B0604020202020204" pitchFamily="34" charset="0"/>
              <a:buChar char="•"/>
            </a:pPr>
            <a:r>
              <a:rPr lang="en-US" sz="2000" b="1" i="0" dirty="0">
                <a:solidFill>
                  <a:srgbClr val="000000"/>
                </a:solidFill>
                <a:effectLst/>
              </a:rPr>
              <a:t>Develop/Iteration: </a:t>
            </a:r>
            <a:r>
              <a:rPr lang="en-US" sz="2000" b="0" i="0" dirty="0">
                <a:solidFill>
                  <a:srgbClr val="000000"/>
                </a:solidFill>
                <a:effectLst/>
              </a:rPr>
              <a:t>The work begins once the team has defined the requirements. Designers and developers begin work on their projects, with the goal of releasing a functional product. The product will go through several stages of development before being released, thus it will have basic, rudimentary functionality. Ultimately, deploying a non-static product or service.</a:t>
            </a:r>
          </a:p>
          <a:p>
            <a:pPr algn="l">
              <a:buFont typeface="Arial" panose="020B0604020202020204" pitchFamily="34" charset="0"/>
              <a:buChar char="•"/>
            </a:pPr>
            <a:r>
              <a:rPr lang="en-US" sz="2000" b="1" i="0" dirty="0">
                <a:solidFill>
                  <a:srgbClr val="000000"/>
                </a:solidFill>
                <a:effectLst/>
              </a:rPr>
              <a:t>Test: </a:t>
            </a:r>
            <a:r>
              <a:rPr lang="en-US" sz="2000" b="0" i="0" dirty="0">
                <a:solidFill>
                  <a:srgbClr val="000000"/>
                </a:solidFill>
                <a:effectLst/>
              </a:rPr>
              <a:t>This phase basically involves the testing team i.e. the Quality Assurance team checks the product’s performance and seeking for the bug during this phase.</a:t>
            </a:r>
          </a:p>
          <a:p>
            <a:pPr algn="l">
              <a:buFont typeface="Arial" panose="020B0604020202020204" pitchFamily="34" charset="0"/>
              <a:buChar char="•"/>
            </a:pPr>
            <a:r>
              <a:rPr lang="en-US" sz="2000" b="1" i="0" dirty="0">
                <a:solidFill>
                  <a:srgbClr val="000000"/>
                </a:solidFill>
                <a:effectLst/>
              </a:rPr>
              <a:t>Deployment: </a:t>
            </a:r>
            <a:r>
              <a:rPr lang="en-US" sz="2000" b="0" i="0" dirty="0">
                <a:solidFill>
                  <a:srgbClr val="000000"/>
                </a:solidFill>
                <a:effectLst/>
              </a:rPr>
              <a:t>The team creates a product for the user’s work environment in this phase.</a:t>
            </a:r>
          </a:p>
          <a:p>
            <a:pPr algn="l">
              <a:buFont typeface="Arial" panose="020B0604020202020204" pitchFamily="34" charset="0"/>
              <a:buChar char="•"/>
            </a:pPr>
            <a:r>
              <a:rPr lang="en-US" sz="2000" b="1" i="0" dirty="0">
                <a:solidFill>
                  <a:srgbClr val="000000"/>
                </a:solidFill>
                <a:effectLst/>
              </a:rPr>
              <a:t>Review / Feedback: </a:t>
            </a:r>
            <a:r>
              <a:rPr lang="en-US" sz="2000" b="0" i="0" dirty="0">
                <a:solidFill>
                  <a:srgbClr val="000000"/>
                </a:solidFill>
                <a:effectLst/>
              </a:rPr>
              <a:t>The final phase is to get feedback after the product has been released. This is where the team receives feedback on the product and works through it.</a:t>
            </a:r>
            <a:endParaRPr lang="en-US" sz="2000" b="1" i="0" dirty="0">
              <a:solidFill>
                <a:srgbClr val="000000"/>
              </a:solidFill>
              <a:effectLst/>
            </a:endParaRPr>
          </a:p>
          <a:p>
            <a:endParaRPr lang="en-IN" sz="2000" dirty="0"/>
          </a:p>
        </p:txBody>
      </p:sp>
    </p:spTree>
    <p:extLst>
      <p:ext uri="{BB962C8B-B14F-4D97-AF65-F5344CB8AC3E}">
        <p14:creationId xmlns:p14="http://schemas.microsoft.com/office/powerpoint/2010/main" val="69620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DAC9E-F33F-EF6F-3F93-BDA30E238506}"/>
              </a:ext>
            </a:extLst>
          </p:cNvPr>
          <p:cNvSpPr>
            <a:spLocks noGrp="1"/>
          </p:cNvSpPr>
          <p:nvPr>
            <p:ph idx="1"/>
          </p:nvPr>
        </p:nvSpPr>
        <p:spPr>
          <a:xfrm>
            <a:off x="1371600" y="3718978"/>
            <a:ext cx="8546842" cy="2877766"/>
          </a:xfrm>
        </p:spPr>
        <p:txBody>
          <a:bodyPr>
            <a:noAutofit/>
          </a:bodyPr>
          <a:lstStyle/>
          <a:p>
            <a:pPr marL="0" indent="0" algn="l">
              <a:buNone/>
            </a:pPr>
            <a:r>
              <a:rPr lang="en-US" sz="2000" b="0" i="0" dirty="0">
                <a:solidFill>
                  <a:srgbClr val="000000"/>
                </a:solidFill>
                <a:effectLst/>
              </a:rPr>
              <a:t>Agile Model might not be suitable for−</a:t>
            </a:r>
          </a:p>
          <a:p>
            <a:pPr algn="l">
              <a:buFont typeface="Wingdings" panose="05000000000000000000" pitchFamily="2" charset="2"/>
              <a:buChar char="§"/>
            </a:pPr>
            <a:r>
              <a:rPr lang="en-US" sz="2000" b="0" i="0" dirty="0">
                <a:solidFill>
                  <a:srgbClr val="000000"/>
                </a:solidFill>
                <a:effectLst/>
              </a:rPr>
              <a:t>Not suitable for handling complex dependencies.</a:t>
            </a:r>
          </a:p>
          <a:p>
            <a:pPr algn="l">
              <a:buFont typeface="Wingdings" panose="05000000000000000000" pitchFamily="2" charset="2"/>
              <a:buChar char="§"/>
            </a:pPr>
            <a:r>
              <a:rPr lang="en-US" sz="2000" b="0" i="0" dirty="0">
                <a:solidFill>
                  <a:srgbClr val="000000"/>
                </a:solidFill>
                <a:effectLst/>
              </a:rPr>
              <a:t>Depends heavily on customer interaction, so if customer is not clear, team can be driven in the wrong direction.</a:t>
            </a:r>
          </a:p>
          <a:p>
            <a:pPr algn="l">
              <a:buFont typeface="Wingdings" panose="05000000000000000000" pitchFamily="2" charset="2"/>
              <a:buChar char="§"/>
            </a:pPr>
            <a:r>
              <a:rPr lang="en-US" sz="2000" b="0" i="0" dirty="0">
                <a:solidFill>
                  <a:srgbClr val="000000"/>
                </a:solidFill>
                <a:effectLst/>
              </a:rPr>
              <a:t>There is a very high individual dependency, since there is minimum documentation generated.</a:t>
            </a:r>
          </a:p>
          <a:p>
            <a:pPr algn="l">
              <a:buFont typeface="Wingdings" panose="05000000000000000000" pitchFamily="2" charset="2"/>
              <a:buChar char="§"/>
            </a:pPr>
            <a:r>
              <a:rPr lang="en-US" sz="2000" b="0" i="0" dirty="0">
                <a:solidFill>
                  <a:srgbClr val="000000"/>
                </a:solidFill>
                <a:effectLst/>
              </a:rPr>
              <a:t>Transfer of technology to new team members may be quite challenging due to lack of documentation.</a:t>
            </a:r>
          </a:p>
          <a:p>
            <a:pPr>
              <a:buFont typeface="Wingdings" panose="05000000000000000000" pitchFamily="2" charset="2"/>
              <a:buChar char="§"/>
            </a:pPr>
            <a:endParaRPr lang="en-IN" sz="2000" dirty="0"/>
          </a:p>
        </p:txBody>
      </p:sp>
      <p:pic>
        <p:nvPicPr>
          <p:cNvPr id="5" name="Picture 4">
            <a:extLst>
              <a:ext uri="{FF2B5EF4-FFF2-40B4-BE49-F238E27FC236}">
                <a16:creationId xmlns:a16="http://schemas.microsoft.com/office/drawing/2014/main" id="{BC0ACA95-E696-807F-BED8-85E487214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866" y="345232"/>
            <a:ext cx="2957805" cy="3373746"/>
          </a:xfrm>
          <a:prstGeom prst="rect">
            <a:avLst/>
          </a:prstGeom>
        </p:spPr>
      </p:pic>
    </p:spTree>
    <p:extLst>
      <p:ext uri="{BB962C8B-B14F-4D97-AF65-F5344CB8AC3E}">
        <p14:creationId xmlns:p14="http://schemas.microsoft.com/office/powerpoint/2010/main" val="1276642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475</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AGILE MODEL</vt:lpstr>
      <vt:lpstr>Phases of Agile 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MODEL</dc:title>
  <dc:creator>Hari Haran</dc:creator>
  <cp:lastModifiedBy>Hari Haran</cp:lastModifiedBy>
  <cp:revision>2</cp:revision>
  <dcterms:created xsi:type="dcterms:W3CDTF">2023-09-13T13:10:16Z</dcterms:created>
  <dcterms:modified xsi:type="dcterms:W3CDTF">2023-09-13T13:30:27Z</dcterms:modified>
</cp:coreProperties>
</file>