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73" r:id="rId4"/>
    <p:sldId id="265" r:id="rId5"/>
    <p:sldId id="280" r:id="rId6"/>
    <p:sldId id="266" r:id="rId7"/>
    <p:sldId id="278" r:id="rId8"/>
    <p:sldId id="269" r:id="rId9"/>
    <p:sldId id="274" r:id="rId10"/>
    <p:sldId id="279" r:id="rId11"/>
    <p:sldId id="259" r:id="rId12"/>
  </p:sldIdLst>
  <p:sldSz cx="10972800" cy="7315200"/>
  <p:notesSz cx="6858000" cy="9144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77" autoAdjust="0"/>
    <p:restoredTop sz="94660"/>
  </p:normalViewPr>
  <p:slideViewPr>
    <p:cSldViewPr>
      <p:cViewPr>
        <p:scale>
          <a:sx n="75" d="100"/>
          <a:sy n="75" d="100"/>
        </p:scale>
        <p:origin x="2514" y="600"/>
      </p:cViewPr>
      <p:guideLst>
        <p:guide orient="horz" pos="2304"/>
        <p:guide pos="34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C2A00E-F926-4B61-8058-C8D5C8BB061E}" type="datetimeFigureOut">
              <a:rPr lang="en-US" smtClean="0"/>
              <a:pPr/>
              <a:t>9/8/2023</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F85605-E631-425A-9640-91F078E54F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26628" name="Slide Number Placeholder 3"/>
          <p:cNvSpPr>
            <a:spLocks noGrp="1"/>
          </p:cNvSpPr>
          <p:nvPr>
            <p:ph type="sldNum" sz="quarter" idx="5"/>
          </p:nvPr>
        </p:nvSpPr>
        <p:spPr bwMode="auto">
          <a:noFill/>
          <a:ln>
            <a:miter lim="800000"/>
            <a:headEnd/>
            <a:tailEnd/>
          </a:ln>
        </p:spPr>
        <p:txBody>
          <a:bodyPr/>
          <a:lstStyle/>
          <a:p>
            <a:fld id="{105A6F74-6A86-45FB-B68C-14F159E6A433}" type="slidenum">
              <a:rPr lang="en-US" altLang="en-US" smtClean="0"/>
              <a:pPr/>
              <a:t>4</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26628" name="Slide Number Placeholder 3"/>
          <p:cNvSpPr>
            <a:spLocks noGrp="1"/>
          </p:cNvSpPr>
          <p:nvPr>
            <p:ph type="sldNum" sz="quarter" idx="5"/>
          </p:nvPr>
        </p:nvSpPr>
        <p:spPr bwMode="auto">
          <a:noFill/>
          <a:ln>
            <a:miter lim="800000"/>
            <a:headEnd/>
            <a:tailEnd/>
          </a:ln>
        </p:spPr>
        <p:txBody>
          <a:bodyPr/>
          <a:lstStyle/>
          <a:p>
            <a:fld id="{105A6F74-6A86-45FB-B68C-14F159E6A433}" type="slidenum">
              <a:rPr lang="en-US" altLang="en-US" smtClean="0"/>
              <a:pPr/>
              <a:t>5</a:t>
            </a:fld>
            <a:endParaRPr lang="en-US" altLang="en-US"/>
          </a:p>
        </p:txBody>
      </p:sp>
    </p:spTree>
    <p:extLst>
      <p:ext uri="{BB962C8B-B14F-4D97-AF65-F5344CB8AC3E}">
        <p14:creationId xmlns:p14="http://schemas.microsoft.com/office/powerpoint/2010/main" val="2818554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26628" name="Slide Number Placeholder 3"/>
          <p:cNvSpPr>
            <a:spLocks noGrp="1"/>
          </p:cNvSpPr>
          <p:nvPr>
            <p:ph type="sldNum" sz="quarter" idx="5"/>
          </p:nvPr>
        </p:nvSpPr>
        <p:spPr bwMode="auto">
          <a:noFill/>
          <a:ln>
            <a:miter lim="800000"/>
            <a:headEnd/>
            <a:tailEnd/>
          </a:ln>
        </p:spPr>
        <p:txBody>
          <a:bodyPr/>
          <a:lstStyle/>
          <a:p>
            <a:fld id="{105A6F74-6A86-45FB-B68C-14F159E6A433}" type="slidenum">
              <a:rPr lang="en-US" altLang="en-US" smtClean="0"/>
              <a:pPr/>
              <a:t>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4"/>
            <a:ext cx="9326880" cy="1568027"/>
          </a:xfr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8FC55A-8930-449A-8061-E6B4DC245A34}"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8FC55A-8930-449A-8061-E6B4DC245A34}"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5956" y="313267"/>
            <a:ext cx="2962274" cy="66564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9130" y="313267"/>
            <a:ext cx="8703946" cy="66564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8FC55A-8930-449A-8061-E6B4DC245A34}"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8FC55A-8930-449A-8061-E6B4DC245A34}"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4"/>
            <a:ext cx="932688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5"/>
            <a:ext cx="9326880" cy="1600199"/>
          </a:xfrm>
        </p:spPr>
        <p:txBody>
          <a:bodyPr anchor="b"/>
          <a:lstStyle>
            <a:lvl1pPr marL="0" indent="0">
              <a:buNone/>
              <a:defRPr sz="2300">
                <a:solidFill>
                  <a:schemeClr val="tx1">
                    <a:tint val="75000"/>
                  </a:schemeClr>
                </a:solidFill>
              </a:defRPr>
            </a:lvl1pPr>
            <a:lvl2pPr marL="522488" indent="0">
              <a:buNone/>
              <a:defRPr sz="2100">
                <a:solidFill>
                  <a:schemeClr val="tx1">
                    <a:tint val="75000"/>
                  </a:schemeClr>
                </a:solidFill>
              </a:defRPr>
            </a:lvl2pPr>
            <a:lvl3pPr marL="1044976" indent="0">
              <a:buNone/>
              <a:defRPr sz="1800">
                <a:solidFill>
                  <a:schemeClr val="tx1">
                    <a:tint val="75000"/>
                  </a:schemeClr>
                </a:solidFill>
              </a:defRPr>
            </a:lvl3pPr>
            <a:lvl4pPr marL="1567464" indent="0">
              <a:buNone/>
              <a:defRPr sz="1600">
                <a:solidFill>
                  <a:schemeClr val="tx1">
                    <a:tint val="75000"/>
                  </a:schemeClr>
                </a:solidFill>
              </a:defRPr>
            </a:lvl4pPr>
            <a:lvl5pPr marL="2089953" indent="0">
              <a:buNone/>
              <a:defRPr sz="1600">
                <a:solidFill>
                  <a:schemeClr val="tx1">
                    <a:tint val="75000"/>
                  </a:schemeClr>
                </a:solidFill>
              </a:defRPr>
            </a:lvl5pPr>
            <a:lvl6pPr marL="2612441" indent="0">
              <a:buNone/>
              <a:defRPr sz="1600">
                <a:solidFill>
                  <a:schemeClr val="tx1">
                    <a:tint val="75000"/>
                  </a:schemeClr>
                </a:solidFill>
              </a:defRPr>
            </a:lvl6pPr>
            <a:lvl7pPr marL="3134929" indent="0">
              <a:buNone/>
              <a:defRPr sz="1600">
                <a:solidFill>
                  <a:schemeClr val="tx1">
                    <a:tint val="75000"/>
                  </a:schemeClr>
                </a:solidFill>
              </a:defRPr>
            </a:lvl7pPr>
            <a:lvl8pPr marL="3657417" indent="0">
              <a:buNone/>
              <a:defRPr sz="1600">
                <a:solidFill>
                  <a:schemeClr val="tx1">
                    <a:tint val="75000"/>
                  </a:schemeClr>
                </a:solidFill>
              </a:defRPr>
            </a:lvl8pPr>
            <a:lvl9pPr marL="417990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FC55A-8930-449A-8061-E6B4DC245A34}"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9131" y="1820334"/>
            <a:ext cx="5833110" cy="5149426"/>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75121" y="1820334"/>
            <a:ext cx="5833110" cy="5149426"/>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8FC55A-8930-449A-8061-E6B4DC245A34}"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2947"/>
            <a:ext cx="987552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4"/>
            <a:ext cx="4848226" cy="682413"/>
          </a:xfrm>
        </p:spPr>
        <p:txBody>
          <a:bodyPr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7"/>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1" y="1637454"/>
            <a:ext cx="4850130" cy="682413"/>
          </a:xfrm>
        </p:spPr>
        <p:txBody>
          <a:bodyPr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1" y="2319867"/>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8FC55A-8930-449A-8061-E6B4DC245A34}" type="datetimeFigureOut">
              <a:rPr lang="en-US" smtClean="0"/>
              <a:pPr/>
              <a:t>9/8/2023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8FC55A-8930-449A-8061-E6B4DC245A34}" type="datetimeFigureOut">
              <a:rPr lang="en-US" smtClean="0"/>
              <a:pPr/>
              <a:t>9/8/2023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FC55A-8930-449A-8061-E6B4DC245A34}" type="datetimeFigureOut">
              <a:rPr lang="en-US" smtClean="0"/>
              <a:pPr/>
              <a:t>9/8/2023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290060" y="291254"/>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4"/>
            <a:ext cx="3609976" cy="5003801"/>
          </a:xfrm>
        </p:spPr>
        <p:txBody>
          <a:bodyPr/>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FC55A-8930-449A-8061-E6B4DC245A34}"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0"/>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a:p>
        </p:txBody>
      </p:sp>
      <p:sp>
        <p:nvSpPr>
          <p:cNvPr id="4" name="Text Placeholder 3"/>
          <p:cNvSpPr>
            <a:spLocks noGrp="1"/>
          </p:cNvSpPr>
          <p:nvPr>
            <p:ph type="body" sz="half" idx="2"/>
          </p:nvPr>
        </p:nvSpPr>
        <p:spPr>
          <a:xfrm>
            <a:off x="2150746" y="5725161"/>
            <a:ext cx="6583680" cy="858519"/>
          </a:xfrm>
        </p:spPr>
        <p:txBody>
          <a:bodyPr/>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FC55A-8930-449A-8061-E6B4DC245A34}"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8" tIns="52249" rIns="104498" bIns="52249"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8" tIns="52249" rIns="104498" bIns="522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780107"/>
            <a:ext cx="2560320" cy="389467"/>
          </a:xfrm>
          <a:prstGeom prst="rect">
            <a:avLst/>
          </a:prstGeom>
        </p:spPr>
        <p:txBody>
          <a:bodyPr vert="horz" lIns="104498" tIns="52249" rIns="104498" bIns="52249" rtlCol="0" anchor="ctr"/>
          <a:lstStyle>
            <a:lvl1pPr algn="l">
              <a:defRPr sz="1400">
                <a:solidFill>
                  <a:schemeClr val="tx1">
                    <a:tint val="75000"/>
                  </a:schemeClr>
                </a:solidFill>
              </a:defRPr>
            </a:lvl1pPr>
          </a:lstStyle>
          <a:p>
            <a:fld id="{AB8FC55A-8930-449A-8061-E6B4DC245A34}" type="datetimeFigureOut">
              <a:rPr lang="en-US" smtClean="0"/>
              <a:pPr/>
              <a:t>9/8/2023</a:t>
            </a:fld>
            <a:endParaRPr lang="en-US"/>
          </a:p>
        </p:txBody>
      </p:sp>
      <p:sp>
        <p:nvSpPr>
          <p:cNvPr id="5" name="Footer Placeholder 4"/>
          <p:cNvSpPr>
            <a:spLocks noGrp="1"/>
          </p:cNvSpPr>
          <p:nvPr>
            <p:ph type="ftr" sz="quarter" idx="3"/>
          </p:nvPr>
        </p:nvSpPr>
        <p:spPr>
          <a:xfrm>
            <a:off x="3749040" y="6780107"/>
            <a:ext cx="3474720" cy="389467"/>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63840" y="6780107"/>
            <a:ext cx="2560320" cy="389467"/>
          </a:xfrm>
          <a:prstGeom prst="rect">
            <a:avLst/>
          </a:prstGeom>
        </p:spPr>
        <p:txBody>
          <a:bodyPr vert="horz" lIns="104498" tIns="52249" rIns="104498" bIns="52249" rtlCol="0" anchor="ctr"/>
          <a:lstStyle>
            <a:lvl1pPr algn="r">
              <a:defRPr sz="1400">
                <a:solidFill>
                  <a:schemeClr val="tx1">
                    <a:tint val="75000"/>
                  </a:schemeClr>
                </a:solidFill>
              </a:defRPr>
            </a:lvl1pPr>
          </a:lstStyle>
          <a:p>
            <a:fld id="{186BA920-DF6C-4465-91BF-B1A5CA3386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 y="1390471"/>
            <a:ext cx="10892790" cy="954107"/>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AUTOMATIC MEDICAL WASTE SEGREGATOR SYSTEM BASED ON IOT</a:t>
            </a:r>
            <a:endParaRPr lang="en-US" sz="28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133600" y="2587835"/>
            <a:ext cx="8305800" cy="1937453"/>
          </a:xfrm>
          <a:prstGeom prst="rect">
            <a:avLst/>
          </a:prstGeom>
          <a:noFill/>
        </p:spPr>
        <p:txBody>
          <a:bodyPr wrap="square" rtlCol="0">
            <a:spAutoFit/>
          </a:bodyPr>
          <a:lstStyle/>
          <a:p>
            <a:pPr lvl="0" algn="r">
              <a:lnSpc>
                <a:spcPct val="60000"/>
              </a:lnSpc>
              <a:buClr>
                <a:schemeClr val="dk1"/>
              </a:buClr>
              <a:buSzPts val="2400"/>
            </a:pPr>
            <a:r>
              <a:rPr lang="en-US" sz="2400" b="1" dirty="0">
                <a:solidFill>
                  <a:srgbClr val="002060"/>
                </a:solidFill>
                <a:latin typeface="Times New Roman" pitchFamily="18" charset="0"/>
                <a:ea typeface="Calibri"/>
                <a:cs typeface="Times New Roman" pitchFamily="18" charset="0"/>
                <a:sym typeface="Calibri"/>
              </a:rPr>
              <a:t>GUIDED BY                                                                  </a:t>
            </a:r>
            <a:endParaRPr lang="en-US" sz="2400" dirty="0">
              <a:solidFill>
                <a:srgbClr val="002060"/>
              </a:solidFill>
              <a:latin typeface="Times New Roman" pitchFamily="18" charset="0"/>
              <a:cs typeface="Times New Roman" pitchFamily="18" charset="0"/>
            </a:endParaRPr>
          </a:p>
          <a:p>
            <a:pPr lvl="0" algn="r">
              <a:spcBef>
                <a:spcPts val="480"/>
              </a:spcBef>
              <a:buClr>
                <a:schemeClr val="dk1"/>
              </a:buClr>
              <a:buSzPts val="2400"/>
            </a:pPr>
            <a:r>
              <a:rPr lang="en-US" sz="2400" b="1" dirty="0">
                <a:solidFill>
                  <a:schemeClr val="dk1"/>
                </a:solidFill>
                <a:latin typeface="Times New Roman" pitchFamily="18" charset="0"/>
                <a:ea typeface="Calibri"/>
                <a:cs typeface="Times New Roman" pitchFamily="18" charset="0"/>
                <a:sym typeface="Calibri"/>
              </a:rPr>
              <a:t>Mrs. K. Uma Haimavathi M.E.,  </a:t>
            </a:r>
          </a:p>
          <a:p>
            <a:pPr lvl="0" algn="r">
              <a:spcBef>
                <a:spcPts val="480"/>
              </a:spcBef>
              <a:buClr>
                <a:schemeClr val="dk1"/>
              </a:buClr>
              <a:buSzPts val="2400"/>
            </a:pPr>
            <a:r>
              <a:rPr lang="en-US" sz="2400" dirty="0">
                <a:solidFill>
                  <a:schemeClr val="dk1"/>
                </a:solidFill>
                <a:latin typeface="Times New Roman" pitchFamily="18" charset="0"/>
                <a:ea typeface="Calibri"/>
                <a:cs typeface="Times New Roman" pitchFamily="18" charset="0"/>
                <a:sym typeface="Calibri"/>
              </a:rPr>
              <a:t>Assistant Professor,</a:t>
            </a:r>
            <a:endParaRPr lang="en-US" sz="2400" dirty="0">
              <a:latin typeface="Times New Roman" pitchFamily="18" charset="0"/>
              <a:cs typeface="Times New Roman" pitchFamily="18" charset="0"/>
            </a:endParaRPr>
          </a:p>
          <a:p>
            <a:pPr lvl="0" algn="r">
              <a:spcBef>
                <a:spcPts val="480"/>
              </a:spcBef>
              <a:buClr>
                <a:schemeClr val="dk1"/>
              </a:buClr>
              <a:buSzPts val="2400"/>
            </a:pPr>
            <a:r>
              <a:rPr lang="en-US" sz="2400" dirty="0">
                <a:solidFill>
                  <a:schemeClr val="dk1"/>
                </a:solidFill>
                <a:latin typeface="Times New Roman" pitchFamily="18" charset="0"/>
                <a:ea typeface="Calibri"/>
                <a:cs typeface="Times New Roman" pitchFamily="18" charset="0"/>
                <a:sym typeface="Calibri"/>
              </a:rPr>
              <a:t>Department of Biomedical Engineering</a:t>
            </a:r>
            <a:endParaRPr lang="en-US" sz="2400" dirty="0">
              <a:latin typeface="Times New Roman" pitchFamily="18" charset="0"/>
              <a:cs typeface="Times New Roman" pitchFamily="18" charset="0"/>
            </a:endParaRPr>
          </a:p>
          <a:p>
            <a:pPr algn="r"/>
            <a:endParaRPr lang="en-US" dirty="0"/>
          </a:p>
        </p:txBody>
      </p:sp>
      <p:sp>
        <p:nvSpPr>
          <p:cNvPr id="9" name="TextBox 8"/>
          <p:cNvSpPr txBox="1"/>
          <p:nvPr/>
        </p:nvSpPr>
        <p:spPr>
          <a:xfrm>
            <a:off x="1066800" y="4867379"/>
            <a:ext cx="7921256" cy="1762021"/>
          </a:xfrm>
          <a:prstGeom prst="rect">
            <a:avLst/>
          </a:prstGeom>
          <a:noFill/>
        </p:spPr>
        <p:txBody>
          <a:bodyPr wrap="square" rtlCol="0">
            <a:spAutoFit/>
          </a:bodyPr>
          <a:lstStyle/>
          <a:p>
            <a:pPr lvl="0">
              <a:spcBef>
                <a:spcPts val="480"/>
              </a:spcBef>
              <a:buClr>
                <a:schemeClr val="dk1"/>
              </a:buClr>
              <a:buSzPts val="2400"/>
            </a:pPr>
            <a:r>
              <a:rPr lang="en-US" sz="2400" b="1" dirty="0">
                <a:solidFill>
                  <a:srgbClr val="002060"/>
                </a:solidFill>
                <a:latin typeface="Times New Roman" pitchFamily="18" charset="0"/>
                <a:ea typeface="Calibri"/>
                <a:cs typeface="Times New Roman" pitchFamily="18" charset="0"/>
                <a:sym typeface="Calibri"/>
              </a:rPr>
              <a:t>TEAM MEMBERS:</a:t>
            </a:r>
          </a:p>
          <a:p>
            <a:pPr lvl="0" algn="just">
              <a:spcBef>
                <a:spcPts val="480"/>
              </a:spcBef>
              <a:buClr>
                <a:schemeClr val="dk1"/>
              </a:buClr>
              <a:buSzPts val="2400"/>
            </a:pPr>
            <a:r>
              <a:rPr lang="en-US" sz="2400" b="1" dirty="0">
                <a:solidFill>
                  <a:schemeClr val="dk1"/>
                </a:solidFill>
                <a:latin typeface="Times New Roman" pitchFamily="18" charset="0"/>
                <a:cs typeface="Times New Roman" pitchFamily="18" charset="0"/>
                <a:sym typeface="Calibri"/>
              </a:rPr>
              <a:t>JAWAHAR U R	</a:t>
            </a:r>
            <a:r>
              <a:rPr lang="en-US" sz="2400" dirty="0">
                <a:solidFill>
                  <a:schemeClr val="dk1"/>
                </a:solidFill>
                <a:latin typeface="Times New Roman" pitchFamily="18" charset="0"/>
                <a:cs typeface="Times New Roman" pitchFamily="18" charset="0"/>
                <a:sym typeface="Calibri"/>
              </a:rPr>
              <a:t>[ 210421121022 ]</a:t>
            </a:r>
          </a:p>
          <a:p>
            <a:pPr lvl="0" algn="just">
              <a:spcBef>
                <a:spcPts val="480"/>
              </a:spcBef>
              <a:buClr>
                <a:schemeClr val="dk1"/>
              </a:buClr>
              <a:buSzPts val="2400"/>
            </a:pPr>
            <a:r>
              <a:rPr lang="en-US" sz="2400" b="1" dirty="0">
                <a:solidFill>
                  <a:schemeClr val="dk1"/>
                </a:solidFill>
                <a:latin typeface="Times New Roman" pitchFamily="18" charset="0"/>
                <a:cs typeface="Times New Roman" pitchFamily="18" charset="0"/>
                <a:sym typeface="Calibri"/>
              </a:rPr>
              <a:t>HARIHARAN C	</a:t>
            </a:r>
            <a:r>
              <a:rPr lang="en-US" sz="2400" dirty="0">
                <a:solidFill>
                  <a:schemeClr val="dk1"/>
                </a:solidFill>
                <a:latin typeface="Times New Roman" pitchFamily="18" charset="0"/>
                <a:cs typeface="Times New Roman" pitchFamily="18" charset="0"/>
                <a:sym typeface="Calibri"/>
              </a:rPr>
              <a:t>[ 210421121016 ]</a:t>
            </a:r>
          </a:p>
          <a:p>
            <a:pPr lvl="0" algn="just">
              <a:spcBef>
                <a:spcPts val="480"/>
              </a:spcBef>
              <a:buClr>
                <a:schemeClr val="dk1"/>
              </a:buClr>
              <a:buSzPts val="2400"/>
            </a:pPr>
            <a:r>
              <a:rPr lang="en-US" sz="2400" b="1" dirty="0">
                <a:solidFill>
                  <a:schemeClr val="dk1"/>
                </a:solidFill>
                <a:latin typeface="Times New Roman" pitchFamily="18" charset="0"/>
                <a:cs typeface="Times New Roman" pitchFamily="18" charset="0"/>
                <a:sym typeface="Calibri"/>
              </a:rPr>
              <a:t>VISHNU D A		</a:t>
            </a:r>
            <a:r>
              <a:rPr lang="en-US" sz="2400" dirty="0">
                <a:solidFill>
                  <a:schemeClr val="dk1"/>
                </a:solidFill>
                <a:latin typeface="Times New Roman" pitchFamily="18" charset="0"/>
                <a:cs typeface="Times New Roman" pitchFamily="18" charset="0"/>
                <a:sym typeface="Calibri"/>
              </a:rPr>
              <a:t>[ 210421121059 ]</a:t>
            </a: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t="-3670" r="72672"/>
          <a:stretch/>
        </p:blipFill>
        <p:spPr>
          <a:xfrm>
            <a:off x="9601200" y="61377"/>
            <a:ext cx="1207770" cy="847635"/>
          </a:xfrm>
          <a:prstGeom prst="rect">
            <a:avLst/>
          </a:prstGeom>
        </p:spPr>
      </p:pic>
      <p:pic>
        <p:nvPicPr>
          <p:cNvPr id="1026" name="Picture 2" descr="Anna University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54507"/>
            <a:ext cx="999370" cy="9927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3DE3340-D6E1-38F6-ADBC-0129686100AC}"/>
              </a:ext>
            </a:extLst>
          </p:cNvPr>
          <p:cNvSpPr txBox="1">
            <a:spLocks noChangeArrowheads="1"/>
          </p:cNvSpPr>
          <p:nvPr/>
        </p:nvSpPr>
        <p:spPr>
          <a:xfrm>
            <a:off x="457200" y="206709"/>
            <a:ext cx="9875520" cy="479213"/>
          </a:xfrm>
          <a:prstGeom prst="rect">
            <a:avLst/>
          </a:prstGeom>
        </p:spPr>
        <p:txBody>
          <a:bodyPr vert="horz" lIns="104498" tIns="52249" rIns="104498" bIns="52249" rtlCol="0" anchor="ctr">
            <a:normAutofit fontScale="82500" lnSpcReduction="20000"/>
          </a:bodyPr>
          <a:lstStyle>
            <a:lvl1pPr algn="ctr" defTabSz="1044976" rtl="0" eaLnBrk="1" latinLnBrk="0" hangingPunct="1">
              <a:spcBef>
                <a:spcPct val="0"/>
              </a:spcBef>
              <a:buNone/>
              <a:defRPr sz="5000" kern="1200">
                <a:solidFill>
                  <a:schemeClr val="tx1"/>
                </a:solidFill>
                <a:latin typeface="+mj-lt"/>
                <a:ea typeface="+mj-ea"/>
                <a:cs typeface="+mj-cs"/>
              </a:defRPr>
            </a:lvl1pPr>
          </a:lstStyle>
          <a:p>
            <a:pPr>
              <a:defRPr/>
            </a:pPr>
            <a:r>
              <a:rPr lang="en-US" altLang="en-US" sz="3600" b="1" dirty="0">
                <a:solidFill>
                  <a:srgbClr val="002060"/>
                </a:solidFill>
                <a:latin typeface="Times New Roman" panose="02020603050405020304" pitchFamily="18" charset="0"/>
                <a:cs typeface="Times New Roman" panose="02020603050405020304" pitchFamily="18" charset="0"/>
              </a:rPr>
              <a:t>FLOW CHART</a:t>
            </a:r>
          </a:p>
        </p:txBody>
      </p:sp>
      <p:sp>
        <p:nvSpPr>
          <p:cNvPr id="2" name="Flowchart: Connector 1">
            <a:extLst>
              <a:ext uri="{FF2B5EF4-FFF2-40B4-BE49-F238E27FC236}">
                <a16:creationId xmlns:a16="http://schemas.microsoft.com/office/drawing/2014/main" id="{E46A4D59-BFBD-0A3C-9CE2-362B77BC1B63}"/>
              </a:ext>
            </a:extLst>
          </p:cNvPr>
          <p:cNvSpPr/>
          <p:nvPr/>
        </p:nvSpPr>
        <p:spPr>
          <a:xfrm>
            <a:off x="3533302" y="782222"/>
            <a:ext cx="1066800" cy="479213"/>
          </a:xfrm>
          <a:prstGeom prst="flowChartConnec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a:extLst>
              <a:ext uri="{FF2B5EF4-FFF2-40B4-BE49-F238E27FC236}">
                <a16:creationId xmlns:a16="http://schemas.microsoft.com/office/drawing/2014/main" id="{EFBCB864-9A27-AE23-18C1-43EB6E7FBBBA}"/>
              </a:ext>
            </a:extLst>
          </p:cNvPr>
          <p:cNvCxnSpPr>
            <a:cxnSpLocks/>
            <a:stCxn id="2" idx="4"/>
          </p:cNvCxnSpPr>
          <p:nvPr/>
        </p:nvCxnSpPr>
        <p:spPr>
          <a:xfrm>
            <a:off x="4066702" y="1261435"/>
            <a:ext cx="0" cy="25089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 name="Flowchart: Data 5">
            <a:extLst>
              <a:ext uri="{FF2B5EF4-FFF2-40B4-BE49-F238E27FC236}">
                <a16:creationId xmlns:a16="http://schemas.microsoft.com/office/drawing/2014/main" id="{89972250-CBEB-4D49-374C-B835E97282E1}"/>
              </a:ext>
            </a:extLst>
          </p:cNvPr>
          <p:cNvSpPr/>
          <p:nvPr/>
        </p:nvSpPr>
        <p:spPr>
          <a:xfrm>
            <a:off x="6591304" y="5497454"/>
            <a:ext cx="1409696" cy="320179"/>
          </a:xfrm>
          <a:prstGeom prst="flowChartInputOutpu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Decision 7">
            <a:extLst>
              <a:ext uri="{FF2B5EF4-FFF2-40B4-BE49-F238E27FC236}">
                <a16:creationId xmlns:a16="http://schemas.microsoft.com/office/drawing/2014/main" id="{A1A44BFC-05B4-5324-E842-73B806E8D252}"/>
              </a:ext>
            </a:extLst>
          </p:cNvPr>
          <p:cNvSpPr/>
          <p:nvPr/>
        </p:nvSpPr>
        <p:spPr>
          <a:xfrm>
            <a:off x="3171354" y="2173726"/>
            <a:ext cx="1790696" cy="663503"/>
          </a:xfrm>
          <a:prstGeom prst="flowChartDecision">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ata 9">
            <a:extLst>
              <a:ext uri="{FF2B5EF4-FFF2-40B4-BE49-F238E27FC236}">
                <a16:creationId xmlns:a16="http://schemas.microsoft.com/office/drawing/2014/main" id="{26ED929D-1602-9C5C-00E6-DBE6A130F56F}"/>
              </a:ext>
            </a:extLst>
          </p:cNvPr>
          <p:cNvSpPr/>
          <p:nvPr/>
        </p:nvSpPr>
        <p:spPr>
          <a:xfrm>
            <a:off x="3053242" y="3094615"/>
            <a:ext cx="1905000" cy="389467"/>
          </a:xfrm>
          <a:prstGeom prst="flowChartInputOutpu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4D36AA48-FB95-9600-0F26-BE6422D714C4}"/>
              </a:ext>
            </a:extLst>
          </p:cNvPr>
          <p:cNvCxnSpPr>
            <a:cxnSpLocks/>
          </p:cNvCxnSpPr>
          <p:nvPr/>
        </p:nvCxnSpPr>
        <p:spPr>
          <a:xfrm>
            <a:off x="4066702" y="1931296"/>
            <a:ext cx="0" cy="25089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D8F1640-FA53-C08B-A34A-BC728EB565EE}"/>
              </a:ext>
            </a:extLst>
          </p:cNvPr>
          <p:cNvCxnSpPr>
            <a:cxnSpLocks/>
          </p:cNvCxnSpPr>
          <p:nvPr/>
        </p:nvCxnSpPr>
        <p:spPr>
          <a:xfrm>
            <a:off x="4066702" y="2837229"/>
            <a:ext cx="0" cy="25089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51D9D5C-2E3B-9AE4-8E97-6BDFC33C6C50}"/>
              </a:ext>
            </a:extLst>
          </p:cNvPr>
          <p:cNvCxnSpPr>
            <a:cxnSpLocks/>
          </p:cNvCxnSpPr>
          <p:nvPr/>
        </p:nvCxnSpPr>
        <p:spPr>
          <a:xfrm>
            <a:off x="4066702" y="3484082"/>
            <a:ext cx="0" cy="25089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A397E51-B412-779D-2144-9542083A9363}"/>
              </a:ext>
            </a:extLst>
          </p:cNvPr>
          <p:cNvSpPr/>
          <p:nvPr/>
        </p:nvSpPr>
        <p:spPr>
          <a:xfrm>
            <a:off x="2858249" y="3741468"/>
            <a:ext cx="2465737" cy="389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290269EA-6157-5D07-9EFD-52FDCFBA3443}"/>
              </a:ext>
            </a:extLst>
          </p:cNvPr>
          <p:cNvCxnSpPr>
            <a:cxnSpLocks/>
          </p:cNvCxnSpPr>
          <p:nvPr/>
        </p:nvCxnSpPr>
        <p:spPr>
          <a:xfrm>
            <a:off x="4076703" y="4130935"/>
            <a:ext cx="0" cy="25089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Flowchart: Decision 17">
            <a:extLst>
              <a:ext uri="{FF2B5EF4-FFF2-40B4-BE49-F238E27FC236}">
                <a16:creationId xmlns:a16="http://schemas.microsoft.com/office/drawing/2014/main" id="{D433287C-16FE-06A6-2B75-50481F9D1CCE}"/>
              </a:ext>
            </a:extLst>
          </p:cNvPr>
          <p:cNvSpPr/>
          <p:nvPr/>
        </p:nvSpPr>
        <p:spPr>
          <a:xfrm>
            <a:off x="2858249" y="4388321"/>
            <a:ext cx="2342399" cy="663503"/>
          </a:xfrm>
          <a:prstGeom prst="flowChartDecision">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8055FD4C-DEE7-DE69-D047-AB10D5B7B8FD}"/>
              </a:ext>
            </a:extLst>
          </p:cNvPr>
          <p:cNvCxnSpPr>
            <a:cxnSpLocks/>
          </p:cNvCxnSpPr>
          <p:nvPr/>
        </p:nvCxnSpPr>
        <p:spPr>
          <a:xfrm>
            <a:off x="4059082" y="5051824"/>
            <a:ext cx="0" cy="25089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87B80F17-4949-2D06-5FEA-FA9B7EB2E3A8}"/>
              </a:ext>
            </a:extLst>
          </p:cNvPr>
          <p:cNvSpPr/>
          <p:nvPr/>
        </p:nvSpPr>
        <p:spPr>
          <a:xfrm>
            <a:off x="3076102" y="5302721"/>
            <a:ext cx="1904998" cy="38946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Arrow Connector 20">
            <a:extLst>
              <a:ext uri="{FF2B5EF4-FFF2-40B4-BE49-F238E27FC236}">
                <a16:creationId xmlns:a16="http://schemas.microsoft.com/office/drawing/2014/main" id="{482325B0-9EF6-CB0D-E075-6945F3C29CAF}"/>
              </a:ext>
            </a:extLst>
          </p:cNvPr>
          <p:cNvCxnSpPr>
            <a:cxnSpLocks/>
          </p:cNvCxnSpPr>
          <p:nvPr/>
        </p:nvCxnSpPr>
        <p:spPr>
          <a:xfrm>
            <a:off x="4086703" y="5692188"/>
            <a:ext cx="0" cy="25089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2" name="Flowchart: Data 21">
            <a:extLst>
              <a:ext uri="{FF2B5EF4-FFF2-40B4-BE49-F238E27FC236}">
                <a16:creationId xmlns:a16="http://schemas.microsoft.com/office/drawing/2014/main" id="{D213D11F-0967-1B9E-ACB5-37DEC3F27340}"/>
              </a:ext>
            </a:extLst>
          </p:cNvPr>
          <p:cNvSpPr/>
          <p:nvPr/>
        </p:nvSpPr>
        <p:spPr>
          <a:xfrm>
            <a:off x="3053242" y="5943085"/>
            <a:ext cx="1905000" cy="389467"/>
          </a:xfrm>
          <a:prstGeom prst="flowChartInputOutpu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id="{59956136-41D6-8E55-1D3D-F7E8E910508B}"/>
              </a:ext>
            </a:extLst>
          </p:cNvPr>
          <p:cNvCxnSpPr>
            <a:cxnSpLocks/>
          </p:cNvCxnSpPr>
          <p:nvPr/>
        </p:nvCxnSpPr>
        <p:spPr>
          <a:xfrm>
            <a:off x="4086703" y="6342429"/>
            <a:ext cx="0" cy="25089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4" name="Flowchart: Connector 23">
            <a:extLst>
              <a:ext uri="{FF2B5EF4-FFF2-40B4-BE49-F238E27FC236}">
                <a16:creationId xmlns:a16="http://schemas.microsoft.com/office/drawing/2014/main" id="{9E099BD8-3893-AD3D-CA4C-12EA8A4578BE}"/>
              </a:ext>
            </a:extLst>
          </p:cNvPr>
          <p:cNvSpPr/>
          <p:nvPr/>
        </p:nvSpPr>
        <p:spPr>
          <a:xfrm>
            <a:off x="3739993" y="6601351"/>
            <a:ext cx="693420" cy="324824"/>
          </a:xfrm>
          <a:prstGeom prst="flowChartConnec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6ECAB7AA-781E-F2C7-B4B3-6D7BF18FA466}"/>
              </a:ext>
            </a:extLst>
          </p:cNvPr>
          <p:cNvCxnSpPr>
            <a:stCxn id="8" idx="3"/>
          </p:cNvCxnSpPr>
          <p:nvPr/>
        </p:nvCxnSpPr>
        <p:spPr>
          <a:xfrm flipV="1">
            <a:off x="4962050" y="2505477"/>
            <a:ext cx="158115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94E0F48-8902-3DF2-199A-3886966095D0}"/>
              </a:ext>
            </a:extLst>
          </p:cNvPr>
          <p:cNvSpPr/>
          <p:nvPr/>
        </p:nvSpPr>
        <p:spPr>
          <a:xfrm>
            <a:off x="6543202" y="2345387"/>
            <a:ext cx="1219200" cy="320179"/>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F0173ADC-B78B-01BD-C557-700397E076DC}"/>
              </a:ext>
            </a:extLst>
          </p:cNvPr>
          <p:cNvSpPr/>
          <p:nvPr/>
        </p:nvSpPr>
        <p:spPr>
          <a:xfrm>
            <a:off x="6781800" y="4551799"/>
            <a:ext cx="1219200" cy="320179"/>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6" name="Straight Arrow Connector 35">
            <a:extLst>
              <a:ext uri="{FF2B5EF4-FFF2-40B4-BE49-F238E27FC236}">
                <a16:creationId xmlns:a16="http://schemas.microsoft.com/office/drawing/2014/main" id="{BEC8164F-845B-1A93-2A2F-7B41A99C4434}"/>
              </a:ext>
            </a:extLst>
          </p:cNvPr>
          <p:cNvCxnSpPr/>
          <p:nvPr/>
        </p:nvCxnSpPr>
        <p:spPr>
          <a:xfrm flipV="1">
            <a:off x="5200648" y="4711889"/>
            <a:ext cx="158115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4A14703-D7DE-B6A3-5207-432C629120E1}"/>
              </a:ext>
            </a:extLst>
          </p:cNvPr>
          <p:cNvCxnSpPr>
            <a:cxnSpLocks/>
          </p:cNvCxnSpPr>
          <p:nvPr/>
        </p:nvCxnSpPr>
        <p:spPr>
          <a:xfrm>
            <a:off x="7406640" y="4871978"/>
            <a:ext cx="0" cy="62547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9" name="Flowchart: Data 38">
            <a:extLst>
              <a:ext uri="{FF2B5EF4-FFF2-40B4-BE49-F238E27FC236}">
                <a16:creationId xmlns:a16="http://schemas.microsoft.com/office/drawing/2014/main" id="{F3C2A7DF-E4DA-D1B6-654F-DA544C41F9CF}"/>
              </a:ext>
            </a:extLst>
          </p:cNvPr>
          <p:cNvSpPr/>
          <p:nvPr/>
        </p:nvSpPr>
        <p:spPr>
          <a:xfrm>
            <a:off x="3134203" y="1524464"/>
            <a:ext cx="1905000" cy="389467"/>
          </a:xfrm>
          <a:prstGeom prst="flowChartInputOutpu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Connector: Elbow 40">
            <a:extLst>
              <a:ext uri="{FF2B5EF4-FFF2-40B4-BE49-F238E27FC236}">
                <a16:creationId xmlns:a16="http://schemas.microsoft.com/office/drawing/2014/main" id="{87FC011B-D3BE-3100-857C-ED85457911CB}"/>
              </a:ext>
            </a:extLst>
          </p:cNvPr>
          <p:cNvCxnSpPr>
            <a:cxnSpLocks/>
            <a:stCxn id="27" idx="3"/>
            <a:endCxn id="24" idx="6"/>
          </p:cNvCxnSpPr>
          <p:nvPr/>
        </p:nvCxnSpPr>
        <p:spPr>
          <a:xfrm flipH="1">
            <a:off x="4433413" y="2505477"/>
            <a:ext cx="3328989" cy="4258286"/>
          </a:xfrm>
          <a:prstGeom prst="bentConnector3">
            <a:avLst>
              <a:gd name="adj1" fmla="val -16939"/>
            </a:avLst>
          </a:prstGeom>
          <a:ln w="12700">
            <a:tailEnd type="triangle"/>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07D437D9-94FF-0EDA-26DD-23ACCFA670B8}"/>
              </a:ext>
            </a:extLst>
          </p:cNvPr>
          <p:cNvCxnSpPr>
            <a:cxnSpLocks/>
          </p:cNvCxnSpPr>
          <p:nvPr/>
        </p:nvCxnSpPr>
        <p:spPr>
          <a:xfrm>
            <a:off x="7398544" y="5809029"/>
            <a:ext cx="0" cy="946130"/>
          </a:xfrm>
          <a:prstGeom prst="line">
            <a:avLst/>
          </a:prstGeom>
          <a:ln w="1270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0BDC0FB7-571D-8F53-2D0C-EBA3CCDDE0CD}"/>
              </a:ext>
            </a:extLst>
          </p:cNvPr>
          <p:cNvSpPr txBox="1"/>
          <p:nvPr/>
        </p:nvSpPr>
        <p:spPr>
          <a:xfrm>
            <a:off x="3784762" y="877380"/>
            <a:ext cx="548639"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Start</a:t>
            </a:r>
            <a:endParaRPr lang="en-IN"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23A07FD-8926-BB8E-B2CD-2A1B7B919E93}"/>
              </a:ext>
            </a:extLst>
          </p:cNvPr>
          <p:cNvSpPr txBox="1"/>
          <p:nvPr/>
        </p:nvSpPr>
        <p:spPr>
          <a:xfrm>
            <a:off x="3470374" y="1568352"/>
            <a:ext cx="117741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Input: Waste</a:t>
            </a:r>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DD6FB69-E8FB-F17D-1B12-E0670579114D}"/>
              </a:ext>
            </a:extLst>
          </p:cNvPr>
          <p:cNvSpPr txBox="1"/>
          <p:nvPr/>
        </p:nvSpPr>
        <p:spPr>
          <a:xfrm>
            <a:off x="3403224" y="2351587"/>
            <a:ext cx="132022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Distance = 7cm</a:t>
            </a:r>
            <a:endParaRPr lang="en-IN"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02AA405-9813-D786-3CE4-4989F207DC1C}"/>
              </a:ext>
            </a:extLst>
          </p:cNvPr>
          <p:cNvSpPr txBox="1"/>
          <p:nvPr/>
        </p:nvSpPr>
        <p:spPr>
          <a:xfrm>
            <a:off x="6634579" y="2351587"/>
            <a:ext cx="103644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Servo = 90º</a:t>
            </a:r>
            <a:endParaRPr lang="en-IN" sz="14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6F17576-CAB9-1137-C72E-3306F87310E1}"/>
              </a:ext>
            </a:extLst>
          </p:cNvPr>
          <p:cNvSpPr txBox="1"/>
          <p:nvPr/>
        </p:nvSpPr>
        <p:spPr>
          <a:xfrm>
            <a:off x="5650580" y="2238258"/>
            <a:ext cx="41018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No</a:t>
            </a:r>
            <a:endParaRPr lang="en-IN" sz="14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E307811-1D84-7163-CEAD-7266C967BEB9}"/>
              </a:ext>
            </a:extLst>
          </p:cNvPr>
          <p:cNvSpPr txBox="1"/>
          <p:nvPr/>
        </p:nvSpPr>
        <p:spPr>
          <a:xfrm>
            <a:off x="3421936" y="3149843"/>
            <a:ext cx="118259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Sensor Value </a:t>
            </a:r>
            <a:endParaRPr lang="en-IN" sz="14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1A7C3DC2-3AC8-234D-CB74-1B65ED44C50B}"/>
              </a:ext>
            </a:extLst>
          </p:cNvPr>
          <p:cNvSpPr txBox="1"/>
          <p:nvPr/>
        </p:nvSpPr>
        <p:spPr>
          <a:xfrm>
            <a:off x="2858249" y="3793520"/>
            <a:ext cx="2477987"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Determine Moisture Percentage</a:t>
            </a:r>
            <a:endParaRPr lang="en-IN" sz="14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5685922F-2968-ACB7-2C18-A3C81702E650}"/>
              </a:ext>
            </a:extLst>
          </p:cNvPr>
          <p:cNvSpPr txBox="1"/>
          <p:nvPr/>
        </p:nvSpPr>
        <p:spPr>
          <a:xfrm>
            <a:off x="3058349" y="4557242"/>
            <a:ext cx="203670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Moisture_Percentage≥10</a:t>
            </a:r>
            <a:endParaRPr lang="en-IN" sz="14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0FABBD69-10D2-5079-4ED7-315A13BA7E67}"/>
              </a:ext>
            </a:extLst>
          </p:cNvPr>
          <p:cNvSpPr txBox="1"/>
          <p:nvPr/>
        </p:nvSpPr>
        <p:spPr>
          <a:xfrm>
            <a:off x="3579021" y="5350718"/>
            <a:ext cx="103644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Servo = 0º</a:t>
            </a:r>
            <a:endParaRPr lang="en-IN" sz="14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A0853560-778D-E994-E392-1AAEAACAC05B}"/>
              </a:ext>
            </a:extLst>
          </p:cNvPr>
          <p:cNvSpPr txBox="1"/>
          <p:nvPr/>
        </p:nvSpPr>
        <p:spPr>
          <a:xfrm>
            <a:off x="3585503" y="6002361"/>
            <a:ext cx="103644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Wet Waste</a:t>
            </a:r>
            <a:endParaRPr lang="en-IN" sz="14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2A2CC410-1F36-DDB4-C286-881C30C4C6BD}"/>
              </a:ext>
            </a:extLst>
          </p:cNvPr>
          <p:cNvSpPr txBox="1"/>
          <p:nvPr/>
        </p:nvSpPr>
        <p:spPr>
          <a:xfrm>
            <a:off x="3826618" y="6626423"/>
            <a:ext cx="480167"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End</a:t>
            </a:r>
            <a:endParaRPr lang="en-IN" sz="14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37167FBE-58C8-CB1B-BD83-EBC056B44085}"/>
              </a:ext>
            </a:extLst>
          </p:cNvPr>
          <p:cNvSpPr txBox="1"/>
          <p:nvPr/>
        </p:nvSpPr>
        <p:spPr>
          <a:xfrm>
            <a:off x="6870423" y="5508853"/>
            <a:ext cx="99894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Dry Waste</a:t>
            </a:r>
            <a:endParaRPr lang="en-IN" sz="14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B2D90301-B686-597D-1C25-B4BB9ADC6F0A}"/>
              </a:ext>
            </a:extLst>
          </p:cNvPr>
          <p:cNvSpPr txBox="1"/>
          <p:nvPr/>
        </p:nvSpPr>
        <p:spPr>
          <a:xfrm>
            <a:off x="5657117" y="4417993"/>
            <a:ext cx="41263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No</a:t>
            </a:r>
            <a:endParaRPr lang="en-IN" sz="14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16149FDF-C246-22FD-6827-669B2515F7D2}"/>
              </a:ext>
            </a:extLst>
          </p:cNvPr>
          <p:cNvSpPr txBox="1"/>
          <p:nvPr/>
        </p:nvSpPr>
        <p:spPr>
          <a:xfrm>
            <a:off x="6810468" y="4575600"/>
            <a:ext cx="118578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Servo = 180º</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844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PRADEEP\Downloads\Thank-You (1).jpg"/>
          <p:cNvPicPr>
            <a:picLocks noChangeAspect="1" noChangeArrowheads="1"/>
          </p:cNvPicPr>
          <p:nvPr/>
        </p:nvPicPr>
        <p:blipFill>
          <a:blip r:embed="rId2"/>
          <a:srcRect/>
          <a:stretch>
            <a:fillRect/>
          </a:stretch>
        </p:blipFill>
        <p:spPr bwMode="auto">
          <a:xfrm>
            <a:off x="0" y="-1"/>
            <a:ext cx="10972800" cy="731520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6747"/>
            <a:ext cx="10972800" cy="850053"/>
          </a:xfrm>
        </p:spPr>
        <p:txBody>
          <a:bodyPr>
            <a:normAutofit/>
          </a:bodyPr>
          <a:lstStyle/>
          <a:p>
            <a:r>
              <a:rPr lang="en-US" sz="3600" b="1" dirty="0">
                <a:solidFill>
                  <a:srgbClr val="002060"/>
                </a:solidFill>
                <a:latin typeface="Times New Roman" panose="02020603050405020304" pitchFamily="18" charset="0"/>
                <a:cs typeface="Times New Roman" panose="02020603050405020304" pitchFamily="18" charset="0"/>
              </a:rPr>
              <a:t>ABSTRACTION</a:t>
            </a:r>
          </a:p>
        </p:txBody>
      </p:sp>
      <p:sp>
        <p:nvSpPr>
          <p:cNvPr id="3" name="Content Placeholder 2"/>
          <p:cNvSpPr>
            <a:spLocks noGrp="1"/>
          </p:cNvSpPr>
          <p:nvPr>
            <p:ph idx="1"/>
          </p:nvPr>
        </p:nvSpPr>
        <p:spPr>
          <a:xfrm>
            <a:off x="800100" y="1524000"/>
            <a:ext cx="9372600" cy="4724400"/>
          </a:xfrm>
        </p:spPr>
        <p:txBody>
          <a:bodyPr>
            <a:normAutofit/>
          </a:bodyPr>
          <a:lstStyle/>
          <a:p>
            <a:pPr algn="just">
              <a:lnSpc>
                <a:spcPct val="150000"/>
              </a:lnSpc>
            </a:pPr>
            <a:r>
              <a:rPr lang="en-US" sz="2000" dirty="0">
                <a:latin typeface="Times New Roman" pitchFamily="18" charset="0"/>
                <a:cs typeface="Times New Roman" pitchFamily="18" charset="0"/>
              </a:rPr>
              <a:t>A significant amount of potentially hazardous wastes is produced by hospitals. </a:t>
            </a:r>
          </a:p>
          <a:p>
            <a:pPr algn="just">
              <a:lnSpc>
                <a:spcPct val="150000"/>
              </a:lnSpc>
            </a:pPr>
            <a:r>
              <a:rPr lang="en-US" sz="2000" dirty="0">
                <a:latin typeface="Times New Roman" pitchFamily="18" charset="0"/>
                <a:cs typeface="Times New Roman" pitchFamily="18" charset="0"/>
              </a:rPr>
              <a:t>The main goal of this project is to develop a creative new method for segregating medical waste in India, where rag pickers currently handle the majority of waste separation. </a:t>
            </a:r>
          </a:p>
          <a:p>
            <a:pPr algn="just">
              <a:lnSpc>
                <a:spcPct val="150000"/>
              </a:lnSpc>
            </a:pPr>
            <a:r>
              <a:rPr lang="en-US" sz="2000" dirty="0">
                <a:latin typeface="Times New Roman" pitchFamily="18" charset="0"/>
                <a:cs typeface="Times New Roman" pitchFamily="18" charset="0"/>
              </a:rPr>
              <a:t>They mostly sort all of the trash by hand, including dangerous hospital waste and canisters with dangerous heavy metals. </a:t>
            </a:r>
          </a:p>
          <a:p>
            <a:pPr algn="just">
              <a:lnSpc>
                <a:spcPct val="150000"/>
              </a:lnSpc>
            </a:pPr>
            <a:r>
              <a:rPr lang="en-US" sz="2000" dirty="0">
                <a:latin typeface="Times New Roman" pitchFamily="18" charset="0"/>
                <a:cs typeface="Times New Roman" pitchFamily="18" charset="0"/>
              </a:rPr>
              <a:t>As a result, it causes harmful chronic health impacts like tuberculosis, cancer, and heavy metal poisoning, which may lower one's quality of life, shorten one's lifespan, and have an impact on future generations of children born to such affected parents.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1E4FEF8-A551-798B-6890-5D92280D350A}"/>
              </a:ext>
            </a:extLst>
          </p:cNvPr>
          <p:cNvSpPr>
            <a:spLocks noGrp="1"/>
          </p:cNvSpPr>
          <p:nvPr>
            <p:ph type="title"/>
          </p:nvPr>
        </p:nvSpPr>
        <p:spPr>
          <a:xfrm>
            <a:off x="0" y="216747"/>
            <a:ext cx="10972800" cy="697653"/>
          </a:xfrm>
        </p:spPr>
        <p:txBody>
          <a:bodyPr>
            <a:normAutofit/>
          </a:bodyPr>
          <a:lstStyle/>
          <a:p>
            <a:r>
              <a:rPr lang="en-US" sz="3600" b="1" dirty="0">
                <a:solidFill>
                  <a:srgbClr val="002060"/>
                </a:solidFill>
                <a:latin typeface="Times New Roman" panose="02020603050405020304" pitchFamily="18" charset="0"/>
                <a:cs typeface="Times New Roman" panose="02020603050405020304" pitchFamily="18" charset="0"/>
              </a:rPr>
              <a:t>PROBLEM STATEMENT</a:t>
            </a:r>
          </a:p>
        </p:txBody>
      </p:sp>
      <p:sp>
        <p:nvSpPr>
          <p:cNvPr id="2" name="Content Placeholder 2">
            <a:extLst>
              <a:ext uri="{FF2B5EF4-FFF2-40B4-BE49-F238E27FC236}">
                <a16:creationId xmlns:a16="http://schemas.microsoft.com/office/drawing/2014/main" id="{A935C0D2-0367-12CA-A1C1-DFE3891EFDC6}"/>
              </a:ext>
            </a:extLst>
          </p:cNvPr>
          <p:cNvSpPr>
            <a:spLocks noGrp="1"/>
          </p:cNvSpPr>
          <p:nvPr>
            <p:ph idx="1"/>
          </p:nvPr>
        </p:nvSpPr>
        <p:spPr>
          <a:xfrm>
            <a:off x="457200" y="1371600"/>
            <a:ext cx="10058400" cy="5181600"/>
          </a:xfrm>
        </p:spPr>
        <p:txBody>
          <a:bodyPr>
            <a:normAutofit/>
          </a:bodyPr>
          <a:lstStyle/>
          <a:p>
            <a:pPr marL="0" indent="0" algn="just">
              <a:lnSpc>
                <a:spcPct val="200000"/>
              </a:lnSpc>
              <a:buNone/>
            </a:pPr>
            <a:r>
              <a:rPr lang="en-US" sz="2000" dirty="0">
                <a:latin typeface="Times New Roman" pitchFamily="18" charset="0"/>
                <a:cs typeface="Times New Roman" pitchFamily="18" charset="0"/>
              </a:rPr>
              <a:t>Usage of manpower: In day to day period of time a significant level of various medical waste are generated which are segregated by manpower.</a:t>
            </a:r>
          </a:p>
          <a:p>
            <a:pPr marL="0" indent="0" algn="just">
              <a:lnSpc>
                <a:spcPct val="200000"/>
              </a:lnSpc>
              <a:buNone/>
            </a:pPr>
            <a:r>
              <a:rPr lang="en-US" sz="2000" dirty="0">
                <a:latin typeface="Times New Roman" pitchFamily="18" charset="0"/>
                <a:cs typeface="Times New Roman" pitchFamily="18" charset="0"/>
              </a:rPr>
              <a:t>Hazardness: Due to involvement of manual segregation, humans are involved to segregate the hazardous waste.</a:t>
            </a:r>
          </a:p>
          <a:p>
            <a:pPr marL="0" indent="0" algn="just">
              <a:lnSpc>
                <a:spcPct val="200000"/>
              </a:lnSpc>
              <a:buNone/>
            </a:pPr>
            <a:r>
              <a:rPr lang="en-US" sz="2000" dirty="0">
                <a:latin typeface="Times New Roman" pitchFamily="18" charset="0"/>
                <a:cs typeface="Times New Roman" pitchFamily="18" charset="0"/>
              </a:rPr>
              <a:t>Spread of Infections: Since humans are involved with cause spread of infectious diseases, also harmful when not using proper safety measures.</a:t>
            </a:r>
          </a:p>
          <a:p>
            <a:pPr marL="0" indent="0" algn="just">
              <a:lnSpc>
                <a:spcPct val="200000"/>
              </a:lnSpc>
              <a:buNone/>
            </a:pPr>
            <a:r>
              <a:rPr lang="en-US" sz="2000" dirty="0">
                <a:latin typeface="Times New Roman" pitchFamily="18" charset="0"/>
                <a:cs typeface="Times New Roman" pitchFamily="18" charset="0"/>
              </a:rPr>
              <a:t>Time Consumption: By searching and segregating the medical waste on basis of metal, wet, plastics it takes more time compared to automatic system</a:t>
            </a:r>
          </a:p>
        </p:txBody>
      </p:sp>
    </p:spTree>
    <p:extLst>
      <p:ext uri="{BB962C8B-B14F-4D97-AF65-F5344CB8AC3E}">
        <p14:creationId xmlns:p14="http://schemas.microsoft.com/office/powerpoint/2010/main" val="80088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36206"/>
            <a:ext cx="9875520" cy="479213"/>
          </a:xfrm>
        </p:spPr>
        <p:txBody>
          <a:bodyPr>
            <a:normAutofit fontScale="90000"/>
          </a:bodyPr>
          <a:lstStyle/>
          <a:p>
            <a:pPr>
              <a:defRPr/>
            </a:pPr>
            <a:r>
              <a:rPr lang="en-US" altLang="en-US" sz="3600" b="1" dirty="0">
                <a:solidFill>
                  <a:srgbClr val="002060"/>
                </a:solidFill>
                <a:latin typeface="Times New Roman" panose="02020603050405020304" pitchFamily="18" charset="0"/>
                <a:cs typeface="Times New Roman" panose="02020603050405020304" pitchFamily="18" charset="0"/>
              </a:rPr>
              <a:t>LITERATURE REVIEW</a:t>
            </a:r>
          </a:p>
        </p:txBody>
      </p:sp>
      <p:graphicFrame>
        <p:nvGraphicFramePr>
          <p:cNvPr id="6" name="Table 5"/>
          <p:cNvGraphicFramePr>
            <a:graphicFrameLocks noGrp="1"/>
          </p:cNvGraphicFramePr>
          <p:nvPr>
            <p:extLst>
              <p:ext uri="{D42A27DB-BD31-4B8C-83A1-F6EECF244321}">
                <p14:modId xmlns:p14="http://schemas.microsoft.com/office/powerpoint/2010/main" val="3699286716"/>
              </p:ext>
            </p:extLst>
          </p:nvPr>
        </p:nvGraphicFramePr>
        <p:xfrm>
          <a:off x="114299" y="990600"/>
          <a:ext cx="10744202" cy="6179089"/>
        </p:xfrm>
        <a:graphic>
          <a:graphicData uri="http://schemas.openxmlformats.org/drawingml/2006/table">
            <a:tbl>
              <a:tblPr firstRow="1" bandRow="1">
                <a:tableStyleId>{69012ECD-51FC-41F1-AA8D-1B2483CD663E}</a:tableStyleId>
              </a:tblPr>
              <a:tblGrid>
                <a:gridCol w="533402">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866899">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4305301">
                  <a:extLst>
                    <a:ext uri="{9D8B030D-6E8A-4147-A177-3AD203B41FA5}">
                      <a16:colId xmlns:a16="http://schemas.microsoft.com/office/drawing/2014/main" val="20004"/>
                    </a:ext>
                  </a:extLst>
                </a:gridCol>
              </a:tblGrid>
              <a:tr h="836907">
                <a:tc>
                  <a:txBody>
                    <a:bodyPr/>
                    <a:lstStyle/>
                    <a:p>
                      <a:r>
                        <a:rPr lang="en-IN" sz="1500" dirty="0">
                          <a:latin typeface="Times New Roman" pitchFamily="18" charset="0"/>
                          <a:cs typeface="Times New Roman" pitchFamily="18" charset="0"/>
                        </a:rPr>
                        <a:t>Sl. No</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500" dirty="0">
                          <a:latin typeface="Times New Roman" pitchFamily="18" charset="0"/>
                          <a:cs typeface="Times New Roman" pitchFamily="18" charset="0"/>
                        </a:rPr>
                        <a:t>Title of the Paper</a:t>
                      </a:r>
                      <a:endParaRPr lang="en-IN" sz="1500" b="1"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500" dirty="0">
                          <a:latin typeface="Times New Roman" pitchFamily="18" charset="0"/>
                          <a:cs typeface="Times New Roman" pitchFamily="18" charset="0"/>
                        </a:rPr>
                        <a:t>Authors</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latin typeface="Times New Roman" pitchFamily="18" charset="0"/>
                          <a:cs typeface="Times New Roman" pitchFamily="18" charset="0"/>
                        </a:rPr>
                        <a:t>Name of the Journal, Year, Volume,</a:t>
                      </a:r>
                      <a:r>
                        <a:rPr lang="en-IN" sz="1500" baseline="0" dirty="0">
                          <a:latin typeface="Times New Roman" pitchFamily="18" charset="0"/>
                          <a:cs typeface="Times New Roman" pitchFamily="18" charset="0"/>
                        </a:rPr>
                        <a:t> </a:t>
                      </a:r>
                      <a:r>
                        <a:rPr lang="en-IN" sz="1500" dirty="0">
                          <a:latin typeface="Times New Roman" pitchFamily="18" charset="0"/>
                          <a:cs typeface="Times New Roman" pitchFamily="18" charset="0"/>
                        </a:rPr>
                        <a:t>Issue</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500" dirty="0">
                          <a:latin typeface="Times New Roman" pitchFamily="18" charset="0"/>
                          <a:cs typeface="Times New Roman" pitchFamily="18" charset="0"/>
                        </a:rPr>
                        <a:t>Observation</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6014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kern="1200" baseline="0" dirty="0">
                          <a:solidFill>
                            <a:schemeClr val="tx1"/>
                          </a:solidFill>
                          <a:latin typeface="Times New Roman" pitchFamily="18" charset="0"/>
                          <a:ea typeface="+mn-ea"/>
                          <a:cs typeface="Times New Roman" pitchFamily="18" charset="0"/>
                        </a:rPr>
                        <a:t>1</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a:solidFill>
                            <a:schemeClr val="tx1"/>
                          </a:solidFill>
                          <a:latin typeface="Times New Roman" pitchFamily="18" charset="0"/>
                          <a:ea typeface="+mn-ea"/>
                          <a:cs typeface="Times New Roman" pitchFamily="18" charset="0"/>
                        </a:rPr>
                        <a:t>A novel approach for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a:solidFill>
                            <a:schemeClr val="tx1"/>
                          </a:solidFill>
                          <a:latin typeface="Times New Roman" pitchFamily="18" charset="0"/>
                          <a:ea typeface="+mn-ea"/>
                          <a:cs typeface="Times New Roman" pitchFamily="18" charset="0"/>
                        </a:rPr>
                        <a:t>waste segregation at source level for effective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a:solidFill>
                            <a:schemeClr val="tx1"/>
                          </a:solidFill>
                          <a:latin typeface="Times New Roman" pitchFamily="18" charset="0"/>
                          <a:ea typeface="+mn-ea"/>
                          <a:cs typeface="Times New Roman" pitchFamily="18" charset="0"/>
                        </a:rPr>
                        <a:t>generation of electricity - GREENBIN</a:t>
                      </a:r>
                      <a:endParaRPr kumimoji="0" lang="en-IN" sz="14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kern="1200" baseline="0" dirty="0" err="1">
                          <a:solidFill>
                            <a:schemeClr val="tx1"/>
                          </a:solidFill>
                          <a:latin typeface="Times New Roman" pitchFamily="18" charset="0"/>
                          <a:ea typeface="+mn-ea"/>
                          <a:cs typeface="Times New Roman" pitchFamily="18" charset="0"/>
                        </a:rPr>
                        <a:t>Rajkamal</a:t>
                      </a:r>
                      <a:r>
                        <a:rPr kumimoji="0" lang="en-IN" sz="1400" kern="1200" baseline="0" dirty="0">
                          <a:solidFill>
                            <a:schemeClr val="tx1"/>
                          </a:solidFill>
                          <a:latin typeface="Times New Roman" pitchFamily="18" charset="0"/>
                          <a:ea typeface="+mn-ea"/>
                          <a:cs typeface="Times New Roman" pitchFamily="18" charset="0"/>
                        </a:rPr>
                        <a:t>, R., V. </a:t>
                      </a:r>
                      <a:r>
                        <a:rPr kumimoji="0" lang="en-IN" sz="1400" kern="1200" baseline="0" dirty="0" err="1">
                          <a:solidFill>
                            <a:schemeClr val="tx1"/>
                          </a:solidFill>
                          <a:latin typeface="Times New Roman" pitchFamily="18" charset="0"/>
                          <a:ea typeface="+mn-ea"/>
                          <a:cs typeface="Times New Roman" pitchFamily="18" charset="0"/>
                        </a:rPr>
                        <a:t>Anitha</a:t>
                      </a:r>
                      <a:r>
                        <a:rPr kumimoji="0" lang="en-IN" sz="1400" kern="1200" baseline="0" dirty="0">
                          <a:solidFill>
                            <a:schemeClr val="tx1"/>
                          </a:solidFill>
                          <a:latin typeface="Times New Roman" pitchFamily="18" charset="0"/>
                          <a:ea typeface="+mn-ea"/>
                          <a:cs typeface="Times New Roman" pitchFamily="18" charset="0"/>
                        </a:rPr>
                        <a:t>, P. Gomathi </a:t>
                      </a:r>
                      <a:r>
                        <a:rPr kumimoji="0" lang="en-IN" sz="1400" kern="1200" baseline="0" dirty="0" err="1">
                          <a:solidFill>
                            <a:schemeClr val="tx1"/>
                          </a:solidFill>
                          <a:latin typeface="Times New Roman" pitchFamily="18" charset="0"/>
                          <a:ea typeface="+mn-ea"/>
                          <a:cs typeface="Times New Roman" pitchFamily="18" charset="0"/>
                        </a:rPr>
                        <a:t>Nayaki</a:t>
                      </a:r>
                      <a:r>
                        <a:rPr kumimoji="0" lang="en-IN" sz="1400" kern="1200" baseline="0" dirty="0">
                          <a:solidFill>
                            <a:schemeClr val="tx1"/>
                          </a:solidFill>
                          <a:latin typeface="Times New Roman" pitchFamily="18" charset="0"/>
                          <a:ea typeface="+mn-ea"/>
                          <a:cs typeface="Times New Roman" pitchFamily="18" charset="0"/>
                        </a:rPr>
                        <a:t>, K. Ramya and E. </a:t>
                      </a:r>
                      <a:r>
                        <a:rPr kumimoji="0" lang="en-IN" sz="1400" kern="1200" baseline="0" dirty="0" err="1">
                          <a:solidFill>
                            <a:schemeClr val="tx1"/>
                          </a:solidFill>
                          <a:latin typeface="Times New Roman" pitchFamily="18" charset="0"/>
                          <a:ea typeface="+mn-ea"/>
                          <a:cs typeface="Times New Roman" pitchFamily="18" charset="0"/>
                        </a:rPr>
                        <a:t>Kayalvizhi</a:t>
                      </a:r>
                      <a:endParaRPr kumimoji="0" lang="en-IN" sz="14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a:solidFill>
                            <a:schemeClr val="tx1"/>
                          </a:solidFill>
                          <a:latin typeface="Times New Roman" pitchFamily="18" charset="0"/>
                          <a:ea typeface="+mn-ea"/>
                          <a:cs typeface="Times New Roman" pitchFamily="18" charset="0"/>
                        </a:rPr>
                        <a:t> In 2014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a:solidFill>
                            <a:schemeClr val="tx1"/>
                          </a:solidFill>
                          <a:latin typeface="Times New Roman" pitchFamily="18" charset="0"/>
                          <a:ea typeface="+mn-ea"/>
                          <a:cs typeface="Times New Roman" pitchFamily="18" charset="0"/>
                        </a:rPr>
                        <a:t>International Conference on Science Engineering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a:solidFill>
                            <a:schemeClr val="tx1"/>
                          </a:solidFill>
                          <a:latin typeface="Times New Roman" pitchFamily="18" charset="0"/>
                          <a:ea typeface="+mn-ea"/>
                          <a:cs typeface="Times New Roman" pitchFamily="18" charset="0"/>
                        </a:rPr>
                        <a:t>and Management Research (ICSEMR), pp. 1-4. IEEE,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a:solidFill>
                            <a:schemeClr val="tx1"/>
                          </a:solidFill>
                          <a:latin typeface="Times New Roman" pitchFamily="18" charset="0"/>
                          <a:ea typeface="+mn-ea"/>
                          <a:cs typeface="Times New Roman" pitchFamily="18" charset="0"/>
                        </a:rPr>
                        <a:t>2014.</a:t>
                      </a:r>
                      <a:endParaRPr kumimoji="0" lang="en-IN" sz="14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a:solidFill>
                            <a:schemeClr val="tx1"/>
                          </a:solidFill>
                          <a:latin typeface="Times New Roman" pitchFamily="18" charset="0"/>
                          <a:ea typeface="+mn-ea"/>
                          <a:cs typeface="Times New Roman" pitchFamily="18" charset="0"/>
                        </a:rPr>
                        <a:t>From this paper we can observe that wastes should be properly segregated based on toxicity and used as a source of fuels by recycling it.</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kern="1200" baseline="0" dirty="0">
                          <a:solidFill>
                            <a:schemeClr val="tx1"/>
                          </a:solidFill>
                          <a:latin typeface="Times New Roman" pitchFamily="18" charset="0"/>
                          <a:ea typeface="+mn-ea"/>
                          <a:cs typeface="Times New Roman" pitchFamily="18" charset="0"/>
                        </a:rPr>
                        <a:t>2</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latin typeface="Times New Roman" pitchFamily="18" charset="0"/>
                          <a:cs typeface="Times New Roman" pitchFamily="18" charset="0"/>
                        </a:rPr>
                        <a:t>Standalone frequency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latin typeface="Times New Roman" pitchFamily="18" charset="0"/>
                          <a:cs typeface="Times New Roman" pitchFamily="18" charset="0"/>
                        </a:rPr>
                        <a:t>based automated trash bin and segregator of plastic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latin typeface="Times New Roman" pitchFamily="18" charset="0"/>
                          <a:cs typeface="Times New Roman" pitchFamily="18" charset="0"/>
                        </a:rPr>
                        <a:t>bottles and tin cans</a:t>
                      </a:r>
                      <a:endParaRPr kumimoji="0" lang="en-IN"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l"/>
                      <a:r>
                        <a:rPr kumimoji="0" lang="en-US" sz="1500" kern="1200" baseline="0" dirty="0" err="1">
                          <a:latin typeface="Times New Roman" pitchFamily="18" charset="0"/>
                          <a:cs typeface="Times New Roman" pitchFamily="18" charset="0"/>
                        </a:rPr>
                        <a:t>Sejera</a:t>
                      </a:r>
                      <a:r>
                        <a:rPr kumimoji="0" lang="en-US" sz="1500" kern="1200" baseline="0" dirty="0">
                          <a:latin typeface="Times New Roman" pitchFamily="18" charset="0"/>
                          <a:cs typeface="Times New Roman" pitchFamily="18" charset="0"/>
                        </a:rPr>
                        <a:t>, </a:t>
                      </a:r>
                      <a:r>
                        <a:rPr kumimoji="0" lang="en-US" sz="1500" kern="1200" baseline="0" dirty="0" err="1">
                          <a:latin typeface="Times New Roman" pitchFamily="18" charset="0"/>
                          <a:cs typeface="Times New Roman" pitchFamily="18" charset="0"/>
                        </a:rPr>
                        <a:t>Marloun</a:t>
                      </a:r>
                      <a:r>
                        <a:rPr kumimoji="0" lang="en-US" sz="1500" kern="1200" baseline="0" dirty="0">
                          <a:latin typeface="Times New Roman" pitchFamily="18" charset="0"/>
                          <a:cs typeface="Times New Roman" pitchFamily="18" charset="0"/>
                        </a:rPr>
                        <a:t>, Joseph Bryan Ibarra, </a:t>
                      </a:r>
                      <a:r>
                        <a:rPr kumimoji="0" lang="en-US" sz="1500" kern="1200" baseline="0" dirty="0" err="1">
                          <a:latin typeface="Times New Roman" pitchFamily="18" charset="0"/>
                          <a:cs typeface="Times New Roman" pitchFamily="18" charset="0"/>
                        </a:rPr>
                        <a:t>Anrol</a:t>
                      </a:r>
                      <a:r>
                        <a:rPr kumimoji="0" lang="en-US" sz="1500" kern="1200" baseline="0" dirty="0">
                          <a:latin typeface="Times New Roman" pitchFamily="18" charset="0"/>
                          <a:cs typeface="Times New Roman" pitchFamily="18" charset="0"/>
                        </a:rPr>
                        <a:t> Sarah </a:t>
                      </a:r>
                    </a:p>
                    <a:p>
                      <a:pPr algn="l"/>
                      <a:r>
                        <a:rPr kumimoji="0" lang="en-US" sz="1500" kern="1200" baseline="0" dirty="0" err="1">
                          <a:latin typeface="Times New Roman" pitchFamily="18" charset="0"/>
                          <a:cs typeface="Times New Roman" pitchFamily="18" charset="0"/>
                        </a:rPr>
                        <a:t>Canare</a:t>
                      </a:r>
                      <a:r>
                        <a:rPr kumimoji="0" lang="en-US" sz="1500" kern="1200" baseline="0" dirty="0">
                          <a:latin typeface="Times New Roman" pitchFamily="18" charset="0"/>
                          <a:cs typeface="Times New Roman" pitchFamily="18" charset="0"/>
                        </a:rPr>
                        <a:t>, Lyra </a:t>
                      </a:r>
                      <a:r>
                        <a:rPr kumimoji="0" lang="en-US" sz="1500" kern="1200" baseline="0" dirty="0" err="1">
                          <a:latin typeface="Times New Roman" pitchFamily="18" charset="0"/>
                          <a:cs typeface="Times New Roman" pitchFamily="18" charset="0"/>
                        </a:rPr>
                        <a:t>Escano</a:t>
                      </a:r>
                      <a:r>
                        <a:rPr kumimoji="0" lang="en-US" sz="1500" kern="1200" baseline="0" dirty="0">
                          <a:latin typeface="Times New Roman" pitchFamily="18" charset="0"/>
                          <a:cs typeface="Times New Roman" pitchFamily="18" charset="0"/>
                        </a:rPr>
                        <a:t>, Dianne </a:t>
                      </a:r>
                      <a:r>
                        <a:rPr kumimoji="0" lang="en-US" sz="1500" kern="1200" baseline="0" dirty="0" err="1">
                          <a:latin typeface="Times New Roman" pitchFamily="18" charset="0"/>
                          <a:cs typeface="Times New Roman" pitchFamily="18" charset="0"/>
                        </a:rPr>
                        <a:t>Claudinne</a:t>
                      </a:r>
                      <a:r>
                        <a:rPr kumimoji="0" lang="en-US" sz="1500" kern="1200" baseline="0" dirty="0">
                          <a:latin typeface="Times New Roman" pitchFamily="18" charset="0"/>
                          <a:cs typeface="Times New Roman" pitchFamily="18" charset="0"/>
                        </a:rPr>
                        <a:t> </a:t>
                      </a:r>
                      <a:r>
                        <a:rPr kumimoji="0" lang="en-US" sz="1500" kern="1200" baseline="0" dirty="0" err="1">
                          <a:latin typeface="Times New Roman" pitchFamily="18" charset="0"/>
                          <a:cs typeface="Times New Roman" pitchFamily="18" charset="0"/>
                        </a:rPr>
                        <a:t>Mapanoo</a:t>
                      </a:r>
                      <a:r>
                        <a:rPr kumimoji="0" lang="en-US" sz="1500" kern="1200" baseline="0" dirty="0">
                          <a:latin typeface="Times New Roman" pitchFamily="18" charset="0"/>
                          <a:cs typeface="Times New Roman" pitchFamily="18" charset="0"/>
                        </a:rPr>
                        <a:t>, </a:t>
                      </a:r>
                    </a:p>
                    <a:p>
                      <a:pPr algn="l"/>
                      <a:r>
                        <a:rPr kumimoji="0" lang="en-US" sz="1500" kern="1200" baseline="0" dirty="0">
                          <a:latin typeface="Times New Roman" pitchFamily="18" charset="0"/>
                          <a:cs typeface="Times New Roman" pitchFamily="18" charset="0"/>
                        </a:rPr>
                        <a:t>and John Phillip </a:t>
                      </a:r>
                      <a:r>
                        <a:rPr kumimoji="0" lang="en-US" sz="1500" kern="1200" baseline="0" dirty="0" err="1">
                          <a:latin typeface="Times New Roman" pitchFamily="18" charset="0"/>
                          <a:cs typeface="Times New Roman" pitchFamily="18" charset="0"/>
                        </a:rPr>
                        <a:t>Suaviso</a:t>
                      </a:r>
                      <a:endParaRPr kumimoji="0" lang="en-IN"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nl-NL" sz="1500" kern="1200" baseline="0" dirty="0">
                          <a:latin typeface="Times New Roman" pitchFamily="18" charset="0"/>
                          <a:cs typeface="Times New Roman" pitchFamily="18" charset="0"/>
                        </a:rPr>
                        <a:t>In 2016 IEEE Region 10 </a:t>
                      </a:r>
                    </a:p>
                    <a:p>
                      <a:pPr marL="0" marR="0" indent="0" algn="just" defTabSz="914400" rtl="0" eaLnBrk="1" fontAlgn="auto" latinLnBrk="0" hangingPunct="1">
                        <a:lnSpc>
                          <a:spcPct val="100000"/>
                        </a:lnSpc>
                        <a:spcBef>
                          <a:spcPts val="0"/>
                        </a:spcBef>
                        <a:spcAft>
                          <a:spcPts val="0"/>
                        </a:spcAft>
                        <a:buClrTx/>
                        <a:buSzTx/>
                        <a:buFontTx/>
                        <a:buNone/>
                        <a:tabLst/>
                        <a:defRPr/>
                      </a:pPr>
                      <a:r>
                        <a:rPr kumimoji="0" lang="nl-NL" sz="1500" kern="1200" baseline="0" dirty="0">
                          <a:latin typeface="Times New Roman" pitchFamily="18" charset="0"/>
                          <a:cs typeface="Times New Roman" pitchFamily="18" charset="0"/>
                        </a:rPr>
                        <a:t>Conference (TENCON), pp. 2370-2372. IEEE, 2016.</a:t>
                      </a:r>
                      <a:endParaRPr kumimoji="0" lang="en-IN"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a:solidFill>
                            <a:schemeClr val="tx1"/>
                          </a:solidFill>
                          <a:latin typeface="Times New Roman" pitchFamily="18" charset="0"/>
                          <a:ea typeface="+mn-ea"/>
                          <a:cs typeface="Times New Roman" pitchFamily="18" charset="0"/>
                        </a:rPr>
                        <a:t>This paper presents a standalone system, an automated trash bin that distinguishes plastic bottles and tin cans regardless of the object's position of drop. The system used a piezoelectric microphone for input signal acquisition and a comparator for noise elimination.</a:t>
                      </a:r>
                      <a:endParaRPr kumimoji="0" lang="en-IN" sz="14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509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kern="1200" baseline="0" dirty="0">
                          <a:solidFill>
                            <a:schemeClr val="tx1"/>
                          </a:solidFill>
                          <a:latin typeface="Times New Roman" pitchFamily="18" charset="0"/>
                          <a:ea typeface="+mn-ea"/>
                          <a:cs typeface="Times New Roman" pitchFamily="18" charset="0"/>
                        </a:rPr>
                        <a:t>3</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latin typeface="Times New Roman" pitchFamily="18" charset="0"/>
                          <a:cs typeface="Times New Roman" pitchFamily="18" charset="0"/>
                        </a:rPr>
                        <a:t>Biomedical solid waste management in an Indian hospital: a case </a:t>
                      </a:r>
                      <a:r>
                        <a:rPr kumimoji="0" lang="en-US" sz="1500" kern="1200" baseline="0" dirty="0" err="1">
                          <a:latin typeface="Times New Roman" pitchFamily="18" charset="0"/>
                          <a:cs typeface="Times New Roman" pitchFamily="18" charset="0"/>
                        </a:rPr>
                        <a:t>study,Waste</a:t>
                      </a:r>
                      <a:r>
                        <a:rPr kumimoji="0" lang="en-US" sz="1500" kern="1200" baseline="0" dirty="0">
                          <a:latin typeface="Times New Roman" pitchFamily="18" charset="0"/>
                          <a:cs typeface="Times New Roman" pitchFamily="18" charset="0"/>
                        </a:rPr>
                        <a:t> Management</a:t>
                      </a:r>
                      <a:endParaRPr kumimoji="0" lang="en-IN"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dirty="0">
                          <a:latin typeface="Times New Roman" pitchFamily="18" charset="0"/>
                          <a:cs typeface="Times New Roman" pitchFamily="18" charset="0"/>
                        </a:rPr>
                        <a:t>Gayathri V. Patil, Kamala </a:t>
                      </a:r>
                      <a:r>
                        <a:rPr kumimoji="0" lang="en-IN" sz="1500" kern="1200" dirty="0" err="1">
                          <a:latin typeface="Times New Roman" pitchFamily="18" charset="0"/>
                          <a:cs typeface="Times New Roman" pitchFamily="18" charset="0"/>
                        </a:rPr>
                        <a:t>Pokhrel</a:t>
                      </a:r>
                      <a:r>
                        <a:rPr kumimoji="0" lang="en-IN" sz="1500" kern="1200" dirty="0">
                          <a:latin typeface="Times New Roman" pitchFamily="18" charset="0"/>
                          <a:cs typeface="Times New Roman" pitchFamily="18" charset="0"/>
                        </a:rPr>
                        <a:t>,</a:t>
                      </a:r>
                      <a:endParaRPr kumimoji="0" lang="en-IN" sz="1500" kern="120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500" dirty="0">
                          <a:latin typeface="Times New Roman" pitchFamily="18" charset="0"/>
                          <a:cs typeface="Times New Roman" pitchFamily="18" charset="0"/>
                        </a:rPr>
                        <a:t>Volume 25, Issue 6,2005,Pages 592-599, Elsevier.</a:t>
                      </a:r>
                      <a:endParaRPr lang="en-IN" sz="1500"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a:solidFill>
                            <a:schemeClr val="tx1"/>
                          </a:solidFill>
                          <a:latin typeface="Times New Roman" pitchFamily="18" charset="0"/>
                          <a:ea typeface="+mn-ea"/>
                          <a:cs typeface="Times New Roman" pitchFamily="18" charset="0"/>
                        </a:rPr>
                        <a:t>The objectives of this study to assess the waste handling and treatment system of hospital bio-medical solid waste and its mandatory compliance with Regulatory Notifications for Bio-medical Waste (Management and Handling) Rules, 1998, under the Environment (Protection Act 1986), Ministry of Environment and Forestry, Govt. of India,</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36206"/>
            <a:ext cx="9875520" cy="479213"/>
          </a:xfrm>
        </p:spPr>
        <p:txBody>
          <a:bodyPr>
            <a:normAutofit fontScale="90000"/>
          </a:bodyPr>
          <a:lstStyle/>
          <a:p>
            <a:pPr>
              <a:defRPr/>
            </a:pPr>
            <a:r>
              <a:rPr lang="en-US" altLang="en-US" sz="3600" b="1" dirty="0">
                <a:solidFill>
                  <a:srgbClr val="002060"/>
                </a:solidFill>
                <a:latin typeface="Times New Roman" panose="02020603050405020304" pitchFamily="18" charset="0"/>
                <a:cs typeface="Times New Roman" panose="02020603050405020304" pitchFamily="18" charset="0"/>
              </a:rPr>
              <a:t>LITERATURE REVIEW</a:t>
            </a:r>
          </a:p>
        </p:txBody>
      </p:sp>
      <p:graphicFrame>
        <p:nvGraphicFramePr>
          <p:cNvPr id="6" name="Table 5"/>
          <p:cNvGraphicFramePr>
            <a:graphicFrameLocks noGrp="1"/>
          </p:cNvGraphicFramePr>
          <p:nvPr>
            <p:extLst>
              <p:ext uri="{D42A27DB-BD31-4B8C-83A1-F6EECF244321}">
                <p14:modId xmlns:p14="http://schemas.microsoft.com/office/powerpoint/2010/main" val="663577997"/>
              </p:ext>
            </p:extLst>
          </p:nvPr>
        </p:nvGraphicFramePr>
        <p:xfrm>
          <a:off x="114299" y="990600"/>
          <a:ext cx="10744202" cy="5776282"/>
        </p:xfrm>
        <a:graphic>
          <a:graphicData uri="http://schemas.openxmlformats.org/drawingml/2006/table">
            <a:tbl>
              <a:tblPr firstRow="1" bandRow="1">
                <a:tableStyleId>{69012ECD-51FC-41F1-AA8D-1B2483CD663E}</a:tableStyleId>
              </a:tblPr>
              <a:tblGrid>
                <a:gridCol w="533402">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4572000">
                  <a:extLst>
                    <a:ext uri="{9D8B030D-6E8A-4147-A177-3AD203B41FA5}">
                      <a16:colId xmlns:a16="http://schemas.microsoft.com/office/drawing/2014/main" val="20004"/>
                    </a:ext>
                  </a:extLst>
                </a:gridCol>
              </a:tblGrid>
              <a:tr h="836907">
                <a:tc>
                  <a:txBody>
                    <a:bodyPr/>
                    <a:lstStyle/>
                    <a:p>
                      <a:r>
                        <a:rPr lang="en-IN" sz="1500" dirty="0">
                          <a:latin typeface="Times New Roman" pitchFamily="18" charset="0"/>
                          <a:cs typeface="Times New Roman" pitchFamily="18" charset="0"/>
                        </a:rPr>
                        <a:t>Sl. No</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500" dirty="0">
                          <a:latin typeface="Times New Roman" pitchFamily="18" charset="0"/>
                          <a:cs typeface="Times New Roman" pitchFamily="18" charset="0"/>
                        </a:rPr>
                        <a:t>Title of the Paper</a:t>
                      </a:r>
                      <a:endParaRPr lang="en-IN" sz="1500" b="1"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500" dirty="0">
                          <a:latin typeface="Times New Roman" pitchFamily="18" charset="0"/>
                          <a:cs typeface="Times New Roman" pitchFamily="18" charset="0"/>
                        </a:rPr>
                        <a:t>Authors</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latin typeface="Times New Roman" pitchFamily="18" charset="0"/>
                          <a:cs typeface="Times New Roman" pitchFamily="18" charset="0"/>
                        </a:rPr>
                        <a:t>Name of the Journal, Year, Volume,</a:t>
                      </a:r>
                      <a:r>
                        <a:rPr lang="en-IN" sz="1500" baseline="0" dirty="0">
                          <a:latin typeface="Times New Roman" pitchFamily="18" charset="0"/>
                          <a:cs typeface="Times New Roman" pitchFamily="18" charset="0"/>
                        </a:rPr>
                        <a:t> </a:t>
                      </a:r>
                      <a:r>
                        <a:rPr lang="en-IN" sz="1500" dirty="0">
                          <a:latin typeface="Times New Roman" pitchFamily="18" charset="0"/>
                          <a:cs typeface="Times New Roman" pitchFamily="18" charset="0"/>
                        </a:rPr>
                        <a:t>Issue</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500" dirty="0">
                          <a:latin typeface="Times New Roman" pitchFamily="18" charset="0"/>
                          <a:cs typeface="Times New Roman" pitchFamily="18" charset="0"/>
                        </a:rPr>
                        <a:t>Observation</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6014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a:solidFill>
                            <a:schemeClr val="tx1"/>
                          </a:solidFill>
                          <a:latin typeface="Times New Roman" pitchFamily="18" charset="0"/>
                          <a:ea typeface="+mn-ea"/>
                          <a:cs typeface="Times New Roman" pitchFamily="18" charset="0"/>
                        </a:rPr>
                        <a:t>4</a:t>
                      </a:r>
                      <a:endParaRPr kumimoji="0" lang="en-IN" sz="14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a:solidFill>
                            <a:schemeClr val="tx1"/>
                          </a:solidFill>
                          <a:latin typeface="Times New Roman" pitchFamily="18" charset="0"/>
                          <a:ea typeface="+mn-ea"/>
                          <a:cs typeface="Times New Roman" pitchFamily="18" charset="0"/>
                        </a:rPr>
                        <a:t>Automatic waste segregator and monitoring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a:solidFill>
                            <a:schemeClr val="tx1"/>
                          </a:solidFill>
                          <a:latin typeface="Times New Roman" pitchFamily="18" charset="0"/>
                          <a:ea typeface="+mn-ea"/>
                          <a:cs typeface="Times New Roman" pitchFamily="18" charset="0"/>
                        </a:rPr>
                        <a:t>system</a:t>
                      </a:r>
                      <a:endParaRPr kumimoji="0" lang="en-IN" sz="14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kern="1200" baseline="0" dirty="0">
                          <a:solidFill>
                            <a:schemeClr val="tx1"/>
                          </a:solidFill>
                          <a:latin typeface="Times New Roman" pitchFamily="18" charset="0"/>
                          <a:ea typeface="+mn-ea"/>
                          <a:cs typeface="Times New Roman" pitchFamily="18" charset="0"/>
                        </a:rPr>
                        <a:t>VJ, Aleena, Kavya Balakrishnan, T. B. </a:t>
                      </a:r>
                      <a:r>
                        <a:rPr kumimoji="0" lang="en-IN" sz="1400" kern="1200" baseline="0" dirty="0" err="1">
                          <a:solidFill>
                            <a:schemeClr val="tx1"/>
                          </a:solidFill>
                          <a:latin typeface="Times New Roman" pitchFamily="18" charset="0"/>
                          <a:ea typeface="+mn-ea"/>
                          <a:cs typeface="Times New Roman" pitchFamily="18" charset="0"/>
                        </a:rPr>
                        <a:t>Rosmi</a:t>
                      </a:r>
                      <a:r>
                        <a:rPr kumimoji="0" lang="en-IN" sz="1400" kern="1200" baseline="0" dirty="0">
                          <a:solidFill>
                            <a:schemeClr val="tx1"/>
                          </a:solidFill>
                          <a:latin typeface="Times New Roman" pitchFamily="18" charset="0"/>
                          <a:ea typeface="+mn-ea"/>
                          <a:cs typeface="Times New Roman" pitchFamily="18" charset="0"/>
                        </a:rPr>
                        <a:t>, K.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kern="1200" baseline="0" dirty="0" err="1">
                          <a:solidFill>
                            <a:schemeClr val="tx1"/>
                          </a:solidFill>
                          <a:latin typeface="Times New Roman" pitchFamily="18" charset="0"/>
                          <a:ea typeface="+mn-ea"/>
                          <a:cs typeface="Times New Roman" pitchFamily="18" charset="0"/>
                        </a:rPr>
                        <a:t>Swathy</a:t>
                      </a:r>
                      <a:r>
                        <a:rPr kumimoji="0" lang="en-IN" sz="1400" kern="1200" baseline="0" dirty="0">
                          <a:solidFill>
                            <a:schemeClr val="tx1"/>
                          </a:solidFill>
                          <a:latin typeface="Times New Roman" pitchFamily="18" charset="0"/>
                          <a:ea typeface="+mn-ea"/>
                          <a:cs typeface="Times New Roman" pitchFamily="18" charset="0"/>
                        </a:rPr>
                        <a:t> Krishna, S. Sreejith, and T. D. Subha.</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a:solidFill>
                            <a:schemeClr val="tx1"/>
                          </a:solidFill>
                          <a:latin typeface="Times New Roman" pitchFamily="18" charset="0"/>
                          <a:ea typeface="+mn-ea"/>
                          <a:cs typeface="Times New Roman" pitchFamily="18" charset="0"/>
                        </a:rPr>
                        <a:t>Journal of Microcontroller Engineering and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a:solidFill>
                            <a:schemeClr val="tx1"/>
                          </a:solidFill>
                          <a:latin typeface="Times New Roman" pitchFamily="18" charset="0"/>
                          <a:ea typeface="+mn-ea"/>
                          <a:cs typeface="Times New Roman" pitchFamily="18" charset="0"/>
                        </a:rPr>
                        <a:t>Applications 3, no. 2 (2016): 1-7.</a:t>
                      </a:r>
                      <a:endParaRPr kumimoji="0" lang="en-IN" sz="14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a:solidFill>
                            <a:schemeClr val="tx1"/>
                          </a:solidFill>
                          <a:latin typeface="Times New Roman" pitchFamily="18" charset="0"/>
                          <a:ea typeface="+mn-ea"/>
                          <a:cs typeface="Times New Roman" pitchFamily="18" charset="0"/>
                        </a:rPr>
                        <a:t>From the journal get the basic details about how the waste segregator will works and monitored also what are the techniques implanted.</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a:solidFill>
                            <a:schemeClr val="tx1"/>
                          </a:solidFill>
                          <a:latin typeface="Times New Roman" pitchFamily="18" charset="0"/>
                          <a:ea typeface="+mn-ea"/>
                          <a:cs typeface="Times New Roman" pitchFamily="18" charset="0"/>
                        </a:rPr>
                        <a:t>5</a:t>
                      </a:r>
                      <a:endParaRPr kumimoji="0" lang="en-IN" sz="14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latin typeface="Times New Roman" pitchFamily="18" charset="0"/>
                          <a:cs typeface="Times New Roman" pitchFamily="18" charset="0"/>
                        </a:rPr>
                        <a:t>Hazardous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latin typeface="Times New Roman" pitchFamily="18" charset="0"/>
                          <a:cs typeface="Times New Roman" pitchFamily="18" charset="0"/>
                        </a:rPr>
                        <a:t>medical waste generation rates of different categories of health-care facilities</a:t>
                      </a:r>
                      <a:endParaRPr kumimoji="0" lang="en-IN"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just"/>
                      <a:r>
                        <a:rPr kumimoji="0" lang="en-US" sz="1500" kern="1200" baseline="0" dirty="0">
                          <a:latin typeface="Times New Roman" pitchFamily="18" charset="0"/>
                          <a:cs typeface="Times New Roman" pitchFamily="18" charset="0"/>
                        </a:rPr>
                        <a:t>D. </a:t>
                      </a:r>
                      <a:r>
                        <a:rPr kumimoji="0" lang="en-US" sz="1500" kern="1200" baseline="0" dirty="0" err="1">
                          <a:latin typeface="Times New Roman" pitchFamily="18" charset="0"/>
                          <a:cs typeface="Times New Roman" pitchFamily="18" charset="0"/>
                        </a:rPr>
                        <a:t>Komilis</a:t>
                      </a:r>
                      <a:r>
                        <a:rPr kumimoji="0" lang="en-US" sz="1500" kern="1200" baseline="0" dirty="0">
                          <a:latin typeface="Times New Roman" pitchFamily="18" charset="0"/>
                          <a:cs typeface="Times New Roman" pitchFamily="18" charset="0"/>
                        </a:rPr>
                        <a:t>, A. </a:t>
                      </a:r>
                      <a:r>
                        <a:rPr kumimoji="0" lang="en-US" sz="1500" kern="1200" baseline="0" dirty="0" err="1">
                          <a:latin typeface="Times New Roman" pitchFamily="18" charset="0"/>
                          <a:cs typeface="Times New Roman" pitchFamily="18" charset="0"/>
                        </a:rPr>
                        <a:t>Fouki</a:t>
                      </a:r>
                      <a:r>
                        <a:rPr kumimoji="0" lang="en-US" sz="1500" kern="1200" baseline="0" dirty="0">
                          <a:latin typeface="Times New Roman" pitchFamily="18" charset="0"/>
                          <a:cs typeface="Times New Roman" pitchFamily="18" charset="0"/>
                        </a:rPr>
                        <a:t>, and D. </a:t>
                      </a:r>
                      <a:r>
                        <a:rPr kumimoji="0" lang="en-US" sz="1500" kern="1200" baseline="0" dirty="0" err="1">
                          <a:latin typeface="Times New Roman" pitchFamily="18" charset="0"/>
                          <a:cs typeface="Times New Roman" pitchFamily="18" charset="0"/>
                        </a:rPr>
                        <a:t>Papadopouloss</a:t>
                      </a:r>
                      <a:endParaRPr kumimoji="0" lang="en-IN"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nl-NL" sz="1500" kern="1200" baseline="0" dirty="0">
                          <a:latin typeface="Times New Roman" pitchFamily="18" charset="0"/>
                          <a:cs typeface="Times New Roman" pitchFamily="18" charset="0"/>
                        </a:rPr>
                        <a:t>Waste Management, vol. 32, no. 7,</a:t>
                      </a:r>
                    </a:p>
                    <a:p>
                      <a:pPr marL="0" marR="0" indent="0" algn="just" defTabSz="914400" rtl="0" eaLnBrk="1" fontAlgn="auto" latinLnBrk="0" hangingPunct="1">
                        <a:lnSpc>
                          <a:spcPct val="100000"/>
                        </a:lnSpc>
                        <a:spcBef>
                          <a:spcPts val="0"/>
                        </a:spcBef>
                        <a:spcAft>
                          <a:spcPts val="0"/>
                        </a:spcAft>
                        <a:buClrTx/>
                        <a:buSzTx/>
                        <a:buFontTx/>
                        <a:buNone/>
                        <a:tabLst/>
                        <a:defRPr/>
                      </a:pPr>
                      <a:r>
                        <a:rPr kumimoji="0" lang="nl-NL" sz="1500" kern="1200" baseline="0" dirty="0">
                          <a:latin typeface="Times New Roman" pitchFamily="18" charset="0"/>
                          <a:cs typeface="Times New Roman" pitchFamily="18" charset="0"/>
                        </a:rPr>
                        <a:t>pp.14341441, 2012</a:t>
                      </a:r>
                      <a:endParaRPr kumimoji="0" lang="en-IN"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a:solidFill>
                            <a:schemeClr val="tx1"/>
                          </a:solidFill>
                          <a:latin typeface="Times New Roman" pitchFamily="18" charset="0"/>
                          <a:ea typeface="+mn-ea"/>
                          <a:cs typeface="Times New Roman" pitchFamily="18" charset="0"/>
                        </a:rPr>
                        <a:t>The journal explained about the hazardous of medical waste, from that how segregation of medical waste can be categorized.</a:t>
                      </a:r>
                      <a:endParaRPr kumimoji="0" lang="en-IN" sz="14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509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a:solidFill>
                            <a:schemeClr val="tx1"/>
                          </a:solidFill>
                          <a:latin typeface="Times New Roman" pitchFamily="18" charset="0"/>
                          <a:ea typeface="+mn-ea"/>
                          <a:cs typeface="Times New Roman" pitchFamily="18" charset="0"/>
                        </a:rPr>
                        <a:t>6</a:t>
                      </a:r>
                      <a:endParaRPr kumimoji="0" lang="en-IN" sz="1400" kern="1200" baseline="0" dirty="0">
                        <a:solidFill>
                          <a:schemeClr val="tx1"/>
                        </a:solidFill>
                        <a:latin typeface="Times New Roman" pitchFamily="18" charset="0"/>
                        <a:ea typeface="+mn-ea"/>
                        <a:cs typeface="Times New Roman"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latin typeface="Times New Roman" pitchFamily="18" charset="0"/>
                          <a:cs typeface="Times New Roman" pitchFamily="18" charset="0"/>
                        </a:rPr>
                        <a:t>Artificial Intelligence Based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latin typeface="Times New Roman" pitchFamily="18" charset="0"/>
                          <a:cs typeface="Times New Roman" pitchFamily="18" charset="0"/>
                        </a:rPr>
                        <a:t>Smart Waste Management—A Systematic Review</a:t>
                      </a:r>
                      <a:endParaRPr kumimoji="0" lang="en-IN"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dirty="0" err="1">
                          <a:latin typeface="Times New Roman" pitchFamily="18" charset="0"/>
                          <a:cs typeface="Times New Roman" pitchFamily="18" charset="0"/>
                        </a:rPr>
                        <a:t>Sinthiya</a:t>
                      </a:r>
                      <a:r>
                        <a:rPr kumimoji="0" lang="en-IN" sz="1500" kern="1200" dirty="0">
                          <a:latin typeface="Times New Roman" pitchFamily="18" charset="0"/>
                          <a:cs typeface="Times New Roman" pitchFamily="18" charset="0"/>
                        </a:rPr>
                        <a:t>, Nusrat Jahan, Tanvir Ahmed Chowdhury,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dirty="0">
                          <a:latin typeface="Times New Roman" pitchFamily="18" charset="0"/>
                          <a:cs typeface="Times New Roman" pitchFamily="18" charset="0"/>
                        </a:rPr>
                        <a:t>and A. K. M. Haque</a:t>
                      </a:r>
                      <a:endParaRPr kumimoji="0" lang="en-IN" sz="1500" kern="120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500" dirty="0">
                          <a:latin typeface="Times New Roman" pitchFamily="18" charset="0"/>
                          <a:cs typeface="Times New Roman" pitchFamily="18" charset="0"/>
                        </a:rPr>
                        <a:t>Computational Intelligence Techniques for </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500" dirty="0">
                          <a:latin typeface="Times New Roman" pitchFamily="18" charset="0"/>
                          <a:cs typeface="Times New Roman" pitchFamily="18" charset="0"/>
                        </a:rPr>
                        <a:t>Green Smart Cities (2022): 67-92</a:t>
                      </a:r>
                      <a:endParaRPr lang="en-IN" sz="1500"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a:solidFill>
                            <a:schemeClr val="tx1"/>
                          </a:solidFill>
                          <a:latin typeface="Times New Roman" pitchFamily="18" charset="0"/>
                          <a:ea typeface="+mn-ea"/>
                          <a:cs typeface="Times New Roman" pitchFamily="18" charset="0"/>
                        </a:rPr>
                        <a:t>From the article they used the artificial intelligence and programmed system based on the automation process.</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45400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113365824"/>
              </p:ext>
            </p:extLst>
          </p:nvPr>
        </p:nvGraphicFramePr>
        <p:xfrm>
          <a:off x="152398" y="1093330"/>
          <a:ext cx="10744202" cy="5626762"/>
        </p:xfrm>
        <a:graphic>
          <a:graphicData uri="http://schemas.openxmlformats.org/drawingml/2006/table">
            <a:tbl>
              <a:tblPr firstRow="1" bandRow="1">
                <a:tableStyleId>{69012ECD-51FC-41F1-AA8D-1B2483CD663E}</a:tableStyleId>
              </a:tblPr>
              <a:tblGrid>
                <a:gridCol w="533402">
                  <a:extLst>
                    <a:ext uri="{9D8B030D-6E8A-4147-A177-3AD203B41FA5}">
                      <a16:colId xmlns:a16="http://schemas.microsoft.com/office/drawing/2014/main" val="20000"/>
                    </a:ext>
                  </a:extLst>
                </a:gridCol>
                <a:gridCol w="2376486">
                  <a:extLst>
                    <a:ext uri="{9D8B030D-6E8A-4147-A177-3AD203B41FA5}">
                      <a16:colId xmlns:a16="http://schemas.microsoft.com/office/drawing/2014/main" val="20001"/>
                    </a:ext>
                  </a:extLst>
                </a:gridCol>
                <a:gridCol w="1417638">
                  <a:extLst>
                    <a:ext uri="{9D8B030D-6E8A-4147-A177-3AD203B41FA5}">
                      <a16:colId xmlns:a16="http://schemas.microsoft.com/office/drawing/2014/main" val="20002"/>
                    </a:ext>
                  </a:extLst>
                </a:gridCol>
                <a:gridCol w="1716088">
                  <a:extLst>
                    <a:ext uri="{9D8B030D-6E8A-4147-A177-3AD203B41FA5}">
                      <a16:colId xmlns:a16="http://schemas.microsoft.com/office/drawing/2014/main" val="20003"/>
                    </a:ext>
                  </a:extLst>
                </a:gridCol>
                <a:gridCol w="4700588">
                  <a:extLst>
                    <a:ext uri="{9D8B030D-6E8A-4147-A177-3AD203B41FA5}">
                      <a16:colId xmlns:a16="http://schemas.microsoft.com/office/drawing/2014/main" val="20004"/>
                    </a:ext>
                  </a:extLst>
                </a:gridCol>
              </a:tblGrid>
              <a:tr h="823340">
                <a:tc>
                  <a:txBody>
                    <a:bodyPr/>
                    <a:lstStyle/>
                    <a:p>
                      <a:r>
                        <a:rPr lang="en-IN" sz="1500" dirty="0">
                          <a:latin typeface="Times New Roman" pitchFamily="18" charset="0"/>
                          <a:cs typeface="Times New Roman" pitchFamily="18" charset="0"/>
                        </a:rPr>
                        <a:t>Sl. No</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500" dirty="0">
                          <a:latin typeface="Times New Roman" pitchFamily="18" charset="0"/>
                          <a:cs typeface="Times New Roman" pitchFamily="18" charset="0"/>
                        </a:rPr>
                        <a:t>Title of the Paper</a:t>
                      </a:r>
                      <a:endParaRPr lang="en-IN" sz="1500" b="1"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500" dirty="0">
                          <a:latin typeface="Times New Roman" pitchFamily="18" charset="0"/>
                          <a:cs typeface="Times New Roman" pitchFamily="18" charset="0"/>
                        </a:rPr>
                        <a:t>Authors</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latin typeface="Times New Roman" pitchFamily="18" charset="0"/>
                          <a:cs typeface="Times New Roman" pitchFamily="18" charset="0"/>
                        </a:rPr>
                        <a:t>Name of the Journal, Year, Volume,</a:t>
                      </a:r>
                      <a:r>
                        <a:rPr lang="en-IN" sz="1500" baseline="0" dirty="0">
                          <a:latin typeface="Times New Roman" pitchFamily="18" charset="0"/>
                          <a:cs typeface="Times New Roman" pitchFamily="18" charset="0"/>
                        </a:rPr>
                        <a:t> </a:t>
                      </a:r>
                      <a:r>
                        <a:rPr lang="en-IN" sz="1500" dirty="0">
                          <a:latin typeface="Times New Roman" pitchFamily="18" charset="0"/>
                          <a:cs typeface="Times New Roman" pitchFamily="18" charset="0"/>
                        </a:rPr>
                        <a:t>Issue</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500" dirty="0">
                          <a:latin typeface="Times New Roman" pitchFamily="18" charset="0"/>
                          <a:cs typeface="Times New Roman" pitchFamily="18" charset="0"/>
                        </a:rPr>
                        <a:t>Observation</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885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500" i="0" kern="1200" baseline="0" dirty="0">
                          <a:solidFill>
                            <a:schemeClr val="dk1"/>
                          </a:solidFill>
                          <a:latin typeface="Times New Roman" pitchFamily="18" charset="0"/>
                          <a:ea typeface="+mn-ea"/>
                          <a:cs typeface="Times New Roman" pitchFamily="18" charset="0"/>
                        </a:rPr>
                        <a:t>7</a:t>
                      </a:r>
                      <a:endParaRPr kumimoji="0" lang="en-IN"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latin typeface="Times New Roman" pitchFamily="18" charset="0"/>
                          <a:cs typeface="Times New Roman" pitchFamily="18" charset="0"/>
                        </a:rPr>
                        <a:t>IoT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latin typeface="Times New Roman" pitchFamily="18" charset="0"/>
                          <a:cs typeface="Times New Roman" pitchFamily="18" charset="0"/>
                        </a:rPr>
                        <a:t>based smart garbage monitoring and alert system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latin typeface="Times New Roman" pitchFamily="18" charset="0"/>
                          <a:cs typeface="Times New Roman" pitchFamily="18" charset="0"/>
                        </a:rPr>
                        <a:t>using </a:t>
                      </a:r>
                      <a:r>
                        <a:rPr kumimoji="0" lang="en-US" sz="1500" kern="1200" baseline="0" dirty="0" err="1">
                          <a:latin typeface="Times New Roman" pitchFamily="18" charset="0"/>
                          <a:cs typeface="Times New Roman" pitchFamily="18" charset="0"/>
                        </a:rPr>
                        <a:t>arduino</a:t>
                      </a:r>
                      <a:r>
                        <a:rPr kumimoji="0" lang="en-US" sz="1500" kern="1200" baseline="0" dirty="0">
                          <a:latin typeface="Times New Roman" pitchFamily="18" charset="0"/>
                          <a:cs typeface="Times New Roman" pitchFamily="18" charset="0"/>
                        </a:rPr>
                        <a:t> UNO</a:t>
                      </a:r>
                      <a:endParaRPr kumimoji="0" lang="en-IN"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just"/>
                      <a:r>
                        <a:rPr kumimoji="0" lang="en-US" sz="1500" kern="1200" baseline="0" dirty="0">
                          <a:latin typeface="Times New Roman" pitchFamily="18" charset="0"/>
                          <a:cs typeface="Times New Roman" pitchFamily="18" charset="0"/>
                        </a:rPr>
                        <a:t>Harika, K., V. Rajasekhar </a:t>
                      </a:r>
                      <a:r>
                        <a:rPr kumimoji="0" lang="en-US" sz="1500" kern="1200" baseline="0" dirty="0" err="1">
                          <a:latin typeface="Times New Roman" pitchFamily="18" charset="0"/>
                          <a:cs typeface="Times New Roman" pitchFamily="18" charset="0"/>
                        </a:rPr>
                        <a:t>Muneerunnisa</a:t>
                      </a:r>
                      <a:r>
                        <a:rPr kumimoji="0" lang="en-US" sz="1500" kern="1200" baseline="0" dirty="0">
                          <a:latin typeface="Times New Roman" pitchFamily="18" charset="0"/>
                          <a:cs typeface="Times New Roman" pitchFamily="18" charset="0"/>
                        </a:rPr>
                        <a:t>, </a:t>
                      </a:r>
                      <a:r>
                        <a:rPr kumimoji="0" lang="en-US" sz="1500" kern="1200" baseline="0" dirty="0" err="1">
                          <a:latin typeface="Times New Roman" pitchFamily="18" charset="0"/>
                          <a:cs typeface="Times New Roman" pitchFamily="18" charset="0"/>
                        </a:rPr>
                        <a:t>P.Venkateswara</a:t>
                      </a:r>
                      <a:r>
                        <a:rPr kumimoji="0" lang="en-US" sz="1500" kern="1200" baseline="0" dirty="0">
                          <a:latin typeface="Times New Roman" pitchFamily="18" charset="0"/>
                          <a:cs typeface="Times New Roman" pitchFamily="18" charset="0"/>
                        </a:rPr>
                        <a:t> Rao, and L. J. </a:t>
                      </a:r>
                      <a:r>
                        <a:rPr kumimoji="0" lang="en-US" sz="1500" kern="1200" baseline="0" dirty="0" err="1">
                          <a:latin typeface="Times New Roman" pitchFamily="18" charset="0"/>
                          <a:cs typeface="Times New Roman" pitchFamily="18" charset="0"/>
                        </a:rPr>
                        <a:t>N.SreeLakshmi</a:t>
                      </a:r>
                      <a:endParaRPr kumimoji="0" lang="en-IN"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500" kern="1200" baseline="0" dirty="0">
                          <a:latin typeface="Times New Roman" pitchFamily="18" charset="0"/>
                          <a:cs typeface="Times New Roman" pitchFamily="18" charset="0"/>
                        </a:rPr>
                        <a:t>Int. J. </a:t>
                      </a:r>
                      <a:r>
                        <a:rPr kumimoji="0" lang="en-US" sz="1500" kern="1200" baseline="0" dirty="0" err="1">
                          <a:latin typeface="Times New Roman" pitchFamily="18" charset="0"/>
                          <a:cs typeface="Times New Roman" pitchFamily="18" charset="0"/>
                        </a:rPr>
                        <a:t>Innov</a:t>
                      </a:r>
                      <a:r>
                        <a:rPr kumimoji="0" lang="en-US" sz="1500" kern="1200" baseline="0" dirty="0">
                          <a:latin typeface="Times New Roman" pitchFamily="18" charset="0"/>
                          <a:cs typeface="Times New Roman" pitchFamily="18" charset="0"/>
                        </a:rPr>
                        <a:t>. Res. </a:t>
                      </a:r>
                      <a:r>
                        <a:rPr kumimoji="0" lang="en-US" sz="1500" kern="1200" baseline="0" dirty="0" err="1">
                          <a:latin typeface="Times New Roman" pitchFamily="18" charset="0"/>
                          <a:cs typeface="Times New Roman" pitchFamily="18" charset="0"/>
                        </a:rPr>
                        <a:t>Comput</a:t>
                      </a:r>
                      <a:r>
                        <a:rPr kumimoji="0" lang="en-US" sz="1500" kern="1200" baseline="0" dirty="0">
                          <a:latin typeface="Times New Roman" pitchFamily="18" charset="0"/>
                          <a:cs typeface="Times New Roman" pitchFamily="18" charset="0"/>
                        </a:rPr>
                        <a:t>. </a:t>
                      </a:r>
                      <a:r>
                        <a:rPr kumimoji="0" lang="en-US" sz="1500" kern="1200" baseline="0" dirty="0" err="1">
                          <a:latin typeface="Times New Roman" pitchFamily="18" charset="0"/>
                          <a:cs typeface="Times New Roman" pitchFamily="18" charset="0"/>
                        </a:rPr>
                        <a:t>Commun</a:t>
                      </a:r>
                      <a:r>
                        <a:rPr kumimoji="0" lang="en-US" sz="1500" kern="1200" baseline="0" dirty="0">
                          <a:latin typeface="Times New Roman" pitchFamily="18" charset="0"/>
                          <a:cs typeface="Times New Roman" pitchFamily="18" charset="0"/>
                        </a:rPr>
                        <a:t>. Eng6, no. 2 (2018).</a:t>
                      </a:r>
                      <a:endParaRPr kumimoji="0" lang="en-IN"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kumimoji="0" lang="en-US" sz="1500" i="0" kern="1200" baseline="0" dirty="0">
                          <a:solidFill>
                            <a:schemeClr val="dk1"/>
                          </a:solidFill>
                          <a:latin typeface="Times New Roman" pitchFamily="18" charset="0"/>
                          <a:ea typeface="+mn-ea"/>
                          <a:cs typeface="Times New Roman" pitchFamily="18" charset="0"/>
                        </a:rPr>
                        <a:t>Main observation is that how the IoT sensors and materials are comprised and worked together for garbage monitoring system.</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52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500" i="0" kern="1200" baseline="0" dirty="0">
                          <a:solidFill>
                            <a:schemeClr val="dk1"/>
                          </a:solidFill>
                          <a:latin typeface="Times New Roman" pitchFamily="18" charset="0"/>
                          <a:ea typeface="+mn-ea"/>
                          <a:cs typeface="Times New Roman" pitchFamily="18" charset="0"/>
                        </a:rPr>
                        <a:t>8</a:t>
                      </a:r>
                      <a:endParaRPr kumimoji="0" lang="en-IN"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latin typeface="Times New Roman" pitchFamily="18" charset="0"/>
                          <a:cs typeface="Times New Roman" pitchFamily="18" charset="0"/>
                        </a:rPr>
                        <a:t>"Waste segregation using deep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latin typeface="Times New Roman" pitchFamily="18" charset="0"/>
                          <a:cs typeface="Times New Roman" pitchFamily="18" charset="0"/>
                        </a:rPr>
                        <a:t>learning algorithm</a:t>
                      </a:r>
                      <a:endParaRPr kumimoji="0" lang="en-US"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500" kern="1200" baseline="0" dirty="0">
                          <a:latin typeface="Times New Roman" pitchFamily="18" charset="0"/>
                          <a:cs typeface="Times New Roman" pitchFamily="18" charset="0"/>
                        </a:rPr>
                        <a:t>Devi, RS Sandhya, V. R. Vijaykumar, and M. </a:t>
                      </a:r>
                    </a:p>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500" kern="1200" baseline="0" dirty="0" err="1">
                          <a:latin typeface="Times New Roman" pitchFamily="18" charset="0"/>
                          <a:cs typeface="Times New Roman" pitchFamily="18" charset="0"/>
                        </a:rPr>
                        <a:t>Muthumeena</a:t>
                      </a:r>
                      <a:endParaRPr kumimoji="0" lang="en-IN"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500" dirty="0">
                          <a:latin typeface="Times New Roman" pitchFamily="18" charset="0"/>
                          <a:cs typeface="Times New Roman" pitchFamily="18" charset="0"/>
                        </a:rPr>
                        <a:t>International Journal of Innovative Technology and Exploring </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500" dirty="0">
                          <a:latin typeface="Times New Roman" pitchFamily="18" charset="0"/>
                          <a:cs typeface="Times New Roman" pitchFamily="18" charset="0"/>
                        </a:rPr>
                        <a:t>Engineering 8, no. 02 (2018)</a:t>
                      </a:r>
                      <a:endParaRPr lang="en-IN" sz="1500"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500" dirty="0">
                          <a:latin typeface="Times New Roman" pitchFamily="18" charset="0"/>
                          <a:cs typeface="Times New Roman" pitchFamily="18" charset="0"/>
                        </a:rPr>
                        <a:t>How deep learning algorithm have played the role in the segregation of crashes and get data from the past, then compare to present to arrange the working algorithm</a:t>
                      </a:r>
                      <a:endParaRPr lang="en-IN" sz="1500"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4846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500" i="0" kern="1200" baseline="0" dirty="0">
                          <a:solidFill>
                            <a:schemeClr val="dk1"/>
                          </a:solidFill>
                          <a:latin typeface="Times New Roman" pitchFamily="18" charset="0"/>
                          <a:ea typeface="+mn-ea"/>
                          <a:cs typeface="Times New Roman" pitchFamily="18" charset="0"/>
                        </a:rPr>
                        <a:t>9</a:t>
                      </a:r>
                      <a:endParaRPr kumimoji="0" lang="en-IN"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latin typeface="Times New Roman" pitchFamily="18" charset="0"/>
                          <a:cs typeface="Times New Roman" pitchFamily="18" charset="0"/>
                        </a:rPr>
                        <a:t>Knowledge and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baseline="0" dirty="0">
                          <a:latin typeface="Times New Roman" pitchFamily="18" charset="0"/>
                          <a:cs typeface="Times New Roman" pitchFamily="18" charset="0"/>
                        </a:rPr>
                        <a:t>practice of health workers about healthcare waste </a:t>
                      </a:r>
                      <a:r>
                        <a:rPr kumimoji="0" lang="en-US" sz="1500" kern="1200" baseline="0" dirty="0" err="1">
                          <a:latin typeface="Times New Roman" pitchFamily="18" charset="0"/>
                          <a:cs typeface="Times New Roman" pitchFamily="18" charset="0"/>
                        </a:rPr>
                        <a:t>mangement</a:t>
                      </a:r>
                      <a:r>
                        <a:rPr kumimoji="0" lang="en-US" sz="1500" kern="1200" baseline="0" dirty="0">
                          <a:latin typeface="Times New Roman" pitchFamily="18" charset="0"/>
                          <a:cs typeface="Times New Roman" pitchFamily="18" charset="0"/>
                        </a:rPr>
                        <a:t> in public health facilities in eastern Ethiopia</a:t>
                      </a:r>
                      <a:endParaRPr kumimoji="0" lang="en-IN" sz="1500" i="0" kern="1200" baseline="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500" kern="1200" dirty="0">
                          <a:latin typeface="Times New Roman" pitchFamily="18" charset="0"/>
                          <a:cs typeface="Times New Roman" pitchFamily="18" charset="0"/>
                        </a:rPr>
                        <a:t>T. </a:t>
                      </a:r>
                      <a:r>
                        <a:rPr kumimoji="0" lang="en-IN" sz="1500" kern="1200" dirty="0" err="1">
                          <a:latin typeface="Times New Roman" pitchFamily="18" charset="0"/>
                          <a:cs typeface="Times New Roman" pitchFamily="18" charset="0"/>
                        </a:rPr>
                        <a:t>Doylo</a:t>
                      </a:r>
                      <a:r>
                        <a:rPr kumimoji="0" lang="en-IN" sz="1500" kern="1200" dirty="0">
                          <a:latin typeface="Times New Roman" pitchFamily="18" charset="0"/>
                          <a:cs typeface="Times New Roman" pitchFamily="18" charset="0"/>
                        </a:rPr>
                        <a:t>, T. Alemayehu, and N. </a:t>
                      </a:r>
                      <a:r>
                        <a:rPr kumimoji="0" lang="en-IN" sz="1500" kern="1200" dirty="0" err="1">
                          <a:latin typeface="Times New Roman" pitchFamily="18" charset="0"/>
                          <a:cs typeface="Times New Roman" pitchFamily="18" charset="0"/>
                        </a:rPr>
                        <a:t>Baraki</a:t>
                      </a:r>
                      <a:endParaRPr kumimoji="0" lang="en-IN" sz="1500" kern="1200" dirty="0">
                        <a:solidFill>
                          <a:schemeClr val="dk1"/>
                        </a:solidFill>
                        <a:latin typeface="Times New Roman" pitchFamily="18" charset="0"/>
                        <a:ea typeface="+mn-ea"/>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500" dirty="0">
                          <a:latin typeface="Times New Roman" pitchFamily="18" charset="0"/>
                          <a:cs typeface="Times New Roman" pitchFamily="18" charset="0"/>
                        </a:rPr>
                        <a:t>Journal of Community Health, vol. 44, no. 2, pp. 284–291,</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500" dirty="0">
                          <a:latin typeface="Times New Roman" pitchFamily="18" charset="0"/>
                          <a:cs typeface="Times New Roman" pitchFamily="18" charset="0"/>
                        </a:rPr>
                        <a:t>2019.</a:t>
                      </a:r>
                      <a:endParaRPr lang="en-IN" sz="1500"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500" baseline="0" dirty="0">
                          <a:latin typeface="Times New Roman" pitchFamily="18" charset="0"/>
                          <a:cs typeface="Times New Roman" pitchFamily="18" charset="0"/>
                        </a:rPr>
                        <a:t>The journal says about the knowledge of health workers in waste management in a low facility country like Ethiopia.</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4" name="Rectangle 2">
            <a:extLst>
              <a:ext uri="{FF2B5EF4-FFF2-40B4-BE49-F238E27FC236}">
                <a16:creationId xmlns:a16="http://schemas.microsoft.com/office/drawing/2014/main" id="{B87CAF62-1887-F4B1-E259-EEE90110897F}"/>
              </a:ext>
            </a:extLst>
          </p:cNvPr>
          <p:cNvSpPr>
            <a:spLocks noGrp="1" noChangeArrowheads="1"/>
          </p:cNvSpPr>
          <p:nvPr>
            <p:ph type="title"/>
          </p:nvPr>
        </p:nvSpPr>
        <p:spPr>
          <a:xfrm>
            <a:off x="457200" y="236206"/>
            <a:ext cx="9875520" cy="479213"/>
          </a:xfrm>
        </p:spPr>
        <p:txBody>
          <a:bodyPr>
            <a:normAutofit fontScale="90000"/>
          </a:bodyPr>
          <a:lstStyle/>
          <a:p>
            <a:pPr>
              <a:defRPr/>
            </a:pPr>
            <a:r>
              <a:rPr lang="en-US" altLang="en-US" sz="3600" b="1" dirty="0">
                <a:solidFill>
                  <a:srgbClr val="002060"/>
                </a:solidFill>
                <a:latin typeface="Times New Roman" panose="02020603050405020304" pitchFamily="18" charset="0"/>
                <a:cs typeface="Times New Roman" panose="02020603050405020304" pitchFamily="18" charset="0"/>
              </a:rPr>
              <a:t>LITERATURE REVIEW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736D17F-D891-B588-7A83-F93292BD33AA}"/>
              </a:ext>
            </a:extLst>
          </p:cNvPr>
          <p:cNvSpPr txBox="1">
            <a:spLocks noChangeArrowheads="1"/>
          </p:cNvSpPr>
          <p:nvPr/>
        </p:nvSpPr>
        <p:spPr>
          <a:xfrm>
            <a:off x="457200" y="236206"/>
            <a:ext cx="9875520" cy="479213"/>
          </a:xfrm>
          <a:prstGeom prst="rect">
            <a:avLst/>
          </a:prstGeom>
        </p:spPr>
        <p:txBody>
          <a:bodyPr vert="horz" lIns="104498" tIns="52249" rIns="104498" bIns="52249" rtlCol="0" anchor="ctr">
            <a:normAutofit fontScale="82500" lnSpcReduction="20000"/>
          </a:bodyPr>
          <a:lstStyle>
            <a:lvl1pPr algn="ctr" defTabSz="1044976" rtl="0" eaLnBrk="1" latinLnBrk="0" hangingPunct="1">
              <a:spcBef>
                <a:spcPct val="0"/>
              </a:spcBef>
              <a:buNone/>
              <a:defRPr sz="5000" kern="1200">
                <a:solidFill>
                  <a:schemeClr val="tx1"/>
                </a:solidFill>
                <a:latin typeface="+mj-lt"/>
                <a:ea typeface="+mj-ea"/>
                <a:cs typeface="+mj-cs"/>
              </a:defRPr>
            </a:lvl1pPr>
          </a:lstStyle>
          <a:p>
            <a:pPr>
              <a:defRPr/>
            </a:pPr>
            <a:r>
              <a:rPr lang="en-US" altLang="en-US" sz="3600" b="1" dirty="0">
                <a:solidFill>
                  <a:srgbClr val="002060"/>
                </a:solidFill>
                <a:latin typeface="Times New Roman" panose="02020603050405020304" pitchFamily="18" charset="0"/>
                <a:cs typeface="Times New Roman" panose="02020603050405020304" pitchFamily="18" charset="0"/>
              </a:rPr>
              <a:t>EXISTING SYSTEM</a:t>
            </a:r>
          </a:p>
        </p:txBody>
      </p:sp>
      <p:sp>
        <p:nvSpPr>
          <p:cNvPr id="6" name="TextBox 5">
            <a:extLst>
              <a:ext uri="{FF2B5EF4-FFF2-40B4-BE49-F238E27FC236}">
                <a16:creationId xmlns:a16="http://schemas.microsoft.com/office/drawing/2014/main" id="{77D62424-4377-4398-31F9-D1B3B936AF12}"/>
              </a:ext>
            </a:extLst>
          </p:cNvPr>
          <p:cNvSpPr txBox="1"/>
          <p:nvPr/>
        </p:nvSpPr>
        <p:spPr>
          <a:xfrm>
            <a:off x="548640" y="914400"/>
            <a:ext cx="9875520" cy="5544467"/>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US" altLang="en-US" sz="2000" dirty="0">
                <a:latin typeface="Times New Roman" pitchFamily="18" charset="0"/>
                <a:cs typeface="Times New Roman" pitchFamily="18" charset="0"/>
              </a:rPr>
              <a:t>In the existing system, the waste segregation is done manually by installing different bins for collecting different type of waste such as wet, dry and metal etc. </a:t>
            </a:r>
          </a:p>
          <a:p>
            <a:pPr marL="342900" indent="-342900" algn="just">
              <a:lnSpc>
                <a:spcPct val="200000"/>
              </a:lnSpc>
              <a:buFont typeface="Arial" panose="020B0604020202020204" pitchFamily="34" charset="0"/>
              <a:buChar char="•"/>
            </a:pPr>
            <a:r>
              <a:rPr lang="en-US" altLang="en-US" sz="2000" dirty="0">
                <a:latin typeface="Times New Roman" pitchFamily="18" charset="0"/>
                <a:cs typeface="Times New Roman" pitchFamily="18" charset="0"/>
              </a:rPr>
              <a:t>In that system corporation person come to the particular hospital and collect all the waste garbage by hand and dumped in to the dump yard, due this method some chronic diseases are possible. </a:t>
            </a:r>
          </a:p>
          <a:p>
            <a:pPr marL="342900" indent="-342900" algn="just">
              <a:lnSpc>
                <a:spcPct val="200000"/>
              </a:lnSpc>
              <a:buFont typeface="Arial" panose="020B0604020202020204" pitchFamily="34" charset="0"/>
              <a:buChar char="•"/>
            </a:pPr>
            <a:r>
              <a:rPr lang="en-US" altLang="en-US" sz="2000" dirty="0">
                <a:latin typeface="Times New Roman" pitchFamily="18" charset="0"/>
                <a:cs typeface="Times New Roman" pitchFamily="18" charset="0"/>
              </a:rPr>
              <a:t>For example, dioxin, a product of burnt plastics, can also cause cancer, birth defects, and related problems. Therefore, plastics must be disposed of differently other waste products. Also manual separation took more time and be hazardous to the workers without proper safety measures in normal system .</a:t>
            </a:r>
            <a:endParaRPr lang="en-IN" dirty="0"/>
          </a:p>
        </p:txBody>
      </p:sp>
    </p:spTree>
    <p:extLst>
      <p:ext uri="{BB962C8B-B14F-4D97-AF65-F5344CB8AC3E}">
        <p14:creationId xmlns:p14="http://schemas.microsoft.com/office/powerpoint/2010/main" val="237791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736D17F-D891-B588-7A83-F93292BD33AA}"/>
              </a:ext>
            </a:extLst>
          </p:cNvPr>
          <p:cNvSpPr txBox="1">
            <a:spLocks noChangeArrowheads="1"/>
          </p:cNvSpPr>
          <p:nvPr/>
        </p:nvSpPr>
        <p:spPr>
          <a:xfrm>
            <a:off x="457200" y="236206"/>
            <a:ext cx="9875520" cy="479213"/>
          </a:xfrm>
          <a:prstGeom prst="rect">
            <a:avLst/>
          </a:prstGeom>
        </p:spPr>
        <p:txBody>
          <a:bodyPr vert="horz" lIns="104498" tIns="52249" rIns="104498" bIns="52249" rtlCol="0" anchor="ctr">
            <a:normAutofit fontScale="82500" lnSpcReduction="20000"/>
          </a:bodyPr>
          <a:lstStyle>
            <a:lvl1pPr algn="ctr" defTabSz="1044976" rtl="0" eaLnBrk="1" latinLnBrk="0" hangingPunct="1">
              <a:spcBef>
                <a:spcPct val="0"/>
              </a:spcBef>
              <a:buNone/>
              <a:defRPr sz="5000" kern="1200">
                <a:solidFill>
                  <a:schemeClr val="tx1"/>
                </a:solidFill>
                <a:latin typeface="+mj-lt"/>
                <a:ea typeface="+mj-ea"/>
                <a:cs typeface="+mj-cs"/>
              </a:defRPr>
            </a:lvl1pPr>
          </a:lstStyle>
          <a:p>
            <a:pPr>
              <a:defRPr/>
            </a:pPr>
            <a:r>
              <a:rPr lang="en-US" altLang="en-US" sz="3600" b="1" dirty="0">
                <a:solidFill>
                  <a:srgbClr val="002060"/>
                </a:solidFill>
                <a:latin typeface="Times New Roman" panose="02020603050405020304" pitchFamily="18" charset="0"/>
                <a:cs typeface="Times New Roman" panose="02020603050405020304" pitchFamily="18" charset="0"/>
              </a:rPr>
              <a:t>PROPOSED SYSTEM</a:t>
            </a:r>
          </a:p>
        </p:txBody>
      </p:sp>
      <p:sp>
        <p:nvSpPr>
          <p:cNvPr id="6" name="TextBox 5">
            <a:extLst>
              <a:ext uri="{FF2B5EF4-FFF2-40B4-BE49-F238E27FC236}">
                <a16:creationId xmlns:a16="http://schemas.microsoft.com/office/drawing/2014/main" id="{77D62424-4377-4398-31F9-D1B3B936AF12}"/>
              </a:ext>
            </a:extLst>
          </p:cNvPr>
          <p:cNvSpPr txBox="1"/>
          <p:nvPr/>
        </p:nvSpPr>
        <p:spPr>
          <a:xfrm>
            <a:off x="609600" y="914400"/>
            <a:ext cx="9875520" cy="4313360"/>
          </a:xfrm>
          <a:prstGeom prst="rect">
            <a:avLst/>
          </a:prstGeom>
          <a:noFill/>
        </p:spPr>
        <p:txBody>
          <a:bodyPr wrap="square" rtlCol="0">
            <a:spAutoFit/>
          </a:bodyPr>
          <a:lstStyle/>
          <a:p>
            <a:pPr algn="just">
              <a:lnSpc>
                <a:spcPct val="200000"/>
              </a:lnSpc>
            </a:pPr>
            <a:r>
              <a:rPr lang="en-US" altLang="en-US" sz="2000" dirty="0">
                <a:latin typeface="Times New Roman" pitchFamily="18" charset="0"/>
                <a:cs typeface="Times New Roman" pitchFamily="18" charset="0"/>
              </a:rPr>
              <a:t>In this proposed system, we are implementing sensor-based waste detection. So, our idea is to </a:t>
            </a:r>
          </a:p>
          <a:p>
            <a:pPr algn="just">
              <a:lnSpc>
                <a:spcPct val="200000"/>
              </a:lnSpc>
            </a:pPr>
            <a:r>
              <a:rPr lang="en-US" altLang="en-US" sz="2000" dirty="0">
                <a:latin typeface="Times New Roman" pitchFamily="18" charset="0"/>
                <a:cs typeface="Times New Roman" pitchFamily="18" charset="0"/>
              </a:rPr>
              <a:t>make a garbage segregator which can identify the type of waste and put them in bins accordingly and automatically. We are worked with sensor like IR sensor , Wet sensor, Metal Sensor and Ultrasonic sensor for measuring the different parameter of the waste and bins. Due to Metal sensor it detects the metallic and non-metallic products and disposed to separate bin.   Similarly ,Wet sensor detects the wet wastes and dispose separately . Multi sensor can be used to detect waste based on the usage and quantity. All sensors are programmed to do the process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3DE3340-D6E1-38F6-ADBC-0129686100AC}"/>
              </a:ext>
            </a:extLst>
          </p:cNvPr>
          <p:cNvSpPr txBox="1">
            <a:spLocks noChangeArrowheads="1"/>
          </p:cNvSpPr>
          <p:nvPr/>
        </p:nvSpPr>
        <p:spPr>
          <a:xfrm>
            <a:off x="457200" y="236206"/>
            <a:ext cx="9875520" cy="479213"/>
          </a:xfrm>
          <a:prstGeom prst="rect">
            <a:avLst/>
          </a:prstGeom>
        </p:spPr>
        <p:txBody>
          <a:bodyPr vert="horz" lIns="104498" tIns="52249" rIns="104498" bIns="52249" rtlCol="0" anchor="ctr">
            <a:normAutofit fontScale="82500" lnSpcReduction="20000"/>
          </a:bodyPr>
          <a:lstStyle>
            <a:lvl1pPr algn="ctr" defTabSz="1044976" rtl="0" eaLnBrk="1" latinLnBrk="0" hangingPunct="1">
              <a:spcBef>
                <a:spcPct val="0"/>
              </a:spcBef>
              <a:buNone/>
              <a:defRPr sz="5000" kern="1200">
                <a:solidFill>
                  <a:schemeClr val="tx1"/>
                </a:solidFill>
                <a:latin typeface="+mj-lt"/>
                <a:ea typeface="+mj-ea"/>
                <a:cs typeface="+mj-cs"/>
              </a:defRPr>
            </a:lvl1pPr>
          </a:lstStyle>
          <a:p>
            <a:pPr>
              <a:defRPr/>
            </a:pPr>
            <a:r>
              <a:rPr lang="en-US" altLang="en-US" sz="3600" b="1">
                <a:solidFill>
                  <a:srgbClr val="002060"/>
                </a:solidFill>
                <a:latin typeface="Times New Roman" panose="02020603050405020304" pitchFamily="18" charset="0"/>
                <a:cs typeface="Times New Roman" panose="02020603050405020304" pitchFamily="18" charset="0"/>
              </a:rPr>
              <a:t>METHODOLOGY</a:t>
            </a:r>
            <a:endParaRPr lang="en-US" altLang="en-US" sz="3600" b="1" dirty="0">
              <a:solidFill>
                <a:srgbClr val="00206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1F39AF3-55BC-F5FD-AC39-D9C89575A1A0}"/>
              </a:ext>
            </a:extLst>
          </p:cNvPr>
          <p:cNvSpPr txBox="1"/>
          <p:nvPr/>
        </p:nvSpPr>
        <p:spPr>
          <a:xfrm>
            <a:off x="609600" y="914400"/>
            <a:ext cx="9875520" cy="4928913"/>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US" altLang="en-US" sz="2000" dirty="0">
                <a:latin typeface="Times New Roman" pitchFamily="18" charset="0"/>
                <a:cs typeface="Times New Roman" pitchFamily="18" charset="0"/>
              </a:rPr>
              <a:t>In the system we have used Internet Of Things (IoT) sensors where it have been embedded with both hardware and software.</a:t>
            </a:r>
          </a:p>
          <a:p>
            <a:pPr marL="342900" indent="-342900" algn="just">
              <a:lnSpc>
                <a:spcPct val="200000"/>
              </a:lnSpc>
              <a:buFont typeface="Arial" panose="020B0604020202020204" pitchFamily="34" charset="0"/>
              <a:buChar char="•"/>
            </a:pPr>
            <a:r>
              <a:rPr lang="en-US" altLang="en-US" sz="2000" dirty="0">
                <a:latin typeface="Times New Roman" pitchFamily="18" charset="0"/>
                <a:cs typeface="Times New Roman" pitchFamily="18" charset="0"/>
              </a:rPr>
              <a:t>Arduino Uno Board is used to connect all the multi sensors in proper input and ground nodes. </a:t>
            </a:r>
          </a:p>
          <a:p>
            <a:pPr marL="342900" indent="-342900" algn="just">
              <a:lnSpc>
                <a:spcPct val="200000"/>
              </a:lnSpc>
              <a:buFont typeface="Arial" panose="020B0604020202020204" pitchFamily="34" charset="0"/>
              <a:buChar char="•"/>
            </a:pPr>
            <a:r>
              <a:rPr lang="en-US" altLang="en-US" sz="2000" dirty="0">
                <a:latin typeface="Times New Roman" pitchFamily="18" charset="0"/>
                <a:cs typeface="Times New Roman" pitchFamily="18" charset="0"/>
              </a:rPr>
              <a:t>Then it have components like motor and wires for rotating purpose to dispose the waste in proper bin. </a:t>
            </a:r>
          </a:p>
          <a:p>
            <a:pPr marL="342900" indent="-342900" algn="just">
              <a:lnSpc>
                <a:spcPct val="200000"/>
              </a:lnSpc>
              <a:buFont typeface="Arial" panose="020B0604020202020204" pitchFamily="34" charset="0"/>
              <a:buChar char="•"/>
            </a:pPr>
            <a:r>
              <a:rPr lang="en-US" altLang="en-US" sz="2000" dirty="0">
                <a:latin typeface="Times New Roman" pitchFamily="18" charset="0"/>
                <a:cs typeface="Times New Roman" pitchFamily="18" charset="0"/>
              </a:rPr>
              <a:t>After required connections the Arduino Uno will be programmed with basic algorithms and work based on it.</a:t>
            </a:r>
            <a:endParaRPr lang="en-IN" dirty="0"/>
          </a:p>
        </p:txBody>
      </p:sp>
    </p:spTree>
    <p:extLst>
      <p:ext uri="{BB962C8B-B14F-4D97-AF65-F5344CB8AC3E}">
        <p14:creationId xmlns:p14="http://schemas.microsoft.com/office/powerpoint/2010/main" val="2603547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793</TotalTime>
  <Words>1360</Words>
  <Application>Microsoft Office PowerPoint</Application>
  <PresentationFormat>Custom</PresentationFormat>
  <Paragraphs>137</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PowerPoint Presentation</vt:lpstr>
      <vt:lpstr>ABSTRACTION</vt:lpstr>
      <vt:lpstr>PROBLEM STATEMENT</vt:lpstr>
      <vt:lpstr>LITERATURE REVIEW</vt:lpstr>
      <vt:lpstr>LITERATURE REVIEW</vt:lpstr>
      <vt:lpstr>LITERATURE REVIEW</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PRADEEP</dc:creator>
  <cp:lastModifiedBy>HARI HARAN</cp:lastModifiedBy>
  <cp:revision>58</cp:revision>
  <dcterms:created xsi:type="dcterms:W3CDTF">2021-10-04T04:49:31Z</dcterms:created>
  <dcterms:modified xsi:type="dcterms:W3CDTF">2023-09-08T16:47:03Z</dcterms:modified>
</cp:coreProperties>
</file>