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7" r:id="rId4"/>
    <p:sldId id="268" r:id="rId5"/>
    <p:sldId id="271" r:id="rId6"/>
    <p:sldId id="272" r:id="rId7"/>
    <p:sldId id="273"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6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A4A0-06AB-45C3-B9C1-B3D0DC8BC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EAB576-5BFC-4B8B-AEAB-DE5F85DBA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9168B2-D2A6-40E3-8B73-9F81B755C558}"/>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16DBF183-5BA5-4016-8351-05DDB53B2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D4B1B-5B21-408C-8A1F-A4470C6590C3}"/>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8042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0491-32D4-40E8-B587-A567B45C01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56350B-1D65-4F21-8A0E-6F16D205E6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EA1BB-FC42-4FB4-A305-1DB0E90AEFAF}"/>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2163A6E0-1CBB-4052-8A85-C66EC3DCB1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33D866-DDCF-40CE-A57A-7921AE5F167F}"/>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27091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F242AB-710A-473B-AE04-B954826AE4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4C6B3-96E9-493F-9E1C-869D698B1F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7A4A8-11B7-4642-B232-D112639201AC}"/>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8DB3519D-44D9-4E91-9925-C4858E453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B52DB-0CD1-4D87-A72B-086F10F42054}"/>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4742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A646-B0EA-4F9E-8433-AF92980465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FEDA0-B5BF-4693-B9FD-812F8E8A17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822E0-6DFB-4091-857F-E585D964359B}"/>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34399877-3AF6-4784-8BD1-0434706FA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F9D6E-D87D-40C5-8C26-2FC365BACA16}"/>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415207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4201-F10F-45E6-B388-72298AB5D0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A58775-CD8C-4474-8BA3-ECD312E8A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1AF9C0-1AB0-4453-911C-D3683A934031}"/>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1E07A70C-8F39-44A6-ADF3-EE827F686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880D9-5FDD-47F1-B202-D32EFFDD7E51}"/>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59855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1DFE-E47E-4613-9491-5375760E79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2D23C2-B52B-4AD7-8877-7D65DFC9DF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FB32BC-6F69-4806-A3AB-5DD1059402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DB5228-6C50-4F0D-8387-E48C69BEBAC3}"/>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6" name="Footer Placeholder 5">
            <a:extLst>
              <a:ext uri="{FF2B5EF4-FFF2-40B4-BE49-F238E27FC236}">
                <a16:creationId xmlns:a16="http://schemas.microsoft.com/office/drawing/2014/main" id="{C9B13276-5571-45DA-8289-89C007B75B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7E2547-E961-4D2D-AFB9-A4F22900F738}"/>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49436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DEC6-B781-477C-B121-3712B42C94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FF9F59-909D-4856-8E81-6C412E2AE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B94C14-894B-4065-9E56-081857DFA4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7BB1A2-C7FA-4B57-A117-C405D1680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B80F27-C310-48A2-817D-32D06FA38C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6A21F-1090-43E5-97C7-1426F4E0A8A8}"/>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8" name="Footer Placeholder 7">
            <a:extLst>
              <a:ext uri="{FF2B5EF4-FFF2-40B4-BE49-F238E27FC236}">
                <a16:creationId xmlns:a16="http://schemas.microsoft.com/office/drawing/2014/main" id="{996849FE-6273-453B-985E-188E25CA23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AA691C-D558-47AE-B227-D19F02390DF4}"/>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57596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81AA-FA8A-441C-B063-D2AEDA1495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9B336C-4672-41CB-8E5E-89106A5D4E48}"/>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4" name="Footer Placeholder 3">
            <a:extLst>
              <a:ext uri="{FF2B5EF4-FFF2-40B4-BE49-F238E27FC236}">
                <a16:creationId xmlns:a16="http://schemas.microsoft.com/office/drawing/2014/main" id="{AC6D5CEA-7435-4B06-A627-8A84246FDA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583163-8121-4B43-89EE-117DC19399B1}"/>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715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C3199-5FC5-4EC1-90DC-2544B16BAE72}"/>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3" name="Footer Placeholder 2">
            <a:extLst>
              <a:ext uri="{FF2B5EF4-FFF2-40B4-BE49-F238E27FC236}">
                <a16:creationId xmlns:a16="http://schemas.microsoft.com/office/drawing/2014/main" id="{F6B5930E-8529-4DE3-B57D-297474C27E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D531EF-A5EC-4018-9681-D208A7EFAC5A}"/>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33788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5CC3-006D-4D75-ABD4-12384953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D4852E-EC0F-43BA-A300-73008E302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BA31A4-EC12-47A5-AD34-4111E4C84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E8168E-F545-4153-AA16-43BE2D4C579B}"/>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6" name="Footer Placeholder 5">
            <a:extLst>
              <a:ext uri="{FF2B5EF4-FFF2-40B4-BE49-F238E27FC236}">
                <a16:creationId xmlns:a16="http://schemas.microsoft.com/office/drawing/2014/main" id="{9A181B2A-8064-4D4A-A7D9-02A9561FD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7DAF1-77C9-423C-8A17-701C43DD7DEE}"/>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2044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6849-2AC3-4C2E-B954-8C8B8AD97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F09FCD-D6B3-48C9-BE29-1DC82DA7B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ABB46B-0E28-4C94-8066-255E7717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0BC428-93A7-4837-A8AF-20BEE438DE60}"/>
              </a:ext>
            </a:extLst>
          </p:cNvPr>
          <p:cNvSpPr>
            <a:spLocks noGrp="1"/>
          </p:cNvSpPr>
          <p:nvPr>
            <p:ph type="dt" sz="half" idx="10"/>
          </p:nvPr>
        </p:nvSpPr>
        <p:spPr/>
        <p:txBody>
          <a:bodyPr/>
          <a:lstStyle/>
          <a:p>
            <a:fld id="{D6B75434-7639-4C6E-9AD1-0B2225CEFAD2}" type="datetimeFigureOut">
              <a:rPr lang="en-IN" smtClean="0"/>
              <a:t>28-10-2018</a:t>
            </a:fld>
            <a:endParaRPr lang="en-IN"/>
          </a:p>
        </p:txBody>
      </p:sp>
      <p:sp>
        <p:nvSpPr>
          <p:cNvPr id="6" name="Footer Placeholder 5">
            <a:extLst>
              <a:ext uri="{FF2B5EF4-FFF2-40B4-BE49-F238E27FC236}">
                <a16:creationId xmlns:a16="http://schemas.microsoft.com/office/drawing/2014/main" id="{9EF0ACBA-E669-46FD-A4F5-8D13C10EE2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FD3DA-B324-4696-8ACE-C74DF2E17E2D}"/>
              </a:ext>
            </a:extLst>
          </p:cNvPr>
          <p:cNvSpPr>
            <a:spLocks noGrp="1"/>
          </p:cNvSpPr>
          <p:nvPr>
            <p:ph type="sldNum" sz="quarter" idx="12"/>
          </p:nvPr>
        </p:nvSpPr>
        <p:spPr/>
        <p:txBody>
          <a:bodyPr/>
          <a:lstStyle/>
          <a:p>
            <a:fld id="{1EAA8A80-174A-43AC-9034-CBC718E7D599}" type="slidenum">
              <a:rPr lang="en-IN" smtClean="0"/>
              <a:t>‹#›</a:t>
            </a:fld>
            <a:endParaRPr lang="en-IN"/>
          </a:p>
        </p:txBody>
      </p:sp>
    </p:spTree>
    <p:extLst>
      <p:ext uri="{BB962C8B-B14F-4D97-AF65-F5344CB8AC3E}">
        <p14:creationId xmlns:p14="http://schemas.microsoft.com/office/powerpoint/2010/main" val="408464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7B8E4-9485-4447-BEA5-9A372810B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1E6A9F-32A1-4660-9FAB-D57F69AF6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68A30-E388-4F92-9CBB-CD3D02487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75434-7639-4C6E-9AD1-0B2225CEFAD2}" type="datetimeFigureOut">
              <a:rPr lang="en-IN" smtClean="0"/>
              <a:t>28-10-2018</a:t>
            </a:fld>
            <a:endParaRPr lang="en-IN"/>
          </a:p>
        </p:txBody>
      </p:sp>
      <p:sp>
        <p:nvSpPr>
          <p:cNvPr id="5" name="Footer Placeholder 4">
            <a:extLst>
              <a:ext uri="{FF2B5EF4-FFF2-40B4-BE49-F238E27FC236}">
                <a16:creationId xmlns:a16="http://schemas.microsoft.com/office/drawing/2014/main" id="{D5C4F770-297F-49A3-BA01-841BCD6E9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2B466D-F2EC-420C-AB49-304C91F81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A8A80-174A-43AC-9034-CBC718E7D599}" type="slidenum">
              <a:rPr lang="en-IN" smtClean="0"/>
              <a:t>‹#›</a:t>
            </a:fld>
            <a:endParaRPr lang="en-IN"/>
          </a:p>
        </p:txBody>
      </p:sp>
    </p:spTree>
    <p:extLst>
      <p:ext uri="{BB962C8B-B14F-4D97-AF65-F5344CB8AC3E}">
        <p14:creationId xmlns:p14="http://schemas.microsoft.com/office/powerpoint/2010/main" val="21104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E1EAF-3556-4BB0-AF74-64CD017B1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075"/>
            <a:ext cx="12192000" cy="6858000"/>
          </a:xfrm>
          <a:prstGeom prst="rect">
            <a:avLst/>
          </a:prstGeom>
        </p:spPr>
      </p:pic>
      <p:sp>
        <p:nvSpPr>
          <p:cNvPr id="6" name="TextBox 5">
            <a:extLst>
              <a:ext uri="{FF2B5EF4-FFF2-40B4-BE49-F238E27FC236}">
                <a16:creationId xmlns:a16="http://schemas.microsoft.com/office/drawing/2014/main" id="{9F8F9154-8A09-4FB1-8281-F5CAB98EA718}"/>
              </a:ext>
            </a:extLst>
          </p:cNvPr>
          <p:cNvSpPr txBox="1"/>
          <p:nvPr/>
        </p:nvSpPr>
        <p:spPr>
          <a:xfrm>
            <a:off x="4030462" y="905522"/>
            <a:ext cx="3133818"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667710B-ED73-4E06-A859-826C3F2BB5D0}"/>
              </a:ext>
            </a:extLst>
          </p:cNvPr>
          <p:cNvSpPr txBox="1"/>
          <p:nvPr/>
        </p:nvSpPr>
        <p:spPr>
          <a:xfrm>
            <a:off x="4030462" y="3142695"/>
            <a:ext cx="3027286" cy="861774"/>
          </a:xfrm>
          <a:prstGeom prst="rect">
            <a:avLst/>
          </a:prstGeom>
          <a:noFill/>
        </p:spPr>
        <p:txBody>
          <a:bodyPr wrap="square" rtlCol="0">
            <a:spAutoFit/>
          </a:bodyPr>
          <a:lstStyle/>
          <a:p>
            <a:pPr algn="ctr"/>
            <a:r>
              <a:rPr lang="en-IN" sz="2500" dirty="0"/>
              <a:t>A Perfect Saviour at the Right Time!</a:t>
            </a:r>
          </a:p>
        </p:txBody>
      </p:sp>
      <p:sp>
        <p:nvSpPr>
          <p:cNvPr id="9" name="TextBox 8">
            <a:extLst>
              <a:ext uri="{FF2B5EF4-FFF2-40B4-BE49-F238E27FC236}">
                <a16:creationId xmlns:a16="http://schemas.microsoft.com/office/drawing/2014/main" id="{98424E7E-778F-4B39-8E7B-8AD5AD241638}"/>
              </a:ext>
            </a:extLst>
          </p:cNvPr>
          <p:cNvSpPr txBox="1"/>
          <p:nvPr/>
        </p:nvSpPr>
        <p:spPr>
          <a:xfrm>
            <a:off x="2321509" y="5633783"/>
            <a:ext cx="6551721" cy="477054"/>
          </a:xfrm>
          <a:prstGeom prst="rect">
            <a:avLst/>
          </a:prstGeom>
          <a:noFill/>
        </p:spPr>
        <p:txBody>
          <a:bodyPr wrap="square" rtlCol="0">
            <a:spAutoFit/>
          </a:bodyPr>
          <a:lstStyle/>
          <a:p>
            <a:pPr algn="ctr"/>
            <a:r>
              <a:rPr lang="en-IN" sz="2500" dirty="0"/>
              <a:t>Made with </a:t>
            </a:r>
            <a:r>
              <a:rPr lang="en-IN" sz="2500" dirty="0">
                <a:solidFill>
                  <a:srgbClr val="FF0000"/>
                </a:solidFill>
              </a:rPr>
              <a:t>♥</a:t>
            </a:r>
            <a:r>
              <a:rPr lang="en-IN" sz="2500" dirty="0"/>
              <a:t>  from Team Codemons</a:t>
            </a:r>
          </a:p>
        </p:txBody>
      </p:sp>
      <p:pic>
        <p:nvPicPr>
          <p:cNvPr id="2" name="Picture 1">
            <a:extLst>
              <a:ext uri="{FF2B5EF4-FFF2-40B4-BE49-F238E27FC236}">
                <a16:creationId xmlns:a16="http://schemas.microsoft.com/office/drawing/2014/main" id="{A547FC89-6F86-4E5D-89DA-87B16547FE53}"/>
              </a:ext>
            </a:extLst>
          </p:cNvPr>
          <p:cNvPicPr>
            <a:picLocks noChangeAspect="1"/>
          </p:cNvPicPr>
          <p:nvPr/>
        </p:nvPicPr>
        <p:blipFill rotWithShape="1">
          <a:blip r:embed="rId3"/>
          <a:srcRect b="1745"/>
          <a:stretch/>
        </p:blipFill>
        <p:spPr>
          <a:xfrm>
            <a:off x="4344880" y="348335"/>
            <a:ext cx="2819400" cy="1853037"/>
          </a:xfrm>
          <a:prstGeom prst="rect">
            <a:avLst/>
          </a:prstGeom>
        </p:spPr>
      </p:pic>
    </p:spTree>
    <p:extLst>
      <p:ext uri="{BB962C8B-B14F-4D97-AF65-F5344CB8AC3E}">
        <p14:creationId xmlns:p14="http://schemas.microsoft.com/office/powerpoint/2010/main" val="9767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8C6CB1-6087-426E-8E9E-311891DC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269"/>
            <a:ext cx="12192000" cy="6858000"/>
          </a:xfrm>
          <a:prstGeom prst="rect">
            <a:avLst/>
          </a:prstGeom>
        </p:spPr>
      </p:pic>
      <p:sp>
        <p:nvSpPr>
          <p:cNvPr id="2" name="Title 1">
            <a:extLst>
              <a:ext uri="{FF2B5EF4-FFF2-40B4-BE49-F238E27FC236}">
                <a16:creationId xmlns:a16="http://schemas.microsoft.com/office/drawing/2014/main" id="{97B8D51A-9884-413D-801E-13B53C02698A}"/>
              </a:ext>
            </a:extLst>
          </p:cNvPr>
          <p:cNvSpPr>
            <a:spLocks noGrp="1"/>
          </p:cNvSpPr>
          <p:nvPr>
            <p:ph type="title"/>
          </p:nvPr>
        </p:nvSpPr>
        <p:spPr>
          <a:xfrm>
            <a:off x="5184870" y="3677573"/>
            <a:ext cx="6583267" cy="2002485"/>
          </a:xfrm>
        </p:spPr>
        <p:txBody>
          <a:bodyPr>
            <a:noAutofit/>
          </a:bodyPr>
          <a:lstStyle/>
          <a:p>
            <a:pPr>
              <a:lnSpc>
                <a:spcPct val="150000"/>
              </a:lnSpc>
            </a:pPr>
            <a:r>
              <a:rPr lang="en-IN" sz="2500" dirty="0"/>
              <a:t>PARI is an </a:t>
            </a:r>
            <a:r>
              <a:rPr lang="en-IN" sz="2500" b="1" u="sng" dirty="0"/>
              <a:t>Non Profitable</a:t>
            </a:r>
            <a:r>
              <a:rPr lang="en-IN" sz="2500" dirty="0"/>
              <a:t> Organisation established to meet the needs of the souls unheard during the hardest of times.  We try our best to bridge the gap between the people and the other NGOs. PARI makes sure that the donations are in safe hands and are reached safely.</a:t>
            </a:r>
            <a:br>
              <a:rPr lang="en-IN" sz="2500" dirty="0"/>
            </a:br>
            <a:br>
              <a:rPr lang="en-IN" sz="2500" dirty="0"/>
            </a:br>
            <a:br>
              <a:rPr lang="en-IN" sz="2500" dirty="0"/>
            </a:br>
            <a:endParaRPr lang="en-IN" sz="2500" dirty="0"/>
          </a:p>
        </p:txBody>
      </p:sp>
      <p:pic>
        <p:nvPicPr>
          <p:cNvPr id="4" name="Picture 3">
            <a:extLst>
              <a:ext uri="{FF2B5EF4-FFF2-40B4-BE49-F238E27FC236}">
                <a16:creationId xmlns:a16="http://schemas.microsoft.com/office/drawing/2014/main" id="{281B5C86-2DDE-4601-826B-658DFAF8BA53}"/>
              </a:ext>
            </a:extLst>
          </p:cNvPr>
          <p:cNvPicPr>
            <a:picLocks noChangeAspect="1"/>
          </p:cNvPicPr>
          <p:nvPr/>
        </p:nvPicPr>
        <p:blipFill>
          <a:blip r:embed="rId3"/>
          <a:stretch>
            <a:fillRect/>
          </a:stretch>
        </p:blipFill>
        <p:spPr>
          <a:xfrm>
            <a:off x="-9525" y="1292307"/>
            <a:ext cx="4770533" cy="4770533"/>
          </a:xfrm>
          <a:prstGeom prst="rect">
            <a:avLst/>
          </a:prstGeom>
        </p:spPr>
      </p:pic>
      <p:pic>
        <p:nvPicPr>
          <p:cNvPr id="7" name="Picture 6">
            <a:extLst>
              <a:ext uri="{FF2B5EF4-FFF2-40B4-BE49-F238E27FC236}">
                <a16:creationId xmlns:a16="http://schemas.microsoft.com/office/drawing/2014/main" id="{E57A5B7B-67A0-4107-B196-75E2D9B54391}"/>
              </a:ext>
            </a:extLst>
          </p:cNvPr>
          <p:cNvPicPr>
            <a:picLocks noChangeAspect="1"/>
          </p:cNvPicPr>
          <p:nvPr/>
        </p:nvPicPr>
        <p:blipFill>
          <a:blip r:embed="rId4"/>
          <a:stretch>
            <a:fillRect/>
          </a:stretch>
        </p:blipFill>
        <p:spPr>
          <a:xfrm>
            <a:off x="6804866" y="182269"/>
            <a:ext cx="2292542" cy="1533525"/>
          </a:xfrm>
          <a:prstGeom prst="rect">
            <a:avLst/>
          </a:prstGeom>
        </p:spPr>
      </p:pic>
    </p:spTree>
    <p:extLst>
      <p:ext uri="{BB962C8B-B14F-4D97-AF65-F5344CB8AC3E}">
        <p14:creationId xmlns:p14="http://schemas.microsoft.com/office/powerpoint/2010/main" val="171880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60A8A09-95BB-48DB-A955-7C25AFFA8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45C00F-36E1-4B98-AABB-51FB4EB138DF}"/>
              </a:ext>
            </a:extLst>
          </p:cNvPr>
          <p:cNvSpPr>
            <a:spLocks noGrp="1"/>
          </p:cNvSpPr>
          <p:nvPr>
            <p:ph type="title"/>
          </p:nvPr>
        </p:nvSpPr>
        <p:spPr>
          <a:xfrm>
            <a:off x="5159312" y="1026195"/>
            <a:ext cx="6540716" cy="1325563"/>
          </a:xfrm>
        </p:spPr>
        <p:txBody>
          <a:bodyPr/>
          <a:lstStyle/>
          <a:p>
            <a:pPr algn="ctr"/>
            <a:r>
              <a:rPr lang="en-IN" dirty="0"/>
              <a:t>Donations made Easy!</a:t>
            </a:r>
          </a:p>
        </p:txBody>
      </p:sp>
      <p:sp>
        <p:nvSpPr>
          <p:cNvPr id="15" name="TextBox 14">
            <a:extLst>
              <a:ext uri="{FF2B5EF4-FFF2-40B4-BE49-F238E27FC236}">
                <a16:creationId xmlns:a16="http://schemas.microsoft.com/office/drawing/2014/main" id="{731B76E3-AD62-4D5D-BE48-5F20EAB43805}"/>
              </a:ext>
            </a:extLst>
          </p:cNvPr>
          <p:cNvSpPr txBox="1"/>
          <p:nvPr/>
        </p:nvSpPr>
        <p:spPr>
          <a:xfrm>
            <a:off x="5193437" y="2965142"/>
            <a:ext cx="6347534" cy="3046988"/>
          </a:xfrm>
          <a:prstGeom prst="rect">
            <a:avLst/>
          </a:prstGeom>
          <a:noFill/>
        </p:spPr>
        <p:txBody>
          <a:bodyPr wrap="square" rtlCol="0">
            <a:spAutoFit/>
          </a:bodyPr>
          <a:lstStyle/>
          <a:p>
            <a:r>
              <a:rPr lang="en-IN" sz="2400" dirty="0"/>
              <a:t>You scan donate money or you can just share the reference code of the order of relief materials with us.</a:t>
            </a:r>
          </a:p>
          <a:p>
            <a:endParaRPr lang="en-IN" sz="2400" dirty="0"/>
          </a:p>
          <a:p>
            <a:r>
              <a:rPr lang="en-IN" sz="2400" dirty="0"/>
              <a:t>You can also shop for relief items through our portal!</a:t>
            </a:r>
          </a:p>
          <a:p>
            <a:endParaRPr lang="en-IN" sz="2400" dirty="0"/>
          </a:p>
          <a:p>
            <a:r>
              <a:rPr lang="en-IN" sz="2400" dirty="0"/>
              <a:t>All these donations are directed to NGOs</a:t>
            </a:r>
          </a:p>
        </p:txBody>
      </p:sp>
      <p:grpSp>
        <p:nvGrpSpPr>
          <p:cNvPr id="7" name="Group 6">
            <a:extLst>
              <a:ext uri="{FF2B5EF4-FFF2-40B4-BE49-F238E27FC236}">
                <a16:creationId xmlns:a16="http://schemas.microsoft.com/office/drawing/2014/main" id="{ECCC6C7F-322D-49A4-BED8-820508EDB91E}"/>
              </a:ext>
            </a:extLst>
          </p:cNvPr>
          <p:cNvGrpSpPr/>
          <p:nvPr/>
        </p:nvGrpSpPr>
        <p:grpSpPr>
          <a:xfrm>
            <a:off x="0" y="1305016"/>
            <a:ext cx="4418121" cy="4620781"/>
            <a:chOff x="4065973" y="1398973"/>
            <a:chExt cx="5011352" cy="5011352"/>
          </a:xfrm>
        </p:grpSpPr>
        <p:pic>
          <p:nvPicPr>
            <p:cNvPr id="4" name="Picture 3">
              <a:extLst>
                <a:ext uri="{FF2B5EF4-FFF2-40B4-BE49-F238E27FC236}">
                  <a16:creationId xmlns:a16="http://schemas.microsoft.com/office/drawing/2014/main" id="{2C0A6BFB-71BD-4116-ABC7-2BDA1672E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973" y="1398973"/>
              <a:ext cx="5011352" cy="5011352"/>
            </a:xfrm>
            <a:prstGeom prst="rect">
              <a:avLst/>
            </a:prstGeom>
          </p:spPr>
        </p:pic>
        <p:pic>
          <p:nvPicPr>
            <p:cNvPr id="6" name="Picture 5">
              <a:extLst>
                <a:ext uri="{FF2B5EF4-FFF2-40B4-BE49-F238E27FC236}">
                  <a16:creationId xmlns:a16="http://schemas.microsoft.com/office/drawing/2014/main" id="{F3CB9F57-07BF-4C49-A0C1-2ED9A36A7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80" y="2715659"/>
              <a:ext cx="3284738" cy="2060527"/>
            </a:xfrm>
            <a:prstGeom prst="rect">
              <a:avLst/>
            </a:prstGeom>
          </p:spPr>
        </p:pic>
      </p:grpSp>
    </p:spTree>
    <p:extLst>
      <p:ext uri="{BB962C8B-B14F-4D97-AF65-F5344CB8AC3E}">
        <p14:creationId xmlns:p14="http://schemas.microsoft.com/office/powerpoint/2010/main" val="365636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2E030E8-D7C3-4032-8E55-122842E9D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E35E16-2027-4469-84C9-F71A8813F0F9}"/>
              </a:ext>
            </a:extLst>
          </p:cNvPr>
          <p:cNvSpPr>
            <a:spLocks noGrp="1"/>
          </p:cNvSpPr>
          <p:nvPr>
            <p:ph type="title"/>
          </p:nvPr>
        </p:nvSpPr>
        <p:spPr>
          <a:xfrm>
            <a:off x="4135886" y="1010151"/>
            <a:ext cx="7216806" cy="1325563"/>
          </a:xfrm>
        </p:spPr>
        <p:txBody>
          <a:bodyPr/>
          <a:lstStyle/>
          <a:p>
            <a:pPr algn="ctr"/>
            <a:r>
              <a:rPr lang="en-IN" dirty="0"/>
              <a:t>Request Relief</a:t>
            </a:r>
          </a:p>
        </p:txBody>
      </p:sp>
      <p:grpSp>
        <p:nvGrpSpPr>
          <p:cNvPr id="14" name="Group 13">
            <a:extLst>
              <a:ext uri="{FF2B5EF4-FFF2-40B4-BE49-F238E27FC236}">
                <a16:creationId xmlns:a16="http://schemas.microsoft.com/office/drawing/2014/main" id="{72254538-9AD2-4C48-B2F7-810AEFCE3BE6}"/>
              </a:ext>
            </a:extLst>
          </p:cNvPr>
          <p:cNvGrpSpPr/>
          <p:nvPr/>
        </p:nvGrpSpPr>
        <p:grpSpPr>
          <a:xfrm>
            <a:off x="0" y="1010151"/>
            <a:ext cx="4447713" cy="4671558"/>
            <a:chOff x="3114675" y="421042"/>
            <a:chExt cx="5962650" cy="5962650"/>
          </a:xfrm>
        </p:grpSpPr>
        <p:pic>
          <p:nvPicPr>
            <p:cNvPr id="12" name="Picture 11">
              <a:extLst>
                <a:ext uri="{FF2B5EF4-FFF2-40B4-BE49-F238E27FC236}">
                  <a16:creationId xmlns:a16="http://schemas.microsoft.com/office/drawing/2014/main" id="{FA2104B7-B3AA-47E3-BABB-516D570C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421042"/>
              <a:ext cx="5962650" cy="5962650"/>
            </a:xfrm>
            <a:prstGeom prst="rect">
              <a:avLst/>
            </a:prstGeom>
          </p:spPr>
        </p:pic>
        <p:pic>
          <p:nvPicPr>
            <p:cNvPr id="13" name="Picture 12">
              <a:extLst>
                <a:ext uri="{FF2B5EF4-FFF2-40B4-BE49-F238E27FC236}">
                  <a16:creationId xmlns:a16="http://schemas.microsoft.com/office/drawing/2014/main" id="{E17B590E-1039-4240-B122-9B303C25F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210" y="1969962"/>
              <a:ext cx="3932713" cy="2477750"/>
            </a:xfrm>
            <a:prstGeom prst="rect">
              <a:avLst/>
            </a:prstGeom>
          </p:spPr>
        </p:pic>
      </p:grpSp>
      <p:sp>
        <p:nvSpPr>
          <p:cNvPr id="15" name="TextBox 14">
            <a:extLst>
              <a:ext uri="{FF2B5EF4-FFF2-40B4-BE49-F238E27FC236}">
                <a16:creationId xmlns:a16="http://schemas.microsoft.com/office/drawing/2014/main" id="{9C6EB0CD-1FC8-4EDF-8E15-A7BFCAA3F5EA}"/>
              </a:ext>
            </a:extLst>
          </p:cNvPr>
          <p:cNvSpPr txBox="1"/>
          <p:nvPr/>
        </p:nvSpPr>
        <p:spPr>
          <a:xfrm>
            <a:off x="5163845" y="3080551"/>
            <a:ext cx="6312023" cy="1938992"/>
          </a:xfrm>
          <a:prstGeom prst="rect">
            <a:avLst/>
          </a:prstGeom>
          <a:noFill/>
        </p:spPr>
        <p:txBody>
          <a:bodyPr wrap="square" rtlCol="0">
            <a:spAutoFit/>
          </a:bodyPr>
          <a:lstStyle/>
          <a:p>
            <a:r>
              <a:rPr lang="en-IN" sz="2400" dirty="0"/>
              <a:t>You can select from the list on our portal or you can let us know if you need anything else.</a:t>
            </a:r>
          </a:p>
          <a:p>
            <a:endParaRPr lang="en-IN" sz="2400" dirty="0"/>
          </a:p>
          <a:p>
            <a:r>
              <a:rPr lang="en-IN" sz="2400" dirty="0"/>
              <a:t>We’ll try our best to satisfy your needs..</a:t>
            </a:r>
          </a:p>
          <a:p>
            <a:endParaRPr lang="en-IN" sz="2400" dirty="0"/>
          </a:p>
        </p:txBody>
      </p:sp>
    </p:spTree>
    <p:extLst>
      <p:ext uri="{BB962C8B-B14F-4D97-AF65-F5344CB8AC3E}">
        <p14:creationId xmlns:p14="http://schemas.microsoft.com/office/powerpoint/2010/main" val="428395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EA535-3139-4E26-B938-0D9C1DCB2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D9CA88-BF72-4ABE-B271-5D788E9C78D4}"/>
              </a:ext>
            </a:extLst>
          </p:cNvPr>
          <p:cNvSpPr>
            <a:spLocks noGrp="1"/>
          </p:cNvSpPr>
          <p:nvPr>
            <p:ph type="title"/>
          </p:nvPr>
        </p:nvSpPr>
        <p:spPr>
          <a:xfrm>
            <a:off x="4385568" y="365125"/>
            <a:ext cx="6968232" cy="1325563"/>
          </a:xfrm>
        </p:spPr>
        <p:txBody>
          <a:bodyPr/>
          <a:lstStyle/>
          <a:p>
            <a:r>
              <a:rPr lang="en-IN" dirty="0"/>
              <a:t>Here comes our Unique Feature…</a:t>
            </a:r>
          </a:p>
        </p:txBody>
      </p:sp>
      <p:sp>
        <p:nvSpPr>
          <p:cNvPr id="3" name="Content Placeholder 2">
            <a:extLst>
              <a:ext uri="{FF2B5EF4-FFF2-40B4-BE49-F238E27FC236}">
                <a16:creationId xmlns:a16="http://schemas.microsoft.com/office/drawing/2014/main" id="{9C78631C-1813-489D-A333-4711D3DEB083}"/>
              </a:ext>
            </a:extLst>
          </p:cNvPr>
          <p:cNvSpPr>
            <a:spLocks noGrp="1"/>
          </p:cNvSpPr>
          <p:nvPr>
            <p:ph idx="1"/>
          </p:nvPr>
        </p:nvSpPr>
        <p:spPr>
          <a:xfrm>
            <a:off x="4385568" y="1376039"/>
            <a:ext cx="6968231" cy="2977318"/>
          </a:xfrm>
        </p:spPr>
        <p:txBody>
          <a:bodyPr>
            <a:normAutofit/>
          </a:bodyPr>
          <a:lstStyle/>
          <a:p>
            <a:pPr marL="0" indent="0" algn="ctr">
              <a:lnSpc>
                <a:spcPct val="150000"/>
              </a:lnSpc>
              <a:buNone/>
            </a:pPr>
            <a:endParaRPr lang="en-IN" sz="2400" dirty="0"/>
          </a:p>
          <a:p>
            <a:pPr marL="0" indent="0" algn="ctr">
              <a:buNone/>
            </a:pPr>
            <a:r>
              <a:rPr lang="en-IN" sz="2400" dirty="0"/>
              <a:t>We can understand that the internet access during a disaster is hard to… So we have an SMS relief feature which allows you to send an SMS regarding the relief material required and the location which will be geotagged and sent to the nearest NGO to you…!</a:t>
            </a:r>
          </a:p>
        </p:txBody>
      </p:sp>
      <p:grpSp>
        <p:nvGrpSpPr>
          <p:cNvPr id="10" name="Group 9">
            <a:extLst>
              <a:ext uri="{FF2B5EF4-FFF2-40B4-BE49-F238E27FC236}">
                <a16:creationId xmlns:a16="http://schemas.microsoft.com/office/drawing/2014/main" id="{C2FF7FF0-4B11-4469-A431-C09DF5C2D5B2}"/>
              </a:ext>
            </a:extLst>
          </p:cNvPr>
          <p:cNvGrpSpPr/>
          <p:nvPr/>
        </p:nvGrpSpPr>
        <p:grpSpPr>
          <a:xfrm>
            <a:off x="0" y="923278"/>
            <a:ext cx="4385568" cy="5161995"/>
            <a:chOff x="1398602" y="-594804"/>
            <a:chExt cx="8109382" cy="8109382"/>
          </a:xfrm>
        </p:grpSpPr>
        <p:pic>
          <p:nvPicPr>
            <p:cNvPr id="7" name="Picture 6">
              <a:extLst>
                <a:ext uri="{FF2B5EF4-FFF2-40B4-BE49-F238E27FC236}">
                  <a16:creationId xmlns:a16="http://schemas.microsoft.com/office/drawing/2014/main" id="{FB9FBADF-FDEA-4E5D-84AE-F5BD77F6E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02" y="-594804"/>
              <a:ext cx="8109382" cy="8109382"/>
            </a:xfrm>
            <a:prstGeom prst="rect">
              <a:avLst/>
            </a:prstGeom>
          </p:spPr>
        </p:pic>
        <p:pic>
          <p:nvPicPr>
            <p:cNvPr id="9" name="Picture 8">
              <a:extLst>
                <a:ext uri="{FF2B5EF4-FFF2-40B4-BE49-F238E27FC236}">
                  <a16:creationId xmlns:a16="http://schemas.microsoft.com/office/drawing/2014/main" id="{862FC23A-6B0A-4A9E-B80B-9CD424808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4648" y="816747"/>
              <a:ext cx="2947387" cy="5211191"/>
            </a:xfrm>
            <a:prstGeom prst="rect">
              <a:avLst/>
            </a:prstGeom>
          </p:spPr>
        </p:pic>
      </p:grpSp>
    </p:spTree>
    <p:extLst>
      <p:ext uri="{BB962C8B-B14F-4D97-AF65-F5344CB8AC3E}">
        <p14:creationId xmlns:p14="http://schemas.microsoft.com/office/powerpoint/2010/main" val="80079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A62580-B530-43BA-85E3-8245F3C2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825"/>
            <a:ext cx="12192000" cy="6858000"/>
          </a:xfrm>
          <a:prstGeom prst="rect">
            <a:avLst/>
          </a:prstGeom>
        </p:spPr>
      </p:pic>
      <p:pic>
        <p:nvPicPr>
          <p:cNvPr id="8" name="Picture 7">
            <a:extLst>
              <a:ext uri="{FF2B5EF4-FFF2-40B4-BE49-F238E27FC236}">
                <a16:creationId xmlns:a16="http://schemas.microsoft.com/office/drawing/2014/main" id="{8E961179-37DA-4F69-8216-21BF6AA240C4}"/>
              </a:ext>
            </a:extLst>
          </p:cNvPr>
          <p:cNvPicPr>
            <a:picLocks noChangeAspect="1"/>
          </p:cNvPicPr>
          <p:nvPr/>
        </p:nvPicPr>
        <p:blipFill rotWithShape="1">
          <a:blip r:embed="rId3"/>
          <a:srcRect t="657" b="1"/>
          <a:stretch/>
        </p:blipFill>
        <p:spPr>
          <a:xfrm>
            <a:off x="0" y="580130"/>
            <a:ext cx="12192000" cy="5992120"/>
          </a:xfrm>
          <a:prstGeom prst="rect">
            <a:avLst/>
          </a:prstGeom>
        </p:spPr>
      </p:pic>
    </p:spTree>
    <p:extLst>
      <p:ext uri="{BB962C8B-B14F-4D97-AF65-F5344CB8AC3E}">
        <p14:creationId xmlns:p14="http://schemas.microsoft.com/office/powerpoint/2010/main" val="215197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0BD6E4-6D61-4E76-B1B4-8647E70E6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34E0D8-E585-4A38-ACF2-8AACBDA53342}"/>
              </a:ext>
            </a:extLst>
          </p:cNvPr>
          <p:cNvSpPr>
            <a:spLocks noGrp="1"/>
          </p:cNvSpPr>
          <p:nvPr>
            <p:ph type="title"/>
          </p:nvPr>
        </p:nvSpPr>
        <p:spPr>
          <a:xfrm>
            <a:off x="816746" y="365125"/>
            <a:ext cx="10537054" cy="1325563"/>
          </a:xfrm>
        </p:spPr>
        <p:txBody>
          <a:bodyPr/>
          <a:lstStyle/>
          <a:p>
            <a:pPr algn="ctr"/>
            <a:r>
              <a:rPr lang="en-IN" dirty="0"/>
              <a:t>Problem Statement</a:t>
            </a:r>
          </a:p>
        </p:txBody>
      </p:sp>
      <p:sp>
        <p:nvSpPr>
          <p:cNvPr id="6" name="TextBox 5">
            <a:extLst>
              <a:ext uri="{FF2B5EF4-FFF2-40B4-BE49-F238E27FC236}">
                <a16:creationId xmlns:a16="http://schemas.microsoft.com/office/drawing/2014/main" id="{38B4C43E-8F8C-4DC5-B4B8-69791967FFD2}"/>
              </a:ext>
            </a:extLst>
          </p:cNvPr>
          <p:cNvSpPr txBox="1"/>
          <p:nvPr/>
        </p:nvSpPr>
        <p:spPr>
          <a:xfrm>
            <a:off x="5057774" y="2213376"/>
            <a:ext cx="5938838" cy="830997"/>
          </a:xfrm>
          <a:prstGeom prst="rect">
            <a:avLst/>
          </a:prstGeom>
          <a:noFill/>
        </p:spPr>
        <p:txBody>
          <a:bodyPr wrap="square" rtlCol="0">
            <a:spAutoFit/>
          </a:bodyPr>
          <a:lstStyle/>
          <a:p>
            <a:pPr algn="ctr"/>
            <a:r>
              <a:rPr lang="en-IN" sz="2400" dirty="0"/>
              <a:t>Running an NGO, the emphasis is not on Profits but the service to the society!</a:t>
            </a:r>
          </a:p>
        </p:txBody>
      </p:sp>
      <p:sp>
        <p:nvSpPr>
          <p:cNvPr id="7" name="TextBox 6">
            <a:extLst>
              <a:ext uri="{FF2B5EF4-FFF2-40B4-BE49-F238E27FC236}">
                <a16:creationId xmlns:a16="http://schemas.microsoft.com/office/drawing/2014/main" id="{B2FEDAA5-C9A5-4A50-A13B-D9A48732CBB4}"/>
              </a:ext>
            </a:extLst>
          </p:cNvPr>
          <p:cNvSpPr txBox="1"/>
          <p:nvPr/>
        </p:nvSpPr>
        <p:spPr>
          <a:xfrm>
            <a:off x="5067299" y="3858309"/>
            <a:ext cx="5867401" cy="1246495"/>
          </a:xfrm>
          <a:prstGeom prst="rect">
            <a:avLst/>
          </a:prstGeom>
          <a:noFill/>
        </p:spPr>
        <p:txBody>
          <a:bodyPr wrap="square" rtlCol="0">
            <a:spAutoFit/>
          </a:bodyPr>
          <a:lstStyle/>
          <a:p>
            <a:pPr algn="ctr"/>
            <a:r>
              <a:rPr lang="en-IN" sz="2500" dirty="0"/>
              <a:t>At the same time, the cost model must be kept in mind for the proper functioning of the NGO. </a:t>
            </a:r>
          </a:p>
        </p:txBody>
      </p:sp>
      <p:pic>
        <p:nvPicPr>
          <p:cNvPr id="8" name="Picture 7">
            <a:extLst>
              <a:ext uri="{FF2B5EF4-FFF2-40B4-BE49-F238E27FC236}">
                <a16:creationId xmlns:a16="http://schemas.microsoft.com/office/drawing/2014/main" id="{B91594CD-A3C5-4214-90FD-27A8E05E020C}"/>
              </a:ext>
            </a:extLst>
          </p:cNvPr>
          <p:cNvPicPr>
            <a:picLocks noChangeAspect="1"/>
          </p:cNvPicPr>
          <p:nvPr/>
        </p:nvPicPr>
        <p:blipFill>
          <a:blip r:embed="rId3"/>
          <a:stretch>
            <a:fillRect/>
          </a:stretch>
        </p:blipFill>
        <p:spPr>
          <a:xfrm>
            <a:off x="5057774" y="5692024"/>
            <a:ext cx="1743075" cy="1165976"/>
          </a:xfrm>
          <a:prstGeom prst="rect">
            <a:avLst/>
          </a:prstGeom>
        </p:spPr>
      </p:pic>
      <p:pic>
        <p:nvPicPr>
          <p:cNvPr id="10" name="Picture 9">
            <a:extLst>
              <a:ext uri="{FF2B5EF4-FFF2-40B4-BE49-F238E27FC236}">
                <a16:creationId xmlns:a16="http://schemas.microsoft.com/office/drawing/2014/main" id="{0342C0A5-EC60-44B1-946B-D963AC4F1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90688"/>
            <a:ext cx="4729516" cy="4304796"/>
          </a:xfrm>
          <a:prstGeom prst="rect">
            <a:avLst/>
          </a:prstGeom>
        </p:spPr>
      </p:pic>
    </p:spTree>
    <p:extLst>
      <p:ext uri="{BB962C8B-B14F-4D97-AF65-F5344CB8AC3E}">
        <p14:creationId xmlns:p14="http://schemas.microsoft.com/office/powerpoint/2010/main" val="329338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F6E834-DA6D-4679-98C5-2879F6A04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875756"/>
          </a:xfrm>
          <a:prstGeom prst="rect">
            <a:avLst/>
          </a:prstGeom>
        </p:spPr>
      </p:pic>
      <p:sp>
        <p:nvSpPr>
          <p:cNvPr id="2" name="Title 1">
            <a:extLst>
              <a:ext uri="{FF2B5EF4-FFF2-40B4-BE49-F238E27FC236}">
                <a16:creationId xmlns:a16="http://schemas.microsoft.com/office/drawing/2014/main" id="{8E8B0878-FF4E-44C5-A145-C379536B43D1}"/>
              </a:ext>
            </a:extLst>
          </p:cNvPr>
          <p:cNvSpPr>
            <a:spLocks noGrp="1"/>
          </p:cNvSpPr>
          <p:nvPr>
            <p:ph type="title"/>
          </p:nvPr>
        </p:nvSpPr>
        <p:spPr/>
        <p:txBody>
          <a:bodyPr/>
          <a:lstStyle/>
          <a:p>
            <a:pPr algn="ctr"/>
            <a:r>
              <a:rPr lang="en-IN" dirty="0"/>
              <a:t>Cost Model</a:t>
            </a:r>
          </a:p>
        </p:txBody>
      </p:sp>
      <p:graphicFrame>
        <p:nvGraphicFramePr>
          <p:cNvPr id="4" name="Content Placeholder 3">
            <a:extLst>
              <a:ext uri="{FF2B5EF4-FFF2-40B4-BE49-F238E27FC236}">
                <a16:creationId xmlns:a16="http://schemas.microsoft.com/office/drawing/2014/main" id="{A24866DB-51E1-4D8E-8E84-B703E5B76CB3}"/>
              </a:ext>
            </a:extLst>
          </p:cNvPr>
          <p:cNvGraphicFramePr>
            <a:graphicFrameLocks noGrp="1"/>
          </p:cNvGraphicFramePr>
          <p:nvPr>
            <p:ph idx="1"/>
            <p:extLst>
              <p:ext uri="{D42A27DB-BD31-4B8C-83A1-F6EECF244321}">
                <p14:modId xmlns:p14="http://schemas.microsoft.com/office/powerpoint/2010/main" val="1117073789"/>
              </p:ext>
            </p:extLst>
          </p:nvPr>
        </p:nvGraphicFramePr>
        <p:xfrm>
          <a:off x="838200" y="1958169"/>
          <a:ext cx="10515600" cy="2225040"/>
        </p:xfrm>
        <a:graphic>
          <a:graphicData uri="http://schemas.openxmlformats.org/drawingml/2006/table">
            <a:tbl>
              <a:tblPr firstRow="1" bandRow="1">
                <a:tableStyleId>{3B4B98B0-60AC-42C2-AFA5-B58CD77FA1E5}</a:tableStyleId>
              </a:tblPr>
              <a:tblGrid>
                <a:gridCol w="5257800">
                  <a:extLst>
                    <a:ext uri="{9D8B030D-6E8A-4147-A177-3AD203B41FA5}">
                      <a16:colId xmlns:a16="http://schemas.microsoft.com/office/drawing/2014/main" val="1118226649"/>
                    </a:ext>
                  </a:extLst>
                </a:gridCol>
                <a:gridCol w="5257800">
                  <a:extLst>
                    <a:ext uri="{9D8B030D-6E8A-4147-A177-3AD203B41FA5}">
                      <a16:colId xmlns:a16="http://schemas.microsoft.com/office/drawing/2014/main" val="169819912"/>
                    </a:ext>
                  </a:extLst>
                </a:gridCol>
              </a:tblGrid>
              <a:tr h="370840">
                <a:tc>
                  <a:txBody>
                    <a:bodyPr/>
                    <a:lstStyle/>
                    <a:p>
                      <a:pPr algn="ctr"/>
                      <a:r>
                        <a:rPr lang="en-IN" dirty="0"/>
                        <a:t>Mode of Publicity</a:t>
                      </a:r>
                    </a:p>
                  </a:txBody>
                  <a:tcPr/>
                </a:tc>
                <a:tc>
                  <a:txBody>
                    <a:bodyPr/>
                    <a:lstStyle/>
                    <a:p>
                      <a:pPr algn="ctr"/>
                      <a:r>
                        <a:rPr lang="en-IN" dirty="0"/>
                        <a:t>Estimated Cost</a:t>
                      </a:r>
                    </a:p>
                  </a:txBody>
                  <a:tcPr/>
                </a:tc>
                <a:extLst>
                  <a:ext uri="{0D108BD9-81ED-4DB2-BD59-A6C34878D82A}">
                    <a16:rowId xmlns:a16="http://schemas.microsoft.com/office/drawing/2014/main" val="2413203751"/>
                  </a:ext>
                </a:extLst>
              </a:tr>
              <a:tr h="370840">
                <a:tc>
                  <a:txBody>
                    <a:bodyPr/>
                    <a:lstStyle/>
                    <a:p>
                      <a:pPr algn="ctr"/>
                      <a:r>
                        <a:rPr lang="en-IN" dirty="0"/>
                        <a:t>Online Publicity</a:t>
                      </a:r>
                    </a:p>
                  </a:txBody>
                  <a:tcPr/>
                </a:tc>
                <a:tc>
                  <a:txBody>
                    <a:bodyPr/>
                    <a:lstStyle/>
                    <a:p>
                      <a:pPr algn="ctr"/>
                      <a:r>
                        <a:rPr lang="en-IN" sz="1800" b="0" i="0" kern="1200" dirty="0">
                          <a:solidFill>
                            <a:schemeClr val="tx1"/>
                          </a:solidFill>
                          <a:effectLst/>
                          <a:latin typeface="+mn-lt"/>
                          <a:ea typeface="+mn-ea"/>
                          <a:cs typeface="+mn-cs"/>
                        </a:rPr>
                        <a:t>₹ </a:t>
                      </a:r>
                      <a:r>
                        <a:rPr lang="en-IN" dirty="0"/>
                        <a:t>7000/Annum</a:t>
                      </a:r>
                    </a:p>
                  </a:txBody>
                  <a:tcPr/>
                </a:tc>
                <a:extLst>
                  <a:ext uri="{0D108BD9-81ED-4DB2-BD59-A6C34878D82A}">
                    <a16:rowId xmlns:a16="http://schemas.microsoft.com/office/drawing/2014/main" val="944804324"/>
                  </a:ext>
                </a:extLst>
              </a:tr>
              <a:tr h="370840">
                <a:tc>
                  <a:txBody>
                    <a:bodyPr/>
                    <a:lstStyle/>
                    <a:p>
                      <a:pPr algn="ctr"/>
                      <a:r>
                        <a:rPr lang="en-IN" dirty="0"/>
                        <a:t>Paper Ads and Posters</a:t>
                      </a:r>
                    </a:p>
                  </a:txBody>
                  <a:tcPr>
                    <a:lnB w="12700" cap="flat" cmpd="sng" algn="ctr">
                      <a:noFill/>
                      <a:prstDash val="solid"/>
                      <a:round/>
                      <a:headEnd type="none" w="med" len="med"/>
                      <a:tailEnd type="none" w="med" len="med"/>
                    </a:lnB>
                  </a:tcPr>
                </a:tc>
                <a:tc>
                  <a:txBody>
                    <a:bodyPr/>
                    <a:lstStyle/>
                    <a:p>
                      <a:pPr algn="ctr"/>
                      <a:r>
                        <a:rPr lang="en-IN" sz="1800" b="0" i="0" kern="1200" dirty="0">
                          <a:solidFill>
                            <a:schemeClr val="tx1"/>
                          </a:solidFill>
                          <a:effectLst/>
                          <a:latin typeface="+mn-lt"/>
                          <a:ea typeface="+mn-ea"/>
                          <a:cs typeface="+mn-cs"/>
                        </a:rPr>
                        <a:t>₹ </a:t>
                      </a:r>
                      <a:r>
                        <a:rPr lang="en-IN" dirty="0"/>
                        <a:t>7000/Annum</a:t>
                      </a:r>
                    </a:p>
                  </a:txBody>
                  <a:tcPr>
                    <a:lnB w="12700" cap="flat" cmpd="sng" algn="ctr">
                      <a:noFill/>
                      <a:prstDash val="solid"/>
                      <a:round/>
                      <a:headEnd type="none" w="med" len="med"/>
                      <a:tailEnd type="none" w="med" len="med"/>
                    </a:lnB>
                  </a:tcPr>
                </a:tc>
                <a:extLst>
                  <a:ext uri="{0D108BD9-81ED-4DB2-BD59-A6C34878D82A}">
                    <a16:rowId xmlns:a16="http://schemas.microsoft.com/office/drawing/2014/main" val="659962984"/>
                  </a:ext>
                </a:extLst>
              </a:tr>
              <a:tr h="370840">
                <a:tc>
                  <a:txBody>
                    <a:bodyPr/>
                    <a:lstStyle/>
                    <a:p>
                      <a:pPr algn="ctr"/>
                      <a:r>
                        <a:rPr lang="en-IN" dirty="0"/>
                        <a:t>Events</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kern="1200" dirty="0">
                          <a:solidFill>
                            <a:schemeClr val="tx1"/>
                          </a:solidFill>
                          <a:effectLst/>
                          <a:latin typeface="+mn-lt"/>
                          <a:ea typeface="+mn-ea"/>
                          <a:cs typeface="+mn-cs"/>
                        </a:rPr>
                        <a:t>₹ 10</a:t>
                      </a:r>
                      <a:r>
                        <a:rPr lang="en-IN" dirty="0"/>
                        <a:t>0000/Annum</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466317"/>
                  </a:ext>
                </a:extLst>
              </a:tr>
              <a:tr h="370840">
                <a:tc>
                  <a:txBody>
                    <a:bodyPr/>
                    <a:lstStyle/>
                    <a:p>
                      <a:pPr algn="ctr"/>
                      <a:r>
                        <a:rPr lang="en-IN" dirty="0"/>
                        <a:t>Miscellaneous</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tx1"/>
                          </a:solidFill>
                          <a:effectLst/>
                          <a:latin typeface="+mn-lt"/>
                          <a:ea typeface="+mn-ea"/>
                          <a:cs typeface="+mn-cs"/>
                        </a:rPr>
                        <a:t>₹ </a:t>
                      </a:r>
                      <a:r>
                        <a:rPr lang="en-IN" dirty="0"/>
                        <a:t>6000/Annum</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887991"/>
                  </a:ext>
                </a:extLst>
              </a:tr>
              <a:tr h="370840">
                <a:tc>
                  <a:txBody>
                    <a:bodyPr/>
                    <a:lstStyle/>
                    <a:p>
                      <a:pPr algn="ctr"/>
                      <a:r>
                        <a:rPr lang="en-IN"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tx1"/>
                          </a:solidFill>
                          <a:effectLst/>
                          <a:latin typeface="+mn-lt"/>
                          <a:ea typeface="+mn-ea"/>
                          <a:cs typeface="+mn-cs"/>
                        </a:rPr>
                        <a:t>₹ 12</a:t>
                      </a:r>
                      <a:r>
                        <a:rPr lang="en-IN" dirty="0"/>
                        <a:t>0000/Annum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093996"/>
                  </a:ext>
                </a:extLst>
              </a:tr>
            </a:tbl>
          </a:graphicData>
        </a:graphic>
      </p:graphicFrame>
      <p:graphicFrame>
        <p:nvGraphicFramePr>
          <p:cNvPr id="7" name="Table 6">
            <a:extLst>
              <a:ext uri="{FF2B5EF4-FFF2-40B4-BE49-F238E27FC236}">
                <a16:creationId xmlns:a16="http://schemas.microsoft.com/office/drawing/2014/main" id="{4CD56817-97AF-45F0-B896-9E12D31D7F4D}"/>
              </a:ext>
            </a:extLst>
          </p:cNvPr>
          <p:cNvGraphicFramePr>
            <a:graphicFrameLocks noGrp="1"/>
          </p:cNvGraphicFramePr>
          <p:nvPr>
            <p:extLst>
              <p:ext uri="{D42A27DB-BD31-4B8C-83A1-F6EECF244321}">
                <p14:modId xmlns:p14="http://schemas.microsoft.com/office/powerpoint/2010/main" val="4114032545"/>
              </p:ext>
            </p:extLst>
          </p:nvPr>
        </p:nvGraphicFramePr>
        <p:xfrm>
          <a:off x="2032000" y="4512868"/>
          <a:ext cx="8128000" cy="1112520"/>
        </p:xfrm>
        <a:graphic>
          <a:graphicData uri="http://schemas.openxmlformats.org/drawingml/2006/table">
            <a:tbl>
              <a:tblPr firstRow="1" bandRow="1">
                <a:tableStyleId>{0E3FDE45-AF77-4B5C-9715-49D594BDF05E}</a:tableStyleId>
              </a:tblPr>
              <a:tblGrid>
                <a:gridCol w="4064000">
                  <a:extLst>
                    <a:ext uri="{9D8B030D-6E8A-4147-A177-3AD203B41FA5}">
                      <a16:colId xmlns:a16="http://schemas.microsoft.com/office/drawing/2014/main" val="1400693442"/>
                    </a:ext>
                  </a:extLst>
                </a:gridCol>
                <a:gridCol w="4064000">
                  <a:extLst>
                    <a:ext uri="{9D8B030D-6E8A-4147-A177-3AD203B41FA5}">
                      <a16:colId xmlns:a16="http://schemas.microsoft.com/office/drawing/2014/main" val="3928364119"/>
                    </a:ext>
                  </a:extLst>
                </a:gridCol>
              </a:tblGrid>
              <a:tr h="370840">
                <a:tc>
                  <a:txBody>
                    <a:bodyPr/>
                    <a:lstStyle/>
                    <a:p>
                      <a:pPr algn="ctr"/>
                      <a:r>
                        <a:rPr lang="en-IN" dirty="0"/>
                        <a:t>Type</a:t>
                      </a:r>
                    </a:p>
                  </a:txBody>
                  <a:tcPr/>
                </a:tc>
                <a:tc>
                  <a:txBody>
                    <a:bodyPr/>
                    <a:lstStyle/>
                    <a:p>
                      <a:pPr algn="ctr"/>
                      <a:r>
                        <a:rPr lang="en-IN" dirty="0"/>
                        <a:t>Estimated Cost</a:t>
                      </a:r>
                    </a:p>
                  </a:txBody>
                  <a:tcPr/>
                </a:tc>
                <a:extLst>
                  <a:ext uri="{0D108BD9-81ED-4DB2-BD59-A6C34878D82A}">
                    <a16:rowId xmlns:a16="http://schemas.microsoft.com/office/drawing/2014/main" val="314659358"/>
                  </a:ext>
                </a:extLst>
              </a:tr>
              <a:tr h="370840">
                <a:tc>
                  <a:txBody>
                    <a:bodyPr/>
                    <a:lstStyle/>
                    <a:p>
                      <a:pPr algn="ctr"/>
                      <a:r>
                        <a:rPr lang="en-IN" dirty="0"/>
                        <a:t>Registration</a:t>
                      </a:r>
                    </a:p>
                  </a:txBody>
                  <a:tcPr/>
                </a:tc>
                <a:tc>
                  <a:txBody>
                    <a:bodyPr/>
                    <a:lstStyle/>
                    <a:p>
                      <a:pPr algn="ctr"/>
                      <a:r>
                        <a:rPr lang="en-IN" sz="1800" b="0" i="0" kern="1200" dirty="0">
                          <a:solidFill>
                            <a:schemeClr val="tx1"/>
                          </a:solidFill>
                          <a:effectLst/>
                          <a:latin typeface="+mn-lt"/>
                          <a:ea typeface="+mn-ea"/>
                          <a:cs typeface="+mn-cs"/>
                        </a:rPr>
                        <a:t>₹ </a:t>
                      </a:r>
                      <a:r>
                        <a:rPr lang="en-IN" dirty="0"/>
                        <a:t>10000-25000</a:t>
                      </a:r>
                    </a:p>
                  </a:txBody>
                  <a:tcPr/>
                </a:tc>
                <a:extLst>
                  <a:ext uri="{0D108BD9-81ED-4DB2-BD59-A6C34878D82A}">
                    <a16:rowId xmlns:a16="http://schemas.microsoft.com/office/drawing/2014/main" val="460360557"/>
                  </a:ext>
                </a:extLst>
              </a:tr>
              <a:tr h="370840">
                <a:tc>
                  <a:txBody>
                    <a:bodyPr/>
                    <a:lstStyle/>
                    <a:p>
                      <a:pPr algn="ctr"/>
                      <a:r>
                        <a:rPr lang="en-IN" dirty="0"/>
                        <a:t>Publicity</a:t>
                      </a:r>
                    </a:p>
                  </a:txBody>
                  <a:tcPr/>
                </a:tc>
                <a:tc>
                  <a:txBody>
                    <a:bodyPr/>
                    <a:lstStyle/>
                    <a:p>
                      <a:pPr algn="ctr"/>
                      <a:r>
                        <a:rPr lang="en-IN" sz="1800" b="0" i="0" kern="1200" dirty="0">
                          <a:solidFill>
                            <a:schemeClr val="tx1"/>
                          </a:solidFill>
                          <a:effectLst/>
                          <a:latin typeface="+mn-lt"/>
                          <a:ea typeface="+mn-ea"/>
                          <a:cs typeface="+mn-cs"/>
                        </a:rPr>
                        <a:t>₹120000/Annum</a:t>
                      </a:r>
                      <a:endParaRPr lang="en-IN" dirty="0"/>
                    </a:p>
                  </a:txBody>
                  <a:tcPr/>
                </a:tc>
                <a:extLst>
                  <a:ext uri="{0D108BD9-81ED-4DB2-BD59-A6C34878D82A}">
                    <a16:rowId xmlns:a16="http://schemas.microsoft.com/office/drawing/2014/main" val="2922605806"/>
                  </a:ext>
                </a:extLst>
              </a:tr>
            </a:tbl>
          </a:graphicData>
        </a:graphic>
      </p:graphicFrame>
      <p:pic>
        <p:nvPicPr>
          <p:cNvPr id="8" name="Picture 7">
            <a:extLst>
              <a:ext uri="{FF2B5EF4-FFF2-40B4-BE49-F238E27FC236}">
                <a16:creationId xmlns:a16="http://schemas.microsoft.com/office/drawing/2014/main" id="{72723F16-E089-4BA3-ADC9-CF314DBCA47A}"/>
              </a:ext>
            </a:extLst>
          </p:cNvPr>
          <p:cNvPicPr>
            <a:picLocks noChangeAspect="1"/>
          </p:cNvPicPr>
          <p:nvPr/>
        </p:nvPicPr>
        <p:blipFill>
          <a:blip r:embed="rId3"/>
          <a:stretch>
            <a:fillRect/>
          </a:stretch>
        </p:blipFill>
        <p:spPr>
          <a:xfrm>
            <a:off x="5242774" y="5716522"/>
            <a:ext cx="1706452" cy="1141478"/>
          </a:xfrm>
          <a:prstGeom prst="rect">
            <a:avLst/>
          </a:prstGeom>
        </p:spPr>
      </p:pic>
      <p:pic>
        <p:nvPicPr>
          <p:cNvPr id="10" name="Picture 9">
            <a:extLst>
              <a:ext uri="{FF2B5EF4-FFF2-40B4-BE49-F238E27FC236}">
                <a16:creationId xmlns:a16="http://schemas.microsoft.com/office/drawing/2014/main" id="{95ADE0D5-96E8-4741-898C-0B82BEDAA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08935">
            <a:off x="2551366" y="-22667"/>
            <a:ext cx="1710489" cy="1710489"/>
          </a:xfrm>
          <a:prstGeom prst="rect">
            <a:avLst/>
          </a:prstGeom>
        </p:spPr>
      </p:pic>
    </p:spTree>
    <p:extLst>
      <p:ext uri="{BB962C8B-B14F-4D97-AF65-F5344CB8AC3E}">
        <p14:creationId xmlns:p14="http://schemas.microsoft.com/office/powerpoint/2010/main" val="84621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D9AE28-036B-48F7-9145-7A4A9B1D1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1"/>
            <a:ext cx="12192000" cy="6981825"/>
          </a:xfrm>
          <a:prstGeom prst="rect">
            <a:avLst/>
          </a:prstGeom>
        </p:spPr>
      </p:pic>
      <p:sp>
        <p:nvSpPr>
          <p:cNvPr id="2" name="Title 1">
            <a:extLst>
              <a:ext uri="{FF2B5EF4-FFF2-40B4-BE49-F238E27FC236}">
                <a16:creationId xmlns:a16="http://schemas.microsoft.com/office/drawing/2014/main" id="{155B0AFB-9B34-4C5F-A362-BF92B8FE3B48}"/>
              </a:ext>
            </a:extLst>
          </p:cNvPr>
          <p:cNvSpPr>
            <a:spLocks noGrp="1"/>
          </p:cNvSpPr>
          <p:nvPr>
            <p:ph type="title"/>
          </p:nvPr>
        </p:nvSpPr>
        <p:spPr>
          <a:xfrm>
            <a:off x="3438525" y="730249"/>
            <a:ext cx="7915275" cy="1325563"/>
          </a:xfrm>
        </p:spPr>
        <p:txBody>
          <a:bodyPr/>
          <a:lstStyle/>
          <a:p>
            <a:pPr algn="ctr"/>
            <a:r>
              <a:rPr lang="en-IN" dirty="0"/>
              <a:t>Our Revenue Plan</a:t>
            </a:r>
          </a:p>
        </p:txBody>
      </p:sp>
      <p:sp>
        <p:nvSpPr>
          <p:cNvPr id="3" name="Content Placeholder 2">
            <a:extLst>
              <a:ext uri="{FF2B5EF4-FFF2-40B4-BE49-F238E27FC236}">
                <a16:creationId xmlns:a16="http://schemas.microsoft.com/office/drawing/2014/main" id="{1EAA410C-EBE1-46F8-A91C-A6B5B24073A5}"/>
              </a:ext>
            </a:extLst>
          </p:cNvPr>
          <p:cNvSpPr>
            <a:spLocks noGrp="1"/>
          </p:cNvSpPr>
          <p:nvPr>
            <p:ph idx="1"/>
          </p:nvPr>
        </p:nvSpPr>
        <p:spPr>
          <a:xfrm>
            <a:off x="838200" y="3184458"/>
            <a:ext cx="10515600" cy="2422525"/>
          </a:xfrm>
        </p:spPr>
        <p:txBody>
          <a:bodyPr>
            <a:normAutofit fontScale="92500" lnSpcReduction="10000"/>
          </a:bodyPr>
          <a:lstStyle/>
          <a:p>
            <a:pPr algn="just"/>
            <a:r>
              <a:rPr lang="en-IN" dirty="0"/>
              <a:t>Few options for revenue generation for the functioning of the organisation,</a:t>
            </a:r>
          </a:p>
          <a:p>
            <a:pPr marL="0" indent="0" algn="just">
              <a:buNone/>
            </a:pPr>
            <a:endParaRPr lang="en-IN" dirty="0"/>
          </a:p>
          <a:p>
            <a:pPr lvl="3" algn="just"/>
            <a:r>
              <a:rPr lang="en-IN" sz="2500" dirty="0"/>
              <a:t>Government Funds</a:t>
            </a:r>
          </a:p>
          <a:p>
            <a:pPr lvl="3" algn="just"/>
            <a:r>
              <a:rPr lang="en-IN" sz="2500" dirty="0"/>
              <a:t>Fundraising Events </a:t>
            </a:r>
          </a:p>
          <a:p>
            <a:pPr lvl="3" algn="just"/>
            <a:r>
              <a:rPr lang="en-IN" sz="2500" dirty="0"/>
              <a:t>Private Donations</a:t>
            </a:r>
          </a:p>
          <a:p>
            <a:pPr lvl="3" algn="just"/>
            <a:r>
              <a:rPr lang="en-IN" sz="2500" dirty="0"/>
              <a:t>Funds from Stalls during Expos</a:t>
            </a:r>
          </a:p>
        </p:txBody>
      </p:sp>
      <p:pic>
        <p:nvPicPr>
          <p:cNvPr id="5" name="Picture 4">
            <a:extLst>
              <a:ext uri="{FF2B5EF4-FFF2-40B4-BE49-F238E27FC236}">
                <a16:creationId xmlns:a16="http://schemas.microsoft.com/office/drawing/2014/main" id="{31015A8C-1C04-478E-99F2-E66B0DAC7697}"/>
              </a:ext>
            </a:extLst>
          </p:cNvPr>
          <p:cNvPicPr>
            <a:picLocks noChangeAspect="1"/>
          </p:cNvPicPr>
          <p:nvPr/>
        </p:nvPicPr>
        <p:blipFill>
          <a:blip r:embed="rId3"/>
          <a:stretch>
            <a:fillRect/>
          </a:stretch>
        </p:blipFill>
        <p:spPr>
          <a:xfrm>
            <a:off x="5242774" y="5716521"/>
            <a:ext cx="1706452" cy="1141478"/>
          </a:xfrm>
          <a:prstGeom prst="rect">
            <a:avLst/>
          </a:prstGeom>
        </p:spPr>
      </p:pic>
      <p:pic>
        <p:nvPicPr>
          <p:cNvPr id="7" name="Picture 6">
            <a:extLst>
              <a:ext uri="{FF2B5EF4-FFF2-40B4-BE49-F238E27FC236}">
                <a16:creationId xmlns:a16="http://schemas.microsoft.com/office/drawing/2014/main" id="{C0946A31-CA84-4847-8CE9-53E5D495B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1"/>
            <a:ext cx="3714750" cy="3714750"/>
          </a:xfrm>
          <a:prstGeom prst="rect">
            <a:avLst/>
          </a:prstGeom>
        </p:spPr>
      </p:pic>
    </p:spTree>
    <p:extLst>
      <p:ext uri="{BB962C8B-B14F-4D97-AF65-F5344CB8AC3E}">
        <p14:creationId xmlns:p14="http://schemas.microsoft.com/office/powerpoint/2010/main" val="301284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258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PARI is an Non Profitable Organisation established to meet the needs of the souls unheard during the hardest of times.  We try our best to bridge the gap between the people and the other NGOs. PARI makes sure that the donations are in safe hands and are reached safely.   </vt:lpstr>
      <vt:lpstr>Donations made Easy!</vt:lpstr>
      <vt:lpstr>Request Relief</vt:lpstr>
      <vt:lpstr>Here comes our Unique Feature…</vt:lpstr>
      <vt:lpstr>PowerPoint Presentation</vt:lpstr>
      <vt:lpstr>Problem Statement</vt:lpstr>
      <vt:lpstr>Cost Model</vt:lpstr>
      <vt:lpstr>Our Revenue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Amilaneni Abhinav</dc:creator>
  <cp:lastModifiedBy>Amilaneni Abhinav</cp:lastModifiedBy>
  <cp:revision>19</cp:revision>
  <dcterms:created xsi:type="dcterms:W3CDTF">2018-10-28T10:42:30Z</dcterms:created>
  <dcterms:modified xsi:type="dcterms:W3CDTF">2018-10-28T11:34:19Z</dcterms:modified>
</cp:coreProperties>
</file>