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328" r:id="rId2"/>
    <p:sldId id="329" r:id="rId3"/>
    <p:sldId id="330" r:id="rId4"/>
    <p:sldId id="331" r:id="rId5"/>
    <p:sldId id="332" r:id="rId6"/>
    <p:sldId id="333" r:id="rId7"/>
    <p:sldId id="334" r:id="rId8"/>
    <p:sldId id="335" r:id="rId9"/>
    <p:sldId id="33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658" y="72"/>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262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8" y="462571"/>
            <a:ext cx="6493282" cy="1132184"/>
          </a:xfrm>
          <a:prstGeom prst="rect">
            <a:avLst/>
          </a:prstGeom>
        </p:spPr>
        <p:txBody>
          <a:bodyPr vert="horz" anchor="b">
            <a:normAutofit/>
          </a:bodyPr>
          <a:lstStyle/>
          <a:p>
            <a:pPr algn="l" rtl="0" eaLnBrk="1" latinLnBrk="0" hangingPunct="1">
              <a:lnSpc>
                <a:spcPct val="100000"/>
              </a:lnSpc>
              <a:spcBef>
                <a:spcPct val="0"/>
              </a:spcBef>
              <a:buNone/>
            </a:pPr>
            <a:r>
              <a:rPr kumimoji="0" lang="en-US" sz="3000" b="1" kern="1200" cap="small" baseline="0" dirty="0">
                <a:solidFill>
                  <a:schemeClr val="tx2"/>
                </a:solidFill>
                <a:latin typeface="+mj-lt"/>
                <a:ea typeface="+mj-ea"/>
                <a:cs typeface="+mj-cs"/>
              </a:rPr>
              <a:t>CS584 – Machine Learning</a:t>
            </a:r>
            <a:br>
              <a:rPr kumimoji="0" lang="en-US" sz="3000" b="1" kern="1200" cap="small" baseline="0" dirty="0">
                <a:solidFill>
                  <a:schemeClr val="tx2"/>
                </a:solidFill>
                <a:latin typeface="+mj-lt"/>
                <a:ea typeface="+mj-ea"/>
                <a:cs typeface="+mj-cs"/>
              </a:rPr>
            </a:br>
            <a:r>
              <a:rPr kumimoji="0" lang="en-US" sz="3000" b="1" kern="1200" cap="small" baseline="0" dirty="0">
                <a:solidFill>
                  <a:schemeClr val="tx2"/>
                </a:solidFill>
                <a:latin typeface="+mj-lt"/>
                <a:ea typeface="+mj-ea"/>
                <a:cs typeface="+mj-cs"/>
              </a:rPr>
              <a:t>Fall 2016</a:t>
            </a: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r>
              <a:rPr lang="en-US" sz="2400" b="1" cap="small" dirty="0">
                <a:solidFill>
                  <a:schemeClr val="tx2"/>
                </a:solidFill>
                <a:latin typeface="+mj-lt"/>
                <a:ea typeface="+mj-ea"/>
                <a:cs typeface="+mj-cs"/>
              </a:rPr>
              <a:t>Chapter: Date: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78" r:id="rId4"/>
    <p:sldLayoutId id="2147483679" r:id="rId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lnSpc>
          <a:spcPct val="15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5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5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041118" y="2069896"/>
            <a:ext cx="6417082" cy="1663904"/>
          </a:xfrm>
        </p:spPr>
        <p:txBody>
          <a:bodyPr>
            <a:normAutofit fontScale="92500" lnSpcReduction="10000"/>
          </a:bodyPr>
          <a:lstStyle/>
          <a:p>
            <a:pPr algn="ctr"/>
            <a:r>
              <a:rPr lang="en-US" dirty="0"/>
              <a:t>Predicting occurrence of major accident</a:t>
            </a:r>
            <a:endParaRPr lang="en-US" cap="none" dirty="0"/>
          </a:p>
          <a:p>
            <a:pPr lvl="0" algn="ctr"/>
            <a:r>
              <a:rPr lang="en-US" cap="none" dirty="0"/>
              <a:t>by</a:t>
            </a:r>
          </a:p>
          <a:p>
            <a:pPr lvl="0" algn="ctr"/>
            <a:r>
              <a:rPr lang="en-US" dirty="0"/>
              <a:t>Hariharan Devarajan</a:t>
            </a:r>
            <a:endParaRPr lang="en-US" cap="none" dirty="0"/>
          </a:p>
        </p:txBody>
      </p:sp>
    </p:spTree>
    <p:extLst>
      <p:ext uri="{BB962C8B-B14F-4D97-AF65-F5344CB8AC3E}">
        <p14:creationId xmlns:p14="http://schemas.microsoft.com/office/powerpoint/2010/main" val="15124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p:txBody>
          <a:bodyPr>
            <a:normAutofit fontScale="92500" lnSpcReduction="20000"/>
          </a:bodyPr>
          <a:lstStyle/>
          <a:p>
            <a:r>
              <a:rPr lang="en-US" dirty="0"/>
              <a:t>The task is to create a model which could predict whether major accident would occur. Here major accident is defined as more than one vehicle colliding. The motivation behind this task is the fact that accidents in Illinois state are generally major and these are only increasing every year. So analyze and come up with a model which could predict and hence could describe patterns which help reduce accidents by proactive measures. The Problem is a classification problem to identify whether major accident would occur or not. The fact that it will need to analyze both conditions of roads and also driving make this an interesting problem.</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87631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quarter" idx="1"/>
          </p:nvPr>
        </p:nvSpPr>
        <p:spPr/>
        <p:txBody>
          <a:bodyPr/>
          <a:lstStyle/>
          <a:p>
            <a:r>
              <a:rPr lang="en-US" dirty="0"/>
              <a:t>I have got the crash data of 2014 year</a:t>
            </a:r>
            <a:endParaRPr lang="en-US" dirty="0"/>
          </a:p>
          <a:p>
            <a:r>
              <a:rPr lang="en-US" dirty="0"/>
              <a:t>The dataset has 292019 records with 80 features. </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41412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the Class</a:t>
            </a:r>
          </a:p>
        </p:txBody>
      </p:sp>
      <p:pic>
        <p:nvPicPr>
          <p:cNvPr id="6" name="Content Placeholder 5"/>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512415" y="1600200"/>
            <a:ext cx="7183785" cy="4419599"/>
          </a:xfrm>
          <a:prstGeom prst="rect">
            <a:avLst/>
          </a:prstGeom>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spTree>
    <p:extLst>
      <p:ext uri="{BB962C8B-B14F-4D97-AF65-F5344CB8AC3E}">
        <p14:creationId xmlns:p14="http://schemas.microsoft.com/office/powerpoint/2010/main" val="19518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one feature</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pic>
        <p:nvPicPr>
          <p:cNvPr id="5" name="Content Placeholder 4"/>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25243" y="1600200"/>
            <a:ext cx="6931514" cy="4873625"/>
          </a:xfrm>
          <a:prstGeom prst="rect">
            <a:avLst/>
          </a:prstGeom>
        </p:spPr>
      </p:pic>
    </p:spTree>
    <p:extLst>
      <p:ext uri="{BB962C8B-B14F-4D97-AF65-F5344CB8AC3E}">
        <p14:creationId xmlns:p14="http://schemas.microsoft.com/office/powerpoint/2010/main" val="30891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sp>
        <p:nvSpPr>
          <p:cNvPr id="3" name="Content Placeholder 2"/>
          <p:cNvSpPr>
            <a:spLocks noGrp="1"/>
          </p:cNvSpPr>
          <p:nvPr>
            <p:ph sz="quarter" idx="1"/>
          </p:nvPr>
        </p:nvSpPr>
        <p:spPr/>
        <p:txBody>
          <a:bodyPr/>
          <a:lstStyle/>
          <a:p>
            <a:r>
              <a:rPr lang="en-US" dirty="0"/>
              <a:t>The performance measure for this I chose is accuracy and AUC because this model predicts whether major accident would occur or not and for this reason evaluating on the basis of its accuracy is most important.</a:t>
            </a:r>
            <a:endParaRPr lang="en-US" dirty="0"/>
          </a:p>
          <a:p>
            <a:r>
              <a:rPr lang="en-US" dirty="0"/>
              <a:t>I used train-validation-test as I had a huge dataset and running cross validation on it would take a lot of time</a:t>
            </a:r>
          </a:p>
          <a:p>
            <a:r>
              <a:rPr lang="en-US" dirty="0"/>
              <a:t>Results are one the next slide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extLst>
      <p:ext uri="{BB962C8B-B14F-4D97-AF65-F5344CB8AC3E}">
        <p14:creationId xmlns:p14="http://schemas.microsoft.com/office/powerpoint/2010/main" val="19857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54319542"/>
              </p:ext>
            </p:extLst>
          </p:nvPr>
        </p:nvGraphicFramePr>
        <p:xfrm>
          <a:off x="609600" y="1600200"/>
          <a:ext cx="7315200" cy="4369054"/>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030602544"/>
                    </a:ext>
                  </a:extLst>
                </a:gridCol>
                <a:gridCol w="2489200">
                  <a:extLst>
                    <a:ext uri="{9D8B030D-6E8A-4147-A177-3AD203B41FA5}">
                      <a16:colId xmlns:a16="http://schemas.microsoft.com/office/drawing/2014/main" val="2590406836"/>
                    </a:ext>
                  </a:extLst>
                </a:gridCol>
                <a:gridCol w="2489200">
                  <a:extLst>
                    <a:ext uri="{9D8B030D-6E8A-4147-A177-3AD203B41FA5}">
                      <a16:colId xmlns:a16="http://schemas.microsoft.com/office/drawing/2014/main" val="2422119549"/>
                    </a:ext>
                  </a:extLst>
                </a:gridCol>
              </a:tblGrid>
              <a:tr h="370840">
                <a:tc>
                  <a:txBody>
                    <a:bodyPr/>
                    <a:lstStyle/>
                    <a:p>
                      <a:r>
                        <a:rPr lang="en-US" dirty="0"/>
                        <a:t>Model</a:t>
                      </a:r>
                    </a:p>
                  </a:txBody>
                  <a:tcPr/>
                </a:tc>
                <a:tc>
                  <a:txBody>
                    <a:bodyPr/>
                    <a:lstStyle/>
                    <a:p>
                      <a:r>
                        <a:rPr lang="en-US" dirty="0"/>
                        <a:t>Parameters</a:t>
                      </a:r>
                    </a:p>
                  </a:txBody>
                  <a:tcPr/>
                </a:tc>
                <a:tc>
                  <a:txBody>
                    <a:bodyPr/>
                    <a:lstStyle/>
                    <a:p>
                      <a:r>
                        <a:rPr lang="en-US" dirty="0"/>
                        <a:t>Performance</a:t>
                      </a:r>
                    </a:p>
                  </a:txBody>
                  <a:tcPr/>
                </a:tc>
                <a:extLst>
                  <a:ext uri="{0D108BD9-81ED-4DB2-BD59-A6C34878D82A}">
                    <a16:rowId xmlns:a16="http://schemas.microsoft.com/office/drawing/2014/main" val="87940141"/>
                  </a:ext>
                </a:extLst>
              </a:tr>
              <a:tr h="370840">
                <a:tc>
                  <a:txBody>
                    <a:bodyPr/>
                    <a:lstStyle/>
                    <a:p>
                      <a:pPr>
                        <a:lnSpc>
                          <a:spcPct val="107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Baseline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majority class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900" b="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379726"/>
                  </a:ext>
                </a:extLst>
              </a:tr>
              <a:tr h="37084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7870546"/>
                  </a:ext>
                </a:extLst>
              </a:tr>
              <a:tr h="370840">
                <a:tc>
                  <a:txBody>
                    <a:bodyPr/>
                    <a:lstStyle/>
                    <a:p>
                      <a:pPr>
                        <a:lnSpc>
                          <a:spcPct val="107000"/>
                        </a:lnSpc>
                        <a:spcAft>
                          <a:spcPts val="800"/>
                        </a:spcAft>
                      </a:pPr>
                      <a:r>
                        <a:rPr lang="en-US" sz="1050" b="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Random Forest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08593"/>
                  </a:ext>
                </a:extLst>
              </a:tr>
              <a:tr h="370840">
                <a:tc>
                  <a:txBody>
                    <a:bodyPr/>
                    <a:lstStyle/>
                    <a:p>
                      <a:pPr>
                        <a:lnSpc>
                          <a:spcPct val="107000"/>
                        </a:lnSpc>
                        <a:spcAft>
                          <a:spcPts val="800"/>
                        </a:spcAft>
                      </a:pPr>
                      <a:r>
                        <a:rPr lang="en-US" sz="1050" b="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Ada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87.47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9381540"/>
                  </a:ext>
                </a:extLst>
              </a:tr>
              <a:tr h="370840">
                <a:tc>
                  <a:txBody>
                    <a:bodyPr/>
                    <a:lstStyle/>
                    <a:p>
                      <a:pPr>
                        <a:lnSpc>
                          <a:spcPct val="107000"/>
                        </a:lnSpc>
                        <a:spcAft>
                          <a:spcPts val="800"/>
                        </a:spcAft>
                      </a:pPr>
                      <a:r>
                        <a:rPr lang="en-US" sz="1050" b="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Bagging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87.34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6044518"/>
                  </a:ext>
                </a:extLst>
              </a:tr>
              <a:tr h="370840">
                <a:tc>
                  <a:txBody>
                    <a:bodyPr/>
                    <a:lstStyle/>
                    <a:p>
                      <a:pPr>
                        <a:lnSpc>
                          <a:spcPct val="107000"/>
                        </a:lnSpc>
                        <a:spcAft>
                          <a:spcPts val="0"/>
                        </a:spcAft>
                      </a:pPr>
                      <a:r>
                        <a:rPr lang="en-US" sz="1050" b="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Extra Trees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7674884"/>
                  </a:ext>
                </a:extLst>
              </a:tr>
              <a:tr h="370840">
                <a:tc>
                  <a:txBody>
                    <a:bodyPr/>
                    <a:lstStyle/>
                    <a:p>
                      <a:pPr>
                        <a:lnSpc>
                          <a:spcPct val="107000"/>
                        </a:lnSpc>
                        <a:spcAft>
                          <a:spcPts val="0"/>
                        </a:spcAft>
                      </a:pPr>
                      <a:r>
                        <a:rPr lang="en-US" sz="1050" b="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Gradient Boosting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87.73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2295242"/>
                  </a:ext>
                </a:extLst>
              </a:tr>
              <a:tr h="370840">
                <a:tc>
                  <a:txBody>
                    <a:bodyPr/>
                    <a:lstStyle/>
                    <a:p>
                      <a:pPr>
                        <a:lnSpc>
                          <a:spcPct val="107000"/>
                        </a:lnSpc>
                        <a:spcAft>
                          <a:spcPts val="0"/>
                        </a:spcAft>
                      </a:pPr>
                      <a:r>
                        <a:rPr lang="en-US" sz="1050" b="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Gradient Boosting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 of trees:500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Loss:deviance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Learning Rate:.3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Max Depth: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Sample Split:2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Min Sample Leafs:10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Sub Sample:1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Max </a:t>
                      </a:r>
                      <a:r>
                        <a:rPr lang="en-US" sz="105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Features:auto</a:t>
                      </a:r>
                      <a:r>
                        <a:rPr lang="en-US" sz="105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88.4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6637827"/>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Tree>
    <p:extLst>
      <p:ext uri="{BB962C8B-B14F-4D97-AF65-F5344CB8AC3E}">
        <p14:creationId xmlns:p14="http://schemas.microsoft.com/office/powerpoint/2010/main" val="268589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Features</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pic>
        <p:nvPicPr>
          <p:cNvPr id="5" name="Content Placeholder 4"/>
          <p:cNvPicPr>
            <a:picLocks noGrp="1"/>
          </p:cNvPicPr>
          <p:nvPr>
            <p:ph sz="quarter" idx="1"/>
          </p:nvPr>
        </p:nvPicPr>
        <p:blipFill>
          <a:blip r:embed="rId2"/>
          <a:stretch>
            <a:fillRect/>
          </a:stretch>
        </p:blipFill>
        <p:spPr>
          <a:xfrm>
            <a:off x="457200" y="1858962"/>
            <a:ext cx="7467600" cy="4356100"/>
          </a:xfrm>
          <a:prstGeom prst="rect">
            <a:avLst/>
          </a:prstGeom>
        </p:spPr>
      </p:pic>
    </p:spTree>
    <p:extLst>
      <p:ext uri="{BB962C8B-B14F-4D97-AF65-F5344CB8AC3E}">
        <p14:creationId xmlns:p14="http://schemas.microsoft.com/office/powerpoint/2010/main" val="287780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normAutofit/>
          </a:bodyPr>
          <a:lstStyle/>
          <a:p>
            <a:r>
              <a:rPr lang="en-US" dirty="0"/>
              <a:t>The interesting observation from this model was that major accidents are located over particular region. This was derived as the top important features were coordinates. This could help analyze an mark certain zone for careful driving and limits.</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3053513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2129</TotalTime>
  <Words>307</Words>
  <Application>Microsoft Office PowerPoint</Application>
  <PresentationFormat>On-screen Show (4:3)</PresentationFormat>
  <Paragraphs>56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Schoolbook</vt:lpstr>
      <vt:lpstr>Courier New</vt:lpstr>
      <vt:lpstr>Helvetica</vt:lpstr>
      <vt:lpstr>Times New Roman</vt:lpstr>
      <vt:lpstr>Wingdings</vt:lpstr>
      <vt:lpstr>Wingdings 2</vt:lpstr>
      <vt:lpstr>Oriel</vt:lpstr>
      <vt:lpstr>PowerPoint Presentation</vt:lpstr>
      <vt:lpstr>Task</vt:lpstr>
      <vt:lpstr>Dataset</vt:lpstr>
      <vt:lpstr>Visualization of the Class</vt:lpstr>
      <vt:lpstr>Visualization of one feature</vt:lpstr>
      <vt:lpstr>Model Selection Results</vt:lpstr>
      <vt:lpstr>Model Selection Results</vt:lpstr>
      <vt:lpstr>Top Features</vt:lpstr>
      <vt:lpstr>Interesting/unexpected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 – Artificial Intelligence Fall 2011</dc:title>
  <dc:creator>Mustafa</dc:creator>
  <cp:lastModifiedBy>Hariharan D</cp:lastModifiedBy>
  <cp:revision>195</cp:revision>
  <dcterms:created xsi:type="dcterms:W3CDTF">2011-08-15T21:03:01Z</dcterms:created>
  <dcterms:modified xsi:type="dcterms:W3CDTF">2016-11-18T23:29:29Z</dcterms:modified>
</cp:coreProperties>
</file>