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68" d="100"/>
          <a:sy n="68" d="100"/>
        </p:scale>
        <p:origin x="-1446"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7"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8"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3"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5"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6"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7"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8"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9"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0"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7"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9"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7"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8"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6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6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6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66"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8"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69"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3"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4"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7"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8"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9"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80"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81"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91"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9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9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9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0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0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0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0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0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10"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12"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13"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1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1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1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18"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20"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21"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22"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23"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24"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25"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9"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0"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1"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5"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2130480"/>
            <a:ext cx="7772040" cy="1469520"/>
          </a:xfrm>
          <a:prstGeom prst="rect">
            <a:avLst/>
          </a:prstGeom>
        </p:spPr>
        <p:txBody>
          <a:bodyPr anchor="ctr">
            <a:noAutofit/>
          </a:bodyPr>
          <a:lstStyle/>
          <a:p>
            <a:pPr algn="ctr">
              <a:lnSpc>
                <a:spcPct val="100000"/>
              </a:lnSpc>
            </a:pPr>
            <a:r>
              <a:rPr lang="en-US" sz="4400" b="0" strike="noStrike" spc="-1">
                <a:solidFill>
                  <a:srgbClr val="000000"/>
                </a:solidFill>
                <a:latin typeface="Calibri"/>
              </a:rPr>
              <a:t>Click to edit Master title style</a:t>
            </a:r>
          </a:p>
        </p:txBody>
      </p:sp>
      <p:sp>
        <p:nvSpPr>
          <p:cNvPr id="6" name="PlaceHolder 2"/>
          <p:cNvSpPr>
            <a:spLocks noGrp="1"/>
          </p:cNvSpPr>
          <p:nvPr>
            <p:ph type="dt"/>
          </p:nvPr>
        </p:nvSpPr>
        <p:spPr>
          <a:xfrm>
            <a:off x="457200" y="6356520"/>
            <a:ext cx="2133360" cy="364680"/>
          </a:xfrm>
          <a:prstGeom prst="rect">
            <a:avLst/>
          </a:prstGeom>
        </p:spPr>
        <p:txBody>
          <a:bodyPr anchor="ctr">
            <a:noAutofit/>
          </a:bodyPr>
          <a:lstStyle/>
          <a:p>
            <a:pPr>
              <a:lnSpc>
                <a:spcPct val="100000"/>
              </a:lnSpc>
            </a:pPr>
            <a:fld id="{105B047E-7467-4CEB-8044-312070FC4DF9}" type="datetime">
              <a:rPr lang="en-US" sz="1200" b="0" strike="noStrike" spc="-1">
                <a:solidFill>
                  <a:srgbClr val="8B8B8B"/>
                </a:solidFill>
                <a:latin typeface="Calibri"/>
              </a:rPr>
              <a:pPr>
                <a:lnSpc>
                  <a:spcPct val="100000"/>
                </a:lnSpc>
              </a:pPr>
              <a:t>28/03/2021</a:t>
            </a:fld>
            <a:endParaRPr lang="en-IN" sz="1200" b="0" strike="noStrike" spc="-1">
              <a:latin typeface="Times New Roman"/>
            </a:endParaRPr>
          </a:p>
        </p:txBody>
      </p:sp>
      <p:sp>
        <p:nvSpPr>
          <p:cNvPr id="2" name="PlaceHolder 3"/>
          <p:cNvSpPr>
            <a:spLocks noGrp="1"/>
          </p:cNvSpPr>
          <p:nvPr>
            <p:ph type="ftr"/>
          </p:nvPr>
        </p:nvSpPr>
        <p:spPr>
          <a:xfrm>
            <a:off x="3124080" y="6356520"/>
            <a:ext cx="2895120" cy="364680"/>
          </a:xfrm>
          <a:prstGeom prst="rect">
            <a:avLst/>
          </a:prstGeom>
        </p:spPr>
        <p:txBody>
          <a:bodyPr anchor="ctr">
            <a:noAutofit/>
          </a:bodyPr>
          <a:lstStyle/>
          <a:p>
            <a:endParaRPr lang="en-IN" sz="2400" b="0" strike="noStrike" spc="-1">
              <a:latin typeface="Times New Roman"/>
            </a:endParaRPr>
          </a:p>
        </p:txBody>
      </p:sp>
      <p:sp>
        <p:nvSpPr>
          <p:cNvPr id="3" name="PlaceHolder 4"/>
          <p:cNvSpPr>
            <a:spLocks noGrp="1"/>
          </p:cNvSpPr>
          <p:nvPr>
            <p:ph type="sldNum"/>
          </p:nvPr>
        </p:nvSpPr>
        <p:spPr>
          <a:xfrm>
            <a:off x="6553080" y="6356520"/>
            <a:ext cx="2133360" cy="364680"/>
          </a:xfrm>
          <a:prstGeom prst="rect">
            <a:avLst/>
          </a:prstGeom>
        </p:spPr>
        <p:txBody>
          <a:bodyPr anchor="ctr">
            <a:noAutofit/>
          </a:bodyPr>
          <a:lstStyle/>
          <a:p>
            <a:pPr algn="r">
              <a:lnSpc>
                <a:spcPct val="100000"/>
              </a:lnSpc>
            </a:pPr>
            <a:fld id="{A4A81898-22EF-48C8-950A-A924C9630846}" type="slidenum">
              <a:rPr lang="en-US" sz="1200" b="0" strike="noStrike" spc="-1">
                <a:solidFill>
                  <a:srgbClr val="8B8B8B"/>
                </a:solidFill>
                <a:latin typeface="Calibri"/>
              </a:rPr>
              <a:pPr algn="r">
                <a:lnSpc>
                  <a:spcPct val="100000"/>
                </a:lnSpc>
              </a:pPr>
              <a:t>‹#›</a:t>
            </a:fld>
            <a:endParaRPr lang="en-IN" sz="1200" b="0" strike="noStrike" spc="-1">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4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dt"/>
          </p:nvPr>
        </p:nvSpPr>
        <p:spPr>
          <a:xfrm>
            <a:off x="457200" y="6356520"/>
            <a:ext cx="2133360" cy="364680"/>
          </a:xfrm>
          <a:prstGeom prst="rect">
            <a:avLst/>
          </a:prstGeom>
        </p:spPr>
        <p:txBody>
          <a:bodyPr anchor="ctr">
            <a:noAutofit/>
          </a:bodyPr>
          <a:lstStyle/>
          <a:p>
            <a:pPr>
              <a:lnSpc>
                <a:spcPct val="100000"/>
              </a:lnSpc>
            </a:pPr>
            <a:fld id="{0706057C-EB63-45DB-AD46-D89B6B3EDCF9}" type="datetime">
              <a:rPr lang="en-US" sz="1200" b="0" strike="noStrike" spc="-1">
                <a:solidFill>
                  <a:srgbClr val="8B8B8B"/>
                </a:solidFill>
                <a:latin typeface="Calibri"/>
              </a:rPr>
              <a:pPr>
                <a:lnSpc>
                  <a:spcPct val="100000"/>
                </a:lnSpc>
              </a:pPr>
              <a:t>28/03/2021</a:t>
            </a:fld>
            <a:endParaRPr lang="en-IN" sz="1200" b="0" strike="noStrike" spc="-1">
              <a:latin typeface="Times New Roman"/>
            </a:endParaRPr>
          </a:p>
        </p:txBody>
      </p:sp>
      <p:sp>
        <p:nvSpPr>
          <p:cNvPr id="42" name="PlaceHolder 2"/>
          <p:cNvSpPr>
            <a:spLocks noGrp="1"/>
          </p:cNvSpPr>
          <p:nvPr>
            <p:ph type="ftr"/>
          </p:nvPr>
        </p:nvSpPr>
        <p:spPr>
          <a:xfrm>
            <a:off x="3124080" y="6356520"/>
            <a:ext cx="2895120" cy="364680"/>
          </a:xfrm>
          <a:prstGeom prst="rect">
            <a:avLst/>
          </a:prstGeom>
        </p:spPr>
        <p:txBody>
          <a:bodyPr anchor="ctr">
            <a:noAutofit/>
          </a:bodyPr>
          <a:lstStyle/>
          <a:p>
            <a:endParaRPr lang="en-IN" sz="2400" b="0" strike="noStrike" spc="-1">
              <a:latin typeface="Times New Roman"/>
            </a:endParaRPr>
          </a:p>
        </p:txBody>
      </p:sp>
      <p:sp>
        <p:nvSpPr>
          <p:cNvPr id="43" name="PlaceHolder 3"/>
          <p:cNvSpPr>
            <a:spLocks noGrp="1"/>
          </p:cNvSpPr>
          <p:nvPr>
            <p:ph type="sldNum"/>
          </p:nvPr>
        </p:nvSpPr>
        <p:spPr>
          <a:xfrm>
            <a:off x="6553080" y="6356520"/>
            <a:ext cx="2133360" cy="364680"/>
          </a:xfrm>
          <a:prstGeom prst="rect">
            <a:avLst/>
          </a:prstGeom>
        </p:spPr>
        <p:txBody>
          <a:bodyPr anchor="ctr">
            <a:noAutofit/>
          </a:bodyPr>
          <a:lstStyle/>
          <a:p>
            <a:pPr algn="r">
              <a:lnSpc>
                <a:spcPct val="100000"/>
              </a:lnSpc>
            </a:pPr>
            <a:fld id="{A4652359-3339-4BA9-AB0E-BAC5E2D7F0F8}" type="slidenum">
              <a:rPr lang="en-US" sz="1200" b="0" strike="noStrike" spc="-1">
                <a:solidFill>
                  <a:srgbClr val="8B8B8B"/>
                </a:solidFill>
                <a:latin typeface="Calibri"/>
              </a:rPr>
              <a:pPr algn="r">
                <a:lnSpc>
                  <a:spcPct val="100000"/>
                </a:lnSpc>
              </a:pPr>
              <a:t>‹#›</a:t>
            </a:fld>
            <a:endParaRPr lang="en-IN" sz="1200" b="0" strike="noStrike" spc="-1">
              <a:latin typeface="Times New Roman"/>
            </a:endParaRPr>
          </a:p>
        </p:txBody>
      </p:sp>
      <p:sp>
        <p:nvSpPr>
          <p:cNvPr id="44" name="PlaceHolder 4"/>
          <p:cNvSpPr>
            <a:spLocks noGrp="1"/>
          </p:cNvSpPr>
          <p:nvPr>
            <p:ph type="title"/>
          </p:nvPr>
        </p:nvSpPr>
        <p:spPr>
          <a:xfrm>
            <a:off x="457200" y="273600"/>
            <a:ext cx="8229240" cy="1144800"/>
          </a:xfrm>
          <a:prstGeom prst="rect">
            <a:avLst/>
          </a:prstGeom>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45" name="PlaceHolder 5"/>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4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 name="Line 1"/>
          <p:cNvSpPr/>
          <p:nvPr/>
        </p:nvSpPr>
        <p:spPr>
          <a:xfrm>
            <a:off x="8762760" y="0"/>
            <a:ext cx="0" cy="6858000"/>
          </a:xfrm>
          <a:prstGeom prst="line">
            <a:avLst/>
          </a:prstGeom>
          <a:ln w="38160">
            <a:solidFill>
              <a:schemeClr val="accent1">
                <a:tint val="60000"/>
                <a:alpha val="93000"/>
              </a:schemeClr>
            </a:solidFill>
            <a:round/>
          </a:ln>
        </p:spPr>
        <p:style>
          <a:lnRef idx="0">
            <a:scrgbClr r="0" g="0" b="0"/>
          </a:lnRef>
          <a:fillRef idx="0">
            <a:scrgbClr r="0" g="0" b="0"/>
          </a:fillRef>
          <a:effectRef idx="0">
            <a:scrgbClr r="0" g="0" b="0"/>
          </a:effectRef>
          <a:fontRef idx="minor"/>
        </p:style>
      </p:sp>
      <p:sp>
        <p:nvSpPr>
          <p:cNvPr id="83" name="Line 2"/>
          <p:cNvSpPr/>
          <p:nvPr/>
        </p:nvSpPr>
        <p:spPr>
          <a:xfrm>
            <a:off x="75960" y="0"/>
            <a:ext cx="0" cy="6858000"/>
          </a:xfrm>
          <a:prstGeom prst="line">
            <a:avLst/>
          </a:prstGeom>
          <a:ln w="57240">
            <a:solidFill>
              <a:schemeClr val="accent1">
                <a:tint val="60000"/>
              </a:schemeClr>
            </a:solidFill>
            <a:round/>
          </a:ln>
        </p:spPr>
        <p:style>
          <a:lnRef idx="0">
            <a:scrgbClr r="0" g="0" b="0"/>
          </a:lnRef>
          <a:fillRef idx="0">
            <a:scrgbClr r="0" g="0" b="0"/>
          </a:fillRef>
          <a:effectRef idx="0">
            <a:scrgbClr r="0" g="0" b="0"/>
          </a:effectRef>
          <a:fontRef idx="minor"/>
        </p:style>
      </p:sp>
      <p:sp>
        <p:nvSpPr>
          <p:cNvPr id="84" name="Line 3"/>
          <p:cNvSpPr/>
          <p:nvPr/>
        </p:nvSpPr>
        <p:spPr>
          <a:xfrm>
            <a:off x="8991360" y="0"/>
            <a:ext cx="0" cy="6858000"/>
          </a:xfrm>
          <a:prstGeom prst="line">
            <a:avLst/>
          </a:prstGeom>
          <a:ln w="19080">
            <a:solidFill>
              <a:schemeClr val="accent1"/>
            </a:solidFill>
            <a:round/>
          </a:ln>
        </p:spPr>
        <p:style>
          <a:lnRef idx="0">
            <a:scrgbClr r="0" g="0" b="0"/>
          </a:lnRef>
          <a:fillRef idx="0">
            <a:scrgbClr r="0" g="0" b="0"/>
          </a:fillRef>
          <a:effectRef idx="0">
            <a:scrgbClr r="0" g="0" b="0"/>
          </a:effectRef>
          <a:fontRef idx="minor"/>
        </p:style>
      </p:sp>
      <p:sp>
        <p:nvSpPr>
          <p:cNvPr id="85" name="CustomShape 4"/>
          <p:cNvSpPr/>
          <p:nvPr/>
        </p:nvSpPr>
        <p:spPr>
          <a:xfrm>
            <a:off x="8839080" y="0"/>
            <a:ext cx="303120" cy="6856200"/>
          </a:xfrm>
          <a:prstGeom prst="rect">
            <a:avLst/>
          </a:prstGeom>
          <a:solidFill>
            <a:schemeClr val="accent1">
              <a:tint val="60000"/>
              <a:alpha val="87000"/>
            </a:schemeClr>
          </a:solidFill>
          <a:ln>
            <a:noFill/>
          </a:ln>
          <a:effectLst>
            <a:outerShdw blurRad="50800" dist="2484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86" name="Line 5"/>
          <p:cNvSpPr/>
          <p:nvPr/>
        </p:nvSpPr>
        <p:spPr>
          <a:xfrm>
            <a:off x="8915400" y="0"/>
            <a:ext cx="0" cy="6858000"/>
          </a:xfrm>
          <a:prstGeom prst="line">
            <a:avLst/>
          </a:prstGeom>
          <a:ln w="9360">
            <a:solidFill>
              <a:schemeClr val="accent1"/>
            </a:solidFill>
            <a:round/>
          </a:ln>
        </p:spPr>
        <p:style>
          <a:lnRef idx="0">
            <a:scrgbClr r="0" g="0" b="0"/>
          </a:lnRef>
          <a:fillRef idx="0">
            <a:scrgbClr r="0" g="0" b="0"/>
          </a:fillRef>
          <a:effectRef idx="0">
            <a:scrgbClr r="0" g="0" b="0"/>
          </a:effectRef>
          <a:fontRef idx="minor"/>
        </p:style>
      </p:sp>
      <p:sp>
        <p:nvSpPr>
          <p:cNvPr id="87" name="CustomShape 6"/>
          <p:cNvSpPr/>
          <p:nvPr/>
        </p:nvSpPr>
        <p:spPr>
          <a:xfrm>
            <a:off x="8156520" y="5715000"/>
            <a:ext cx="546840" cy="546840"/>
          </a:xfrm>
          <a:prstGeom prst="ellipse">
            <a:avLst/>
          </a:prstGeom>
          <a:ln>
            <a:noFill/>
          </a:ln>
          <a:effectLst>
            <a:outerShdw blurRad="50800" dist="2484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88" name="PlaceHolder 7"/>
          <p:cNvSpPr>
            <a:spLocks noGrp="1"/>
          </p:cNvSpPr>
          <p:nvPr>
            <p:ph type="title"/>
          </p:nvPr>
        </p:nvSpPr>
        <p:spPr>
          <a:xfrm>
            <a:off x="457200" y="273600"/>
            <a:ext cx="82292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89" name="PlaceHolder 8"/>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CustomShape 1"/>
          <p:cNvSpPr/>
          <p:nvPr/>
        </p:nvSpPr>
        <p:spPr>
          <a:xfrm>
            <a:off x="0" y="762120"/>
            <a:ext cx="9142200" cy="1468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gn="ctr">
              <a:lnSpc>
                <a:spcPct val="100000"/>
              </a:lnSpc>
            </a:pPr>
            <a:r>
              <a:rPr lang="en-US" sz="3000" b="1" strike="noStrike" cap="small" spc="-1">
                <a:solidFill>
                  <a:srgbClr val="1F497D"/>
                </a:solidFill>
                <a:latin typeface="Times New Roman"/>
                <a:ea typeface="DejaVu Sans"/>
              </a:rPr>
              <a:t>HOME SECURITY AND INTRUDER DETECTION MANAGEMENT </a:t>
            </a:r>
            <a:endParaRPr lang="en-IN" sz="3000" b="0" strike="noStrike" spc="-1">
              <a:latin typeface="Arial"/>
            </a:endParaRPr>
          </a:p>
        </p:txBody>
      </p:sp>
      <p:sp>
        <p:nvSpPr>
          <p:cNvPr id="127" name="CustomShape 2"/>
          <p:cNvSpPr/>
          <p:nvPr/>
        </p:nvSpPr>
        <p:spPr>
          <a:xfrm>
            <a:off x="228600" y="3733920"/>
            <a:ext cx="8913600" cy="205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spcBef>
                <a:spcPts val="601"/>
              </a:spcBef>
              <a:tabLst>
                <a:tab pos="0" algn="l"/>
              </a:tabLst>
            </a:pPr>
            <a:r>
              <a:rPr lang="en-US" sz="1800" b="1" strike="noStrike" spc="-1">
                <a:solidFill>
                  <a:srgbClr val="000000"/>
                </a:solidFill>
                <a:latin typeface="Times New Roman"/>
                <a:ea typeface="DejaVu Sans"/>
              </a:rPr>
              <a:t>                 Presented by:                                                         Guided by:</a:t>
            </a:r>
            <a:endParaRPr lang="en-IN" sz="1800" b="0" strike="noStrike" spc="-1">
              <a:latin typeface="Arial"/>
            </a:endParaRPr>
          </a:p>
          <a:p>
            <a:pPr algn="just">
              <a:lnSpc>
                <a:spcPct val="100000"/>
              </a:lnSpc>
              <a:spcBef>
                <a:spcPts val="601"/>
              </a:spcBef>
              <a:tabLst>
                <a:tab pos="0" algn="l"/>
              </a:tabLst>
            </a:pPr>
            <a:r>
              <a:rPr lang="en-US" sz="1800" b="1" strike="noStrike" spc="-1">
                <a:solidFill>
                  <a:srgbClr val="FF0000"/>
                </a:solidFill>
                <a:latin typeface="Times New Roman"/>
                <a:ea typeface="DejaVu Sans"/>
              </a:rPr>
              <a:t>	     </a:t>
            </a:r>
            <a:r>
              <a:rPr lang="en-US" sz="1800" b="1" strike="noStrike" spc="-1">
                <a:solidFill>
                  <a:srgbClr val="000000"/>
                </a:solidFill>
                <a:latin typeface="Times New Roman"/>
                <a:ea typeface="DejaVu Sans"/>
              </a:rPr>
              <a:t>B.Aakash Raj ( 310517104001 )                            Mrs.Muthupandeeswari M.E</a:t>
            </a:r>
            <a:endParaRPr lang="en-IN" sz="1800" b="0" strike="noStrike" spc="-1">
              <a:latin typeface="Arial"/>
            </a:endParaRPr>
          </a:p>
          <a:p>
            <a:pPr algn="just">
              <a:lnSpc>
                <a:spcPct val="100000"/>
              </a:lnSpc>
              <a:spcBef>
                <a:spcPts val="601"/>
              </a:spcBef>
              <a:tabLst>
                <a:tab pos="0" algn="l"/>
              </a:tabLst>
            </a:pPr>
            <a:r>
              <a:rPr lang="en-US" sz="1800" b="1" strike="noStrike" spc="-1">
                <a:solidFill>
                  <a:srgbClr val="000000"/>
                </a:solidFill>
                <a:latin typeface="Times New Roman"/>
                <a:ea typeface="DejaVu Sans"/>
              </a:rPr>
              <a:t>	     M.Arun ( 310517104017 )</a:t>
            </a:r>
            <a:endParaRPr lang="en-IN" sz="1800" b="0" strike="noStrike" spc="-1">
              <a:latin typeface="Arial"/>
            </a:endParaRPr>
          </a:p>
          <a:p>
            <a:pPr algn="just">
              <a:lnSpc>
                <a:spcPct val="100000"/>
              </a:lnSpc>
              <a:spcBef>
                <a:spcPts val="601"/>
              </a:spcBef>
              <a:tabLst>
                <a:tab pos="0" algn="l"/>
              </a:tabLst>
            </a:pPr>
            <a:r>
              <a:rPr lang="en-US" sz="1800" b="1" strike="noStrike" spc="-1">
                <a:solidFill>
                  <a:srgbClr val="000000"/>
                </a:solidFill>
                <a:latin typeface="Times New Roman"/>
                <a:ea typeface="DejaVu Sans"/>
              </a:rPr>
              <a:t>	     C.HariHaran   ( 310517104040 )</a:t>
            </a:r>
            <a:endParaRPr lang="en-IN" sz="1800" b="0" strike="noStrike" spc="-1">
              <a:latin typeface="Arial"/>
            </a:endParaRPr>
          </a:p>
          <a:p>
            <a:pPr algn="just">
              <a:lnSpc>
                <a:spcPct val="100000"/>
              </a:lnSpc>
              <a:spcBef>
                <a:spcPts val="601"/>
              </a:spcBef>
              <a:tabLst>
                <a:tab pos="0" algn="l"/>
              </a:tabLst>
            </a:pPr>
            <a:r>
              <a:rPr lang="en-US" sz="1800" b="1" strike="noStrike" spc="-1">
                <a:solidFill>
                  <a:srgbClr val="000000"/>
                </a:solidFill>
                <a:latin typeface="Times New Roman"/>
                <a:ea typeface="DejaVu Sans"/>
              </a:rPr>
              <a:t>	     S.Jayachandhiran ( 310517104047 )</a:t>
            </a:r>
            <a:endParaRPr lang="en-IN" sz="1800" b="0" strike="noStrike" spc="-1">
              <a:latin typeface="Arial"/>
            </a:endParaRPr>
          </a:p>
          <a:p>
            <a:pPr algn="just">
              <a:lnSpc>
                <a:spcPct val="100000"/>
              </a:lnSpc>
              <a:spcBef>
                <a:spcPts val="601"/>
              </a:spcBef>
              <a:tabLst>
                <a:tab pos="0" algn="l"/>
              </a:tabLst>
            </a:pPr>
            <a:r>
              <a:rPr lang="en-US" sz="900" b="1" strike="noStrike" spc="-1">
                <a:solidFill>
                  <a:srgbClr val="000000"/>
                </a:solidFill>
                <a:latin typeface="Times New Roman"/>
                <a:ea typeface="DejaVu Sans"/>
              </a:rPr>
              <a:t>          </a:t>
            </a:r>
            <a:endParaRPr lang="en-IN" sz="900" b="0" strike="noStrike" spc="-1">
              <a:latin typeface="Arial"/>
            </a:endParaRPr>
          </a:p>
          <a:p>
            <a:pPr algn="just">
              <a:lnSpc>
                <a:spcPct val="100000"/>
              </a:lnSpc>
              <a:spcBef>
                <a:spcPts val="601"/>
              </a:spcBef>
              <a:tabLst>
                <a:tab pos="0" algn="l"/>
              </a:tabLst>
            </a:pPr>
            <a:r>
              <a:rPr lang="en-US" sz="1800" b="1" strike="noStrike" spc="-1">
                <a:solidFill>
                  <a:srgbClr val="000000"/>
                </a:solidFill>
                <a:latin typeface="Times New Roman"/>
                <a:ea typeface="DejaVu Sans"/>
              </a:rPr>
              <a:t>				</a:t>
            </a:r>
            <a:endParaRPr lang="en-IN" sz="1800" b="0" strike="noStrike" spc="-1">
              <a:latin typeface="Arial"/>
            </a:endParaRPr>
          </a:p>
          <a:p>
            <a:pPr algn="just">
              <a:lnSpc>
                <a:spcPct val="100000"/>
              </a:lnSpc>
              <a:spcBef>
                <a:spcPts val="601"/>
              </a:spcBef>
              <a:tabLst>
                <a:tab pos="0" algn="l"/>
              </a:tabLst>
            </a:pPr>
            <a:r>
              <a:rPr lang="en-US" sz="1800" b="1" strike="noStrike" spc="-1">
                <a:solidFill>
                  <a:srgbClr val="000000"/>
                </a:solidFill>
                <a:latin typeface="Times New Roman"/>
                <a:ea typeface="DejaVu Sans"/>
              </a:rPr>
              <a:t>          </a:t>
            </a:r>
            <a:endParaRPr lang="en-IN" sz="1800" b="0" strike="noStrike" spc="-1">
              <a:latin typeface="Arial"/>
            </a:endParaRPr>
          </a:p>
        </p:txBody>
      </p:sp>
      <p:sp>
        <p:nvSpPr>
          <p:cNvPr id="128" name="CustomShape 3"/>
          <p:cNvSpPr/>
          <p:nvPr/>
        </p:nvSpPr>
        <p:spPr>
          <a:xfrm>
            <a:off x="-93240" y="-1872000"/>
            <a:ext cx="8228880" cy="1144440"/>
          </a:xfrm>
          <a:prstGeom prst="rect">
            <a:avLst/>
          </a:prstGeom>
          <a:noFill/>
          <a:ln>
            <a:noFill/>
          </a:ln>
        </p:spPr>
        <p:style>
          <a:lnRef idx="0">
            <a:scrgbClr r="0" g="0" b="0"/>
          </a:lnRef>
          <a:fillRef idx="0">
            <a:scrgbClr r="0" g="0" b="0"/>
          </a:fillRef>
          <a:effectRef idx="0">
            <a:scrgbClr r="0" g="0" b="0"/>
          </a:effectRef>
          <a:fontRef idx="minor"/>
        </p:style>
      </p:sp>
      <p:sp>
        <p:nvSpPr>
          <p:cNvPr id="129" name="CustomShape 4"/>
          <p:cNvSpPr/>
          <p:nvPr/>
        </p:nvSpPr>
        <p:spPr>
          <a:xfrm>
            <a:off x="457200" y="1604520"/>
            <a:ext cx="8228880" cy="39769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CustomShape 1"/>
          <p:cNvSpPr/>
          <p:nvPr/>
        </p:nvSpPr>
        <p:spPr>
          <a:xfrm>
            <a:off x="228600" y="274680"/>
            <a:ext cx="7694280" cy="714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nSpc>
                <a:spcPct val="100000"/>
              </a:lnSpc>
            </a:pPr>
            <a:r>
              <a:rPr lang="en-US" sz="3600" b="0" strike="noStrike" cap="small" spc="-1">
                <a:solidFill>
                  <a:srgbClr val="575F6D"/>
                </a:solidFill>
                <a:latin typeface="Times New Roman"/>
                <a:ea typeface="DejaVu Sans"/>
              </a:rPr>
              <a:t>LITERATURE SURVEY</a:t>
            </a:r>
            <a:endParaRPr lang="en-IN" sz="3600" b="0" strike="noStrike" spc="-1">
              <a:latin typeface="Arial"/>
            </a:endParaRPr>
          </a:p>
        </p:txBody>
      </p:sp>
      <p:sp>
        <p:nvSpPr>
          <p:cNvPr id="149" name="CustomShape 2"/>
          <p:cNvSpPr/>
          <p:nvPr/>
        </p:nvSpPr>
        <p:spPr>
          <a:xfrm>
            <a:off x="266760" y="1600200"/>
            <a:ext cx="8532720" cy="411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2520">
              <a:lnSpc>
                <a:spcPct val="100000"/>
              </a:lnSpc>
              <a:spcBef>
                <a:spcPts val="601"/>
              </a:spcBef>
              <a:buClr>
                <a:srgbClr val="FE8637"/>
              </a:buClr>
              <a:buSzPct val="70000"/>
              <a:buFont typeface="Courier New"/>
              <a:buChar char="o"/>
            </a:pPr>
            <a:r>
              <a:rPr lang="en-US" sz="2400" b="0" strike="noStrike" spc="-1">
                <a:solidFill>
                  <a:srgbClr val="000000"/>
                </a:solidFill>
                <a:latin typeface="Times New Roman"/>
                <a:ea typeface="DejaVu Sans"/>
              </a:rPr>
              <a:t>Sushma .N. Nichal, Prof. J.K. Singhhas done abstraction of Smart supervisor system using IOT based on embedded Linux O.S. with ARM11 architecture.</a:t>
            </a:r>
            <a:endParaRPr lang="en-IN" sz="2400" b="0" strike="noStrike" spc="-1">
              <a:latin typeface="Arial"/>
            </a:endParaRPr>
          </a:p>
          <a:p>
            <a:pPr>
              <a:lnSpc>
                <a:spcPct val="100000"/>
              </a:lnSpc>
              <a:spcBef>
                <a:spcPts val="601"/>
              </a:spcBef>
            </a:pPr>
            <a:endParaRPr lang="en-IN" sz="2400" b="0" strike="noStrike" spc="-1">
              <a:latin typeface="Arial"/>
            </a:endParaRPr>
          </a:p>
          <a:p>
            <a:pPr marL="274320" indent="-272520">
              <a:lnSpc>
                <a:spcPct val="100000"/>
              </a:lnSpc>
              <a:spcBef>
                <a:spcPts val="601"/>
              </a:spcBef>
              <a:buClr>
                <a:srgbClr val="FE8637"/>
              </a:buClr>
              <a:buSzPct val="70000"/>
              <a:buFont typeface="Courier New"/>
              <a:buChar char="o"/>
            </a:pPr>
            <a:r>
              <a:rPr lang="en-US" sz="2400" b="0" strike="noStrike" spc="-1">
                <a:solidFill>
                  <a:srgbClr val="000000"/>
                </a:solidFill>
                <a:latin typeface="Times New Roman"/>
                <a:ea typeface="DejaVu Sans"/>
              </a:rPr>
              <a:t>In this Paper they have implemented real-time video monitoring system and acquired data.</a:t>
            </a:r>
            <a:endParaRPr lang="en-IN" sz="2400" b="0" strike="noStrike" spc="-1">
              <a:latin typeface="Arial"/>
            </a:endParaRPr>
          </a:p>
          <a:p>
            <a:pPr>
              <a:lnSpc>
                <a:spcPct val="100000"/>
              </a:lnSpc>
              <a:spcBef>
                <a:spcPts val="601"/>
              </a:spcBef>
              <a:tabLst>
                <a:tab pos="0" algn="l"/>
              </a:tabLst>
            </a:pPr>
            <a:endParaRPr lang="en-IN" sz="2400" b="0" strike="noStrike" spc="-1">
              <a:latin typeface="Arial"/>
            </a:endParaRPr>
          </a:p>
          <a:p>
            <a:pPr marL="274320" indent="-272520">
              <a:lnSpc>
                <a:spcPct val="100000"/>
              </a:lnSpc>
              <a:spcBef>
                <a:spcPts val="601"/>
              </a:spcBef>
              <a:buClr>
                <a:srgbClr val="FE8637"/>
              </a:buClr>
              <a:buSzPct val="70000"/>
              <a:buFont typeface="Courier New"/>
              <a:buChar char="o"/>
              <a:tabLst>
                <a:tab pos="0" algn="l"/>
              </a:tabLst>
            </a:pPr>
            <a:r>
              <a:rPr lang="en-US" sz="2400" b="0" strike="noStrike" spc="-1">
                <a:solidFill>
                  <a:srgbClr val="000000"/>
                </a:solidFill>
                <a:latin typeface="Times New Roman"/>
                <a:ea typeface="DejaVu Sans"/>
              </a:rPr>
              <a:t> In this system they have also used PIR, temperature, Humidity sensors the system first requires authentication from user to activate the system if the system detect human it will send that data to the server or user smart phone.</a:t>
            </a:r>
            <a:endParaRPr lang="en-IN" sz="2400" b="0" strike="noStrike" spc="-1">
              <a:latin typeface="Arial"/>
            </a:endParaRPr>
          </a:p>
          <a:p>
            <a:pPr>
              <a:lnSpc>
                <a:spcPct val="100000"/>
              </a:lnSpc>
              <a:spcBef>
                <a:spcPts val="601"/>
              </a:spcBef>
              <a:tabLst>
                <a:tab pos="0" algn="l"/>
              </a:tabLst>
            </a:pPr>
            <a:endParaRPr lang="en-IN" sz="2400" b="0" strike="noStrike" spc="-1">
              <a:latin typeface="Arial"/>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228600" y="914400"/>
            <a:ext cx="8532720" cy="411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41280">
              <a:lnSpc>
                <a:spcPct val="100000"/>
              </a:lnSpc>
              <a:buClr>
                <a:srgbClr val="E75C01"/>
              </a:buClr>
              <a:buFont typeface="Courier New"/>
              <a:buChar char="o"/>
            </a:pPr>
            <a:r>
              <a:rPr lang="en-US" sz="2400" b="0" strike="noStrike" spc="-1">
                <a:solidFill>
                  <a:srgbClr val="000000"/>
                </a:solidFill>
                <a:latin typeface="Times New Roman"/>
                <a:ea typeface="DejaVu Sans"/>
              </a:rPr>
              <a:t>Sowmiya. U, Shafiq Mansoor. J. Have developed to connect any door with internet, in this system user also implemented PIR sensor and camera. </a:t>
            </a:r>
            <a:endParaRPr lang="en-IN" sz="2400" b="0" strike="noStrike" spc="-1">
              <a:latin typeface="Arial"/>
            </a:endParaRPr>
          </a:p>
          <a:p>
            <a:pPr>
              <a:lnSpc>
                <a:spcPct val="100000"/>
              </a:lnSpc>
            </a:pPr>
            <a:endParaRPr lang="en-IN" sz="2400" b="0" strike="noStrike" spc="-1">
              <a:latin typeface="Arial"/>
            </a:endParaRPr>
          </a:p>
          <a:p>
            <a:pPr marL="343080" indent="-341280">
              <a:lnSpc>
                <a:spcPct val="100000"/>
              </a:lnSpc>
              <a:buClr>
                <a:srgbClr val="E75C01"/>
              </a:buClr>
              <a:buFont typeface="Courier New"/>
              <a:buChar char="o"/>
            </a:pPr>
            <a:r>
              <a:rPr lang="en-US" sz="2400" b="0" strike="noStrike" spc="-1">
                <a:solidFill>
                  <a:srgbClr val="000000"/>
                </a:solidFill>
                <a:latin typeface="Times New Roman"/>
                <a:ea typeface="DejaVu Sans"/>
              </a:rPr>
              <a:t>PIR sensor used for detecting person and camera used for capturing the video of person comes at door.</a:t>
            </a:r>
            <a:endParaRPr lang="en-IN" sz="2400" b="0" strike="noStrike" spc="-1">
              <a:latin typeface="Arial"/>
            </a:endParaRPr>
          </a:p>
          <a:p>
            <a:pPr>
              <a:lnSpc>
                <a:spcPct val="100000"/>
              </a:lnSpc>
            </a:pPr>
            <a:endParaRPr lang="en-IN" sz="2400" b="0" strike="noStrike" spc="-1">
              <a:latin typeface="Arial"/>
            </a:endParaRPr>
          </a:p>
          <a:p>
            <a:pPr marL="343080" indent="-341280">
              <a:lnSpc>
                <a:spcPct val="100000"/>
              </a:lnSpc>
              <a:buClr>
                <a:srgbClr val="E75C01"/>
              </a:buClr>
              <a:buFont typeface="Courier New"/>
              <a:buChar char="o"/>
            </a:pPr>
            <a:r>
              <a:rPr lang="en-US" sz="2400" b="0" strike="noStrike" spc="-1">
                <a:solidFill>
                  <a:srgbClr val="000000"/>
                </a:solidFill>
                <a:latin typeface="Times New Roman"/>
                <a:ea typeface="DejaVu Sans"/>
              </a:rPr>
              <a:t>The video will be send through 3g dongle to authorized person. They have also discussed some advantages of this system.</a:t>
            </a:r>
            <a:endParaRPr lang="en-IN" sz="2400" b="0" strike="noStrike" spc="-1">
              <a:latin typeface="Arial"/>
            </a:endParaRPr>
          </a:p>
          <a:p>
            <a:pPr>
              <a:lnSpc>
                <a:spcPct val="100000"/>
              </a:lnSpc>
            </a:pPr>
            <a:endParaRPr lang="en-IN" sz="2400" b="0" strike="noStrike" spc="-1">
              <a:latin typeface="Arial"/>
            </a:endParaRPr>
          </a:p>
          <a:p>
            <a:pPr marL="343080" indent="-341280">
              <a:lnSpc>
                <a:spcPct val="100000"/>
              </a:lnSpc>
              <a:buClr>
                <a:srgbClr val="E75C01"/>
              </a:buClr>
              <a:buFont typeface="Courier New"/>
              <a:buChar char="o"/>
            </a:pPr>
            <a:r>
              <a:rPr lang="en-US" sz="2400" b="0" strike="noStrike" spc="-1">
                <a:solidFill>
                  <a:srgbClr val="000000"/>
                </a:solidFill>
                <a:latin typeface="Times New Roman"/>
                <a:ea typeface="DejaVu Sans"/>
              </a:rPr>
              <a:t>They have concluded use of this system like bank, hospital etc.</a:t>
            </a:r>
            <a:endParaRPr lang="en-IN" sz="2400" b="0" strike="noStrike" spc="-1">
              <a:latin typeface="Arial"/>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CustomShape 1"/>
          <p:cNvSpPr/>
          <p:nvPr/>
        </p:nvSpPr>
        <p:spPr>
          <a:xfrm>
            <a:off x="228600" y="152280"/>
            <a:ext cx="8456400" cy="60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nSpc>
                <a:spcPct val="100000"/>
              </a:lnSpc>
            </a:pPr>
            <a:r>
              <a:rPr lang="en-US" sz="3200" b="0" strike="noStrike" cap="small" spc="-1">
                <a:solidFill>
                  <a:srgbClr val="575F6D"/>
                </a:solidFill>
                <a:latin typeface="Times New Roman"/>
                <a:ea typeface="DejaVu Sans"/>
              </a:rPr>
              <a:t>BACKGROUD SUBTRACTION ALGORITHM</a:t>
            </a:r>
            <a:endParaRPr lang="en-IN" sz="3200" b="0" strike="noStrike" spc="-1">
              <a:latin typeface="Arial"/>
            </a:endParaRPr>
          </a:p>
        </p:txBody>
      </p:sp>
      <p:sp>
        <p:nvSpPr>
          <p:cNvPr id="152" name="CustomShape 2"/>
          <p:cNvSpPr/>
          <p:nvPr/>
        </p:nvSpPr>
        <p:spPr>
          <a:xfrm>
            <a:off x="457200" y="1295280"/>
            <a:ext cx="8035200" cy="3808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74320" indent="-272520">
              <a:lnSpc>
                <a:spcPct val="100000"/>
              </a:lnSpc>
              <a:spcBef>
                <a:spcPts val="601"/>
              </a:spcBef>
              <a:buClr>
                <a:srgbClr val="FE8637"/>
              </a:buClr>
              <a:buSzPct val="70000"/>
              <a:buFont typeface="Wingdings" charset="2"/>
              <a:buChar char=""/>
            </a:pPr>
            <a:r>
              <a:rPr lang="en-US" sz="2400" b="0" strike="noStrike" spc="-1">
                <a:solidFill>
                  <a:srgbClr val="000000"/>
                </a:solidFill>
                <a:latin typeface="Times New Roman"/>
                <a:ea typeface="DejaVu Sans"/>
              </a:rPr>
              <a:t>Background subtraction is a mainstream algorithm for moving object detection in video surveillance system.</a:t>
            </a:r>
            <a:endParaRPr lang="en-IN" sz="2400" b="0" strike="noStrike" spc="-1">
              <a:latin typeface="Arial"/>
            </a:endParaRPr>
          </a:p>
          <a:p>
            <a:pPr>
              <a:lnSpc>
                <a:spcPct val="100000"/>
              </a:lnSpc>
              <a:spcBef>
                <a:spcPts val="601"/>
              </a:spcBef>
              <a:tabLst>
                <a:tab pos="0" algn="l"/>
              </a:tabLst>
            </a:pPr>
            <a:endParaRPr lang="en-IN" sz="2400" b="0" strike="noStrike" spc="-1">
              <a:latin typeface="Arial"/>
            </a:endParaRPr>
          </a:p>
          <a:p>
            <a:pPr marL="274320" indent="-272520">
              <a:lnSpc>
                <a:spcPct val="100000"/>
              </a:lnSpc>
              <a:spcBef>
                <a:spcPts val="601"/>
              </a:spcBef>
              <a:buClr>
                <a:srgbClr val="FE8637"/>
              </a:buClr>
              <a:buSzPct val="70000"/>
              <a:buFont typeface="Wingdings" charset="2"/>
              <a:buChar char=""/>
              <a:tabLst>
                <a:tab pos="0" algn="l"/>
              </a:tabLst>
            </a:pPr>
            <a:r>
              <a:rPr lang="en-US" sz="2400" b="0" strike="noStrike" spc="-1">
                <a:solidFill>
                  <a:srgbClr val="000000"/>
                </a:solidFill>
                <a:latin typeface="Times New Roman"/>
                <a:ea typeface="DejaVu Sans"/>
              </a:rPr>
              <a:t>It segments moving objects by using the difference between the background and input images.</a:t>
            </a:r>
            <a:endParaRPr lang="en-IN" sz="2400" b="0" strike="noStrike" spc="-1">
              <a:latin typeface="Arial"/>
            </a:endParaRPr>
          </a:p>
          <a:p>
            <a:pPr>
              <a:lnSpc>
                <a:spcPct val="100000"/>
              </a:lnSpc>
              <a:spcBef>
                <a:spcPts val="601"/>
              </a:spcBef>
              <a:tabLst>
                <a:tab pos="0" algn="l"/>
              </a:tabLst>
            </a:pPr>
            <a:endParaRPr lang="en-IN" sz="2400" b="0" strike="noStrike" spc="-1">
              <a:latin typeface="Arial"/>
            </a:endParaRPr>
          </a:p>
          <a:p>
            <a:pPr marL="274320" indent="-272520">
              <a:lnSpc>
                <a:spcPct val="100000"/>
              </a:lnSpc>
              <a:spcBef>
                <a:spcPts val="601"/>
              </a:spcBef>
              <a:buClr>
                <a:srgbClr val="FE8637"/>
              </a:buClr>
              <a:buSzPct val="70000"/>
              <a:buFont typeface="Wingdings" charset="2"/>
              <a:buChar char=""/>
              <a:tabLst>
                <a:tab pos="0" algn="l"/>
              </a:tabLst>
            </a:pPr>
            <a:r>
              <a:rPr lang="en-US" sz="2400" b="0" strike="noStrike" spc="-1">
                <a:solidFill>
                  <a:srgbClr val="000000"/>
                </a:solidFill>
                <a:latin typeface="Times New Roman"/>
                <a:ea typeface="DejaVu Sans"/>
              </a:rPr>
              <a:t>The key to background subtraction is to establish a reliable initial background.</a:t>
            </a:r>
            <a:endParaRPr lang="en-IN" sz="2400" b="0" strike="noStrike" spc="-1">
              <a:latin typeface="Arial"/>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CustomShape 1"/>
          <p:cNvSpPr/>
          <p:nvPr/>
        </p:nvSpPr>
        <p:spPr>
          <a:xfrm>
            <a:off x="457200" y="274680"/>
            <a:ext cx="7465680" cy="114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3000" b="0" strike="noStrike" cap="small" spc="-1">
                <a:solidFill>
                  <a:srgbClr val="575F6D"/>
                </a:solidFill>
                <a:latin typeface="Century Schoolbook"/>
                <a:ea typeface="DejaVu Sans"/>
              </a:rPr>
              <a:t> </a:t>
            </a:r>
            <a:endParaRPr lang="en-IN" sz="3000" b="0" strike="noStrike" spc="-1">
              <a:latin typeface="Arial"/>
            </a:endParaRPr>
          </a:p>
        </p:txBody>
      </p:sp>
      <p:pic>
        <p:nvPicPr>
          <p:cNvPr id="154" name="Content Placeholder 3" descr="input.jpg"/>
          <p:cNvPicPr/>
          <p:nvPr/>
        </p:nvPicPr>
        <p:blipFill>
          <a:blip r:embed="rId2"/>
          <a:stretch/>
        </p:blipFill>
        <p:spPr>
          <a:xfrm>
            <a:off x="762120" y="990720"/>
            <a:ext cx="7084800" cy="5865480"/>
          </a:xfrm>
          <a:prstGeom prst="rect">
            <a:avLst/>
          </a:prstGeom>
          <a:ln>
            <a:noFill/>
          </a:ln>
        </p:spPr>
      </p:pic>
      <p:sp>
        <p:nvSpPr>
          <p:cNvPr id="155" name="CustomShape 2"/>
          <p:cNvSpPr/>
          <p:nvPr/>
        </p:nvSpPr>
        <p:spPr>
          <a:xfrm>
            <a:off x="2984400" y="304920"/>
            <a:ext cx="2759760" cy="5778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3200" b="0" strike="noStrike" cap="small" spc="-1">
                <a:solidFill>
                  <a:srgbClr val="575F6D"/>
                </a:solidFill>
                <a:latin typeface="Times New Roman"/>
                <a:ea typeface="DejaVu Sans"/>
              </a:rPr>
              <a:t>BACKGROUD</a:t>
            </a:r>
            <a:endParaRPr lang="en-IN" sz="3200" b="0" strike="noStrike" spc="-1">
              <a:latin typeface="Arial"/>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CustomShape 1"/>
          <p:cNvSpPr/>
          <p:nvPr/>
        </p:nvSpPr>
        <p:spPr>
          <a:xfrm>
            <a:off x="457200" y="274680"/>
            <a:ext cx="7465680" cy="114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3000" b="0" strike="noStrike" cap="small" spc="-1">
                <a:solidFill>
                  <a:srgbClr val="575F6D"/>
                </a:solidFill>
                <a:latin typeface="Times New Roman"/>
                <a:ea typeface="DejaVu Sans"/>
              </a:rPr>
              <a:t>MAIL RESULT</a:t>
            </a:r>
            <a:endParaRPr lang="en-IN" sz="3000" b="0" strike="noStrike" spc="-1">
              <a:latin typeface="Arial"/>
            </a:endParaRPr>
          </a:p>
        </p:txBody>
      </p:sp>
      <p:pic>
        <p:nvPicPr>
          <p:cNvPr id="157" name="Content Placeholder 3" descr="mail.jpg"/>
          <p:cNvPicPr/>
          <p:nvPr/>
        </p:nvPicPr>
        <p:blipFill>
          <a:blip r:embed="rId2"/>
          <a:stretch/>
        </p:blipFill>
        <p:spPr>
          <a:xfrm>
            <a:off x="457200" y="1937880"/>
            <a:ext cx="7465680" cy="4196520"/>
          </a:xfrm>
          <a:prstGeom prst="rect">
            <a:avLst/>
          </a:prstGeom>
          <a:ln>
            <a:noFill/>
          </a:ln>
        </p:spPr>
      </p:pic>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457200" y="274680"/>
            <a:ext cx="7465680" cy="114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3000" b="0" strike="noStrike" cap="small" spc="-1">
                <a:solidFill>
                  <a:srgbClr val="575F6D"/>
                </a:solidFill>
                <a:latin typeface="Century Schoolbook"/>
                <a:ea typeface="DejaVu Sans"/>
              </a:rPr>
              <a:t> </a:t>
            </a:r>
            <a:endParaRPr lang="en-IN" sz="3000" b="0" strike="noStrike" spc="-1">
              <a:latin typeface="Arial"/>
            </a:endParaRPr>
          </a:p>
        </p:txBody>
      </p:sp>
      <p:pic>
        <p:nvPicPr>
          <p:cNvPr id="159" name="Content Placeholder 3" descr="Screenshot_20210112-165819_Messages.jpg"/>
          <p:cNvPicPr/>
          <p:nvPr/>
        </p:nvPicPr>
        <p:blipFill>
          <a:blip r:embed="rId2"/>
          <a:stretch/>
        </p:blipFill>
        <p:spPr>
          <a:xfrm>
            <a:off x="1447920" y="1600200"/>
            <a:ext cx="6170400" cy="4871880"/>
          </a:xfrm>
          <a:prstGeom prst="rect">
            <a:avLst/>
          </a:prstGeom>
          <a:ln>
            <a:noFill/>
          </a:ln>
        </p:spPr>
      </p:pic>
      <p:sp>
        <p:nvSpPr>
          <p:cNvPr id="160" name="CustomShape 2"/>
          <p:cNvSpPr/>
          <p:nvPr/>
        </p:nvSpPr>
        <p:spPr>
          <a:xfrm>
            <a:off x="1600200" y="762120"/>
            <a:ext cx="3504960" cy="51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800" b="0" strike="noStrike" cap="small" spc="-1">
                <a:solidFill>
                  <a:srgbClr val="575F6D"/>
                </a:solidFill>
                <a:latin typeface="Times New Roman"/>
                <a:ea typeface="DejaVu Sans"/>
              </a:rPr>
              <a:t>SMS</a:t>
            </a:r>
            <a:endParaRPr lang="en-IN" sz="2800" b="0" strike="noStrike" spc="-1">
              <a:latin typeface="Arial"/>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CustomShape 1"/>
          <p:cNvSpPr/>
          <p:nvPr/>
        </p:nvSpPr>
        <p:spPr>
          <a:xfrm>
            <a:off x="457200" y="274680"/>
            <a:ext cx="7465680" cy="1141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1800" b="0" strike="noStrike" spc="-1">
                <a:solidFill>
                  <a:srgbClr val="000000"/>
                </a:solidFill>
                <a:latin typeface="Century Schoolbook"/>
                <a:ea typeface="DejaVu Sans"/>
              </a:rPr>
              <a:t>  </a:t>
            </a:r>
            <a:endParaRPr lang="en-IN" sz="1800" b="0" strike="noStrike" spc="-1">
              <a:latin typeface="Arial"/>
            </a:endParaRPr>
          </a:p>
        </p:txBody>
      </p:sp>
      <p:pic>
        <p:nvPicPr>
          <p:cNvPr id="162" name="Picture 179"/>
          <p:cNvPicPr/>
          <p:nvPr/>
        </p:nvPicPr>
        <p:blipFill>
          <a:blip r:embed="rId2"/>
          <a:stretch/>
        </p:blipFill>
        <p:spPr>
          <a:xfrm>
            <a:off x="457200" y="838080"/>
            <a:ext cx="8109360" cy="5774040"/>
          </a:xfrm>
          <a:prstGeom prst="rect">
            <a:avLst/>
          </a:prstGeom>
          <a:ln>
            <a:noFill/>
          </a:ln>
        </p:spPr>
      </p:pic>
      <p:sp>
        <p:nvSpPr>
          <p:cNvPr id="163" name="CustomShape 2"/>
          <p:cNvSpPr/>
          <p:nvPr/>
        </p:nvSpPr>
        <p:spPr>
          <a:xfrm>
            <a:off x="715320" y="228600"/>
            <a:ext cx="4561200" cy="516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2800" b="0" strike="noStrike" cap="small" spc="-1">
                <a:solidFill>
                  <a:srgbClr val="575F6D"/>
                </a:solidFill>
                <a:latin typeface="Times New Roman"/>
                <a:ea typeface="DejaVu Sans"/>
              </a:rPr>
              <a:t>FIREBASE DATA STORAGE</a:t>
            </a:r>
            <a:endParaRPr lang="en-IN" sz="2800" b="0" strike="noStrike" spc="-1">
              <a:latin typeface="Arial"/>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CustomShape 1"/>
          <p:cNvSpPr/>
          <p:nvPr/>
        </p:nvSpPr>
        <p:spPr>
          <a:xfrm>
            <a:off x="457200" y="274680"/>
            <a:ext cx="7465680" cy="114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3000" b="0" strike="noStrike" cap="small" spc="-1">
                <a:solidFill>
                  <a:srgbClr val="575F6D"/>
                </a:solidFill>
                <a:latin typeface="Times New Roman"/>
                <a:ea typeface="DejaVu Sans"/>
              </a:rPr>
              <a:t>CONCLUSION</a:t>
            </a:r>
            <a:endParaRPr lang="en-IN" sz="3000" b="0" strike="noStrike" spc="-1">
              <a:latin typeface="Arial"/>
            </a:endParaRPr>
          </a:p>
        </p:txBody>
      </p:sp>
      <p:sp>
        <p:nvSpPr>
          <p:cNvPr id="165" name="CustomShape 2"/>
          <p:cNvSpPr/>
          <p:nvPr/>
        </p:nvSpPr>
        <p:spPr>
          <a:xfrm>
            <a:off x="457200" y="1600200"/>
            <a:ext cx="8380080" cy="452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74320" indent="-272520">
              <a:lnSpc>
                <a:spcPct val="100000"/>
              </a:lnSpc>
              <a:spcBef>
                <a:spcPts val="601"/>
              </a:spcBef>
              <a:buClr>
                <a:srgbClr val="FE8637"/>
              </a:buClr>
              <a:buSzPct val="70000"/>
              <a:buFont typeface="Wingdings" charset="2"/>
              <a:buChar char=""/>
            </a:pPr>
            <a:r>
              <a:rPr lang="en-US" sz="2400" b="0" strike="noStrike" spc="-1">
                <a:solidFill>
                  <a:srgbClr val="000000"/>
                </a:solidFill>
                <a:latin typeface="Times New Roman"/>
                <a:ea typeface="DejaVu Sans"/>
              </a:rPr>
              <a:t>Thus we have designed a smart surveillance system capable of capturing video and transmitting to Email and alert will send to mobile SMS.</a:t>
            </a:r>
            <a:endParaRPr lang="en-IN" sz="2400" b="0" strike="noStrike" spc="-1">
              <a:latin typeface="Arial"/>
            </a:endParaRPr>
          </a:p>
          <a:p>
            <a:pPr marL="274320" indent="-272520">
              <a:lnSpc>
                <a:spcPct val="100000"/>
              </a:lnSpc>
              <a:spcBef>
                <a:spcPts val="601"/>
              </a:spcBef>
              <a:tabLst>
                <a:tab pos="0" algn="l"/>
              </a:tabLst>
            </a:pPr>
            <a:endParaRPr lang="en-IN" sz="2400" b="0" strike="noStrike" spc="-1">
              <a:latin typeface="Arial"/>
            </a:endParaRPr>
          </a:p>
          <a:p>
            <a:pPr marL="274320" indent="-272520">
              <a:lnSpc>
                <a:spcPct val="100000"/>
              </a:lnSpc>
              <a:spcBef>
                <a:spcPts val="601"/>
              </a:spcBef>
              <a:buClr>
                <a:srgbClr val="FE8637"/>
              </a:buClr>
              <a:buSzPct val="70000"/>
              <a:buFont typeface="Wingdings" charset="2"/>
              <a:buChar char=""/>
              <a:tabLst>
                <a:tab pos="0" algn="l"/>
              </a:tabLst>
            </a:pPr>
            <a:r>
              <a:rPr lang="en-US" sz="2400" b="0" strike="noStrike" spc="-1">
                <a:solidFill>
                  <a:srgbClr val="000000"/>
                </a:solidFill>
                <a:latin typeface="Times New Roman"/>
                <a:ea typeface="DejaVu Sans"/>
              </a:rPr>
              <a:t>It offers reliability and privacy on both sides.</a:t>
            </a:r>
            <a:endParaRPr lang="en-IN" sz="2400" b="0" strike="noStrike" spc="-1">
              <a:latin typeface="Arial"/>
            </a:endParaRPr>
          </a:p>
          <a:p>
            <a:pPr marL="274320" indent="-272520">
              <a:lnSpc>
                <a:spcPct val="100000"/>
              </a:lnSpc>
              <a:spcBef>
                <a:spcPts val="601"/>
              </a:spcBef>
              <a:tabLst>
                <a:tab pos="0" algn="l"/>
              </a:tabLst>
            </a:pPr>
            <a:endParaRPr lang="en-IN" sz="2400" b="0" strike="noStrike" spc="-1">
              <a:latin typeface="Arial"/>
            </a:endParaRPr>
          </a:p>
          <a:p>
            <a:pPr marL="274320" indent="-272520">
              <a:lnSpc>
                <a:spcPct val="100000"/>
              </a:lnSpc>
              <a:spcBef>
                <a:spcPts val="601"/>
              </a:spcBef>
              <a:buClr>
                <a:srgbClr val="FE8637"/>
              </a:buClr>
              <a:buSzPct val="70000"/>
              <a:buFont typeface="Wingdings" charset="2"/>
              <a:buChar char=""/>
              <a:tabLst>
                <a:tab pos="0" algn="l"/>
              </a:tabLst>
            </a:pPr>
            <a:r>
              <a:rPr lang="en-US" sz="2400" b="0" strike="noStrike" spc="-1">
                <a:solidFill>
                  <a:srgbClr val="000000"/>
                </a:solidFill>
                <a:latin typeface="Times New Roman"/>
                <a:ea typeface="DejaVu Sans"/>
              </a:rPr>
              <a:t>It is portable because of using mobile technology and mailing protocol to transmit the data’s .</a:t>
            </a:r>
            <a:endParaRPr lang="en-IN" sz="2400" b="0" strike="noStrike" spc="-1">
              <a:latin typeface="Arial"/>
            </a:endParaRPr>
          </a:p>
          <a:p>
            <a:pPr>
              <a:lnSpc>
                <a:spcPct val="100000"/>
              </a:lnSpc>
              <a:spcBef>
                <a:spcPts val="601"/>
              </a:spcBef>
              <a:tabLst>
                <a:tab pos="0" algn="l"/>
              </a:tabLst>
            </a:pPr>
            <a:endParaRPr lang="en-IN" sz="2400" b="0" strike="noStrike" spc="-1">
              <a:latin typeface="Arial"/>
            </a:endParaRPr>
          </a:p>
        </p:txBody>
      </p:sp>
    </p:spTree>
  </p:cSld>
  <p:clrMapOvr>
    <a:masterClrMapping/>
  </p:clrMapOvr>
  <p:transition spd="med">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CustomShape 1"/>
          <p:cNvSpPr/>
          <p:nvPr/>
        </p:nvSpPr>
        <p:spPr>
          <a:xfrm>
            <a:off x="457200" y="274680"/>
            <a:ext cx="7465680" cy="114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3000" b="0" strike="noStrike" cap="small" spc="-1">
                <a:solidFill>
                  <a:srgbClr val="575F6D"/>
                </a:solidFill>
                <a:latin typeface="Times New Roman"/>
                <a:ea typeface="DejaVu Sans"/>
              </a:rPr>
              <a:t>REFERENCE</a:t>
            </a:r>
            <a:endParaRPr lang="en-IN" sz="3000" b="0" strike="noStrike" spc="-1">
              <a:latin typeface="Arial"/>
            </a:endParaRPr>
          </a:p>
        </p:txBody>
      </p:sp>
      <p:sp>
        <p:nvSpPr>
          <p:cNvPr id="167" name="CustomShape 2"/>
          <p:cNvSpPr/>
          <p:nvPr/>
        </p:nvSpPr>
        <p:spPr>
          <a:xfrm>
            <a:off x="457200" y="1600200"/>
            <a:ext cx="8304120" cy="4875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49000"/>
          </a:bodyPr>
          <a:lstStyle/>
          <a:p>
            <a:pPr marL="274320" indent="-272520">
              <a:lnSpc>
                <a:spcPct val="100000"/>
              </a:lnSpc>
              <a:spcBef>
                <a:spcPts val="601"/>
              </a:spcBef>
              <a:buClr>
                <a:srgbClr val="FE8637"/>
              </a:buClr>
              <a:buSzPct val="70000"/>
              <a:buFont typeface="Wingdings" charset="2"/>
              <a:buChar char=""/>
            </a:pPr>
            <a:r>
              <a:rPr lang="en-US" sz="2400" b="0" strike="noStrike" spc="-1">
                <a:solidFill>
                  <a:srgbClr val="000000"/>
                </a:solidFill>
                <a:latin typeface="Times New Roman"/>
                <a:ea typeface="DejaVu Sans"/>
              </a:rPr>
              <a:t>[1]. R. Rani, S.Lavanya, B.Poojitha, “IoT Based Home Security System Using Raspberry Pi with Email and Voice Alert” International Journals of Advanced Research in Computer Science and Software Engineering ISSN: 2277-128X (Volume-8, Issue-4), April 2018, pp. 119-123. </a:t>
            </a:r>
            <a:endParaRPr lang="en-IN" sz="2400" b="0" strike="noStrike" spc="-1">
              <a:latin typeface="Arial"/>
            </a:endParaRPr>
          </a:p>
          <a:p>
            <a:pPr>
              <a:lnSpc>
                <a:spcPct val="100000"/>
              </a:lnSpc>
              <a:spcBef>
                <a:spcPts val="601"/>
              </a:spcBef>
            </a:pPr>
            <a:endParaRPr lang="en-IN" sz="2400" b="0" strike="noStrike" spc="-1">
              <a:latin typeface="Arial"/>
            </a:endParaRPr>
          </a:p>
          <a:p>
            <a:pPr marL="274320" indent="-272520">
              <a:lnSpc>
                <a:spcPct val="100000"/>
              </a:lnSpc>
              <a:spcBef>
                <a:spcPts val="601"/>
              </a:spcBef>
              <a:buClr>
                <a:srgbClr val="FE8637"/>
              </a:buClr>
              <a:buSzPct val="70000"/>
              <a:buFont typeface="Wingdings" charset="2"/>
              <a:buChar char=""/>
            </a:pPr>
            <a:r>
              <a:rPr lang="en-US" sz="2400" b="0" strike="noStrike" spc="-1">
                <a:solidFill>
                  <a:srgbClr val="000000"/>
                </a:solidFill>
                <a:latin typeface="Times New Roman"/>
                <a:ea typeface="DejaVu Sans"/>
              </a:rPr>
              <a:t>[2]. Ruby Dinakar, Deepthi U Singh, Mir Mohammed Abbas, Mir Riya Alex, Abhishek Yadav , “IOT Based Home Security System Using Raspberry Pi”, International Journal of Innovative Research in Computer and Communication Engineering, Vol. 6, Issue 4, April 2018, pp. 3835-3842. </a:t>
            </a:r>
            <a:endParaRPr lang="en-IN" sz="2400" b="0" strike="noStrike" spc="-1">
              <a:latin typeface="Arial"/>
            </a:endParaRPr>
          </a:p>
          <a:p>
            <a:pPr>
              <a:lnSpc>
                <a:spcPct val="100000"/>
              </a:lnSpc>
              <a:spcBef>
                <a:spcPts val="601"/>
              </a:spcBef>
            </a:pPr>
            <a:endParaRPr lang="en-IN" sz="2400" b="0" strike="noStrike" spc="-1">
              <a:latin typeface="Arial"/>
            </a:endParaRPr>
          </a:p>
          <a:p>
            <a:pPr marL="274320" indent="-272520">
              <a:lnSpc>
                <a:spcPct val="100000"/>
              </a:lnSpc>
              <a:spcBef>
                <a:spcPts val="601"/>
              </a:spcBef>
              <a:buClr>
                <a:srgbClr val="FE8637"/>
              </a:buClr>
              <a:buSzPct val="70000"/>
              <a:buFont typeface="Wingdings" charset="2"/>
              <a:buChar char=""/>
            </a:pPr>
            <a:r>
              <a:rPr lang="en-US" sz="2400" b="0" strike="noStrike" spc="-1">
                <a:solidFill>
                  <a:srgbClr val="000000"/>
                </a:solidFill>
                <a:latin typeface="Times New Roman"/>
                <a:ea typeface="DejaVu Sans"/>
              </a:rPr>
              <a:t>[3]. Shreeyash Ghodke, Pushkar Chaudhari, Neha Chumbalkar, Arpit Gupta, Shilpa Lambor, “IOT Based Home Security System Using Raspberry Pi”, Vol. 6, Issue 12, December-2017, pp. 22830-22835. </a:t>
            </a:r>
            <a:endParaRPr lang="en-IN" sz="2400" b="0" strike="noStrike" spc="-1">
              <a:latin typeface="Arial"/>
            </a:endParaRPr>
          </a:p>
          <a:p>
            <a:pPr>
              <a:lnSpc>
                <a:spcPct val="100000"/>
              </a:lnSpc>
              <a:spcBef>
                <a:spcPts val="601"/>
              </a:spcBef>
            </a:pPr>
            <a:endParaRPr lang="en-IN" sz="2400" b="0" strike="noStrike" spc="-1">
              <a:latin typeface="Arial"/>
            </a:endParaRPr>
          </a:p>
          <a:p>
            <a:pPr marL="274320" indent="-272520">
              <a:lnSpc>
                <a:spcPct val="100000"/>
              </a:lnSpc>
              <a:spcBef>
                <a:spcPts val="601"/>
              </a:spcBef>
              <a:buClr>
                <a:srgbClr val="FE8637"/>
              </a:buClr>
              <a:buSzPct val="70000"/>
              <a:buFont typeface="Wingdings" charset="2"/>
              <a:buChar char=""/>
            </a:pPr>
            <a:r>
              <a:rPr lang="en-US" sz="2400" b="0" strike="noStrike" spc="-1">
                <a:solidFill>
                  <a:srgbClr val="000000"/>
                </a:solidFill>
                <a:latin typeface="Times New Roman"/>
                <a:ea typeface="DejaVu Sans"/>
              </a:rPr>
              <a:t>[4]. Shaik Anwar,D.Kishore., “IOT based Smart Home Security System with Alert and Door” International Journal of Engineering Research &amp; Technology, ISSN: 2278-0181,Vol. 5 Issue 12, December-2016,pp 504-509</a:t>
            </a:r>
            <a:endParaRPr lang="en-IN" sz="2400" b="0" strike="noStrike" spc="-1">
              <a:latin typeface="Arial"/>
            </a:endParaRPr>
          </a:p>
        </p:txBody>
      </p:sp>
    </p:spTree>
  </p:cSld>
  <p:clrMapOvr>
    <a:masterClrMapping/>
  </p:clrMapOvr>
  <p:transition spd="med">
    <p:wipe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CustomShape 1"/>
          <p:cNvSpPr/>
          <p:nvPr/>
        </p:nvSpPr>
        <p:spPr>
          <a:xfrm>
            <a:off x="457200" y="274680"/>
            <a:ext cx="7465680" cy="114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3000" b="0" strike="noStrike" cap="small" spc="-1">
                <a:solidFill>
                  <a:srgbClr val="575F6D"/>
                </a:solidFill>
                <a:latin typeface="Century Schoolbook"/>
                <a:ea typeface="DejaVu Sans"/>
              </a:rPr>
              <a:t> </a:t>
            </a:r>
            <a:endParaRPr lang="en-IN" sz="3000" b="0" strike="noStrike" spc="-1">
              <a:latin typeface="Arial"/>
            </a:endParaRPr>
          </a:p>
        </p:txBody>
      </p:sp>
      <p:sp>
        <p:nvSpPr>
          <p:cNvPr id="169" name="CustomShape 2"/>
          <p:cNvSpPr/>
          <p:nvPr/>
        </p:nvSpPr>
        <p:spPr>
          <a:xfrm>
            <a:off x="914400" y="2332080"/>
            <a:ext cx="7465680" cy="452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74320" indent="-272520">
              <a:lnSpc>
                <a:spcPct val="100000"/>
              </a:lnSpc>
              <a:spcBef>
                <a:spcPts val="601"/>
              </a:spcBef>
              <a:tabLst>
                <a:tab pos="0" algn="l"/>
              </a:tabLst>
            </a:pPr>
            <a:r>
              <a:rPr lang="en-US" sz="7200" b="0" strike="noStrike" spc="-1">
                <a:solidFill>
                  <a:srgbClr val="002060"/>
                </a:solidFill>
                <a:latin typeface="Century Schoolbook"/>
                <a:ea typeface="DejaVu Sans"/>
              </a:rPr>
              <a:t> THANK YOU !!!</a:t>
            </a:r>
            <a:endParaRPr lang="en-IN" sz="7200" b="0" strike="noStrike" spc="-1">
              <a:latin typeface="Arial"/>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457200" y="274680"/>
            <a:ext cx="7465680" cy="114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nSpc>
                <a:spcPct val="100000"/>
              </a:lnSpc>
            </a:pPr>
            <a:r>
              <a:rPr lang="en-US" sz="3000" b="0" strike="noStrike" cap="small" spc="-1">
                <a:solidFill>
                  <a:srgbClr val="575F6D"/>
                </a:solidFill>
                <a:latin typeface="Times New Roman"/>
                <a:ea typeface="DejaVu Sans"/>
              </a:rPr>
              <a:t>What is IOT?</a:t>
            </a:r>
            <a:endParaRPr lang="en-IN" sz="3000" b="0" strike="noStrike" spc="-1">
              <a:latin typeface="Arial"/>
            </a:endParaRPr>
          </a:p>
        </p:txBody>
      </p:sp>
      <p:sp>
        <p:nvSpPr>
          <p:cNvPr id="131" name="CustomShape 2"/>
          <p:cNvSpPr/>
          <p:nvPr/>
        </p:nvSpPr>
        <p:spPr>
          <a:xfrm>
            <a:off x="457200" y="1600200"/>
            <a:ext cx="8456400" cy="452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2520">
              <a:lnSpc>
                <a:spcPct val="100000"/>
              </a:lnSpc>
              <a:spcBef>
                <a:spcPts val="601"/>
              </a:spcBef>
              <a:buClr>
                <a:srgbClr val="FE8637"/>
              </a:buClr>
              <a:buSzPct val="70000"/>
              <a:buFont typeface="Wingdings" charset="2"/>
              <a:buChar char=""/>
            </a:pPr>
            <a:r>
              <a:rPr lang="en-US" sz="2400" b="0" strike="noStrike" spc="-1">
                <a:solidFill>
                  <a:srgbClr val="000000"/>
                </a:solidFill>
                <a:latin typeface="Times New Roman"/>
                <a:ea typeface="DejaVu Sans"/>
              </a:rPr>
              <a:t>Internet Of Things is shortly Known as IOT.</a:t>
            </a:r>
            <a:endParaRPr lang="en-IN" sz="2400" b="0" strike="noStrike" spc="-1">
              <a:latin typeface="Arial"/>
            </a:endParaRPr>
          </a:p>
          <a:p>
            <a:pPr marL="274320" indent="-272520">
              <a:lnSpc>
                <a:spcPct val="100000"/>
              </a:lnSpc>
              <a:spcBef>
                <a:spcPts val="601"/>
              </a:spcBef>
              <a:tabLst>
                <a:tab pos="0" algn="l"/>
              </a:tabLst>
            </a:pPr>
            <a:endParaRPr lang="en-IN" sz="2400" b="0" strike="noStrike" spc="-1">
              <a:latin typeface="Arial"/>
            </a:endParaRPr>
          </a:p>
          <a:p>
            <a:pPr marL="274320" indent="-272520">
              <a:lnSpc>
                <a:spcPct val="100000"/>
              </a:lnSpc>
              <a:spcBef>
                <a:spcPts val="601"/>
              </a:spcBef>
              <a:buClr>
                <a:srgbClr val="FE8637"/>
              </a:buClr>
              <a:buSzPct val="70000"/>
              <a:buFont typeface="Wingdings" charset="2"/>
              <a:buChar char=""/>
              <a:tabLst>
                <a:tab pos="0" algn="l"/>
              </a:tabLst>
            </a:pPr>
            <a:r>
              <a:rPr lang="en-US" sz="2400" b="0" strike="noStrike" spc="-1">
                <a:solidFill>
                  <a:srgbClr val="000000"/>
                </a:solidFill>
                <a:latin typeface="Times New Roman"/>
                <a:ea typeface="DejaVu Sans"/>
              </a:rPr>
              <a:t>Network of physical object are embedded with sensors, software and other technologies.</a:t>
            </a:r>
            <a:endParaRPr lang="en-IN" sz="2400" b="0" strike="noStrike" spc="-1">
              <a:latin typeface="Arial"/>
            </a:endParaRPr>
          </a:p>
          <a:p>
            <a:pPr marL="274320" indent="-272520">
              <a:lnSpc>
                <a:spcPct val="100000"/>
              </a:lnSpc>
              <a:spcBef>
                <a:spcPts val="601"/>
              </a:spcBef>
              <a:tabLst>
                <a:tab pos="0" algn="l"/>
              </a:tabLst>
            </a:pPr>
            <a:endParaRPr lang="en-IN" sz="2400" b="0" strike="noStrike" spc="-1">
              <a:latin typeface="Arial"/>
            </a:endParaRPr>
          </a:p>
          <a:p>
            <a:pPr marL="274320" indent="-272520">
              <a:lnSpc>
                <a:spcPct val="100000"/>
              </a:lnSpc>
              <a:spcBef>
                <a:spcPts val="601"/>
              </a:spcBef>
              <a:buClr>
                <a:srgbClr val="FE8637"/>
              </a:buClr>
              <a:buSzPct val="70000"/>
              <a:buFont typeface="Wingdings" charset="2"/>
              <a:buChar char=""/>
              <a:tabLst>
                <a:tab pos="0" algn="l"/>
              </a:tabLst>
            </a:pPr>
            <a:r>
              <a:rPr lang="en-US" sz="2400" b="0" strike="noStrike" spc="-1">
                <a:solidFill>
                  <a:srgbClr val="000000"/>
                </a:solidFill>
                <a:latin typeface="Times New Roman"/>
                <a:ea typeface="DejaVu Sans"/>
              </a:rPr>
              <a:t>IOT was the most important development in 21 century.</a:t>
            </a:r>
            <a:endParaRPr lang="en-IN" sz="2400" b="0" strike="noStrike" spc="-1">
              <a:latin typeface="Arial"/>
            </a:endParaRPr>
          </a:p>
        </p:txBody>
      </p:sp>
    </p:spTree>
  </p:cSld>
  <p:clrMapOvr>
    <a:masterClrMapping/>
  </p:clrMapOvr>
  <p:transition spd="med">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457200" y="-380880"/>
            <a:ext cx="8227800" cy="139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3000" b="0" strike="noStrike" cap="small" spc="-1">
                <a:solidFill>
                  <a:srgbClr val="575F6D"/>
                </a:solidFill>
                <a:latin typeface="Times New Roman"/>
                <a:ea typeface="DejaVu Sans"/>
              </a:rPr>
              <a:t>ABSTRACT</a:t>
            </a:r>
            <a:r>
              <a:t/>
            </a:r>
            <a:br/>
            <a:endParaRPr lang="en-IN" sz="3000" b="0" strike="noStrike" spc="-1">
              <a:latin typeface="Arial"/>
            </a:endParaRPr>
          </a:p>
        </p:txBody>
      </p:sp>
      <p:sp>
        <p:nvSpPr>
          <p:cNvPr id="133" name="CustomShape 2"/>
          <p:cNvSpPr/>
          <p:nvPr/>
        </p:nvSpPr>
        <p:spPr>
          <a:xfrm>
            <a:off x="304920" y="609480"/>
            <a:ext cx="8837280" cy="594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2520">
              <a:lnSpc>
                <a:spcPct val="100000"/>
              </a:lnSpc>
              <a:spcBef>
                <a:spcPts val="601"/>
              </a:spcBef>
              <a:buClr>
                <a:srgbClr val="FE8637"/>
              </a:buClr>
              <a:buSzPct val="70000"/>
              <a:buFont typeface="Courier New"/>
              <a:buChar char="o"/>
            </a:pPr>
            <a:r>
              <a:rPr lang="en-US" sz="2000" b="0" strike="noStrike" spc="-1" dirty="0">
                <a:solidFill>
                  <a:srgbClr val="000000"/>
                </a:solidFill>
                <a:latin typeface="Times New Roman"/>
                <a:ea typeface="DejaVu Sans"/>
              </a:rPr>
              <a:t>This project is designed to develop a home security system based on Raspberry Pi.</a:t>
            </a:r>
            <a:endParaRPr lang="en-IN" sz="2000" b="0" strike="noStrike" spc="-1" dirty="0">
              <a:latin typeface="Arial"/>
            </a:endParaRPr>
          </a:p>
          <a:p>
            <a:pPr>
              <a:lnSpc>
                <a:spcPct val="100000"/>
              </a:lnSpc>
              <a:spcBef>
                <a:spcPts val="601"/>
              </a:spcBef>
            </a:pPr>
            <a:endParaRPr lang="en-IN" sz="2000" b="0" strike="noStrike" spc="-1" dirty="0">
              <a:latin typeface="Arial"/>
            </a:endParaRPr>
          </a:p>
          <a:p>
            <a:pPr marL="274320" indent="-272520">
              <a:lnSpc>
                <a:spcPct val="100000"/>
              </a:lnSpc>
              <a:spcBef>
                <a:spcPts val="601"/>
              </a:spcBef>
              <a:buClr>
                <a:srgbClr val="FE8637"/>
              </a:buClr>
              <a:buSzPct val="70000"/>
              <a:buFont typeface="Courier New"/>
              <a:buChar char="o"/>
            </a:pPr>
            <a:r>
              <a:rPr lang="en-US" sz="2000" b="0" strike="noStrike" spc="-1" dirty="0">
                <a:solidFill>
                  <a:srgbClr val="000000"/>
                </a:solidFill>
                <a:latin typeface="Times New Roman"/>
                <a:ea typeface="DejaVu Sans"/>
              </a:rPr>
              <a:t>Which realizes the function of providing residence with security and information through remote sensing. </a:t>
            </a:r>
            <a:endParaRPr lang="en-IN" sz="2000" b="0" strike="noStrike" spc="-1" dirty="0">
              <a:latin typeface="Arial"/>
            </a:endParaRPr>
          </a:p>
          <a:p>
            <a:pPr>
              <a:lnSpc>
                <a:spcPct val="100000"/>
              </a:lnSpc>
              <a:spcBef>
                <a:spcPts val="601"/>
              </a:spcBef>
            </a:pPr>
            <a:endParaRPr lang="en-IN" sz="2000" b="0" strike="noStrike" spc="-1" dirty="0">
              <a:latin typeface="Arial"/>
            </a:endParaRPr>
          </a:p>
          <a:p>
            <a:pPr marL="274320" indent="-272520">
              <a:lnSpc>
                <a:spcPct val="100000"/>
              </a:lnSpc>
              <a:spcBef>
                <a:spcPts val="601"/>
              </a:spcBef>
              <a:buClr>
                <a:srgbClr val="FE8637"/>
              </a:buClr>
              <a:buSzPct val="70000"/>
              <a:buFont typeface="Courier New"/>
              <a:buChar char="o"/>
            </a:pPr>
            <a:r>
              <a:rPr lang="en-US" sz="2000" b="0" strike="noStrike" spc="-1" dirty="0">
                <a:solidFill>
                  <a:srgbClr val="000000"/>
                </a:solidFill>
                <a:latin typeface="Times New Roman"/>
                <a:ea typeface="DejaVu Sans"/>
              </a:rPr>
              <a:t>To complete this project, team members use </a:t>
            </a:r>
            <a:r>
              <a:rPr lang="en-US" sz="2000" b="0" strike="noStrike" spc="-1" dirty="0" err="1">
                <a:solidFill>
                  <a:srgbClr val="000000"/>
                </a:solidFill>
                <a:latin typeface="Times New Roman"/>
                <a:ea typeface="DejaVu Sans"/>
              </a:rPr>
              <a:t>PIR</a:t>
            </a:r>
            <a:r>
              <a:rPr lang="en-US" sz="2000" b="0" strike="noStrike" spc="-1" dirty="0">
                <a:solidFill>
                  <a:srgbClr val="000000"/>
                </a:solidFill>
                <a:latin typeface="Times New Roman"/>
                <a:ea typeface="DejaVu Sans"/>
              </a:rPr>
              <a:t> sensor to detect the motion information of a house .</a:t>
            </a:r>
            <a:endParaRPr lang="en-IN" sz="2000" b="0" strike="noStrike" spc="-1" dirty="0">
              <a:latin typeface="Arial"/>
            </a:endParaRPr>
          </a:p>
          <a:p>
            <a:pPr>
              <a:lnSpc>
                <a:spcPct val="100000"/>
              </a:lnSpc>
              <a:spcBef>
                <a:spcPts val="601"/>
              </a:spcBef>
            </a:pPr>
            <a:endParaRPr lang="en-IN" sz="2000" b="0" strike="noStrike" spc="-1" dirty="0">
              <a:latin typeface="Arial"/>
            </a:endParaRPr>
          </a:p>
          <a:p>
            <a:pPr marL="274320" indent="-272520">
              <a:lnSpc>
                <a:spcPct val="100000"/>
              </a:lnSpc>
              <a:spcBef>
                <a:spcPts val="601"/>
              </a:spcBef>
              <a:buClr>
                <a:srgbClr val="FE8637"/>
              </a:buClr>
              <a:buSzPct val="70000"/>
              <a:buFont typeface="Courier New"/>
              <a:buChar char="o"/>
            </a:pPr>
            <a:r>
              <a:rPr lang="en-US" sz="2000" b="0" strike="noStrike" spc="-1" dirty="0">
                <a:solidFill>
                  <a:srgbClr val="000000"/>
                </a:solidFill>
                <a:latin typeface="Times New Roman"/>
                <a:ea typeface="DejaVu Sans"/>
              </a:rPr>
              <a:t>In order to ensure that the owner can get the potential unusual or dangerous situations in time, security notifications will be by email  and Through </a:t>
            </a:r>
            <a:r>
              <a:rPr lang="en-US" sz="2000" b="0" strike="noStrike" spc="-1" dirty="0" err="1">
                <a:solidFill>
                  <a:srgbClr val="000000"/>
                </a:solidFill>
                <a:latin typeface="Times New Roman"/>
                <a:ea typeface="DejaVu Sans"/>
              </a:rPr>
              <a:t>SMS</a:t>
            </a:r>
            <a:r>
              <a:rPr lang="en-US" sz="2000" b="0" strike="noStrike" spc="-1" dirty="0">
                <a:solidFill>
                  <a:srgbClr val="000000"/>
                </a:solidFill>
                <a:latin typeface="Times New Roman"/>
                <a:ea typeface="DejaVu Sans"/>
              </a:rPr>
              <a:t>. </a:t>
            </a:r>
            <a:endParaRPr lang="en-IN" sz="2000" b="0" strike="noStrike" spc="-1" dirty="0">
              <a:latin typeface="Arial"/>
            </a:endParaRPr>
          </a:p>
          <a:p>
            <a:pPr>
              <a:lnSpc>
                <a:spcPct val="100000"/>
              </a:lnSpc>
              <a:spcBef>
                <a:spcPts val="601"/>
              </a:spcBef>
            </a:pPr>
            <a:endParaRPr lang="en-IN" sz="2000" b="0" strike="noStrike" spc="-1" dirty="0">
              <a:latin typeface="Arial"/>
            </a:endParaRPr>
          </a:p>
          <a:p>
            <a:pPr marL="274320" indent="-272520">
              <a:lnSpc>
                <a:spcPct val="100000"/>
              </a:lnSpc>
              <a:spcBef>
                <a:spcPts val="601"/>
              </a:spcBef>
              <a:buClr>
                <a:srgbClr val="FE8637"/>
              </a:buClr>
              <a:buSzPct val="70000"/>
              <a:buFont typeface="Courier New"/>
              <a:buChar char="o"/>
            </a:pPr>
            <a:r>
              <a:rPr lang="en-US" sz="2000" b="0" strike="noStrike" spc="-1" dirty="0">
                <a:solidFill>
                  <a:srgbClr val="000000"/>
                </a:solidFill>
                <a:latin typeface="Times New Roman"/>
                <a:ea typeface="DejaVu Sans"/>
              </a:rPr>
              <a:t>The goal of this project is to replace the current </a:t>
            </a:r>
            <a:r>
              <a:rPr lang="en-US" sz="2000" b="0" strike="noStrike" spc="-1" dirty="0" err="1">
                <a:solidFill>
                  <a:srgbClr val="000000"/>
                </a:solidFill>
                <a:latin typeface="Times New Roman"/>
                <a:ea typeface="DejaVu Sans"/>
              </a:rPr>
              <a:t>DLINK</a:t>
            </a:r>
            <a:r>
              <a:rPr lang="en-US" sz="2000" b="0" strike="noStrike" spc="-1" dirty="0">
                <a:solidFill>
                  <a:srgbClr val="000000"/>
                </a:solidFill>
                <a:latin typeface="Times New Roman"/>
                <a:ea typeface="DejaVu Sans"/>
              </a:rPr>
              <a:t> security system with a system that does not need to go out to the cloud for information sharing and control.</a:t>
            </a:r>
            <a:endParaRPr lang="en-IN" sz="2000" b="0" strike="noStrike" spc="-1" dirty="0">
              <a:latin typeface="Arial"/>
            </a:endParaRPr>
          </a:p>
          <a:p>
            <a:pPr>
              <a:lnSpc>
                <a:spcPct val="100000"/>
              </a:lnSpc>
              <a:spcBef>
                <a:spcPts val="601"/>
              </a:spcBef>
            </a:pPr>
            <a:endParaRPr lang="en-IN" sz="2000" b="0" strike="noStrike" spc="-1" dirty="0">
              <a:latin typeface="Arial"/>
            </a:endParaRPr>
          </a:p>
        </p:txBody>
      </p:sp>
    </p:spTree>
  </p:cSld>
  <p:clrMapOvr>
    <a:masterClrMapping/>
  </p:clrMapOvr>
  <p:transition spd="med">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457200" y="274680"/>
            <a:ext cx="7465680" cy="114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3000" b="0" strike="noStrike" cap="small" spc="-1">
                <a:solidFill>
                  <a:srgbClr val="575F6D"/>
                </a:solidFill>
                <a:latin typeface="Times New Roman"/>
                <a:ea typeface="DejaVu Sans"/>
              </a:rPr>
              <a:t>EXISTING SYSTEM</a:t>
            </a:r>
            <a:endParaRPr lang="en-IN" sz="3000" b="0" strike="noStrike" spc="-1">
              <a:latin typeface="Arial"/>
            </a:endParaRPr>
          </a:p>
        </p:txBody>
      </p:sp>
      <p:sp>
        <p:nvSpPr>
          <p:cNvPr id="135" name="CustomShape 2"/>
          <p:cNvSpPr/>
          <p:nvPr/>
        </p:nvSpPr>
        <p:spPr>
          <a:xfrm>
            <a:off x="457200" y="1828800"/>
            <a:ext cx="8685000" cy="4570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74320" indent="-272520">
              <a:lnSpc>
                <a:spcPct val="100000"/>
              </a:lnSpc>
              <a:spcBef>
                <a:spcPts val="601"/>
              </a:spcBef>
              <a:buClr>
                <a:srgbClr val="FE8637"/>
              </a:buClr>
              <a:buSzPct val="70000"/>
              <a:buFont typeface="Wingdings" charset="2"/>
              <a:buChar char=""/>
            </a:pPr>
            <a:r>
              <a:rPr lang="en-US" sz="2400" b="0" strike="noStrike" spc="-1">
                <a:solidFill>
                  <a:srgbClr val="000000"/>
                </a:solidFill>
                <a:latin typeface="Times New Roman"/>
                <a:ea typeface="DejaVu Sans"/>
              </a:rPr>
              <a:t>In the present existing system, the CCTV camera captures video and stores it in the memory of the computer.</a:t>
            </a:r>
            <a:endParaRPr lang="en-IN" sz="2400" b="0" strike="noStrike" spc="-1">
              <a:latin typeface="Arial"/>
            </a:endParaRPr>
          </a:p>
          <a:p>
            <a:pPr marL="274320" indent="-272520">
              <a:lnSpc>
                <a:spcPct val="100000"/>
              </a:lnSpc>
              <a:spcBef>
                <a:spcPts val="601"/>
              </a:spcBef>
              <a:tabLst>
                <a:tab pos="0" algn="l"/>
              </a:tabLst>
            </a:pPr>
            <a:endParaRPr lang="en-IN" sz="2400" b="0" strike="noStrike" spc="-1">
              <a:latin typeface="Arial"/>
            </a:endParaRPr>
          </a:p>
          <a:p>
            <a:pPr marL="274320" indent="-272520">
              <a:lnSpc>
                <a:spcPct val="100000"/>
              </a:lnSpc>
              <a:spcBef>
                <a:spcPts val="601"/>
              </a:spcBef>
              <a:buClr>
                <a:srgbClr val="FE8637"/>
              </a:buClr>
              <a:buSzPct val="70000"/>
              <a:buFont typeface="Wingdings" charset="2"/>
              <a:buChar char=""/>
              <a:tabLst>
                <a:tab pos="0" algn="l"/>
              </a:tabLst>
            </a:pPr>
            <a:r>
              <a:rPr lang="en-US" sz="2400" b="0" strike="noStrike" spc="-1">
                <a:solidFill>
                  <a:srgbClr val="000000"/>
                </a:solidFill>
                <a:latin typeface="Times New Roman"/>
                <a:ea typeface="DejaVu Sans"/>
              </a:rPr>
              <a:t>For reference the user can view the video but it is a boring process.</a:t>
            </a:r>
            <a:endParaRPr lang="en-IN" sz="2400" b="0" strike="noStrike" spc="-1">
              <a:latin typeface="Arial"/>
            </a:endParaRPr>
          </a:p>
          <a:p>
            <a:pPr marL="274320" indent="-272520">
              <a:lnSpc>
                <a:spcPct val="100000"/>
              </a:lnSpc>
              <a:spcBef>
                <a:spcPts val="601"/>
              </a:spcBef>
              <a:tabLst>
                <a:tab pos="0" algn="l"/>
              </a:tabLst>
            </a:pPr>
            <a:endParaRPr lang="en-IN" sz="2400" b="0" strike="noStrike" spc="-1">
              <a:latin typeface="Arial"/>
            </a:endParaRPr>
          </a:p>
          <a:p>
            <a:pPr marL="274320" indent="-272520">
              <a:lnSpc>
                <a:spcPct val="100000"/>
              </a:lnSpc>
              <a:spcBef>
                <a:spcPts val="601"/>
              </a:spcBef>
              <a:buClr>
                <a:srgbClr val="FE8637"/>
              </a:buClr>
              <a:buSzPct val="70000"/>
              <a:buFont typeface="Wingdings" charset="2"/>
              <a:buChar char=""/>
              <a:tabLst>
                <a:tab pos="0" algn="l"/>
              </a:tabLst>
            </a:pPr>
            <a:r>
              <a:rPr lang="en-US" sz="2400" b="0" strike="noStrike" spc="-1">
                <a:solidFill>
                  <a:srgbClr val="000000"/>
                </a:solidFill>
                <a:latin typeface="Times New Roman"/>
                <a:ea typeface="DejaVu Sans"/>
              </a:rPr>
              <a:t>In the CCTV system, I need a dedicated PC for this module that is eliminated in the Raspberry pi module.</a:t>
            </a:r>
            <a:endParaRPr lang="en-IN" sz="2400" b="0" strike="noStrike" spc="-1">
              <a:latin typeface="Arial"/>
            </a:endParaRPr>
          </a:p>
        </p:txBody>
      </p:sp>
    </p:spTree>
  </p:cSld>
  <p:clrMapOvr>
    <a:masterClrMapping/>
  </p:clrMapOvr>
  <p:transition spd="med">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CustomShape 1"/>
          <p:cNvSpPr/>
          <p:nvPr/>
        </p:nvSpPr>
        <p:spPr>
          <a:xfrm>
            <a:off x="457200" y="274680"/>
            <a:ext cx="7465680" cy="114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3000" b="0" strike="noStrike" cap="small" spc="-1">
                <a:solidFill>
                  <a:srgbClr val="575F6D"/>
                </a:solidFill>
                <a:latin typeface="Times New Roman"/>
                <a:ea typeface="DejaVu Sans"/>
              </a:rPr>
              <a:t>DRAWBACKS</a:t>
            </a:r>
            <a:endParaRPr lang="en-IN" sz="3000" b="0" strike="noStrike" spc="-1">
              <a:latin typeface="Arial"/>
            </a:endParaRPr>
          </a:p>
        </p:txBody>
      </p:sp>
      <p:sp>
        <p:nvSpPr>
          <p:cNvPr id="137" name="CustomShape 2"/>
          <p:cNvSpPr/>
          <p:nvPr/>
        </p:nvSpPr>
        <p:spPr>
          <a:xfrm>
            <a:off x="457200" y="1600200"/>
            <a:ext cx="7465680" cy="4871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2520">
              <a:lnSpc>
                <a:spcPct val="100000"/>
              </a:lnSpc>
              <a:spcBef>
                <a:spcPts val="601"/>
              </a:spcBef>
              <a:buClr>
                <a:srgbClr val="FE8637"/>
              </a:buClr>
              <a:buSzPct val="70000"/>
              <a:buFont typeface="Wingdings" charset="2"/>
              <a:buChar char=""/>
            </a:pPr>
            <a:r>
              <a:rPr lang="en-US" sz="2400" b="0" strike="noStrike" spc="-1">
                <a:solidFill>
                  <a:srgbClr val="000000"/>
                </a:solidFill>
                <a:latin typeface="Times New Roman"/>
                <a:ea typeface="DejaVu Sans"/>
              </a:rPr>
              <a:t>In this existing system we couldn’t monitor the power supply 24X7.</a:t>
            </a:r>
            <a:endParaRPr lang="en-IN" sz="2400" b="0" strike="noStrike" spc="-1">
              <a:latin typeface="Arial"/>
            </a:endParaRPr>
          </a:p>
          <a:p>
            <a:pPr marL="274320" indent="-272520">
              <a:lnSpc>
                <a:spcPct val="100000"/>
              </a:lnSpc>
              <a:spcBef>
                <a:spcPts val="601"/>
              </a:spcBef>
              <a:tabLst>
                <a:tab pos="0" algn="l"/>
              </a:tabLst>
            </a:pPr>
            <a:endParaRPr lang="en-IN" sz="2400" b="0" strike="noStrike" spc="-1">
              <a:latin typeface="Arial"/>
            </a:endParaRPr>
          </a:p>
          <a:p>
            <a:pPr marL="274320" indent="-272520">
              <a:lnSpc>
                <a:spcPct val="100000"/>
              </a:lnSpc>
              <a:spcBef>
                <a:spcPts val="601"/>
              </a:spcBef>
              <a:buClr>
                <a:srgbClr val="FE8637"/>
              </a:buClr>
              <a:buSzPct val="70000"/>
              <a:buFont typeface="Wingdings" charset="2"/>
              <a:buChar char=""/>
              <a:tabLst>
                <a:tab pos="0" algn="l"/>
              </a:tabLst>
            </a:pPr>
            <a:r>
              <a:rPr lang="en-US" sz="2400" b="0" strike="noStrike" spc="-1">
                <a:solidFill>
                  <a:srgbClr val="000000"/>
                </a:solidFill>
                <a:latin typeface="Times New Roman"/>
                <a:ea typeface="DejaVu Sans"/>
              </a:rPr>
              <a:t>Less security in it.</a:t>
            </a:r>
            <a:endParaRPr lang="en-IN" sz="2400" b="0" strike="noStrike" spc="-1">
              <a:latin typeface="Arial"/>
            </a:endParaRPr>
          </a:p>
          <a:p>
            <a:pPr marL="274320" indent="-272520">
              <a:lnSpc>
                <a:spcPct val="100000"/>
              </a:lnSpc>
              <a:spcBef>
                <a:spcPts val="601"/>
              </a:spcBef>
              <a:tabLst>
                <a:tab pos="0" algn="l"/>
              </a:tabLst>
            </a:pPr>
            <a:endParaRPr lang="en-IN" sz="2400" b="0" strike="noStrike" spc="-1">
              <a:latin typeface="Arial"/>
            </a:endParaRPr>
          </a:p>
          <a:p>
            <a:pPr marL="274320" indent="-272520">
              <a:lnSpc>
                <a:spcPct val="100000"/>
              </a:lnSpc>
              <a:spcBef>
                <a:spcPts val="601"/>
              </a:spcBef>
              <a:buClr>
                <a:srgbClr val="FE8637"/>
              </a:buClr>
              <a:buSzPct val="70000"/>
              <a:buFont typeface="Wingdings" charset="2"/>
              <a:buChar char=""/>
              <a:tabLst>
                <a:tab pos="0" algn="l"/>
              </a:tabLst>
            </a:pPr>
            <a:r>
              <a:rPr lang="en-US" sz="2400" b="0" strike="noStrike" spc="-1">
                <a:solidFill>
                  <a:srgbClr val="000000"/>
                </a:solidFill>
                <a:latin typeface="Times New Roman"/>
                <a:ea typeface="DejaVu Sans"/>
              </a:rPr>
              <a:t>It has limited storage.</a:t>
            </a:r>
            <a:endParaRPr lang="en-IN" sz="2400" b="0" strike="noStrike" spc="-1">
              <a:latin typeface="Arial"/>
            </a:endParaRPr>
          </a:p>
          <a:p>
            <a:pPr>
              <a:lnSpc>
                <a:spcPct val="100000"/>
              </a:lnSpc>
              <a:spcBef>
                <a:spcPts val="601"/>
              </a:spcBef>
              <a:tabLst>
                <a:tab pos="0" algn="l"/>
              </a:tabLst>
            </a:pPr>
            <a:endParaRPr lang="en-IN" sz="2400" b="0" strike="noStrike" spc="-1">
              <a:latin typeface="Arial"/>
            </a:endParaRPr>
          </a:p>
        </p:txBody>
      </p:sp>
    </p:spTree>
  </p:cSld>
  <p:clrMapOvr>
    <a:masterClrMapping/>
  </p:clrMapOvr>
  <p:transition spd="med">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CustomShape 1"/>
          <p:cNvSpPr/>
          <p:nvPr/>
        </p:nvSpPr>
        <p:spPr>
          <a:xfrm>
            <a:off x="457200" y="0"/>
            <a:ext cx="8685000" cy="114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nSpc>
                <a:spcPct val="100000"/>
              </a:lnSpc>
            </a:pPr>
            <a:r>
              <a:rPr lang="en-US" sz="3000" b="0" strike="noStrike" cap="small" spc="-1">
                <a:solidFill>
                  <a:srgbClr val="575F6D"/>
                </a:solidFill>
                <a:latin typeface="Times New Roman"/>
                <a:ea typeface="DejaVu Sans"/>
              </a:rPr>
              <a:t>PROPOSED SYSTEM MECHANISM</a:t>
            </a:r>
            <a:endParaRPr lang="en-IN" sz="3000" b="0" strike="noStrike" spc="-1">
              <a:latin typeface="Arial"/>
            </a:endParaRPr>
          </a:p>
        </p:txBody>
      </p:sp>
      <p:sp>
        <p:nvSpPr>
          <p:cNvPr id="139" name="CustomShape 2"/>
          <p:cNvSpPr/>
          <p:nvPr/>
        </p:nvSpPr>
        <p:spPr>
          <a:xfrm>
            <a:off x="457200" y="1295280"/>
            <a:ext cx="8456400" cy="556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2520">
              <a:lnSpc>
                <a:spcPct val="100000"/>
              </a:lnSpc>
              <a:spcBef>
                <a:spcPts val="601"/>
              </a:spcBef>
              <a:buClr>
                <a:srgbClr val="FE8637"/>
              </a:buClr>
              <a:buSzPct val="70000"/>
              <a:buFont typeface="Wingdings" charset="2"/>
              <a:buChar char=""/>
            </a:pPr>
            <a:r>
              <a:rPr lang="en-US" sz="1800" b="0" strike="noStrike" spc="-1">
                <a:solidFill>
                  <a:srgbClr val="000000"/>
                </a:solidFill>
                <a:latin typeface="Times New Roman"/>
                <a:ea typeface="DejaVu Sans"/>
              </a:rPr>
              <a:t>It provide essential security to our homes and for other control applications. </a:t>
            </a:r>
            <a:endParaRPr lang="en-IN" sz="1800" b="0" strike="noStrike" spc="-1">
              <a:latin typeface="Arial"/>
            </a:endParaRPr>
          </a:p>
          <a:p>
            <a:pPr marL="274320" indent="-272520">
              <a:lnSpc>
                <a:spcPct val="100000"/>
              </a:lnSpc>
              <a:spcBef>
                <a:spcPts val="601"/>
              </a:spcBef>
              <a:tabLst>
                <a:tab pos="0" algn="l"/>
              </a:tabLst>
            </a:pPr>
            <a:endParaRPr lang="en-IN" sz="1800" b="0" strike="noStrike" spc="-1">
              <a:latin typeface="Arial"/>
            </a:endParaRPr>
          </a:p>
          <a:p>
            <a:pPr marL="274320" indent="-272520">
              <a:lnSpc>
                <a:spcPct val="100000"/>
              </a:lnSpc>
              <a:spcBef>
                <a:spcPts val="601"/>
              </a:spcBef>
              <a:buClr>
                <a:srgbClr val="FE8637"/>
              </a:buClr>
              <a:buSzPct val="70000"/>
              <a:buFont typeface="Wingdings" charset="2"/>
              <a:buChar char=""/>
              <a:tabLst>
                <a:tab pos="0" algn="l"/>
              </a:tabLst>
            </a:pPr>
            <a:r>
              <a:rPr lang="en-US" sz="1800" b="0" strike="noStrike" spc="-1">
                <a:solidFill>
                  <a:srgbClr val="000000"/>
                </a:solidFill>
                <a:latin typeface="Times New Roman"/>
                <a:ea typeface="DejaVu Sans"/>
              </a:rPr>
              <a:t>The proposed home security system captures information and transmits to respective mail and alert will send by SMS to the Owner.</a:t>
            </a:r>
            <a:endParaRPr lang="en-IN" sz="1800" b="0" strike="noStrike" spc="-1">
              <a:latin typeface="Arial"/>
            </a:endParaRPr>
          </a:p>
          <a:p>
            <a:pPr marL="274320" indent="-272520">
              <a:lnSpc>
                <a:spcPct val="100000"/>
              </a:lnSpc>
              <a:spcBef>
                <a:spcPts val="601"/>
              </a:spcBef>
              <a:tabLst>
                <a:tab pos="0" algn="l"/>
              </a:tabLst>
            </a:pPr>
            <a:endParaRPr lang="en-IN" sz="1800" b="0" strike="noStrike" spc="-1">
              <a:latin typeface="Arial"/>
            </a:endParaRPr>
          </a:p>
          <a:p>
            <a:pPr marL="274320" indent="-272520">
              <a:lnSpc>
                <a:spcPct val="100000"/>
              </a:lnSpc>
              <a:spcBef>
                <a:spcPts val="601"/>
              </a:spcBef>
              <a:buClr>
                <a:srgbClr val="FE8637"/>
              </a:buClr>
              <a:buSzPct val="70000"/>
              <a:buFont typeface="Wingdings" charset="2"/>
              <a:buChar char=""/>
              <a:tabLst>
                <a:tab pos="0" algn="l"/>
              </a:tabLst>
            </a:pPr>
            <a:r>
              <a:rPr lang="en-US" sz="1800" b="0" strike="noStrike" spc="-1">
                <a:solidFill>
                  <a:srgbClr val="000000"/>
                </a:solidFill>
                <a:latin typeface="Times New Roman"/>
                <a:ea typeface="DejaVu Sans"/>
              </a:rPr>
              <a:t>Raspberry pi operates and controls motion detectors and video cameras for remote sensing and surveillance, streams live video and records it for future playback. </a:t>
            </a:r>
            <a:endParaRPr lang="en-IN" sz="1800" b="0" strike="noStrike" spc="-1">
              <a:latin typeface="Arial"/>
            </a:endParaRPr>
          </a:p>
          <a:p>
            <a:pPr marL="274320" indent="-272520">
              <a:lnSpc>
                <a:spcPct val="100000"/>
              </a:lnSpc>
              <a:spcBef>
                <a:spcPts val="601"/>
              </a:spcBef>
              <a:tabLst>
                <a:tab pos="0" algn="l"/>
              </a:tabLst>
            </a:pPr>
            <a:endParaRPr lang="en-IN" sz="1800" b="0" strike="noStrike" spc="-1">
              <a:latin typeface="Arial"/>
            </a:endParaRPr>
          </a:p>
          <a:p>
            <a:pPr marL="274320" indent="-272520">
              <a:lnSpc>
                <a:spcPct val="100000"/>
              </a:lnSpc>
              <a:spcBef>
                <a:spcPts val="601"/>
              </a:spcBef>
              <a:buClr>
                <a:srgbClr val="FE8637"/>
              </a:buClr>
              <a:buSzPct val="70000"/>
              <a:buFont typeface="Wingdings" charset="2"/>
              <a:buChar char=""/>
              <a:tabLst>
                <a:tab pos="0" algn="l"/>
              </a:tabLst>
            </a:pPr>
            <a:r>
              <a:rPr lang="en-US" sz="1800" b="0" strike="noStrike" spc="-1">
                <a:solidFill>
                  <a:srgbClr val="000000"/>
                </a:solidFill>
                <a:latin typeface="Times New Roman"/>
                <a:ea typeface="DejaVu Sans"/>
              </a:rPr>
              <a:t>It can also find the number of persons located with the help of the Infrared sensor. </a:t>
            </a:r>
            <a:endParaRPr lang="en-IN" sz="1800" b="0" strike="noStrike" spc="-1">
              <a:latin typeface="Arial"/>
            </a:endParaRPr>
          </a:p>
          <a:p>
            <a:pPr marL="274320" indent="-272520">
              <a:lnSpc>
                <a:spcPct val="100000"/>
              </a:lnSpc>
              <a:spcBef>
                <a:spcPts val="601"/>
              </a:spcBef>
              <a:tabLst>
                <a:tab pos="0" algn="l"/>
              </a:tabLst>
            </a:pPr>
            <a:endParaRPr lang="en-IN" sz="1800" b="0" strike="noStrike" spc="-1">
              <a:latin typeface="Arial"/>
            </a:endParaRPr>
          </a:p>
          <a:p>
            <a:pPr marL="274320" indent="-272520">
              <a:lnSpc>
                <a:spcPct val="100000"/>
              </a:lnSpc>
              <a:spcBef>
                <a:spcPts val="601"/>
              </a:spcBef>
              <a:buClr>
                <a:srgbClr val="FE8637"/>
              </a:buClr>
              <a:buSzPct val="70000"/>
              <a:buFont typeface="Wingdings" charset="2"/>
              <a:buChar char=""/>
              <a:tabLst>
                <a:tab pos="0" algn="l"/>
              </a:tabLst>
            </a:pPr>
            <a:r>
              <a:rPr lang="en-US" sz="1800" b="0" strike="noStrike" spc="-1">
                <a:solidFill>
                  <a:srgbClr val="000000"/>
                </a:solidFill>
                <a:latin typeface="Times New Roman"/>
                <a:ea typeface="DejaVu Sans"/>
              </a:rPr>
              <a:t>When motion is detected, cameras automatically start recording and the Raspberry pi device alerts the owner of the possible intrusion through mail. </a:t>
            </a:r>
            <a:endParaRPr lang="en-IN" sz="1800" b="0" strike="noStrike" spc="-1">
              <a:latin typeface="Arial"/>
            </a:endParaRPr>
          </a:p>
          <a:p>
            <a:pPr marL="274320" indent="-272520">
              <a:lnSpc>
                <a:spcPct val="100000"/>
              </a:lnSpc>
              <a:spcBef>
                <a:spcPts val="601"/>
              </a:spcBef>
              <a:tabLst>
                <a:tab pos="0" algn="l"/>
              </a:tabLst>
            </a:pPr>
            <a:endParaRPr lang="en-IN" sz="1800" b="0" strike="noStrike" spc="-1">
              <a:latin typeface="Arial"/>
            </a:endParaRPr>
          </a:p>
          <a:p>
            <a:pPr marL="274320" indent="-272520">
              <a:lnSpc>
                <a:spcPct val="100000"/>
              </a:lnSpc>
              <a:spcBef>
                <a:spcPts val="601"/>
              </a:spcBef>
              <a:buClr>
                <a:srgbClr val="FE8637"/>
              </a:buClr>
              <a:buSzPct val="70000"/>
              <a:buFont typeface="Wingdings" charset="2"/>
              <a:buChar char=""/>
              <a:tabLst>
                <a:tab pos="0" algn="l"/>
              </a:tabLst>
            </a:pPr>
            <a:r>
              <a:rPr lang="en-US" sz="1800" b="0" strike="noStrike" spc="-1">
                <a:solidFill>
                  <a:srgbClr val="000000"/>
                </a:solidFill>
                <a:latin typeface="Times New Roman"/>
                <a:ea typeface="DejaVu Sans"/>
              </a:rPr>
              <a:t>Finally captured video will convert into mp4 then it will automatically send to the owner mail.</a:t>
            </a:r>
            <a:endParaRPr lang="en-IN" sz="1800" b="0" strike="noStrike" spc="-1">
              <a:latin typeface="Arial"/>
            </a:endParaRPr>
          </a:p>
        </p:txBody>
      </p:sp>
    </p:spTree>
  </p:cSld>
  <p:clrMapOvr>
    <a:masterClrMapping/>
  </p:clrMapOvr>
  <p:transition spd="med">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457200" y="274680"/>
            <a:ext cx="7465680" cy="114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3000" b="0" strike="noStrike" cap="small" spc="-1">
                <a:solidFill>
                  <a:srgbClr val="575F6D"/>
                </a:solidFill>
                <a:latin typeface="Times New Roman"/>
                <a:ea typeface="DejaVu Sans"/>
              </a:rPr>
              <a:t>ADVANTAGES</a:t>
            </a:r>
            <a:endParaRPr lang="en-IN" sz="3000" b="0" strike="noStrike" spc="-1">
              <a:latin typeface="Arial"/>
            </a:endParaRPr>
          </a:p>
        </p:txBody>
      </p:sp>
      <p:sp>
        <p:nvSpPr>
          <p:cNvPr id="141" name="CustomShape 2"/>
          <p:cNvSpPr/>
          <p:nvPr/>
        </p:nvSpPr>
        <p:spPr>
          <a:xfrm>
            <a:off x="457200" y="1600200"/>
            <a:ext cx="8685000" cy="452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74320" indent="-272520">
              <a:lnSpc>
                <a:spcPct val="100000"/>
              </a:lnSpc>
              <a:spcBef>
                <a:spcPts val="601"/>
              </a:spcBef>
              <a:buClr>
                <a:srgbClr val="FE8637"/>
              </a:buClr>
              <a:buSzPct val="70000"/>
              <a:buFont typeface="Wingdings" charset="2"/>
              <a:buChar char=""/>
            </a:pPr>
            <a:r>
              <a:rPr lang="en-US" sz="2400" b="0" strike="noStrike" spc="-1">
                <a:solidFill>
                  <a:srgbClr val="000000"/>
                </a:solidFill>
                <a:latin typeface="Times New Roman"/>
                <a:ea typeface="DejaVu Sans"/>
              </a:rPr>
              <a:t>Secured with end-end encryption.</a:t>
            </a:r>
            <a:endParaRPr lang="en-IN" sz="2400" b="0" strike="noStrike" spc="-1">
              <a:latin typeface="Arial"/>
            </a:endParaRPr>
          </a:p>
          <a:p>
            <a:pPr marL="274320" indent="-272520">
              <a:lnSpc>
                <a:spcPct val="100000"/>
              </a:lnSpc>
              <a:spcBef>
                <a:spcPts val="601"/>
              </a:spcBef>
              <a:tabLst>
                <a:tab pos="0" algn="l"/>
              </a:tabLst>
            </a:pPr>
            <a:endParaRPr lang="en-IN" sz="2400" b="0" strike="noStrike" spc="-1">
              <a:latin typeface="Arial"/>
            </a:endParaRPr>
          </a:p>
          <a:p>
            <a:pPr marL="274320" indent="-272520">
              <a:lnSpc>
                <a:spcPct val="100000"/>
              </a:lnSpc>
              <a:spcBef>
                <a:spcPts val="601"/>
              </a:spcBef>
              <a:buClr>
                <a:srgbClr val="FE8637"/>
              </a:buClr>
              <a:buSzPct val="70000"/>
              <a:buFont typeface="Wingdings" charset="2"/>
              <a:buChar char=""/>
              <a:tabLst>
                <a:tab pos="0" algn="l"/>
              </a:tabLst>
            </a:pPr>
            <a:r>
              <a:rPr lang="en-US" sz="2400" b="0" strike="noStrike" spc="-1">
                <a:solidFill>
                  <a:srgbClr val="000000"/>
                </a:solidFill>
                <a:latin typeface="Times New Roman"/>
                <a:ea typeface="DejaVu Sans"/>
              </a:rPr>
              <a:t>Captured data automatically transferred to mail.</a:t>
            </a:r>
            <a:endParaRPr lang="en-IN" sz="2400" b="0" strike="noStrike" spc="-1">
              <a:latin typeface="Arial"/>
            </a:endParaRPr>
          </a:p>
          <a:p>
            <a:pPr marL="274320" indent="-272520">
              <a:lnSpc>
                <a:spcPct val="100000"/>
              </a:lnSpc>
              <a:spcBef>
                <a:spcPts val="601"/>
              </a:spcBef>
              <a:tabLst>
                <a:tab pos="0" algn="l"/>
              </a:tabLst>
            </a:pPr>
            <a:endParaRPr lang="en-IN" sz="2400" b="0" strike="noStrike" spc="-1">
              <a:latin typeface="Arial"/>
            </a:endParaRPr>
          </a:p>
          <a:p>
            <a:pPr marL="274320" indent="-272520">
              <a:lnSpc>
                <a:spcPct val="100000"/>
              </a:lnSpc>
              <a:spcBef>
                <a:spcPts val="601"/>
              </a:spcBef>
              <a:buClr>
                <a:srgbClr val="FE8637"/>
              </a:buClr>
              <a:buSzPct val="70000"/>
              <a:buFont typeface="Wingdings" charset="2"/>
              <a:buChar char=""/>
              <a:tabLst>
                <a:tab pos="0" algn="l"/>
              </a:tabLst>
            </a:pPr>
            <a:r>
              <a:rPr lang="en-US" sz="2400" b="0" strike="noStrike" spc="-1">
                <a:solidFill>
                  <a:srgbClr val="000000"/>
                </a:solidFill>
                <a:latin typeface="Times New Roman"/>
                <a:ea typeface="DejaVu Sans"/>
              </a:rPr>
              <a:t>Work when the intrusion detected otherwise system will not waste the power.</a:t>
            </a:r>
            <a:endParaRPr lang="en-IN" sz="2400" b="0" strike="noStrike" spc="-1">
              <a:latin typeface="Arial"/>
            </a:endParaRPr>
          </a:p>
          <a:p>
            <a:pPr marL="274320" indent="-272520">
              <a:lnSpc>
                <a:spcPct val="100000"/>
              </a:lnSpc>
              <a:spcBef>
                <a:spcPts val="601"/>
              </a:spcBef>
              <a:tabLst>
                <a:tab pos="0" algn="l"/>
              </a:tabLst>
            </a:pPr>
            <a:endParaRPr lang="en-IN" sz="2400" b="0" strike="noStrike" spc="-1">
              <a:latin typeface="Arial"/>
            </a:endParaRPr>
          </a:p>
          <a:p>
            <a:pPr marL="274320" indent="-272520">
              <a:lnSpc>
                <a:spcPct val="100000"/>
              </a:lnSpc>
              <a:spcBef>
                <a:spcPts val="601"/>
              </a:spcBef>
              <a:buClr>
                <a:srgbClr val="FE8637"/>
              </a:buClr>
              <a:buSzPct val="70000"/>
              <a:buFont typeface="Wingdings" charset="2"/>
              <a:buChar char=""/>
              <a:tabLst>
                <a:tab pos="0" algn="l"/>
              </a:tabLst>
            </a:pPr>
            <a:r>
              <a:rPr lang="en-US" sz="2400" b="0" strike="noStrike" spc="-1">
                <a:solidFill>
                  <a:srgbClr val="000000"/>
                </a:solidFill>
                <a:latin typeface="Times New Roman"/>
                <a:ea typeface="DejaVu Sans"/>
              </a:rPr>
              <a:t>Low cost portable device.</a:t>
            </a:r>
            <a:endParaRPr lang="en-IN" sz="2400" b="0" strike="noStrike" spc="-1">
              <a:latin typeface="Arial"/>
            </a:endParaRPr>
          </a:p>
        </p:txBody>
      </p:sp>
    </p:spTree>
  </p:cSld>
  <p:clrMapOvr>
    <a:masterClrMapping/>
  </p:clrMapOvr>
  <p:transition spd="med">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1"/>
          <p:cNvSpPr/>
          <p:nvPr/>
        </p:nvSpPr>
        <p:spPr>
          <a:xfrm>
            <a:off x="457200" y="274680"/>
            <a:ext cx="7465680" cy="114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US" sz="3000" b="0" strike="noStrike" cap="small" spc="-1">
                <a:solidFill>
                  <a:srgbClr val="575F6D"/>
                </a:solidFill>
                <a:latin typeface="Times New Roman"/>
                <a:ea typeface="DejaVu Sans"/>
              </a:rPr>
              <a:t>ARCHITECTURE</a:t>
            </a:r>
            <a:endParaRPr lang="en-IN" sz="3000" b="0" strike="noStrike" spc="-1">
              <a:latin typeface="Arial"/>
            </a:endParaRPr>
          </a:p>
        </p:txBody>
      </p:sp>
      <p:pic>
        <p:nvPicPr>
          <p:cNvPr id="145" name="Content Placeholder 3" descr="Block-Diagram-Raspberry-Pi-3-based-IoT-Home-Security-System.jpg"/>
          <p:cNvPicPr/>
          <p:nvPr/>
        </p:nvPicPr>
        <p:blipFill>
          <a:blip r:embed="rId2"/>
          <a:stretch/>
        </p:blipFill>
        <p:spPr>
          <a:xfrm>
            <a:off x="228600" y="1447920"/>
            <a:ext cx="8915040" cy="5058720"/>
          </a:xfrm>
          <a:prstGeom prst="rect">
            <a:avLst/>
          </a:prstGeom>
          <a:ln>
            <a:noFill/>
          </a:ln>
        </p:spPr>
      </p:pic>
    </p:spTree>
  </p:cSld>
  <p:clrMapOvr>
    <a:masterClrMapping/>
  </p:clrMapOvr>
  <p:transition spd="med">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stomShape 1"/>
          <p:cNvSpPr/>
          <p:nvPr/>
        </p:nvSpPr>
        <p:spPr>
          <a:xfrm>
            <a:off x="228600" y="0"/>
            <a:ext cx="76942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nSpc>
                <a:spcPct val="100000"/>
              </a:lnSpc>
            </a:pPr>
            <a:r>
              <a:rPr lang="en-US" sz="3200" b="0" strike="noStrike" cap="small" spc="-1">
                <a:solidFill>
                  <a:srgbClr val="575F6D"/>
                </a:solidFill>
                <a:latin typeface="Times New Roman"/>
                <a:ea typeface="DejaVu Sans"/>
              </a:rPr>
              <a:t>REQUIREMENTS</a:t>
            </a:r>
            <a:endParaRPr lang="en-IN" sz="3200" b="0" strike="noStrike" spc="-1">
              <a:latin typeface="Arial"/>
            </a:endParaRPr>
          </a:p>
        </p:txBody>
      </p:sp>
      <p:sp>
        <p:nvSpPr>
          <p:cNvPr id="147" name="CustomShape 2"/>
          <p:cNvSpPr/>
          <p:nvPr/>
        </p:nvSpPr>
        <p:spPr>
          <a:xfrm>
            <a:off x="457200" y="1143000"/>
            <a:ext cx="7465680" cy="452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601"/>
              </a:spcBef>
              <a:tabLst>
                <a:tab pos="0" algn="l"/>
              </a:tabLst>
            </a:pPr>
            <a:r>
              <a:rPr lang="en-US" sz="2400" b="0" strike="noStrike" spc="-1" dirty="0">
                <a:solidFill>
                  <a:srgbClr val="000000"/>
                </a:solidFill>
                <a:latin typeface="Times New Roman"/>
                <a:ea typeface="DejaVu Sans"/>
              </a:rPr>
              <a:t>Hardware:</a:t>
            </a:r>
            <a:endParaRPr lang="en-IN" sz="2400" b="0" strike="noStrike" spc="-1" dirty="0">
              <a:latin typeface="Arial"/>
            </a:endParaRPr>
          </a:p>
          <a:p>
            <a:pPr>
              <a:lnSpc>
                <a:spcPct val="100000"/>
              </a:lnSpc>
              <a:spcBef>
                <a:spcPts val="601"/>
              </a:spcBef>
              <a:tabLst>
                <a:tab pos="0" algn="l"/>
              </a:tabLst>
            </a:pPr>
            <a:r>
              <a:rPr lang="en-US" sz="2400" b="0" strike="noStrike" spc="-1" dirty="0">
                <a:solidFill>
                  <a:srgbClr val="000000"/>
                </a:solidFill>
                <a:latin typeface="Times New Roman"/>
                <a:ea typeface="DejaVu Sans"/>
              </a:rPr>
              <a:t> </a:t>
            </a:r>
            <a:endParaRPr lang="en-IN" sz="2400" b="0" strike="noStrike" spc="-1" dirty="0">
              <a:latin typeface="Arial"/>
            </a:endParaRPr>
          </a:p>
          <a:p>
            <a:pPr marL="274320" indent="-272520">
              <a:lnSpc>
                <a:spcPct val="100000"/>
              </a:lnSpc>
              <a:spcBef>
                <a:spcPts val="601"/>
              </a:spcBef>
              <a:buClr>
                <a:srgbClr val="FE8637"/>
              </a:buClr>
              <a:buSzPct val="70000"/>
              <a:buFont typeface="Courier New"/>
              <a:buChar char="o"/>
              <a:tabLst>
                <a:tab pos="0" algn="l"/>
              </a:tabLst>
            </a:pPr>
            <a:r>
              <a:rPr lang="en-US" sz="2400" b="0" strike="noStrike" spc="-1" dirty="0">
                <a:solidFill>
                  <a:srgbClr val="000000"/>
                </a:solidFill>
                <a:latin typeface="Times New Roman"/>
                <a:ea typeface="DejaVu Sans"/>
              </a:rPr>
              <a:t>Raspberry pi 4 with bootable </a:t>
            </a:r>
            <a:r>
              <a:rPr lang="en-US" sz="2400" b="0" strike="noStrike" spc="-1" dirty="0" err="1">
                <a:solidFill>
                  <a:srgbClr val="000000"/>
                </a:solidFill>
                <a:latin typeface="Times New Roman"/>
                <a:ea typeface="DejaVu Sans"/>
              </a:rPr>
              <a:t>raspbian</a:t>
            </a:r>
            <a:r>
              <a:rPr lang="en-US" sz="2400" b="0" strike="noStrike" spc="-1" dirty="0">
                <a:solidFill>
                  <a:srgbClr val="000000"/>
                </a:solidFill>
                <a:latin typeface="Times New Roman"/>
                <a:ea typeface="DejaVu Sans"/>
              </a:rPr>
              <a:t> OS	</a:t>
            </a:r>
            <a:endParaRPr lang="en-IN" sz="2400" b="0" strike="noStrike" spc="-1" dirty="0">
              <a:latin typeface="Arial"/>
            </a:endParaRPr>
          </a:p>
          <a:p>
            <a:pPr marL="274320" indent="-272520">
              <a:lnSpc>
                <a:spcPct val="100000"/>
              </a:lnSpc>
              <a:spcBef>
                <a:spcPts val="601"/>
              </a:spcBef>
              <a:buClr>
                <a:srgbClr val="FE8637"/>
              </a:buClr>
              <a:buSzPct val="70000"/>
              <a:buFont typeface="Courier New"/>
              <a:buChar char="o"/>
              <a:tabLst>
                <a:tab pos="0" algn="l"/>
              </a:tabLst>
            </a:pPr>
            <a:r>
              <a:rPr lang="en-US" sz="2400" b="0" strike="noStrike" spc="-1" dirty="0">
                <a:solidFill>
                  <a:srgbClr val="000000"/>
                </a:solidFill>
                <a:latin typeface="Times New Roman"/>
                <a:ea typeface="DejaVu Sans"/>
              </a:rPr>
              <a:t>Pi camera</a:t>
            </a:r>
            <a:endParaRPr lang="en-IN" sz="2400" b="0" strike="noStrike" spc="-1" dirty="0">
              <a:latin typeface="Arial"/>
            </a:endParaRPr>
          </a:p>
          <a:p>
            <a:pPr marL="274320" indent="-272520">
              <a:lnSpc>
                <a:spcPct val="100000"/>
              </a:lnSpc>
              <a:spcBef>
                <a:spcPts val="601"/>
              </a:spcBef>
              <a:buClr>
                <a:srgbClr val="FE8637"/>
              </a:buClr>
              <a:buSzPct val="70000"/>
              <a:buFont typeface="Courier New"/>
              <a:buChar char="o"/>
              <a:tabLst>
                <a:tab pos="0" algn="l"/>
              </a:tabLst>
            </a:pPr>
            <a:r>
              <a:rPr lang="en-US" sz="2400" b="0" strike="noStrike" spc="-1" dirty="0" err="1">
                <a:solidFill>
                  <a:srgbClr val="000000"/>
                </a:solidFill>
                <a:latin typeface="Times New Roman"/>
                <a:ea typeface="DejaVu Sans"/>
              </a:rPr>
              <a:t>PIR</a:t>
            </a:r>
            <a:r>
              <a:rPr lang="en-US" sz="2400" b="0" strike="noStrike" spc="-1" dirty="0">
                <a:solidFill>
                  <a:srgbClr val="000000"/>
                </a:solidFill>
                <a:latin typeface="Times New Roman"/>
                <a:ea typeface="DejaVu Sans"/>
              </a:rPr>
              <a:t> </a:t>
            </a:r>
            <a:r>
              <a:rPr lang="en-US" sz="2400" b="0" strike="noStrike" spc="-1" dirty="0" smtClean="0">
                <a:solidFill>
                  <a:srgbClr val="000000"/>
                </a:solidFill>
                <a:latin typeface="Times New Roman"/>
                <a:ea typeface="DejaVu Sans"/>
              </a:rPr>
              <a:t>sensor</a:t>
            </a:r>
          </a:p>
          <a:p>
            <a:pPr marL="274320" indent="-272520">
              <a:lnSpc>
                <a:spcPct val="100000"/>
              </a:lnSpc>
              <a:spcBef>
                <a:spcPts val="601"/>
              </a:spcBef>
              <a:buClr>
                <a:srgbClr val="FE8637"/>
              </a:buClr>
              <a:buSzPct val="70000"/>
              <a:tabLst>
                <a:tab pos="0" algn="l"/>
              </a:tabLst>
            </a:pPr>
            <a:endParaRPr lang="en-IN" sz="2400" b="0" strike="noStrike" spc="-1" dirty="0">
              <a:latin typeface="Arial"/>
            </a:endParaRPr>
          </a:p>
          <a:p>
            <a:pPr>
              <a:lnSpc>
                <a:spcPct val="100000"/>
              </a:lnSpc>
              <a:spcBef>
                <a:spcPts val="601"/>
              </a:spcBef>
              <a:tabLst>
                <a:tab pos="0" algn="l"/>
              </a:tabLst>
            </a:pPr>
            <a:endParaRPr lang="en-IN" sz="2400" b="0" strike="noStrike" spc="-1" dirty="0">
              <a:latin typeface="Arial"/>
            </a:endParaRPr>
          </a:p>
          <a:p>
            <a:pPr>
              <a:lnSpc>
                <a:spcPct val="100000"/>
              </a:lnSpc>
              <a:spcBef>
                <a:spcPts val="601"/>
              </a:spcBef>
              <a:tabLst>
                <a:tab pos="0" algn="l"/>
              </a:tabLst>
            </a:pPr>
            <a:r>
              <a:rPr lang="en-US" sz="2400" b="0" strike="noStrike" spc="-1" dirty="0">
                <a:solidFill>
                  <a:srgbClr val="000000"/>
                </a:solidFill>
                <a:latin typeface="Times New Roman"/>
                <a:ea typeface="DejaVu Sans"/>
              </a:rPr>
              <a:t>Software:</a:t>
            </a:r>
            <a:endParaRPr lang="en-IN" sz="2400" b="0" strike="noStrike" spc="-1" dirty="0">
              <a:latin typeface="Arial"/>
            </a:endParaRPr>
          </a:p>
          <a:p>
            <a:pPr marL="274320" indent="-272520">
              <a:lnSpc>
                <a:spcPct val="100000"/>
              </a:lnSpc>
              <a:spcBef>
                <a:spcPts val="601"/>
              </a:spcBef>
              <a:buClr>
                <a:srgbClr val="FE8637"/>
              </a:buClr>
              <a:buSzPct val="70000"/>
              <a:buFont typeface="Courier New"/>
              <a:buChar char="o"/>
              <a:tabLst>
                <a:tab pos="0" algn="l"/>
              </a:tabLst>
            </a:pPr>
            <a:r>
              <a:rPr lang="en-US" sz="2400" b="0" strike="noStrike" spc="-1" dirty="0">
                <a:solidFill>
                  <a:srgbClr val="000000"/>
                </a:solidFill>
                <a:latin typeface="Times New Roman"/>
                <a:ea typeface="DejaVu Sans"/>
              </a:rPr>
              <a:t>Python IDE 3.7</a:t>
            </a:r>
            <a:endParaRPr lang="en-IN" sz="2400" b="0" strike="noStrike" spc="-1" dirty="0">
              <a:latin typeface="Arial"/>
            </a:endParaRPr>
          </a:p>
          <a:p>
            <a:pPr marL="274320" indent="-272520">
              <a:lnSpc>
                <a:spcPct val="100000"/>
              </a:lnSpc>
              <a:spcBef>
                <a:spcPts val="601"/>
              </a:spcBef>
              <a:buClr>
                <a:srgbClr val="FE8637"/>
              </a:buClr>
              <a:buSzPct val="70000"/>
              <a:buFont typeface="Courier New"/>
              <a:buChar char="o"/>
              <a:tabLst>
                <a:tab pos="0" algn="l"/>
              </a:tabLst>
            </a:pPr>
            <a:r>
              <a:rPr lang="en-US" sz="2400" b="0" strike="noStrike" spc="-1" dirty="0" err="1">
                <a:solidFill>
                  <a:srgbClr val="000000"/>
                </a:solidFill>
                <a:latin typeface="Times New Roman"/>
                <a:ea typeface="DejaVu Sans"/>
              </a:rPr>
              <a:t>Raspbian</a:t>
            </a:r>
            <a:r>
              <a:rPr lang="en-US" sz="2400" b="0" strike="noStrike" spc="-1" dirty="0">
                <a:solidFill>
                  <a:srgbClr val="000000"/>
                </a:solidFill>
                <a:latin typeface="Times New Roman"/>
                <a:ea typeface="DejaVu Sans"/>
              </a:rPr>
              <a:t> OS</a:t>
            </a:r>
            <a:endParaRPr lang="en-IN" sz="2400" b="0" strike="noStrike" spc="-1" dirty="0">
              <a:latin typeface="Arial"/>
            </a:endParaRPr>
          </a:p>
        </p:txBody>
      </p:sp>
    </p:spTree>
  </p:cSld>
  <p:clrMapOvr>
    <a:masterClrMapping/>
  </p:clrMapOvr>
  <p:transition spd="med">
    <p:wipe dir="d"/>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859</TotalTime>
  <Words>876</Words>
  <Application>Microsoft Office PowerPoint</Application>
  <PresentationFormat>On-screen Show (4:3)</PresentationFormat>
  <Paragraphs>111</Paragraphs>
  <Slides>19</Slides>
  <Notes>0</Notes>
  <HiddenSlides>0</HiddenSlides>
  <MMClips>0</MMClips>
  <ScaleCrop>false</ScaleCrop>
  <HeadingPairs>
    <vt:vector size="4" baseType="variant">
      <vt:variant>
        <vt:lpstr>Theme</vt:lpstr>
      </vt:variant>
      <vt:variant>
        <vt:i4>3</vt:i4>
      </vt:variant>
      <vt:variant>
        <vt:lpstr>Slide Titles</vt:lpstr>
      </vt:variant>
      <vt:variant>
        <vt:i4>19</vt:i4>
      </vt:variant>
    </vt:vector>
  </HeadingPairs>
  <TitlesOfParts>
    <vt:vector size="22" baseType="lpstr">
      <vt:lpstr>Office Theme</vt:lpstr>
      <vt:lpstr>Office Theme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SECURITY SYSTEM WITH  RASPBERRY PI4 AND PIR            SENSOR</dc:title>
  <dc:subject/>
  <dc:creator>SAKTHI.B</dc:creator>
  <dc:description/>
  <cp:lastModifiedBy>welcome</cp:lastModifiedBy>
  <cp:revision>118</cp:revision>
  <dcterms:created xsi:type="dcterms:W3CDTF">2021-01-07T08:29:56Z</dcterms:created>
  <dcterms:modified xsi:type="dcterms:W3CDTF">2021-03-28T11:55:11Z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20</vt:i4>
  </property>
</Properties>
</file>