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6" r:id="rId14"/>
    <p:sldId id="268" r:id="rId15"/>
    <p:sldId id="272" r:id="rId16"/>
    <p:sldId id="271" r:id="rId17"/>
    <p:sldId id="270" r:id="rId18"/>
    <p:sldId id="273" r:id="rId19"/>
    <p:sldId id="276" r:id="rId20"/>
    <p:sldId id="275" r:id="rId21"/>
    <p:sldId id="274" r:id="rId22"/>
    <p:sldId id="277" r:id="rId23"/>
    <p:sldId id="278" r:id="rId24"/>
    <p:sldId id="279" r:id="rId25"/>
    <p:sldId id="280" r:id="rId26"/>
    <p:sldId id="284" r:id="rId27"/>
    <p:sldId id="287" r:id="rId28"/>
    <p:sldId id="288" r:id="rId29"/>
    <p:sldId id="286" r:id="rId30"/>
    <p:sldId id="285" r:id="rId31"/>
    <p:sldId id="283" r:id="rId32"/>
    <p:sldId id="282" r:id="rId33"/>
    <p:sldId id="291" r:id="rId34"/>
    <p:sldId id="289" r:id="rId35"/>
    <p:sldId id="290" r:id="rId36"/>
    <p:sldId id="28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2EA47AA-3726-4A93-B147-43BC2E280A13}"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0788B-70A4-4E28-848E-69B01C3CDA12}"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A47AA-3726-4A93-B147-43BC2E280A13}"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A47AA-3726-4A93-B147-43BC2E280A13}"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A47AA-3726-4A93-B147-43BC2E280A13}"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2EA47AA-3726-4A93-B147-43BC2E280A13}" type="datetimeFigureOut">
              <a:rPr lang="en-IN" smtClean="0"/>
              <a:t>05-03-2023</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8FB0788B-70A4-4E28-848E-69B01C3CDA1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EA47AA-3726-4A93-B147-43BC2E280A13}"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EA47AA-3726-4A93-B147-43BC2E280A13}"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EA47AA-3726-4A93-B147-43BC2E280A13}"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47AA-3726-4A93-B147-43BC2E280A13}"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B0788B-70A4-4E28-848E-69B01C3CDA12}" type="slidenum">
              <a:rPr lang="en-IN" smtClean="0"/>
              <a:t>‹#›</a:t>
            </a:fld>
            <a:endParaRPr lang="en-I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EA47AA-3726-4A93-B147-43BC2E280A13}"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B0788B-70A4-4E28-848E-69B01C3CDA12}"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2EA47AA-3726-4A93-B147-43BC2E280A13}"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B0788B-70A4-4E28-848E-69B01C3CDA12}"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2EA47AA-3726-4A93-B147-43BC2E280A13}" type="datetimeFigureOut">
              <a:rPr lang="en-IN" smtClean="0"/>
              <a:t>05-03-2023</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FB0788B-70A4-4E28-848E-69B01C3CDA1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randomBar dir="vert"/>
  </p:transition>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ashicorp.com/" TargetMode="External"/><Relationship Id="rId7" Type="http://schemas.openxmlformats.org/officeDocument/2006/relationships/hyperlink" Target="https://github.com/hashicorp/terraform" TargetMode="External"/><Relationship Id="rId2" Type="http://schemas.openxmlformats.org/officeDocument/2006/relationships/hyperlink" Target="https://www.terraform.io/intro/" TargetMode="External"/><Relationship Id="rId1" Type="http://schemas.openxmlformats.org/officeDocument/2006/relationships/slideLayout" Target="../slideLayouts/slideLayout2.xml"/><Relationship Id="rId6" Type="http://schemas.openxmlformats.org/officeDocument/2006/relationships/hyperlink" Target="https://www.terraform.io/docs/commands/graph.html" TargetMode="External"/><Relationship Id="rId5" Type="http://schemas.openxmlformats.org/officeDocument/2006/relationships/hyperlink" Target="https://aws.amazon.com/cloudformation/" TargetMode="External"/><Relationship Id="rId4" Type="http://schemas.openxmlformats.org/officeDocument/2006/relationships/hyperlink" Target="https://aws.amazon.com/solutions/partners/dev-op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docs.aws.amazon.com/general/latest/gr/aws-access-keys-best-practices.html" TargetMode="External"/><Relationship Id="rId2" Type="http://schemas.openxmlformats.org/officeDocument/2006/relationships/hyperlink" Target="https://blogs.aws.amazon.com/security/post/Tx3D6U6WSFGOK2H/A-New-and-Standardized-Way-to-Manage-Credentials-in-the-AWS-SDKs" TargetMode="External"/><Relationship Id="rId1" Type="http://schemas.openxmlformats.org/officeDocument/2006/relationships/slideLayout" Target="../slideLayouts/slideLayout2.xml"/><Relationship Id="rId4" Type="http://schemas.openxmlformats.org/officeDocument/2006/relationships/hyperlink" Target="http://docs.aws.amazon.com/codedeploy/latest/userguide/how-to-create-iam-instance-profi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aws.amazon.com/elasticloadbalancing" TargetMode="External"/><Relationship Id="rId2" Type="http://schemas.openxmlformats.org/officeDocument/2006/relationships/hyperlink" Target="http://docs.aws.amazon.com/IAM/latest/UserGuide/access_policies.html" TargetMode="External"/><Relationship Id="rId1" Type="http://schemas.openxmlformats.org/officeDocument/2006/relationships/slideLayout" Target="../slideLayouts/slideLayout2.xml"/><Relationship Id="rId5" Type="http://schemas.openxmlformats.org/officeDocument/2006/relationships/hyperlink" Target="http://aws.amazon.com/redshift" TargetMode="External"/><Relationship Id="rId4" Type="http://schemas.openxmlformats.org/officeDocument/2006/relationships/hyperlink" Target="http://aws.amazon.com/autoscal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elasticbeanstalk" TargetMode="External"/><Relationship Id="rId2" Type="http://schemas.openxmlformats.org/officeDocument/2006/relationships/hyperlink" Target="http://aws.amazon.com/ec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ws.amazon.com/codecommit" TargetMode="External"/><Relationship Id="rId2" Type="http://schemas.openxmlformats.org/officeDocument/2006/relationships/hyperlink" Target="https://github.com/awslabs/apn-blog/tree/tf_blog_v1.0/terraform_demo/main.tf" TargetMode="External"/><Relationship Id="rId1" Type="http://schemas.openxmlformats.org/officeDocument/2006/relationships/slideLayout" Target="../slideLayouts/slideLayout2.xml"/><Relationship Id="rId4" Type="http://schemas.openxmlformats.org/officeDocument/2006/relationships/hyperlink" Target="https://aws.amazon.com/s3/"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wslabs/apn-blog/tree/tf_blog_v1.0/terraform_demo/main.t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rraform.io/docs/modules/sourc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wslabs/apn-blog/tree/tf_blog_v1.0/terraform_demo/autoscaling_groups/webapp-asg.tf" TargetMode="External"/><Relationship Id="rId2" Type="http://schemas.openxmlformats.org/officeDocument/2006/relationships/hyperlink" Target="https://github.com/awslabs/apn-blog/tree/tf_blog_v1.0/terraform_demo/autoscaling_groups" TargetMode="External"/><Relationship Id="rId1" Type="http://schemas.openxmlformats.org/officeDocument/2006/relationships/slideLayout" Target="../slideLayouts/slideLayout2.xml"/><Relationship Id="rId4" Type="http://schemas.openxmlformats.org/officeDocument/2006/relationships/hyperlink" Target="https://github.com/awslabs/apn-blog/tree/tf_blog_v1.0/terraform_demo/autoscaling_groups/variables.tf"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wslabs/apn-blog/tree/tf_blog_v1.0/terraform_demo/load_balancers/webapp-elb.t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awslabs/apn-blog/tree/tf_blog_v1.0/terraform_demo/main.tf" TargetMode="External"/><Relationship Id="rId2" Type="http://schemas.openxmlformats.org/officeDocument/2006/relationships/hyperlink" Target="https://github.com/awslabs/apn-blog/tree/tf_blog_v1.0/terraform_demo/load_balancers/webapp-elb.tf" TargetMode="External"/><Relationship Id="rId1" Type="http://schemas.openxmlformats.org/officeDocument/2006/relationships/slideLayout" Target="../slideLayouts/slideLayout2.xml"/><Relationship Id="rId5" Type="http://schemas.openxmlformats.org/officeDocument/2006/relationships/hyperlink" Target="https://github.com/awslabs/apn-blog/tree/tf_blog_v1.0/terraform_demo/autoscaling_groups/webapp-asg.tf" TargetMode="External"/><Relationship Id="rId4" Type="http://schemas.openxmlformats.org/officeDocument/2006/relationships/hyperlink" Target="https://github.com/awslabs/apn-blog/tree/tf_blog_v1.0/terraform_demo/autoscaling_groups/variables.t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Algerian" pitchFamily="82" charset="0"/>
              </a:rPr>
              <a:t>AWS TERRAFORM</a:t>
            </a:r>
            <a:endParaRPr lang="en-IN" dirty="0">
              <a:latin typeface="Algerian" pitchFamily="82" charset="0"/>
            </a:endParaRPr>
          </a:p>
        </p:txBody>
      </p:sp>
      <p:sp>
        <p:nvSpPr>
          <p:cNvPr id="3" name="Subtitle 2"/>
          <p:cNvSpPr>
            <a:spLocks noGrp="1"/>
          </p:cNvSpPr>
          <p:nvPr>
            <p:ph type="subTitle" idx="1"/>
          </p:nvPr>
        </p:nvSpPr>
        <p:spPr/>
        <p:txBody>
          <a:bodyPr>
            <a:normAutofit fontScale="92500" lnSpcReduction="10000"/>
          </a:bodyPr>
          <a:lstStyle/>
          <a:p>
            <a:r>
              <a:rPr lang="en-IN" dirty="0" smtClean="0"/>
              <a:t>PRESENTED</a:t>
            </a:r>
          </a:p>
          <a:p>
            <a:r>
              <a:rPr lang="en-IN" dirty="0" smtClean="0"/>
              <a:t>BY</a:t>
            </a:r>
          </a:p>
          <a:p>
            <a:r>
              <a:rPr lang="en-IN" dirty="0" smtClean="0"/>
              <a:t>                    S.HARIHARANB.E.,</a:t>
            </a:r>
            <a:endParaRPr lang="en-IN" dirty="0"/>
          </a:p>
        </p:txBody>
      </p:sp>
    </p:spTree>
    <p:extLst>
      <p:ext uri="{BB962C8B-B14F-4D97-AF65-F5344CB8AC3E}">
        <p14:creationId xmlns:p14="http://schemas.microsoft.com/office/powerpoint/2010/main" val="25025147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a:t>Apply changes</a:t>
            </a:r>
            <a:br>
              <a:rPr lang="en-IN" b="0" dirty="0"/>
            </a:br>
            <a:endParaRPr lang="en-IN" dirty="0"/>
          </a:p>
        </p:txBody>
      </p:sp>
      <p:sp>
        <p:nvSpPr>
          <p:cNvPr id="3" name="Content Placeholder 2"/>
          <p:cNvSpPr>
            <a:spLocks noGrp="1"/>
          </p:cNvSpPr>
          <p:nvPr>
            <p:ph idx="1"/>
          </p:nvPr>
        </p:nvSpPr>
        <p:spPr/>
        <p:txBody>
          <a:bodyPr>
            <a:normAutofit fontScale="92500"/>
          </a:bodyPr>
          <a:lstStyle/>
          <a:p>
            <a:r>
              <a:rPr lang="en-US" dirty="0"/>
              <a:t>In the same directory as the instance.tf file you created, run this command:</a:t>
            </a:r>
          </a:p>
          <a:p>
            <a:r>
              <a:rPr lang="en-US" dirty="0" err="1"/>
              <a:t>terraform</a:t>
            </a:r>
            <a:r>
              <a:rPr lang="en-US" dirty="0"/>
              <a:t> apply</a:t>
            </a:r>
          </a:p>
          <a:p>
            <a:r>
              <a:rPr lang="en-US" dirty="0" err="1"/>
              <a:t>Copied!content_copy</a:t>
            </a:r>
            <a:endParaRPr lang="en-US" dirty="0"/>
          </a:p>
          <a:p>
            <a:r>
              <a:rPr lang="en-US" dirty="0"/>
              <a:t>This output shows the Execution Plan, which describes the actions </a:t>
            </a:r>
            <a:r>
              <a:rPr lang="en-US" dirty="0" err="1"/>
              <a:t>Terraform</a:t>
            </a:r>
            <a:r>
              <a:rPr lang="en-US" dirty="0"/>
              <a:t> will take in order to change real infrastructure to match the configuration. The output format is similar to the diff format generated by tools like </a:t>
            </a:r>
            <a:r>
              <a:rPr lang="en-US" dirty="0" err="1"/>
              <a:t>Git</a:t>
            </a:r>
            <a:r>
              <a:rPr lang="en-US" dirty="0"/>
              <a:t>.</a:t>
            </a:r>
          </a:p>
          <a:p>
            <a:r>
              <a:rPr lang="en-US" dirty="0"/>
              <a:t>There is a + next to </a:t>
            </a:r>
            <a:r>
              <a:rPr lang="en-US" dirty="0" err="1"/>
              <a:t>google_compute_instance.terraform</a:t>
            </a:r>
            <a:r>
              <a:rPr lang="en-US" dirty="0"/>
              <a:t>, which means that </a:t>
            </a:r>
            <a:r>
              <a:rPr lang="en-US" dirty="0" err="1"/>
              <a:t>Terraform</a:t>
            </a:r>
            <a:r>
              <a:rPr lang="en-US" dirty="0"/>
              <a:t> will create this resource. Following that are the attributes that will be set. When the value displayed is &lt;computed&gt;, it means that the value won't be known until the resource is created.</a:t>
            </a:r>
          </a:p>
          <a:p>
            <a:endParaRPr lang="en-IN" dirty="0"/>
          </a:p>
        </p:txBody>
      </p:sp>
    </p:spTree>
    <p:extLst>
      <p:ext uri="{BB962C8B-B14F-4D97-AF65-F5344CB8AC3E}">
        <p14:creationId xmlns:p14="http://schemas.microsoft.com/office/powerpoint/2010/main" val="1970348250"/>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OUTPUT</a:t>
            </a:r>
            <a:endParaRPr lang="en-IN" dirty="0"/>
          </a:p>
        </p:txBody>
      </p:sp>
      <p:sp>
        <p:nvSpPr>
          <p:cNvPr id="3" name="Content Placeholder 2"/>
          <p:cNvSpPr>
            <a:spLocks noGrp="1"/>
          </p:cNvSpPr>
          <p:nvPr>
            <p:ph idx="1"/>
          </p:nvPr>
        </p:nvSpPr>
        <p:spPr/>
        <p:txBody>
          <a:bodyPr>
            <a:normAutofit fontScale="92500" lnSpcReduction="10000"/>
          </a:bodyPr>
          <a:lstStyle/>
          <a:p>
            <a:r>
              <a:rPr lang="en-US" dirty="0"/>
              <a:t>An execution plan has been generated and is shown below. Resource actions are indicated with the following symbols: + create </a:t>
            </a:r>
            <a:r>
              <a:rPr lang="en-US" dirty="0" err="1"/>
              <a:t>Terraform</a:t>
            </a:r>
            <a:r>
              <a:rPr lang="en-US" dirty="0"/>
              <a:t> will perform the following actions: </a:t>
            </a:r>
            <a:r>
              <a:rPr lang="en-US" dirty="0"/>
              <a:t># </a:t>
            </a:r>
            <a:r>
              <a:rPr lang="en-US" dirty="0" err="1"/>
              <a:t>google_compute_instance.default</a:t>
            </a:r>
            <a:r>
              <a:rPr lang="en-US" dirty="0"/>
              <a:t> will be created</a:t>
            </a:r>
            <a:r>
              <a:rPr lang="en-US" dirty="0"/>
              <a:t> </a:t>
            </a:r>
            <a:r>
              <a:rPr lang="en-US" dirty="0" smtClean="0"/>
              <a:t>\</a:t>
            </a:r>
          </a:p>
          <a:p>
            <a:r>
              <a:rPr lang="en-US" dirty="0" smtClean="0"/>
              <a:t>+ </a:t>
            </a:r>
            <a:r>
              <a:rPr lang="en-US" dirty="0"/>
              <a:t>resource </a:t>
            </a:r>
            <a:r>
              <a:rPr lang="en-US" dirty="0"/>
              <a:t>"</a:t>
            </a:r>
            <a:r>
              <a:rPr lang="en-US" dirty="0" err="1"/>
              <a:t>google_compute_instance</a:t>
            </a:r>
            <a:r>
              <a:rPr lang="en-US" dirty="0"/>
              <a:t>"</a:t>
            </a:r>
            <a:r>
              <a:rPr lang="en-US" dirty="0"/>
              <a:t> </a:t>
            </a:r>
            <a:r>
              <a:rPr lang="en-US" dirty="0"/>
              <a:t>"default"</a:t>
            </a:r>
            <a:r>
              <a:rPr lang="en-US" dirty="0"/>
              <a:t> { + </a:t>
            </a:r>
            <a:r>
              <a:rPr lang="en-US" dirty="0" err="1"/>
              <a:t>can_ip_forward</a:t>
            </a:r>
            <a:r>
              <a:rPr lang="en-US" dirty="0"/>
              <a:t> = false </a:t>
            </a:r>
            <a:endParaRPr lang="en-US" dirty="0" smtClean="0"/>
          </a:p>
          <a:p>
            <a:r>
              <a:rPr lang="en-US" dirty="0" smtClean="0"/>
              <a:t>+ </a:t>
            </a:r>
            <a:r>
              <a:rPr lang="en-US" dirty="0" err="1"/>
              <a:t>cpu_platform</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deletion_protection</a:t>
            </a:r>
            <a:r>
              <a:rPr lang="en-US" dirty="0"/>
              <a:t> = false </a:t>
            </a:r>
            <a:endParaRPr lang="en-US" dirty="0" smtClean="0"/>
          </a:p>
          <a:p>
            <a:r>
              <a:rPr lang="en-US" dirty="0" smtClean="0"/>
              <a:t>+ </a:t>
            </a:r>
            <a:r>
              <a:rPr lang="en-US" dirty="0" err="1"/>
              <a:t>guest_accelerator</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a:t>id = (known </a:t>
            </a:r>
            <a:r>
              <a:rPr lang="en-US" dirty="0"/>
              <a:t>after</a:t>
            </a:r>
            <a:r>
              <a:rPr lang="en-US" dirty="0"/>
              <a:t> </a:t>
            </a:r>
            <a:r>
              <a:rPr lang="en-US" dirty="0"/>
              <a:t>apply</a:t>
            </a:r>
            <a:r>
              <a:rPr lang="en-US" dirty="0" smtClean="0"/>
              <a:t>)</a:t>
            </a:r>
          </a:p>
          <a:p>
            <a:r>
              <a:rPr lang="en-US" dirty="0" smtClean="0"/>
              <a:t> </a:t>
            </a:r>
            <a:r>
              <a:rPr lang="en-US" dirty="0"/>
              <a:t>+ </a:t>
            </a:r>
            <a:r>
              <a:rPr lang="en-US" dirty="0" err="1"/>
              <a:t>instance_id</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label_fingerprint</a:t>
            </a:r>
            <a:r>
              <a:rPr lang="en-US" dirty="0"/>
              <a:t> = (known </a:t>
            </a:r>
            <a:r>
              <a:rPr lang="en-US" dirty="0"/>
              <a:t>after</a:t>
            </a:r>
            <a:r>
              <a:rPr lang="en-US" dirty="0"/>
              <a:t> </a:t>
            </a:r>
            <a:r>
              <a:rPr lang="en-US" dirty="0"/>
              <a:t>apply</a:t>
            </a:r>
            <a:r>
              <a:rPr lang="en-US" dirty="0"/>
              <a:t>)</a:t>
            </a:r>
            <a:endParaRPr lang="en-IN" dirty="0"/>
          </a:p>
        </p:txBody>
      </p:sp>
    </p:spTree>
    <p:extLst>
      <p:ext uri="{BB962C8B-B14F-4D97-AF65-F5344CB8AC3E}">
        <p14:creationId xmlns:p14="http://schemas.microsoft.com/office/powerpoint/2010/main" val="2867861426"/>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 </a:t>
            </a:r>
            <a:r>
              <a:rPr lang="en-IN" dirty="0" err="1"/>
              <a:t>machine_type</a:t>
            </a:r>
            <a:r>
              <a:rPr lang="en-IN" dirty="0"/>
              <a:t> = </a:t>
            </a:r>
            <a:r>
              <a:rPr lang="en-IN" dirty="0"/>
              <a:t>"</a:t>
            </a:r>
            <a:r>
              <a:rPr lang="en-IN" dirty="0" smtClean="0"/>
              <a:t>n1-standard-1“</a:t>
            </a:r>
          </a:p>
          <a:p>
            <a:r>
              <a:rPr lang="en-IN" dirty="0" smtClean="0"/>
              <a:t> </a:t>
            </a:r>
            <a:r>
              <a:rPr lang="en-IN" dirty="0"/>
              <a:t>+ </a:t>
            </a:r>
            <a:r>
              <a:rPr lang="en-IN" dirty="0" err="1"/>
              <a:t>metadata_fingerprint</a:t>
            </a:r>
            <a:r>
              <a:rPr lang="en-IN" dirty="0"/>
              <a:t> = (known </a:t>
            </a:r>
            <a:r>
              <a:rPr lang="en-IN" dirty="0"/>
              <a:t>after</a:t>
            </a:r>
            <a:r>
              <a:rPr lang="en-IN" dirty="0"/>
              <a:t> </a:t>
            </a:r>
            <a:r>
              <a:rPr lang="en-IN" dirty="0"/>
              <a:t>apply</a:t>
            </a:r>
            <a:r>
              <a:rPr lang="en-IN" dirty="0"/>
              <a:t>) </a:t>
            </a:r>
            <a:endParaRPr lang="en-IN" dirty="0" smtClean="0"/>
          </a:p>
          <a:p>
            <a:r>
              <a:rPr lang="en-IN" dirty="0" smtClean="0"/>
              <a:t>+ </a:t>
            </a:r>
            <a:r>
              <a:rPr lang="en-IN" dirty="0"/>
              <a:t>name = </a:t>
            </a:r>
            <a:r>
              <a:rPr lang="en-IN" dirty="0"/>
              <a:t>"</a:t>
            </a:r>
            <a:r>
              <a:rPr lang="en-IN" dirty="0" err="1"/>
              <a:t>terraform</a:t>
            </a:r>
            <a:r>
              <a:rPr lang="en-IN" dirty="0"/>
              <a:t>"</a:t>
            </a:r>
            <a:r>
              <a:rPr lang="en-IN" dirty="0"/>
              <a:t> </a:t>
            </a:r>
            <a:endParaRPr lang="en-IN" dirty="0" smtClean="0"/>
          </a:p>
          <a:p>
            <a:r>
              <a:rPr lang="en-IN" dirty="0" smtClean="0"/>
              <a:t>+ </a:t>
            </a:r>
            <a:r>
              <a:rPr lang="en-IN" dirty="0"/>
              <a:t>project = </a:t>
            </a:r>
            <a:r>
              <a:rPr lang="en-IN" dirty="0"/>
              <a:t>"</a:t>
            </a:r>
            <a:r>
              <a:rPr lang="en-IN" dirty="0" smtClean="0"/>
              <a:t>qwiklabs-gcp-42390cc9da8a4c4b“</a:t>
            </a:r>
          </a:p>
          <a:p>
            <a:r>
              <a:rPr lang="en-IN" dirty="0" smtClean="0"/>
              <a:t> </a:t>
            </a:r>
            <a:r>
              <a:rPr lang="en-IN" dirty="0"/>
              <a:t>+ </a:t>
            </a:r>
            <a:r>
              <a:rPr lang="en-IN" dirty="0" err="1"/>
              <a:t>self_link</a:t>
            </a:r>
            <a:r>
              <a:rPr lang="en-IN" dirty="0"/>
              <a:t> = (known </a:t>
            </a:r>
            <a:r>
              <a:rPr lang="en-IN" dirty="0"/>
              <a:t>after</a:t>
            </a:r>
            <a:r>
              <a:rPr lang="en-IN" dirty="0"/>
              <a:t> </a:t>
            </a:r>
            <a:r>
              <a:rPr lang="en-IN" dirty="0"/>
              <a:t>apply</a:t>
            </a:r>
            <a:r>
              <a:rPr lang="en-IN" dirty="0" smtClean="0"/>
              <a:t>)</a:t>
            </a:r>
          </a:p>
          <a:p>
            <a:r>
              <a:rPr lang="en-IN" dirty="0" smtClean="0"/>
              <a:t> </a:t>
            </a:r>
            <a:r>
              <a:rPr lang="en-IN" dirty="0"/>
              <a:t>+ </a:t>
            </a:r>
            <a:r>
              <a:rPr lang="en-IN" dirty="0" err="1"/>
              <a:t>tags_fingerprint</a:t>
            </a:r>
            <a:r>
              <a:rPr lang="en-IN" dirty="0"/>
              <a:t> = (known </a:t>
            </a:r>
            <a:r>
              <a:rPr lang="en-IN" dirty="0"/>
              <a:t>after</a:t>
            </a:r>
            <a:r>
              <a:rPr lang="en-IN" dirty="0"/>
              <a:t> </a:t>
            </a:r>
            <a:r>
              <a:rPr lang="en-IN" dirty="0"/>
              <a:t>apply</a:t>
            </a:r>
            <a:r>
              <a:rPr lang="en-IN" dirty="0"/>
              <a:t>) </a:t>
            </a:r>
            <a:endParaRPr lang="en-IN" dirty="0" smtClean="0"/>
          </a:p>
          <a:p>
            <a:r>
              <a:rPr lang="en-IN" dirty="0" smtClean="0"/>
              <a:t>+ </a:t>
            </a:r>
            <a:r>
              <a:rPr lang="en-IN" dirty="0"/>
              <a:t>zone = </a:t>
            </a:r>
            <a:r>
              <a:rPr lang="en-IN" dirty="0"/>
              <a:t>"us-west1-c"</a:t>
            </a:r>
            <a:endParaRPr lang="en-IN" dirty="0"/>
          </a:p>
        </p:txBody>
      </p:sp>
    </p:spTree>
    <p:extLst>
      <p:ext uri="{BB962C8B-B14F-4D97-AF65-F5344CB8AC3E}">
        <p14:creationId xmlns:p14="http://schemas.microsoft.com/office/powerpoint/2010/main" val="113164325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 </a:t>
            </a:r>
            <a:r>
              <a:rPr lang="en-IN" dirty="0" err="1"/>
              <a:t>boot_disk</a:t>
            </a:r>
            <a:r>
              <a:rPr lang="en-IN" dirty="0"/>
              <a:t> { + </a:t>
            </a:r>
            <a:r>
              <a:rPr lang="en-IN" dirty="0" err="1"/>
              <a:t>auto_delete</a:t>
            </a:r>
            <a:r>
              <a:rPr lang="en-IN" dirty="0"/>
              <a:t> = true + </a:t>
            </a:r>
            <a:r>
              <a:rPr lang="en-IN" dirty="0" err="1"/>
              <a:t>device_name</a:t>
            </a:r>
            <a:r>
              <a:rPr lang="en-IN" dirty="0"/>
              <a:t> = (known </a:t>
            </a:r>
            <a:r>
              <a:rPr lang="en-IN" dirty="0"/>
              <a:t>after</a:t>
            </a:r>
            <a:r>
              <a:rPr lang="en-IN" dirty="0"/>
              <a:t> </a:t>
            </a:r>
            <a:r>
              <a:rPr lang="en-IN" dirty="0"/>
              <a:t>apply</a:t>
            </a:r>
            <a:r>
              <a:rPr lang="en-IN" dirty="0"/>
              <a:t>) </a:t>
            </a:r>
            <a:endParaRPr lang="en-IN" dirty="0" smtClean="0"/>
          </a:p>
          <a:p>
            <a:r>
              <a:rPr lang="en-IN" dirty="0" smtClean="0"/>
              <a:t>+ </a:t>
            </a:r>
            <a:r>
              <a:rPr lang="en-IN" dirty="0"/>
              <a:t>disk_encryption_key_sha256 = (known </a:t>
            </a:r>
            <a:r>
              <a:rPr lang="en-IN" dirty="0"/>
              <a:t>after</a:t>
            </a:r>
            <a:r>
              <a:rPr lang="en-IN" dirty="0"/>
              <a:t> </a:t>
            </a:r>
            <a:r>
              <a:rPr lang="en-IN" dirty="0"/>
              <a:t>apply</a:t>
            </a:r>
            <a:r>
              <a:rPr lang="en-IN" dirty="0"/>
              <a:t>) + </a:t>
            </a:r>
            <a:r>
              <a:rPr lang="en-IN" dirty="0" err="1"/>
              <a:t>kms_key_self_link</a:t>
            </a:r>
            <a:r>
              <a:rPr lang="en-IN" dirty="0"/>
              <a:t> = (known </a:t>
            </a:r>
            <a:r>
              <a:rPr lang="en-IN" dirty="0"/>
              <a:t>after</a:t>
            </a:r>
            <a:r>
              <a:rPr lang="en-IN" dirty="0"/>
              <a:t> </a:t>
            </a:r>
            <a:r>
              <a:rPr lang="en-IN" dirty="0"/>
              <a:t>apply</a:t>
            </a:r>
            <a:r>
              <a:rPr lang="en-IN" dirty="0"/>
              <a:t>) </a:t>
            </a:r>
            <a:endParaRPr lang="en-IN" dirty="0" smtClean="0"/>
          </a:p>
          <a:p>
            <a:r>
              <a:rPr lang="en-IN" dirty="0" smtClean="0"/>
              <a:t>+ </a:t>
            </a:r>
            <a:r>
              <a:rPr lang="en-IN" dirty="0"/>
              <a:t>source</a:t>
            </a:r>
            <a:r>
              <a:rPr lang="en-IN" dirty="0"/>
              <a:t> = (known </a:t>
            </a:r>
            <a:r>
              <a:rPr lang="en-IN" dirty="0"/>
              <a:t>after</a:t>
            </a:r>
            <a:r>
              <a:rPr lang="en-IN" dirty="0"/>
              <a:t> </a:t>
            </a:r>
            <a:r>
              <a:rPr lang="en-IN" dirty="0"/>
              <a:t>apply</a:t>
            </a:r>
            <a:r>
              <a:rPr lang="en-IN" dirty="0"/>
              <a:t>) </a:t>
            </a:r>
            <a:endParaRPr lang="en-IN" dirty="0" smtClean="0"/>
          </a:p>
          <a:p>
            <a:r>
              <a:rPr lang="en-IN" dirty="0" smtClean="0"/>
              <a:t>+ </a:t>
            </a:r>
            <a:r>
              <a:rPr lang="en-IN" dirty="0" err="1"/>
              <a:t>initialize_params</a:t>
            </a:r>
            <a:r>
              <a:rPr lang="en-IN" dirty="0"/>
              <a:t> { + image = </a:t>
            </a:r>
            <a:r>
              <a:rPr lang="en-IN" dirty="0"/>
              <a:t>"</a:t>
            </a:r>
            <a:r>
              <a:rPr lang="en-IN" dirty="0" err="1"/>
              <a:t>debian</a:t>
            </a:r>
            <a:r>
              <a:rPr lang="en-IN" dirty="0"/>
              <a:t>-cloud/debian-11"</a:t>
            </a:r>
            <a:r>
              <a:rPr lang="en-IN" dirty="0"/>
              <a:t> </a:t>
            </a:r>
            <a:endParaRPr lang="en-IN" dirty="0" smtClean="0"/>
          </a:p>
          <a:p>
            <a:r>
              <a:rPr lang="en-IN" dirty="0" smtClean="0"/>
              <a:t>+ </a:t>
            </a:r>
            <a:r>
              <a:rPr lang="en-IN" dirty="0"/>
              <a:t>labels = (known </a:t>
            </a:r>
            <a:r>
              <a:rPr lang="en-IN" dirty="0"/>
              <a:t>after</a:t>
            </a:r>
            <a:r>
              <a:rPr lang="en-IN" dirty="0"/>
              <a:t> </a:t>
            </a:r>
            <a:r>
              <a:rPr lang="en-IN" dirty="0"/>
              <a:t>apply</a:t>
            </a:r>
            <a:r>
              <a:rPr lang="en-IN" dirty="0"/>
              <a:t>) </a:t>
            </a:r>
            <a:endParaRPr lang="en-IN" dirty="0" smtClean="0"/>
          </a:p>
          <a:p>
            <a:r>
              <a:rPr lang="en-IN" dirty="0" smtClean="0"/>
              <a:t>+ </a:t>
            </a:r>
            <a:r>
              <a:rPr lang="en-IN" dirty="0"/>
              <a:t>size = (known </a:t>
            </a:r>
            <a:r>
              <a:rPr lang="en-IN" dirty="0"/>
              <a:t>after</a:t>
            </a:r>
            <a:r>
              <a:rPr lang="en-IN" dirty="0"/>
              <a:t> </a:t>
            </a:r>
            <a:r>
              <a:rPr lang="en-IN" dirty="0"/>
              <a:t>apply</a:t>
            </a:r>
            <a:r>
              <a:rPr lang="en-IN" dirty="0"/>
              <a:t>) </a:t>
            </a:r>
            <a:endParaRPr lang="en-IN" dirty="0" smtClean="0"/>
          </a:p>
          <a:p>
            <a:r>
              <a:rPr lang="en-IN" dirty="0" smtClean="0"/>
              <a:t>+ </a:t>
            </a:r>
            <a:r>
              <a:rPr lang="en-IN" dirty="0"/>
              <a:t>type = (known </a:t>
            </a:r>
            <a:r>
              <a:rPr lang="en-IN" dirty="0"/>
              <a:t>after</a:t>
            </a:r>
            <a:r>
              <a:rPr lang="en-IN" dirty="0"/>
              <a:t> </a:t>
            </a:r>
            <a:r>
              <a:rPr lang="en-IN" dirty="0"/>
              <a:t>apply</a:t>
            </a:r>
            <a:r>
              <a:rPr lang="en-IN" dirty="0"/>
              <a:t>) } }</a:t>
            </a:r>
          </a:p>
        </p:txBody>
      </p:sp>
    </p:spTree>
    <p:extLst>
      <p:ext uri="{BB962C8B-B14F-4D97-AF65-F5344CB8AC3E}">
        <p14:creationId xmlns:p14="http://schemas.microsoft.com/office/powerpoint/2010/main" val="1966127761"/>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 </a:t>
            </a:r>
            <a:r>
              <a:rPr lang="en-US" dirty="0" err="1"/>
              <a:t>network_interface</a:t>
            </a:r>
            <a:r>
              <a:rPr lang="en-US" dirty="0"/>
              <a:t> { + address = (known </a:t>
            </a:r>
            <a:r>
              <a:rPr lang="en-US" dirty="0"/>
              <a:t>after</a:t>
            </a:r>
            <a:r>
              <a:rPr lang="en-US" dirty="0"/>
              <a:t> </a:t>
            </a:r>
            <a:r>
              <a:rPr lang="en-US" dirty="0"/>
              <a:t>apply</a:t>
            </a:r>
            <a:r>
              <a:rPr lang="en-US" dirty="0"/>
              <a:t>) </a:t>
            </a:r>
            <a:endParaRPr lang="en-US" dirty="0" smtClean="0"/>
          </a:p>
          <a:p>
            <a:r>
              <a:rPr lang="en-US" dirty="0" smtClean="0"/>
              <a:t>+ </a:t>
            </a:r>
            <a:r>
              <a:rPr lang="en-US" dirty="0"/>
              <a:t>name = (known </a:t>
            </a:r>
            <a:r>
              <a:rPr lang="en-US" dirty="0"/>
              <a:t>after</a:t>
            </a:r>
            <a:r>
              <a:rPr lang="en-US" dirty="0"/>
              <a:t> </a:t>
            </a:r>
            <a:r>
              <a:rPr lang="en-US" dirty="0"/>
              <a:t>apply</a:t>
            </a:r>
            <a:r>
              <a:rPr lang="en-US" dirty="0"/>
              <a:t>) </a:t>
            </a:r>
            <a:endParaRPr lang="en-US" dirty="0" smtClean="0"/>
          </a:p>
          <a:p>
            <a:r>
              <a:rPr lang="en-US" dirty="0" smtClean="0"/>
              <a:t>+ </a:t>
            </a:r>
            <a:r>
              <a:rPr lang="en-US" dirty="0"/>
              <a:t>network = </a:t>
            </a:r>
            <a:r>
              <a:rPr lang="en-US" dirty="0"/>
              <a:t>"</a:t>
            </a:r>
            <a:r>
              <a:rPr lang="en-US" dirty="0" smtClean="0"/>
              <a:t>default“</a:t>
            </a:r>
          </a:p>
          <a:p>
            <a:r>
              <a:rPr lang="en-US" dirty="0" smtClean="0"/>
              <a:t> </a:t>
            </a:r>
            <a:r>
              <a:rPr lang="en-US" dirty="0"/>
              <a:t>+ </a:t>
            </a:r>
            <a:r>
              <a:rPr lang="en-US" dirty="0" err="1"/>
              <a:t>network_ip</a:t>
            </a:r>
            <a:r>
              <a:rPr lang="en-US" dirty="0"/>
              <a:t> = (known </a:t>
            </a:r>
            <a:r>
              <a:rPr lang="en-US" dirty="0"/>
              <a:t>after</a:t>
            </a:r>
            <a:r>
              <a:rPr lang="en-US" dirty="0"/>
              <a:t> </a:t>
            </a:r>
            <a:r>
              <a:rPr lang="en-US" dirty="0"/>
              <a:t>apply</a:t>
            </a:r>
            <a:r>
              <a:rPr lang="en-US" dirty="0" smtClean="0"/>
              <a:t>)</a:t>
            </a:r>
          </a:p>
          <a:p>
            <a:r>
              <a:rPr lang="en-US" dirty="0" smtClean="0"/>
              <a:t> </a:t>
            </a:r>
            <a:r>
              <a:rPr lang="en-US" dirty="0"/>
              <a:t>+ </a:t>
            </a:r>
            <a:r>
              <a:rPr lang="en-US" dirty="0" err="1"/>
              <a:t>subnetwork</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subnetwork_project</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access_config</a:t>
            </a:r>
            <a:r>
              <a:rPr lang="en-US" dirty="0"/>
              <a:t> { + </a:t>
            </a:r>
            <a:r>
              <a:rPr lang="en-US" dirty="0" err="1"/>
              <a:t>assigned_nat_ip</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nat_ip</a:t>
            </a:r>
            <a:r>
              <a:rPr lang="en-US" dirty="0"/>
              <a:t> = (known </a:t>
            </a:r>
            <a:r>
              <a:rPr lang="en-US" dirty="0"/>
              <a:t>after</a:t>
            </a:r>
            <a:r>
              <a:rPr lang="en-US" dirty="0"/>
              <a:t> </a:t>
            </a:r>
            <a:r>
              <a:rPr lang="en-US" dirty="0"/>
              <a:t>apply</a:t>
            </a:r>
            <a:r>
              <a:rPr lang="en-US" dirty="0" smtClean="0"/>
              <a:t>)</a:t>
            </a:r>
          </a:p>
          <a:p>
            <a:r>
              <a:rPr lang="en-US" dirty="0" smtClean="0"/>
              <a:t> </a:t>
            </a:r>
            <a:r>
              <a:rPr lang="en-US" dirty="0"/>
              <a:t>+ </a:t>
            </a:r>
            <a:r>
              <a:rPr lang="en-US" dirty="0" err="1"/>
              <a:t>network_tier</a:t>
            </a:r>
            <a:r>
              <a:rPr lang="en-US" dirty="0"/>
              <a:t> = (known </a:t>
            </a:r>
            <a:r>
              <a:rPr lang="en-US" dirty="0"/>
              <a:t>after</a:t>
            </a:r>
            <a:r>
              <a:rPr lang="en-US" dirty="0"/>
              <a:t> </a:t>
            </a:r>
            <a:r>
              <a:rPr lang="en-US" dirty="0"/>
              <a:t>apply</a:t>
            </a:r>
            <a:r>
              <a:rPr lang="en-US" dirty="0" smtClean="0"/>
              <a:t>)</a:t>
            </a:r>
          </a:p>
          <a:p>
            <a:r>
              <a:rPr lang="en-US" dirty="0" smtClean="0"/>
              <a:t> </a:t>
            </a:r>
            <a:r>
              <a:rPr lang="en-US" dirty="0"/>
              <a:t>} }</a:t>
            </a:r>
            <a:endParaRPr lang="en-IN" dirty="0"/>
          </a:p>
        </p:txBody>
      </p:sp>
    </p:spTree>
    <p:extLst>
      <p:ext uri="{BB962C8B-B14F-4D97-AF65-F5344CB8AC3E}">
        <p14:creationId xmlns:p14="http://schemas.microsoft.com/office/powerpoint/2010/main" val="3363046950"/>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 scheduling { + </a:t>
            </a:r>
            <a:r>
              <a:rPr lang="en-US" dirty="0" err="1"/>
              <a:t>automatic_restart</a:t>
            </a:r>
            <a:r>
              <a:rPr lang="en-US" dirty="0"/>
              <a:t> = (known </a:t>
            </a:r>
            <a:r>
              <a:rPr lang="en-US" dirty="0"/>
              <a:t>after</a:t>
            </a:r>
            <a:r>
              <a:rPr lang="en-US" dirty="0"/>
              <a:t> </a:t>
            </a:r>
            <a:r>
              <a:rPr lang="en-US" dirty="0"/>
              <a:t>apply</a:t>
            </a:r>
            <a:r>
              <a:rPr lang="en-US" dirty="0" smtClean="0"/>
              <a:t>)</a:t>
            </a:r>
          </a:p>
          <a:p>
            <a:r>
              <a:rPr lang="en-US" dirty="0" smtClean="0"/>
              <a:t> </a:t>
            </a:r>
            <a:r>
              <a:rPr lang="en-US" dirty="0"/>
              <a:t>+ </a:t>
            </a:r>
            <a:r>
              <a:rPr lang="en-US" dirty="0" err="1"/>
              <a:t>on_host_maintenance</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preemptible</a:t>
            </a:r>
            <a:r>
              <a:rPr lang="en-US" dirty="0"/>
              <a:t> = (known </a:t>
            </a:r>
            <a:r>
              <a:rPr lang="en-US" dirty="0"/>
              <a:t>after</a:t>
            </a:r>
            <a:r>
              <a:rPr lang="en-US" dirty="0"/>
              <a:t> </a:t>
            </a:r>
            <a:r>
              <a:rPr lang="en-US" dirty="0"/>
              <a:t>apply</a:t>
            </a:r>
            <a:r>
              <a:rPr lang="en-US" dirty="0"/>
              <a:t>) </a:t>
            </a:r>
            <a:endParaRPr lang="en-US" dirty="0" smtClean="0"/>
          </a:p>
          <a:p>
            <a:r>
              <a:rPr lang="en-US" dirty="0" smtClean="0"/>
              <a:t>+ </a:t>
            </a:r>
            <a:r>
              <a:rPr lang="en-US" dirty="0" err="1"/>
              <a:t>node_affinities</a:t>
            </a:r>
            <a:r>
              <a:rPr lang="en-US" dirty="0"/>
              <a:t> { + key = (known </a:t>
            </a:r>
            <a:r>
              <a:rPr lang="en-US" dirty="0"/>
              <a:t>after</a:t>
            </a:r>
            <a:r>
              <a:rPr lang="en-US" dirty="0"/>
              <a:t> </a:t>
            </a:r>
            <a:r>
              <a:rPr lang="en-US" dirty="0"/>
              <a:t>apply</a:t>
            </a:r>
            <a:r>
              <a:rPr lang="en-US" dirty="0"/>
              <a:t>) </a:t>
            </a:r>
            <a:endParaRPr lang="en-US" dirty="0" smtClean="0"/>
          </a:p>
          <a:p>
            <a:r>
              <a:rPr lang="en-US" dirty="0" smtClean="0"/>
              <a:t>+ </a:t>
            </a:r>
            <a:r>
              <a:rPr lang="en-US" dirty="0"/>
              <a:t>operator = (known </a:t>
            </a:r>
            <a:r>
              <a:rPr lang="en-US" dirty="0"/>
              <a:t>after</a:t>
            </a:r>
            <a:r>
              <a:rPr lang="en-US" dirty="0"/>
              <a:t> </a:t>
            </a:r>
            <a:r>
              <a:rPr lang="en-US" dirty="0"/>
              <a:t>apply</a:t>
            </a:r>
            <a:r>
              <a:rPr lang="en-US" dirty="0"/>
              <a:t>) </a:t>
            </a:r>
            <a:endParaRPr lang="en-US" dirty="0" smtClean="0"/>
          </a:p>
          <a:p>
            <a:r>
              <a:rPr lang="en-US" dirty="0" smtClean="0"/>
              <a:t>+ </a:t>
            </a:r>
            <a:r>
              <a:rPr lang="en-US" dirty="0"/>
              <a:t>values = (known </a:t>
            </a:r>
            <a:r>
              <a:rPr lang="en-US" dirty="0"/>
              <a:t>after</a:t>
            </a:r>
            <a:r>
              <a:rPr lang="en-US" dirty="0"/>
              <a:t> </a:t>
            </a:r>
            <a:r>
              <a:rPr lang="en-US" dirty="0"/>
              <a:t>apply</a:t>
            </a:r>
            <a:r>
              <a:rPr lang="en-US" dirty="0"/>
              <a:t>) } } }</a:t>
            </a:r>
            <a:endParaRPr lang="en-IN" dirty="0"/>
          </a:p>
        </p:txBody>
      </p:sp>
    </p:spTree>
    <p:extLst>
      <p:ext uri="{BB962C8B-B14F-4D97-AF65-F5344CB8AC3E}">
        <p14:creationId xmlns:p14="http://schemas.microsoft.com/office/powerpoint/2010/main" val="283580099"/>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Plan: </a:t>
            </a:r>
            <a:r>
              <a:rPr lang="en-US" dirty="0"/>
              <a:t>1</a:t>
            </a:r>
            <a:r>
              <a:rPr lang="en-US" dirty="0"/>
              <a:t> to add, </a:t>
            </a:r>
            <a:r>
              <a:rPr lang="en-US" dirty="0"/>
              <a:t>0</a:t>
            </a:r>
            <a:r>
              <a:rPr lang="en-US" dirty="0"/>
              <a:t> to change, </a:t>
            </a:r>
            <a:r>
              <a:rPr lang="en-US" dirty="0"/>
              <a:t>0</a:t>
            </a:r>
            <a:r>
              <a:rPr lang="en-US" dirty="0"/>
              <a:t> to destroy. Do you want to perform these actions? </a:t>
            </a:r>
            <a:r>
              <a:rPr lang="en-US" dirty="0" err="1"/>
              <a:t>Terraform</a:t>
            </a:r>
            <a:r>
              <a:rPr lang="en-US" dirty="0"/>
              <a:t> will perform the actions described above. Only 'yes' will be accepted to approve. Enter a value:</a:t>
            </a:r>
            <a:endParaRPr lang="en-IN" dirty="0"/>
          </a:p>
        </p:txBody>
      </p:sp>
    </p:spTree>
    <p:extLst>
      <p:ext uri="{BB962C8B-B14F-4D97-AF65-F5344CB8AC3E}">
        <p14:creationId xmlns:p14="http://schemas.microsoft.com/office/powerpoint/2010/main" val="272459440"/>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If the plan was created successfully, </a:t>
            </a:r>
            <a:r>
              <a:rPr lang="en-US" dirty="0" err="1"/>
              <a:t>Terraform</a:t>
            </a:r>
            <a:r>
              <a:rPr lang="en-US" dirty="0"/>
              <a:t> will now pause and wait for approval before proceeding. In a production environment, if anything in the Execution Plan seems incorrect or dangerous, it's safe to cancel here. No changes have been made to your infrastructure.</a:t>
            </a:r>
          </a:p>
          <a:p>
            <a:r>
              <a:rPr lang="en-US" dirty="0"/>
              <a:t>For this case the plan looks acceptable, so type yes at the confirmation prompt to proceed.</a:t>
            </a:r>
            <a:br>
              <a:rPr lang="en-US" dirty="0"/>
            </a:br>
            <a:r>
              <a:rPr lang="en-US" dirty="0"/>
              <a:t>Executing the plan will take a few minutes because </a:t>
            </a:r>
            <a:r>
              <a:rPr lang="en-US" dirty="0" err="1"/>
              <a:t>Terraform</a:t>
            </a:r>
            <a:r>
              <a:rPr lang="en-US" dirty="0"/>
              <a:t> waits for the VM instance to become available.</a:t>
            </a:r>
          </a:p>
          <a:p>
            <a:r>
              <a:rPr lang="en-US" dirty="0"/>
              <a:t>After this, </a:t>
            </a:r>
            <a:r>
              <a:rPr lang="en-US" dirty="0" err="1"/>
              <a:t>Terraform</a:t>
            </a:r>
            <a:r>
              <a:rPr lang="en-US" dirty="0"/>
              <a:t> is all done!</a:t>
            </a:r>
          </a:p>
          <a:p>
            <a:endParaRPr lang="en-IN" dirty="0"/>
          </a:p>
        </p:txBody>
      </p:sp>
    </p:spTree>
    <p:extLst>
      <p:ext uri="{BB962C8B-B14F-4D97-AF65-F5344CB8AC3E}">
        <p14:creationId xmlns:p14="http://schemas.microsoft.com/office/powerpoint/2010/main" val="1606073161"/>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u="sng" dirty="0" err="1">
                <a:hlinkClick r:id="rId2"/>
              </a:rPr>
              <a:t>Terraform</a:t>
            </a:r>
            <a:r>
              <a:rPr lang="en-US" dirty="0"/>
              <a:t> by </a:t>
            </a:r>
            <a:r>
              <a:rPr lang="en-US" u="sng" dirty="0" err="1">
                <a:hlinkClick r:id="rId3"/>
              </a:rPr>
              <a:t>HashiCorp</a:t>
            </a:r>
            <a:r>
              <a:rPr lang="en-US" dirty="0"/>
              <a:t>, an AWS Partner Network (APN) Advanced Technology Partner and member of the </a:t>
            </a:r>
            <a:r>
              <a:rPr lang="en-US" u="sng" dirty="0">
                <a:hlinkClick r:id="rId4"/>
              </a:rPr>
              <a:t>AWS </a:t>
            </a:r>
            <a:r>
              <a:rPr lang="en-US" u="sng" dirty="0" err="1">
                <a:hlinkClick r:id="rId4"/>
              </a:rPr>
              <a:t>DevOps</a:t>
            </a:r>
            <a:r>
              <a:rPr lang="en-US" u="sng" dirty="0">
                <a:hlinkClick r:id="rId4"/>
              </a:rPr>
              <a:t> Competency</a:t>
            </a:r>
            <a:r>
              <a:rPr lang="en-US" dirty="0"/>
              <a:t>, is an “infrastructure as code” tool similar to </a:t>
            </a:r>
            <a:r>
              <a:rPr lang="en-US" u="sng" dirty="0">
                <a:hlinkClick r:id="rId5"/>
              </a:rPr>
              <a:t>AWS </a:t>
            </a:r>
            <a:r>
              <a:rPr lang="en-US" u="sng" dirty="0" err="1">
                <a:hlinkClick r:id="rId5"/>
              </a:rPr>
              <a:t>CloudFormation</a:t>
            </a:r>
            <a:r>
              <a:rPr lang="en-US" dirty="0"/>
              <a:t> that allows you to create, update, and version your Amazon Web Services (AWS) infrastructure.</a:t>
            </a:r>
          </a:p>
          <a:p>
            <a:r>
              <a:rPr lang="en-US" dirty="0" err="1"/>
              <a:t>Terraform</a:t>
            </a:r>
            <a:r>
              <a:rPr lang="en-US" dirty="0"/>
              <a:t> has a great set of features that make it worth adding to your tool belt, including:</a:t>
            </a:r>
          </a:p>
          <a:p>
            <a:r>
              <a:rPr lang="en-US" dirty="0"/>
              <a:t>Friendly custom syntax, but also has support for JSON.</a:t>
            </a:r>
          </a:p>
          <a:p>
            <a:r>
              <a:rPr lang="en-US" dirty="0"/>
              <a:t>Visibility into changes before they actually happen.</a:t>
            </a:r>
          </a:p>
          <a:p>
            <a:r>
              <a:rPr lang="en-US" dirty="0"/>
              <a:t>Built-in </a:t>
            </a:r>
            <a:r>
              <a:rPr lang="en-US" u="sng" dirty="0">
                <a:hlinkClick r:id="rId6"/>
              </a:rPr>
              <a:t>graphing</a:t>
            </a:r>
            <a:r>
              <a:rPr lang="en-US" dirty="0"/>
              <a:t> feature to visualize the infrastructure.</a:t>
            </a:r>
          </a:p>
          <a:p>
            <a:r>
              <a:rPr lang="en-US" dirty="0"/>
              <a:t>Understands resource relationships. One example is failures are isolated to dependent resources while non-dependent resources still get created, updated, or destroyed.</a:t>
            </a:r>
          </a:p>
          <a:p>
            <a:r>
              <a:rPr lang="en-US" u="sng" dirty="0">
                <a:hlinkClick r:id="rId7"/>
              </a:rPr>
              <a:t>Open source project</a:t>
            </a:r>
            <a:r>
              <a:rPr lang="en-US" dirty="0"/>
              <a:t> with a community of thousands of contributors who add features and updates.</a:t>
            </a:r>
          </a:p>
          <a:p>
            <a:r>
              <a:rPr lang="en-US" dirty="0"/>
              <a:t>The ability to break down the configuration into smaller chunks for better organization, re-use, and maintainability. The last part of this article goes into this feature in detail.</a:t>
            </a:r>
          </a:p>
          <a:p>
            <a:r>
              <a:rPr lang="en-US" dirty="0"/>
              <a:t/>
            </a:r>
            <a:br>
              <a:rPr lang="en-US" dirty="0"/>
            </a:br>
            <a:endParaRPr lang="en-IN" dirty="0"/>
          </a:p>
        </p:txBody>
      </p:sp>
    </p:spTree>
    <p:extLst>
      <p:ext uri="{BB962C8B-B14F-4D97-AF65-F5344CB8AC3E}">
        <p14:creationId xmlns:p14="http://schemas.microsoft.com/office/powerpoint/2010/main" val="221549036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dirty="0"/>
              <a:t>You can provide </a:t>
            </a:r>
            <a:r>
              <a:rPr lang="en-US" dirty="0" err="1"/>
              <a:t>Terraform</a:t>
            </a:r>
            <a:r>
              <a:rPr lang="en-US" dirty="0"/>
              <a:t> with an AWS access key directly through the provider, but we recommend that you use a credential profile already configured by one of the </a:t>
            </a:r>
            <a:r>
              <a:rPr lang="en-US" u="sng" dirty="0">
                <a:hlinkClick r:id="rId2"/>
              </a:rPr>
              <a:t>AWS Software Developer Kits</a:t>
            </a:r>
            <a:r>
              <a:rPr lang="en-US" dirty="0"/>
              <a:t> (SDKs). This prevents you from having to maintain secrets in multiple locations or accidentally committing these secrets to version control. In either scenario, you’ll want to be sure to read our </a:t>
            </a:r>
            <a:r>
              <a:rPr lang="en-US" u="sng" dirty="0">
                <a:hlinkClick r:id="rId3"/>
              </a:rPr>
              <a:t>best practices</a:t>
            </a:r>
            <a:r>
              <a:rPr lang="en-US" dirty="0"/>
              <a:t> for maintaining good security habits. Alternatively, you can run </a:t>
            </a:r>
            <a:r>
              <a:rPr lang="en-US" dirty="0" err="1"/>
              <a:t>Terraform</a:t>
            </a:r>
            <a:r>
              <a:rPr lang="en-US" dirty="0"/>
              <a:t> from one or more control servers that use an </a:t>
            </a:r>
            <a:r>
              <a:rPr lang="en-US" u="sng" dirty="0">
                <a:hlinkClick r:id="rId4"/>
              </a:rPr>
              <a:t>AWS Identity and Access Management (IAM) instance profile</a:t>
            </a:r>
            <a:r>
              <a:rPr lang="en-US" dirty="0"/>
              <a:t>.</a:t>
            </a:r>
          </a:p>
          <a:p>
            <a:endParaRPr lang="en-IN" dirty="0"/>
          </a:p>
        </p:txBody>
      </p:sp>
    </p:spTree>
    <p:extLst>
      <p:ext uri="{BB962C8B-B14F-4D97-AF65-F5344CB8AC3E}">
        <p14:creationId xmlns:p14="http://schemas.microsoft.com/office/powerpoint/2010/main" val="1038130876"/>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TERRAFORM</a:t>
            </a:r>
            <a:endParaRPr lang="en-IN" dirty="0"/>
          </a:p>
        </p:txBody>
      </p:sp>
      <p:sp>
        <p:nvSpPr>
          <p:cNvPr id="3" name="Content Placeholder 2"/>
          <p:cNvSpPr>
            <a:spLocks noGrp="1"/>
          </p:cNvSpPr>
          <p:nvPr>
            <p:ph idx="1"/>
          </p:nvPr>
        </p:nvSpPr>
        <p:spPr/>
        <p:txBody>
          <a:bodyPr/>
          <a:lstStyle/>
          <a:p>
            <a:r>
              <a:rPr lang="en-US" dirty="0" err="1"/>
              <a:t>Terraform</a:t>
            </a:r>
            <a:r>
              <a:rPr lang="en-US" dirty="0"/>
              <a:t> enables you to safely and predictably create, change, and improve infrastructure. It is an open source tool that codifies APIs into declarative configuration files that can be shared among co-workers, treated as code, edited, reviewed, and versioned.</a:t>
            </a:r>
          </a:p>
          <a:p>
            <a:endParaRPr lang="en-US" dirty="0"/>
          </a:p>
          <a:p>
            <a:endParaRPr lang="en-IN" dirty="0"/>
          </a:p>
        </p:txBody>
      </p:sp>
    </p:spTree>
    <p:extLst>
      <p:ext uri="{BB962C8B-B14F-4D97-AF65-F5344CB8AC3E}">
        <p14:creationId xmlns:p14="http://schemas.microsoft.com/office/powerpoint/2010/main" val="175890961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Each instance profile should include a </a:t>
            </a:r>
            <a:r>
              <a:rPr lang="en-US" u="sng" dirty="0">
                <a:hlinkClick r:id="rId2"/>
              </a:rPr>
              <a:t>policy</a:t>
            </a:r>
            <a:r>
              <a:rPr lang="en-US" dirty="0"/>
              <a:t> that provides the appropriate level of permissions for each role and use case. For example, a development group may get a control server with an attached profile that enables them to run </a:t>
            </a:r>
            <a:r>
              <a:rPr lang="en-US" dirty="0" err="1"/>
              <a:t>Terraform</a:t>
            </a:r>
            <a:r>
              <a:rPr lang="en-US" dirty="0"/>
              <a:t> plans to create needed resources like </a:t>
            </a:r>
            <a:r>
              <a:rPr lang="en-US" u="sng" dirty="0">
                <a:hlinkClick r:id="rId3"/>
              </a:rPr>
              <a:t>Elastic Load Balancers</a:t>
            </a:r>
            <a:r>
              <a:rPr lang="en-US" dirty="0"/>
              <a:t> and </a:t>
            </a:r>
            <a:r>
              <a:rPr lang="en-US" u="sng" dirty="0">
                <a:hlinkClick r:id="rId4"/>
              </a:rPr>
              <a:t>AWS Auto Scaling</a:t>
            </a:r>
            <a:r>
              <a:rPr lang="en-US" dirty="0"/>
              <a:t> groups, but not resources outside the group’s scope like </a:t>
            </a:r>
            <a:r>
              <a:rPr lang="en-US" u="sng" dirty="0">
                <a:hlinkClick r:id="rId5"/>
              </a:rPr>
              <a:t>Amazon Redshift</a:t>
            </a:r>
            <a:r>
              <a:rPr lang="en-US" dirty="0"/>
              <a:t> clusters or additional IAM roles. You’ll need to plan your control instances carefully based on your needs</a:t>
            </a:r>
            <a:r>
              <a:rPr lang="en-US" dirty="0" smtClean="0"/>
              <a:t>.</a:t>
            </a:r>
            <a:endParaRPr lang="en-US" dirty="0"/>
          </a:p>
        </p:txBody>
      </p:sp>
    </p:spTree>
    <p:extLst>
      <p:ext uri="{BB962C8B-B14F-4D97-AF65-F5344CB8AC3E}">
        <p14:creationId xmlns:p14="http://schemas.microsoft.com/office/powerpoint/2010/main" val="118686428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To use an instance or credential profile with </a:t>
            </a:r>
            <a:r>
              <a:rPr lang="en-US" dirty="0" err="1"/>
              <a:t>Terraform</a:t>
            </a:r>
            <a:r>
              <a:rPr lang="en-US" dirty="0"/>
              <a:t>, inside your AWS provider block simply remove the </a:t>
            </a:r>
            <a:r>
              <a:rPr lang="en-US" dirty="0" err="1"/>
              <a:t>access_key</a:t>
            </a:r>
            <a:r>
              <a:rPr lang="en-US" dirty="0"/>
              <a:t> and </a:t>
            </a:r>
            <a:r>
              <a:rPr lang="en-US" dirty="0" err="1"/>
              <a:t>secret_key</a:t>
            </a:r>
            <a:r>
              <a:rPr lang="en-US" dirty="0"/>
              <a:t> declarations and any other variables that reference access and secret keys. </a:t>
            </a:r>
            <a:r>
              <a:rPr lang="en-US" dirty="0" err="1"/>
              <a:t>Terraform</a:t>
            </a:r>
            <a:r>
              <a:rPr lang="en-US" dirty="0"/>
              <a:t> will automatically know to use the instance or credential profile for all actions.</a:t>
            </a:r>
          </a:p>
          <a:p>
            <a:r>
              <a:rPr lang="en-US" dirty="0"/>
              <a:t>If you plan to share your </a:t>
            </a:r>
            <a:r>
              <a:rPr lang="en-US" dirty="0" err="1"/>
              <a:t>Terraform</a:t>
            </a:r>
            <a:r>
              <a:rPr lang="en-US" dirty="0"/>
              <a:t> files publicly, you’ll want to use a </a:t>
            </a:r>
            <a:r>
              <a:rPr lang="en-US" dirty="0" err="1"/>
              <a:t>terraform.tfvars</a:t>
            </a:r>
            <a:r>
              <a:rPr lang="en-US" dirty="0"/>
              <a:t> file to store sensitive data or other data you don’t want to make public. Make sure this file is excluded from version control (for example, by using .</a:t>
            </a:r>
            <a:r>
              <a:rPr lang="en-US" dirty="0" err="1"/>
              <a:t>gitignore</a:t>
            </a:r>
            <a:r>
              <a:rPr lang="en-US" dirty="0"/>
              <a:t>). The file can be in the root directory and might look something like this:</a:t>
            </a:r>
          </a:p>
          <a:p>
            <a:endParaRPr lang="en-IN" dirty="0"/>
          </a:p>
        </p:txBody>
      </p:sp>
    </p:spTree>
    <p:extLst>
      <p:ext uri="{BB962C8B-B14F-4D97-AF65-F5344CB8AC3E}">
        <p14:creationId xmlns:p14="http://schemas.microsoft.com/office/powerpoint/2010/main" val="82275101"/>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region = “us-west-2”</a:t>
            </a:r>
            <a:br>
              <a:rPr lang="en-US" dirty="0"/>
            </a:br>
            <a:r>
              <a:rPr lang="en-US" dirty="0" err="1"/>
              <a:t>keypair_name</a:t>
            </a:r>
            <a:r>
              <a:rPr lang="en-US" dirty="0"/>
              <a:t> = “</a:t>
            </a:r>
            <a:r>
              <a:rPr lang="en-US" dirty="0" err="1"/>
              <a:t>your_keypair_name</a:t>
            </a:r>
            <a:r>
              <a:rPr lang="en-US" dirty="0"/>
              <a:t>”</a:t>
            </a:r>
            <a:br>
              <a:rPr lang="en-US" dirty="0"/>
            </a:br>
            <a:r>
              <a:rPr lang="en-US" dirty="0" err="1"/>
              <a:t>corp_ip_range</a:t>
            </a:r>
            <a:r>
              <a:rPr lang="en-US" dirty="0"/>
              <a:t> = “192.168.1.0/24”</a:t>
            </a:r>
            <a:br>
              <a:rPr lang="en-US" dirty="0"/>
            </a:br>
            <a:r>
              <a:rPr lang="en-US" dirty="0" err="1"/>
              <a:t>some_secret</a:t>
            </a:r>
            <a:r>
              <a:rPr lang="en-US" dirty="0"/>
              <a:t> = “</a:t>
            </a:r>
            <a:r>
              <a:rPr lang="en-US" dirty="0" err="1"/>
              <a:t>your_secet</a:t>
            </a:r>
            <a:r>
              <a:rPr lang="en-US" dirty="0"/>
              <a:t>”</a:t>
            </a:r>
          </a:p>
          <a:p>
            <a:endParaRPr lang="en-IN" dirty="0"/>
          </a:p>
          <a:p>
            <a:endParaRPr lang="en-IN" dirty="0"/>
          </a:p>
        </p:txBody>
      </p:sp>
    </p:spTree>
    <p:extLst>
      <p:ext uri="{BB962C8B-B14F-4D97-AF65-F5344CB8AC3E}">
        <p14:creationId xmlns:p14="http://schemas.microsoft.com/office/powerpoint/2010/main" val="468810780"/>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BLOCKS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An advantage of using an infrastructure as code tool is that your configurations also become your documentation. Breaking down your infrastructure into components makes it easier to read and update your infrastructure as you grow. This, in turn, helps makes knowledge sharing and bringing new team members up to speed easier.</a:t>
            </a:r>
          </a:p>
          <a:p>
            <a:r>
              <a:rPr lang="en-US" dirty="0"/>
              <a:t>Because </a:t>
            </a:r>
            <a:r>
              <a:rPr lang="en-US" dirty="0" err="1"/>
              <a:t>Terraform</a:t>
            </a:r>
            <a:r>
              <a:rPr lang="en-US" dirty="0"/>
              <a:t> allows you to segment chunks of infrastructure code into multiple files (more on this below), it’s up to you to decide on a logical structure for your plans. With this in mind, one best practice could be to break up </a:t>
            </a:r>
            <a:r>
              <a:rPr lang="en-US" dirty="0" err="1"/>
              <a:t>Terraform</a:t>
            </a:r>
            <a:r>
              <a:rPr lang="en-US" dirty="0"/>
              <a:t> files by </a:t>
            </a:r>
            <a:r>
              <a:rPr lang="en-US" dirty="0" err="1"/>
              <a:t>microservice</a:t>
            </a:r>
            <a:r>
              <a:rPr lang="en-US" dirty="0"/>
              <a:t>, application, security boundary, or AWS service component. For example, you might have one group of </a:t>
            </a:r>
            <a:r>
              <a:rPr lang="en-US" dirty="0" err="1"/>
              <a:t>Terraform</a:t>
            </a:r>
            <a:r>
              <a:rPr lang="en-US" dirty="0"/>
              <a:t> files that build out an </a:t>
            </a:r>
            <a:r>
              <a:rPr lang="en-US" u="sng" dirty="0">
                <a:hlinkClick r:id="rId2"/>
              </a:rPr>
              <a:t>Amazon Elastic Container Service</a:t>
            </a:r>
            <a:r>
              <a:rPr lang="en-US" dirty="0"/>
              <a:t> (ECS) cluster for your inventory API and another group that builds out the </a:t>
            </a:r>
            <a:r>
              <a:rPr lang="en-US" u="sng" dirty="0">
                <a:hlinkClick r:id="rId3"/>
              </a:rPr>
              <a:t>AWS Elastic Beanstalk</a:t>
            </a:r>
            <a:r>
              <a:rPr lang="en-US" dirty="0"/>
              <a:t> environment for your production front-end web application.</a:t>
            </a:r>
          </a:p>
          <a:p>
            <a:endParaRPr lang="en-IN" dirty="0"/>
          </a:p>
        </p:txBody>
      </p:sp>
    </p:spTree>
    <p:extLst>
      <p:ext uri="{BB962C8B-B14F-4D97-AF65-F5344CB8AC3E}">
        <p14:creationId xmlns:p14="http://schemas.microsoft.com/office/powerpoint/2010/main" val="676391540"/>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Organizing Complex Services with Modules</a:t>
            </a:r>
            <a:br>
              <a:rPr lang="en-US" dirty="0"/>
            </a:br>
            <a:endParaRPr lang="en-IN" dirty="0"/>
          </a:p>
        </p:txBody>
      </p:sp>
      <p:sp>
        <p:nvSpPr>
          <p:cNvPr id="3" name="Content Placeholder 2"/>
          <p:cNvSpPr>
            <a:spLocks noGrp="1"/>
          </p:cNvSpPr>
          <p:nvPr>
            <p:ph idx="1"/>
          </p:nvPr>
        </p:nvSpPr>
        <p:spPr/>
        <p:txBody>
          <a:bodyPr>
            <a:normAutofit fontScale="92500"/>
          </a:bodyPr>
          <a:lstStyle/>
          <a:p>
            <a:r>
              <a:rPr lang="en-US" dirty="0"/>
              <a:t>Modules are logical groupings of </a:t>
            </a:r>
            <a:r>
              <a:rPr lang="en-US" dirty="0" err="1"/>
              <a:t>Terraform</a:t>
            </a:r>
            <a:r>
              <a:rPr lang="en-US" dirty="0"/>
              <a:t> configuration files. Modules are intended to be shared and re-used across projects, but can also be used within a project to help better structure a complex service that includes many infrastructure components. </a:t>
            </a:r>
            <a:r>
              <a:rPr lang="en-US" dirty="0" err="1"/>
              <a:t>Terraform</a:t>
            </a:r>
            <a:r>
              <a:rPr lang="en-US" dirty="0"/>
              <a:t> only processes files ending with the extension .</a:t>
            </a:r>
            <a:r>
              <a:rPr lang="en-US" dirty="0" err="1"/>
              <a:t>tf</a:t>
            </a:r>
            <a:r>
              <a:rPr lang="en-US" dirty="0"/>
              <a:t> in the current working folder, subdirectories are reserved for modules.</a:t>
            </a:r>
          </a:p>
          <a:p>
            <a:r>
              <a:rPr lang="en-US" dirty="0"/>
              <a:t>Modules are an excellent way to add structure to your project and accept a variety of different source options which allow versioning, </a:t>
            </a:r>
            <a:r>
              <a:rPr lang="en-US" dirty="0" err="1"/>
              <a:t>GitHub</a:t>
            </a:r>
            <a:r>
              <a:rPr lang="en-US" dirty="0"/>
              <a:t>, </a:t>
            </a:r>
            <a:r>
              <a:rPr lang="en-US" dirty="0" err="1"/>
              <a:t>Bitbucket</a:t>
            </a:r>
            <a:r>
              <a:rPr lang="en-US" dirty="0"/>
              <a:t>, and the </a:t>
            </a:r>
            <a:r>
              <a:rPr lang="en-US" dirty="0" err="1"/>
              <a:t>Terraform</a:t>
            </a:r>
            <a:r>
              <a:rPr lang="en-US" dirty="0"/>
              <a:t> Module Registry, among others. You can then execute these modules from a single configuration file (we’ll use main.tf for this example) in the parent directory where your sub-directories (modules) are located. Let’s examine this concept a bit closer.</a:t>
            </a:r>
          </a:p>
          <a:p>
            <a:endParaRPr lang="en-IN" dirty="0"/>
          </a:p>
        </p:txBody>
      </p:sp>
    </p:spTree>
    <p:extLst>
      <p:ext uri="{BB962C8B-B14F-4D97-AF65-F5344CB8AC3E}">
        <p14:creationId xmlns:p14="http://schemas.microsoft.com/office/powerpoint/2010/main" val="561055212"/>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err="1"/>
              <a:t>Terraform</a:t>
            </a:r>
            <a:r>
              <a:rPr lang="en-US" dirty="0"/>
              <a:t> allows you to reference output variables from one module for use in different modules. The benefit is that you can create multiple, smaller </a:t>
            </a:r>
            <a:r>
              <a:rPr lang="en-US" dirty="0" err="1"/>
              <a:t>Terraform</a:t>
            </a:r>
            <a:r>
              <a:rPr lang="en-US" dirty="0"/>
              <a:t> files grouped by function or service as opposed to one large file with potentially hundreds or thousands of lines of code. To use </a:t>
            </a:r>
            <a:r>
              <a:rPr lang="en-US" dirty="0" err="1"/>
              <a:t>Terraform</a:t>
            </a:r>
            <a:r>
              <a:rPr lang="en-US" dirty="0"/>
              <a:t> modules effectively, it is important to understand the interrelationship between output variables and input variables</a:t>
            </a:r>
            <a:endParaRPr lang="en-IN" dirty="0"/>
          </a:p>
        </p:txBody>
      </p:sp>
    </p:spTree>
    <p:extLst>
      <p:ext uri="{BB962C8B-B14F-4D97-AF65-F5344CB8AC3E}">
        <p14:creationId xmlns:p14="http://schemas.microsoft.com/office/powerpoint/2010/main" val="3949559411"/>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At a high level, these are the steps you would take to make an object in one module available to another module:</a:t>
            </a:r>
          </a:p>
          <a:p>
            <a:r>
              <a:rPr lang="en-US" dirty="0"/>
              <a:t>Define an output variable inside a resource configuration (</a:t>
            </a:r>
            <a:r>
              <a:rPr lang="en-US" dirty="0" err="1"/>
              <a:t>module_A</a:t>
            </a:r>
            <a:r>
              <a:rPr lang="en-US" dirty="0"/>
              <a:t>). The scope of resource configuration details are local to a module until declared as an output.</a:t>
            </a:r>
          </a:p>
          <a:p>
            <a:r>
              <a:rPr lang="en-US" dirty="0"/>
              <a:t>Declare the use of </a:t>
            </a:r>
            <a:r>
              <a:rPr lang="en-US" dirty="0" err="1"/>
              <a:t>module_A’s</a:t>
            </a:r>
            <a:r>
              <a:rPr lang="en-US" dirty="0"/>
              <a:t> output variable in the configuration of another module, </a:t>
            </a:r>
            <a:r>
              <a:rPr lang="en-US" dirty="0" err="1"/>
              <a:t>module_B</a:t>
            </a:r>
            <a:r>
              <a:rPr lang="en-US" dirty="0"/>
              <a:t>. Create a new key name in </a:t>
            </a:r>
            <a:r>
              <a:rPr lang="en-US" dirty="0" err="1"/>
              <a:t>module_B</a:t>
            </a:r>
            <a:r>
              <a:rPr lang="en-US" dirty="0"/>
              <a:t> and set the value equal to the output variable from </a:t>
            </a:r>
            <a:r>
              <a:rPr lang="en-US" dirty="0" err="1"/>
              <a:t>module_A</a:t>
            </a:r>
            <a:r>
              <a:rPr lang="en-US" dirty="0"/>
              <a:t>.</a:t>
            </a:r>
          </a:p>
          <a:p>
            <a:r>
              <a:rPr lang="en-US" dirty="0"/>
              <a:t>Finally, create a variables.tf file for </a:t>
            </a:r>
            <a:r>
              <a:rPr lang="en-US" dirty="0" err="1"/>
              <a:t>module_B</a:t>
            </a:r>
            <a:r>
              <a:rPr lang="en-US" dirty="0"/>
              <a:t>. In this file, create an input variable with the same name as the key you defined in </a:t>
            </a:r>
            <a:r>
              <a:rPr lang="en-US" dirty="0" err="1"/>
              <a:t>module_B</a:t>
            </a:r>
            <a:r>
              <a:rPr lang="en-US" dirty="0"/>
              <a:t> in step 2. This variable is what allows dynamic configuration of resource(s) in a module. Because this variable is limited to </a:t>
            </a:r>
            <a:r>
              <a:rPr lang="en-US" dirty="0" err="1"/>
              <a:t>module_B</a:t>
            </a:r>
            <a:r>
              <a:rPr lang="en-US" dirty="0"/>
              <a:t> in scope, you need to repeat this process for any other module that needs to reference </a:t>
            </a:r>
            <a:r>
              <a:rPr lang="en-US" dirty="0" err="1"/>
              <a:t>module_A’s</a:t>
            </a:r>
            <a:r>
              <a:rPr lang="en-US" dirty="0"/>
              <a:t> output.</a:t>
            </a:r>
          </a:p>
          <a:p>
            <a:endParaRPr lang="en-IN" dirty="0"/>
          </a:p>
        </p:txBody>
      </p:sp>
    </p:spTree>
    <p:extLst>
      <p:ext uri="{BB962C8B-B14F-4D97-AF65-F5344CB8AC3E}">
        <p14:creationId xmlns:p14="http://schemas.microsoft.com/office/powerpoint/2010/main" val="2264993263"/>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As an example, let’s say we’ve created a module called </a:t>
            </a:r>
            <a:r>
              <a:rPr lang="en-US" dirty="0" err="1"/>
              <a:t>load_balancers</a:t>
            </a:r>
            <a:r>
              <a:rPr lang="en-US" dirty="0"/>
              <a:t> that defines an Elastic Load Balancer. After declaring the resource, we add an output variable for the ELB’s name:</a:t>
            </a:r>
          </a:p>
          <a:p>
            <a:r>
              <a:rPr lang="en-US" dirty="0"/>
              <a:t>output "</a:t>
            </a:r>
            <a:r>
              <a:rPr lang="en-US" dirty="0" err="1"/>
              <a:t>elb_name</a:t>
            </a:r>
            <a:r>
              <a:rPr lang="en-US" dirty="0"/>
              <a:t>" {</a:t>
            </a:r>
            <a:br>
              <a:rPr lang="en-US" dirty="0"/>
            </a:br>
            <a:r>
              <a:rPr lang="en-US" dirty="0"/>
              <a:t>value = "${aws_elb.elb.name}"</a:t>
            </a:r>
            <a:br>
              <a:rPr lang="en-US" dirty="0"/>
            </a:br>
            <a:r>
              <a:rPr lang="en-US" dirty="0"/>
              <a:t>}</a:t>
            </a:r>
          </a:p>
          <a:p>
            <a:r>
              <a:rPr lang="en-US" dirty="0"/>
              <a:t>You can then reference this ELB name from another module using ${</a:t>
            </a:r>
            <a:r>
              <a:rPr lang="en-US" dirty="0" err="1">
                <a:latin typeface="Algerian" pitchFamily="82" charset="0"/>
              </a:rPr>
              <a:t>module.load_balancers.elb_name</a:t>
            </a:r>
            <a:r>
              <a:rPr lang="en-US" dirty="0"/>
              <a:t>}. It is this reference that allows </a:t>
            </a:r>
            <a:r>
              <a:rPr lang="en-US" dirty="0" err="1"/>
              <a:t>Terraform</a:t>
            </a:r>
            <a:r>
              <a:rPr lang="en-US" dirty="0"/>
              <a:t> to build an internal dependency graph, which in turn controls creation and destruction order. Each module (remember that a module is just a set of configuration files in their own directory) that wants to use this variable must have its own variables.tf file with an input variable of </a:t>
            </a:r>
            <a:r>
              <a:rPr lang="en-US" dirty="0" err="1"/>
              <a:t>elb_name</a:t>
            </a:r>
            <a:r>
              <a:rPr lang="en-US" dirty="0"/>
              <a:t> defined.</a:t>
            </a:r>
          </a:p>
          <a:p>
            <a:endParaRPr lang="en-IN" dirty="0"/>
          </a:p>
        </p:txBody>
      </p:sp>
    </p:spTree>
    <p:extLst>
      <p:ext uri="{BB962C8B-B14F-4D97-AF65-F5344CB8AC3E}">
        <p14:creationId xmlns:p14="http://schemas.microsoft.com/office/powerpoint/2010/main" val="3043948321"/>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Sample </a:t>
            </a:r>
            <a:r>
              <a:rPr lang="en-US" dirty="0"/>
              <a:t>Directory </a:t>
            </a:r>
            <a:r>
              <a:rPr lang="en-US" dirty="0" smtClean="0"/>
              <a:t>Layout</a:t>
            </a:r>
            <a:br>
              <a:rPr lang="en-US" dirty="0" smtClean="0"/>
            </a:br>
            <a:r>
              <a:rPr lang="en-US" dirty="0" smtClean="0"/>
              <a:t> </a:t>
            </a:r>
            <a:r>
              <a:rPr lang="en-US" dirty="0"/>
              <a:t>Using Local Modules for Organization</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There are a few things to note about this layout:</a:t>
            </a:r>
          </a:p>
          <a:p>
            <a:r>
              <a:rPr lang="en-US" u="sng" dirty="0">
                <a:hlinkClick r:id="rId2"/>
              </a:rPr>
              <a:t>main.tf</a:t>
            </a:r>
            <a:r>
              <a:rPr lang="en-US" dirty="0"/>
              <a:t> is the file that will invoke each module. It provides no configuration itself aside from declaring the AWS provider.</a:t>
            </a:r>
          </a:p>
          <a:p>
            <a:r>
              <a:rPr lang="en-US" dirty="0"/>
              <a:t>Each subdirectory is a module. Each module contains its own variables.tf file.</a:t>
            </a:r>
          </a:p>
          <a:p>
            <a:r>
              <a:rPr lang="en-US" dirty="0"/>
              <a:t>We’re using version control to store our infrastructure configuration. Because this is a public repository, we’ve asked </a:t>
            </a:r>
            <a:r>
              <a:rPr lang="en-US" dirty="0" err="1"/>
              <a:t>Git</a:t>
            </a:r>
            <a:r>
              <a:rPr lang="en-US" dirty="0"/>
              <a:t> to not store our .</a:t>
            </a:r>
            <a:r>
              <a:rPr lang="en-US" dirty="0" err="1"/>
              <a:t>tfstate</a:t>
            </a:r>
            <a:r>
              <a:rPr lang="en-US" dirty="0"/>
              <a:t> files since they contain sensitive information. In production, you’ll want to store these files in private version control, such as </a:t>
            </a:r>
            <a:r>
              <a:rPr lang="en-US" u="sng" dirty="0">
                <a:hlinkClick r:id="rId3"/>
              </a:rPr>
              <a:t>AWS </a:t>
            </a:r>
            <a:r>
              <a:rPr lang="en-US" u="sng" dirty="0" err="1">
                <a:hlinkClick r:id="rId3"/>
              </a:rPr>
              <a:t>CodeCommit</a:t>
            </a:r>
            <a:r>
              <a:rPr lang="en-US" dirty="0"/>
              <a:t> or </a:t>
            </a:r>
            <a:r>
              <a:rPr lang="en-US" u="sng" dirty="0">
                <a:hlinkClick r:id="rId4"/>
              </a:rPr>
              <a:t>Amazon Simple Storage Service</a:t>
            </a:r>
            <a:r>
              <a:rPr lang="en-US" dirty="0"/>
              <a:t> (Amazon S3), where you can control access. Recent updates to </a:t>
            </a:r>
            <a:r>
              <a:rPr lang="en-US" dirty="0" err="1"/>
              <a:t>Terraform</a:t>
            </a:r>
            <a:r>
              <a:rPr lang="en-US" dirty="0"/>
              <a:t> have made this process even easier. The remote state </a:t>
            </a:r>
            <a:r>
              <a:rPr lang="en-US" dirty="0" err="1"/>
              <a:t>backends</a:t>
            </a:r>
            <a:r>
              <a:rPr lang="en-US" dirty="0"/>
              <a:t> allow automatic storage of state in Amazon S3, while locking and consistency checking can also be implemented with Dynamo DB, giving you a great team-based workflow.</a:t>
            </a:r>
          </a:p>
          <a:p>
            <a:r>
              <a:rPr lang="en-US" dirty="0"/>
              <a:t>The site module contains security groups and a VPC. These are resources that have no other dependencies, and most other resources depend on these. You could create separate </a:t>
            </a:r>
            <a:r>
              <a:rPr lang="en-US" dirty="0" err="1"/>
              <a:t>security_groups</a:t>
            </a:r>
            <a:r>
              <a:rPr lang="en-US" dirty="0"/>
              <a:t> and </a:t>
            </a:r>
            <a:r>
              <a:rPr lang="en-US" dirty="0" err="1"/>
              <a:t>vpcs</a:t>
            </a:r>
            <a:r>
              <a:rPr lang="en-US" dirty="0"/>
              <a:t> modules as well. This module is the first to be called in main.tf</a:t>
            </a:r>
          </a:p>
          <a:p>
            <a:endParaRPr lang="en-IN" dirty="0"/>
          </a:p>
        </p:txBody>
      </p:sp>
    </p:spTree>
    <p:extLst>
      <p:ext uri="{BB962C8B-B14F-4D97-AF65-F5344CB8AC3E}">
        <p14:creationId xmlns:p14="http://schemas.microsoft.com/office/powerpoint/2010/main" val="2732062318"/>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Along with an Example</a:t>
            </a:r>
            <a:br>
              <a:rPr lang="en-US" dirty="0"/>
            </a:br>
            <a:endParaRPr lang="en-IN" dirty="0"/>
          </a:p>
        </p:txBody>
      </p:sp>
      <p:sp>
        <p:nvSpPr>
          <p:cNvPr id="3" name="Content Placeholder 2"/>
          <p:cNvSpPr>
            <a:spLocks noGrp="1"/>
          </p:cNvSpPr>
          <p:nvPr>
            <p:ph idx="1"/>
          </p:nvPr>
        </p:nvSpPr>
        <p:spPr/>
        <p:txBody>
          <a:bodyPr>
            <a:normAutofit lnSpcReduction="10000"/>
          </a:bodyPr>
          <a:lstStyle/>
          <a:p>
            <a:r>
              <a:rPr lang="en-IN" b="1" dirty="0"/>
              <a:t>Main.tf</a:t>
            </a:r>
          </a:p>
          <a:p>
            <a:r>
              <a:rPr lang="en-IN" dirty="0"/>
              <a:t>Looking at </a:t>
            </a:r>
            <a:r>
              <a:rPr lang="en-IN" u="sng" dirty="0">
                <a:hlinkClick r:id="rId2"/>
              </a:rPr>
              <a:t>main.tf</a:t>
            </a:r>
            <a:r>
              <a:rPr lang="en-IN" dirty="0"/>
              <a:t> you will see that there are several modules defined. Let’s focus on the </a:t>
            </a:r>
            <a:r>
              <a:rPr lang="en-IN" dirty="0" err="1"/>
              <a:t>autoscaling_groups</a:t>
            </a:r>
            <a:r>
              <a:rPr lang="en-IN" dirty="0"/>
              <a:t> module first:</a:t>
            </a:r>
          </a:p>
          <a:p>
            <a:r>
              <a:rPr lang="en-IN" dirty="0"/>
              <a:t>module "</a:t>
            </a:r>
            <a:r>
              <a:rPr lang="en-IN" dirty="0" err="1"/>
              <a:t>autoscaling_groups</a:t>
            </a:r>
            <a:r>
              <a:rPr lang="en-IN" dirty="0"/>
              <a:t>" {</a:t>
            </a:r>
            <a:br>
              <a:rPr lang="en-IN" dirty="0"/>
            </a:br>
            <a:r>
              <a:rPr lang="en-IN" dirty="0"/>
              <a:t>source = "./</a:t>
            </a:r>
            <a:r>
              <a:rPr lang="en-IN" dirty="0" err="1"/>
              <a:t>autoscaling_groups</a:t>
            </a:r>
            <a:r>
              <a:rPr lang="en-IN" dirty="0"/>
              <a:t>"</a:t>
            </a:r>
            <a:br>
              <a:rPr lang="en-IN" dirty="0"/>
            </a:br>
            <a:r>
              <a:rPr lang="en-IN" dirty="0" err="1"/>
              <a:t>public_subnet_id</a:t>
            </a:r>
            <a:r>
              <a:rPr lang="en-IN" dirty="0"/>
              <a:t> = "${</a:t>
            </a:r>
            <a:r>
              <a:rPr lang="en-IN" dirty="0" err="1"/>
              <a:t>module.site.public_subnet_id</a:t>
            </a:r>
            <a:r>
              <a:rPr lang="en-IN" dirty="0"/>
              <a:t>}"</a:t>
            </a:r>
            <a:br>
              <a:rPr lang="en-IN" dirty="0"/>
            </a:br>
            <a:r>
              <a:rPr lang="en-IN" dirty="0" err="1"/>
              <a:t>webapp_lc_id</a:t>
            </a:r>
            <a:r>
              <a:rPr lang="en-IN" dirty="0"/>
              <a:t> = "${</a:t>
            </a:r>
            <a:r>
              <a:rPr lang="en-IN" dirty="0" err="1"/>
              <a:t>module.launch_configurations.webapp_lc_id</a:t>
            </a:r>
            <a:r>
              <a:rPr lang="en-IN" dirty="0"/>
              <a:t>}"</a:t>
            </a:r>
            <a:br>
              <a:rPr lang="en-IN" dirty="0"/>
            </a:br>
            <a:r>
              <a:rPr lang="en-IN" dirty="0" err="1"/>
              <a:t>webapp_lc_name</a:t>
            </a:r>
            <a:r>
              <a:rPr lang="en-IN" dirty="0"/>
              <a:t> =</a:t>
            </a:r>
            <a:br>
              <a:rPr lang="en-IN" dirty="0"/>
            </a:br>
            <a:r>
              <a:rPr lang="en-IN" dirty="0"/>
              <a:t>"${</a:t>
            </a:r>
            <a:r>
              <a:rPr lang="en-IN" dirty="0" err="1"/>
              <a:t>module.launch_configurations.webapp_lc_name</a:t>
            </a:r>
            <a:r>
              <a:rPr lang="en-IN" dirty="0"/>
              <a:t>}"</a:t>
            </a:r>
            <a:br>
              <a:rPr lang="en-IN" dirty="0"/>
            </a:br>
            <a:r>
              <a:rPr lang="en-IN" dirty="0" err="1"/>
              <a:t>webapp_elb_name</a:t>
            </a:r>
            <a:r>
              <a:rPr lang="en-IN" dirty="0"/>
              <a:t> = "${</a:t>
            </a:r>
            <a:r>
              <a:rPr lang="en-IN" dirty="0" err="1"/>
              <a:t>module.load_balancers.webapp_elb_name</a:t>
            </a:r>
            <a:r>
              <a:rPr lang="en-IN" dirty="0"/>
              <a:t>}"</a:t>
            </a:r>
            <a:br>
              <a:rPr lang="en-IN" dirty="0"/>
            </a:br>
            <a:r>
              <a:rPr lang="en-IN" dirty="0"/>
              <a:t>}</a:t>
            </a:r>
          </a:p>
          <a:p>
            <a:endParaRPr lang="en-IN" dirty="0"/>
          </a:p>
        </p:txBody>
      </p:sp>
    </p:spTree>
    <p:extLst>
      <p:ext uri="{BB962C8B-B14F-4D97-AF65-F5344CB8AC3E}">
        <p14:creationId xmlns:p14="http://schemas.microsoft.com/office/powerpoint/2010/main" val="554569227"/>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a:t>
            </a:r>
            <a:r>
              <a:rPr lang="en-IN" dirty="0" err="1"/>
              <a:t>Terraform</a:t>
            </a:r>
            <a:r>
              <a:rPr lang="en-IN" dirty="0"/>
              <a: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err="1"/>
              <a:t>Terraform</a:t>
            </a:r>
            <a:r>
              <a:rPr lang="en-US" dirty="0"/>
              <a:t> is a tool for building, changing, and versioning infrastructure safely and efficiently. </a:t>
            </a:r>
            <a:r>
              <a:rPr lang="en-US" dirty="0" err="1"/>
              <a:t>Terraform</a:t>
            </a:r>
            <a:r>
              <a:rPr lang="en-US" dirty="0"/>
              <a:t> can manage existing, popular service providers and custom in-house solutions.</a:t>
            </a:r>
          </a:p>
          <a:p>
            <a:r>
              <a:rPr lang="en-US" dirty="0"/>
              <a:t>Configuration files describe to </a:t>
            </a:r>
            <a:r>
              <a:rPr lang="en-US" dirty="0" err="1"/>
              <a:t>Terraform</a:t>
            </a:r>
            <a:r>
              <a:rPr lang="en-US" dirty="0"/>
              <a:t> the components needed to run a single application or your entire data center. </a:t>
            </a:r>
            <a:r>
              <a:rPr lang="en-US" dirty="0" err="1"/>
              <a:t>Terraform</a:t>
            </a:r>
            <a:r>
              <a:rPr lang="en-US" dirty="0"/>
              <a:t> generates an execution plan describing what it will do to reach the desired state, and then executes it to build the described infrastructure. As the configuration changes, </a:t>
            </a:r>
            <a:r>
              <a:rPr lang="en-US" dirty="0" err="1"/>
              <a:t>Terraform</a:t>
            </a:r>
            <a:r>
              <a:rPr lang="en-US" dirty="0"/>
              <a:t> can determine what changed and create incremental execution plans that can be applied.</a:t>
            </a:r>
          </a:p>
          <a:p>
            <a:r>
              <a:rPr lang="en-US" dirty="0"/>
              <a:t>The infrastructure </a:t>
            </a:r>
            <a:r>
              <a:rPr lang="en-US" dirty="0" err="1"/>
              <a:t>Terraform</a:t>
            </a:r>
            <a:r>
              <a:rPr lang="en-US" dirty="0"/>
              <a:t> can manage includes both low-level components such as compute instances, storage, and networking, and high-level components such as DNS entries and </a:t>
            </a:r>
            <a:r>
              <a:rPr lang="en-US" dirty="0" err="1"/>
              <a:t>SaaS</a:t>
            </a:r>
            <a:r>
              <a:rPr lang="en-US" dirty="0"/>
              <a:t> features.</a:t>
            </a:r>
          </a:p>
          <a:p>
            <a:endParaRPr lang="en-IN" dirty="0"/>
          </a:p>
        </p:txBody>
      </p:sp>
    </p:spTree>
    <p:extLst>
      <p:ext uri="{BB962C8B-B14F-4D97-AF65-F5344CB8AC3E}">
        <p14:creationId xmlns:p14="http://schemas.microsoft.com/office/powerpoint/2010/main" val="2099610890"/>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The first thing to notice is the line </a:t>
            </a:r>
            <a:r>
              <a:rPr lang="en-US" dirty="0"/>
              <a:t>source = "./</a:t>
            </a:r>
            <a:r>
              <a:rPr lang="en-US" dirty="0" err="1"/>
              <a:t>autoscaling_groups</a:t>
            </a:r>
            <a:r>
              <a:rPr lang="en-US" dirty="0"/>
              <a:t>"</a:t>
            </a:r>
            <a:r>
              <a:rPr lang="en-US" dirty="0"/>
              <a:t>. This simply tells </a:t>
            </a:r>
            <a:r>
              <a:rPr lang="en-US" dirty="0" err="1"/>
              <a:t>Terraform</a:t>
            </a:r>
            <a:r>
              <a:rPr lang="en-US" dirty="0"/>
              <a:t> that the source files for this module are in the </a:t>
            </a:r>
            <a:r>
              <a:rPr lang="en-US" dirty="0" err="1"/>
              <a:t>autoscaling_groups</a:t>
            </a:r>
            <a:r>
              <a:rPr lang="en-US" dirty="0"/>
              <a:t> subdirectory. Modules can be local folders as they are above, or they can come from other </a:t>
            </a:r>
            <a:r>
              <a:rPr lang="en-US" u="sng" dirty="0">
                <a:hlinkClick r:id="rId2"/>
              </a:rPr>
              <a:t>sources</a:t>
            </a:r>
            <a:r>
              <a:rPr lang="en-US" dirty="0"/>
              <a:t> like an Amazon S3 bucket, the </a:t>
            </a:r>
            <a:r>
              <a:rPr lang="en-US" dirty="0" err="1"/>
              <a:t>Terraform</a:t>
            </a:r>
            <a:r>
              <a:rPr lang="en-US" dirty="0"/>
              <a:t> Module Registry, or a different </a:t>
            </a:r>
            <a:r>
              <a:rPr lang="en-US" dirty="0" err="1"/>
              <a:t>Git</a:t>
            </a:r>
            <a:r>
              <a:rPr lang="en-US" dirty="0"/>
              <a:t> repository. This example assumes you will run all </a:t>
            </a:r>
            <a:r>
              <a:rPr lang="en-US" dirty="0" err="1"/>
              <a:t>Terraform</a:t>
            </a:r>
            <a:r>
              <a:rPr lang="en-US" dirty="0"/>
              <a:t> commands from the parent directory where main.tf exists.</a:t>
            </a:r>
            <a:endParaRPr lang="en-IN" dirty="0"/>
          </a:p>
        </p:txBody>
      </p:sp>
    </p:spTree>
    <p:extLst>
      <p:ext uri="{BB962C8B-B14F-4D97-AF65-F5344CB8AC3E}">
        <p14:creationId xmlns:p14="http://schemas.microsoft.com/office/powerpoint/2010/main" val="2829580488"/>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Autoscaling_groups</a:t>
            </a:r>
            <a:r>
              <a:rPr lang="en-US" dirty="0"/>
              <a:t> Modules</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If </a:t>
            </a:r>
            <a:r>
              <a:rPr lang="en-US" dirty="0"/>
              <a:t>you then examine the </a:t>
            </a:r>
            <a:r>
              <a:rPr lang="en-US" u="sng" dirty="0" err="1">
                <a:hlinkClick r:id="rId2"/>
              </a:rPr>
              <a:t>autoscaling_groups</a:t>
            </a:r>
            <a:r>
              <a:rPr lang="en-US" u="sng" dirty="0">
                <a:hlinkClick r:id="rId2"/>
              </a:rPr>
              <a:t> directory</a:t>
            </a:r>
            <a:r>
              <a:rPr lang="en-US" dirty="0"/>
              <a:t> you’ll notice that it includes two files: variables.tf and webapp-asg.tf. </a:t>
            </a:r>
            <a:r>
              <a:rPr lang="en-US" dirty="0" err="1"/>
              <a:t>Terraform</a:t>
            </a:r>
            <a:r>
              <a:rPr lang="en-US" dirty="0"/>
              <a:t> will run any .</a:t>
            </a:r>
            <a:r>
              <a:rPr lang="en-US" dirty="0" err="1"/>
              <a:t>tf</a:t>
            </a:r>
            <a:r>
              <a:rPr lang="en-US" dirty="0"/>
              <a:t> files it finds in the Module directory, so you can name these files whatever you want. Now look at line 20 of </a:t>
            </a:r>
            <a:r>
              <a:rPr lang="en-US" u="sng" dirty="0" err="1">
                <a:hlinkClick r:id="rId3"/>
              </a:rPr>
              <a:t>autoscaling_groups</a:t>
            </a:r>
            <a:r>
              <a:rPr lang="en-US" u="sng" dirty="0">
                <a:hlinkClick r:id="rId3"/>
              </a:rPr>
              <a:t>/webapp-asg.tf</a:t>
            </a:r>
            <a:r>
              <a:rPr lang="en-US" dirty="0"/>
              <a:t>:</a:t>
            </a:r>
          </a:p>
          <a:p>
            <a:r>
              <a:rPr lang="en-US" dirty="0" err="1"/>
              <a:t>load_balancers</a:t>
            </a:r>
            <a:r>
              <a:rPr lang="en-US" dirty="0"/>
              <a:t> = ["${</a:t>
            </a:r>
            <a:r>
              <a:rPr lang="en-US" dirty="0" err="1"/>
              <a:t>var.webapp_elb_name</a:t>
            </a:r>
            <a:r>
              <a:rPr lang="en-US" dirty="0"/>
              <a:t>}"]</a:t>
            </a:r>
          </a:p>
          <a:p>
            <a:r>
              <a:rPr lang="en-US" dirty="0"/>
              <a:t>Here we’re setting the </a:t>
            </a:r>
            <a:r>
              <a:rPr lang="en-US" dirty="0" err="1"/>
              <a:t>load_balancers</a:t>
            </a:r>
            <a:r>
              <a:rPr lang="en-US" dirty="0"/>
              <a:t> parameter to an array that contains a reference to the variable </a:t>
            </a:r>
            <a:r>
              <a:rPr lang="en-US" dirty="0" err="1"/>
              <a:t>webapp_elb_name</a:t>
            </a:r>
            <a:r>
              <a:rPr lang="en-US" dirty="0"/>
              <a:t>. If you look back at main.tf, you’ll notice that this name is also part of the configuration of the </a:t>
            </a:r>
            <a:r>
              <a:rPr lang="en-US" dirty="0" err="1"/>
              <a:t>autoscaling_groups</a:t>
            </a:r>
            <a:r>
              <a:rPr lang="en-US" dirty="0"/>
              <a:t> module. Looking in </a:t>
            </a:r>
            <a:r>
              <a:rPr lang="en-US" u="sng" dirty="0" err="1">
                <a:hlinkClick r:id="rId4"/>
              </a:rPr>
              <a:t>autoscaling_groups</a:t>
            </a:r>
            <a:r>
              <a:rPr lang="en-US" u="sng" dirty="0">
                <a:hlinkClick r:id="rId4"/>
              </a:rPr>
              <a:t>/variables.tf</a:t>
            </a:r>
            <a:r>
              <a:rPr lang="en-US" dirty="0"/>
              <a:t>, you’ll see this variable declared with empty curly braces ({}). This is the magic behind using outputs from other modules as input variables.</a:t>
            </a:r>
          </a:p>
          <a:p>
            <a:endParaRPr lang="en-IN" dirty="0"/>
          </a:p>
        </p:txBody>
      </p:sp>
    </p:spTree>
    <p:extLst>
      <p:ext uri="{BB962C8B-B14F-4D97-AF65-F5344CB8AC3E}">
        <p14:creationId xmlns:p14="http://schemas.microsoft.com/office/powerpoint/2010/main" val="1294798962"/>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Load_balancers</a:t>
            </a:r>
            <a:r>
              <a:rPr lang="en-US" dirty="0"/>
              <a:t> Modules</a:t>
            </a:r>
            <a:br>
              <a:rPr lang="en-US" dirty="0"/>
            </a:br>
            <a:endParaRPr lang="en-IN" dirty="0"/>
          </a:p>
        </p:txBody>
      </p:sp>
      <p:sp>
        <p:nvSpPr>
          <p:cNvPr id="3" name="Content Placeholder 2"/>
          <p:cNvSpPr>
            <a:spLocks noGrp="1"/>
          </p:cNvSpPr>
          <p:nvPr>
            <p:ph idx="1"/>
          </p:nvPr>
        </p:nvSpPr>
        <p:spPr/>
        <p:txBody>
          <a:bodyPr>
            <a:normAutofit/>
          </a:bodyPr>
          <a:lstStyle/>
          <a:p>
            <a:r>
              <a:rPr lang="en-IN" dirty="0"/>
              <a:t>To bring it together, examine </a:t>
            </a:r>
            <a:r>
              <a:rPr lang="en-IN" u="sng" dirty="0">
                <a:hlinkClick r:id="rId2"/>
              </a:rPr>
              <a:t>load_balancers/webapp-elb.tf</a:t>
            </a:r>
            <a:r>
              <a:rPr lang="en-IN" dirty="0"/>
              <a:t> and find this section:</a:t>
            </a:r>
          </a:p>
          <a:p>
            <a:r>
              <a:rPr lang="en-IN" dirty="0"/>
              <a:t>output "</a:t>
            </a:r>
            <a:r>
              <a:rPr lang="en-IN" dirty="0" err="1"/>
              <a:t>webapp_elb_name</a:t>
            </a:r>
            <a:r>
              <a:rPr lang="en-IN" dirty="0"/>
              <a:t>" {</a:t>
            </a:r>
            <a:br>
              <a:rPr lang="en-IN" dirty="0"/>
            </a:br>
            <a:r>
              <a:rPr lang="en-IN" dirty="0"/>
              <a:t>value = "${aws_elb.webapp_elb.name}"</a:t>
            </a:r>
            <a:br>
              <a:rPr lang="en-IN" dirty="0"/>
            </a:br>
            <a:r>
              <a:rPr lang="en-IN" dirty="0"/>
              <a:t>}</a:t>
            </a:r>
          </a:p>
          <a:p>
            <a:r>
              <a:rPr lang="en-IN" dirty="0"/>
              <a:t>Here we’re telling </a:t>
            </a:r>
            <a:r>
              <a:rPr lang="en-IN" dirty="0" err="1"/>
              <a:t>Terraform</a:t>
            </a:r>
            <a:r>
              <a:rPr lang="en-IN" dirty="0"/>
              <a:t> to output a variable named </a:t>
            </a:r>
            <a:r>
              <a:rPr lang="en-IN" dirty="0" err="1"/>
              <a:t>webapp_elb_name</a:t>
            </a:r>
            <a:r>
              <a:rPr lang="en-IN" dirty="0"/>
              <a:t>, whose value is equal to our ELB name as determined by </a:t>
            </a:r>
            <a:r>
              <a:rPr lang="en-IN" dirty="0" err="1"/>
              <a:t>Terraform</a:t>
            </a:r>
            <a:r>
              <a:rPr lang="en-IN" dirty="0"/>
              <a:t> after the ELB is created for us.</a:t>
            </a:r>
          </a:p>
          <a:p>
            <a:endParaRPr lang="en-IN" dirty="0"/>
          </a:p>
        </p:txBody>
      </p:sp>
    </p:spTree>
    <p:extLst>
      <p:ext uri="{BB962C8B-B14F-4D97-AF65-F5344CB8AC3E}">
        <p14:creationId xmlns:p14="http://schemas.microsoft.com/office/powerpoint/2010/main" val="1344185238"/>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BALANCER</a:t>
            </a:r>
            <a:endParaRPr lang="en-IN" dirty="0"/>
          </a:p>
        </p:txBody>
      </p:sp>
      <p:sp>
        <p:nvSpPr>
          <p:cNvPr id="3" name="Content Placeholder 2"/>
          <p:cNvSpPr>
            <a:spLocks noGrp="1"/>
          </p:cNvSpPr>
          <p:nvPr>
            <p:ph idx="1"/>
          </p:nvPr>
        </p:nvSpPr>
        <p:spPr/>
        <p:txBody>
          <a:bodyPr/>
          <a:lstStyle/>
          <a:p>
            <a:r>
              <a:rPr lang="en-US" dirty="0"/>
              <a:t>What is AWS load balancer do?</a:t>
            </a:r>
          </a:p>
          <a:p>
            <a:r>
              <a:rPr lang="en-US" dirty="0"/>
              <a:t>A load balancer serves as the single point of contact for clients. The load balancer </a:t>
            </a:r>
            <a:r>
              <a:rPr lang="en-US" b="1" dirty="0"/>
              <a:t>distributes incoming application traffic across multiple targets, such as EC2 instances, in multiple Availability Zones</a:t>
            </a:r>
            <a:r>
              <a:rPr lang="en-US" dirty="0"/>
              <a:t>. This increases the availability of your application. You add one or more listeners to your load balancer.</a:t>
            </a:r>
          </a:p>
          <a:p>
            <a:endParaRPr lang="en-IN" dirty="0"/>
          </a:p>
        </p:txBody>
      </p:sp>
    </p:spTree>
    <p:extLst>
      <p:ext uri="{BB962C8B-B14F-4D97-AF65-F5344CB8AC3E}">
        <p14:creationId xmlns:p14="http://schemas.microsoft.com/office/powerpoint/2010/main" val="2575697633"/>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LOAD BALANCER</a:t>
            </a:r>
            <a:endParaRPr lang="en-IN" dirty="0"/>
          </a:p>
        </p:txBody>
      </p:sp>
      <p:sp>
        <p:nvSpPr>
          <p:cNvPr id="3" name="Content Placeholder 2"/>
          <p:cNvSpPr>
            <a:spLocks noGrp="1"/>
          </p:cNvSpPr>
          <p:nvPr>
            <p:ph idx="1"/>
          </p:nvPr>
        </p:nvSpPr>
        <p:spPr/>
        <p:txBody>
          <a:bodyPr>
            <a:normAutofit/>
          </a:bodyPr>
          <a:lstStyle/>
          <a:p>
            <a:r>
              <a:rPr lang="en-US" dirty="0"/>
              <a:t>Application Load Balancer.</a:t>
            </a:r>
          </a:p>
          <a:p>
            <a:r>
              <a:rPr lang="en-US" dirty="0"/>
              <a:t>Network Load Balancer.</a:t>
            </a:r>
          </a:p>
          <a:p>
            <a:r>
              <a:rPr lang="en-US" dirty="0"/>
              <a:t>Application Load Balancer and Network Load Balancer considerations.</a:t>
            </a:r>
          </a:p>
          <a:p>
            <a:endParaRPr lang="en-IN" dirty="0"/>
          </a:p>
        </p:txBody>
      </p:sp>
    </p:spTree>
    <p:extLst>
      <p:ext uri="{BB962C8B-B14F-4D97-AF65-F5344CB8AC3E}">
        <p14:creationId xmlns:p14="http://schemas.microsoft.com/office/powerpoint/2010/main" val="2845868589"/>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Which load balancer is best?</a:t>
            </a:r>
            <a:br>
              <a:rPr lang="en-IN" dirty="0"/>
            </a:br>
            <a:endParaRPr lang="en-IN" dirty="0"/>
          </a:p>
        </p:txBody>
      </p:sp>
      <p:sp>
        <p:nvSpPr>
          <p:cNvPr id="3" name="Content Placeholder 2"/>
          <p:cNvSpPr>
            <a:spLocks noGrp="1"/>
          </p:cNvSpPr>
          <p:nvPr>
            <p:ph idx="1"/>
          </p:nvPr>
        </p:nvSpPr>
        <p:spPr/>
        <p:txBody>
          <a:bodyPr>
            <a:normAutofit/>
          </a:bodyPr>
          <a:lstStyle/>
          <a:p>
            <a:r>
              <a:rPr lang="en-IN" b="1" dirty="0" smtClean="0"/>
              <a:t>Top </a:t>
            </a:r>
            <a:r>
              <a:rPr lang="en-IN" b="1" dirty="0"/>
              <a:t>10 Load Balancing Software</a:t>
            </a:r>
            <a:endParaRPr lang="en-IN" dirty="0"/>
          </a:p>
          <a:p>
            <a:r>
              <a:rPr lang="en-IN" dirty="0"/>
              <a:t>Azure Application Gateway.</a:t>
            </a:r>
          </a:p>
          <a:p>
            <a:r>
              <a:rPr lang="en-IN" dirty="0"/>
              <a:t>Kemp </a:t>
            </a:r>
            <a:r>
              <a:rPr lang="en-IN" dirty="0" err="1"/>
              <a:t>LoadMaster</a:t>
            </a:r>
            <a:r>
              <a:rPr lang="en-IN" dirty="0"/>
              <a:t>.</a:t>
            </a:r>
          </a:p>
          <a:p>
            <a:r>
              <a:rPr lang="en-IN" dirty="0" err="1"/>
              <a:t>HAProxy</a:t>
            </a:r>
            <a:r>
              <a:rPr lang="en-IN" dirty="0"/>
              <a:t>.</a:t>
            </a:r>
          </a:p>
          <a:p>
            <a:r>
              <a:rPr lang="en-IN" dirty="0"/>
              <a:t>Citrix ADC.</a:t>
            </a:r>
          </a:p>
          <a:p>
            <a:r>
              <a:rPr lang="en-IN" dirty="0"/>
              <a:t>F5 NGINX Plus.</a:t>
            </a:r>
          </a:p>
          <a:p>
            <a:r>
              <a:rPr lang="en-IN" dirty="0"/>
              <a:t>F5 BIG-IP Local Traffic Manager (LTM)</a:t>
            </a:r>
          </a:p>
          <a:p>
            <a:r>
              <a:rPr lang="en-IN" dirty="0" err="1"/>
              <a:t>Nginx</a:t>
            </a:r>
            <a:r>
              <a:rPr lang="en-IN" dirty="0"/>
              <a:t>.</a:t>
            </a:r>
          </a:p>
          <a:p>
            <a:r>
              <a:rPr lang="en-IN" dirty="0" err="1"/>
              <a:t>Microhost</a:t>
            </a:r>
            <a:r>
              <a:rPr lang="en-IN" dirty="0"/>
              <a:t>.</a:t>
            </a:r>
          </a:p>
          <a:p>
            <a:endParaRPr lang="en-IN" dirty="0"/>
          </a:p>
        </p:txBody>
      </p:sp>
    </p:spTree>
    <p:extLst>
      <p:ext uri="{BB962C8B-B14F-4D97-AF65-F5344CB8AC3E}">
        <p14:creationId xmlns:p14="http://schemas.microsoft.com/office/powerpoint/2010/main" val="538311177"/>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LOAD BALANCER A TOOL</a:t>
            </a:r>
            <a:endParaRPr lang="en-IN" dirty="0"/>
          </a:p>
        </p:txBody>
      </p:sp>
      <p:sp>
        <p:nvSpPr>
          <p:cNvPr id="3" name="Content Placeholder 2"/>
          <p:cNvSpPr>
            <a:spLocks noGrp="1"/>
          </p:cNvSpPr>
          <p:nvPr>
            <p:ph idx="1"/>
          </p:nvPr>
        </p:nvSpPr>
        <p:spPr/>
        <p:txBody>
          <a:bodyPr/>
          <a:lstStyle/>
          <a:p>
            <a:r>
              <a:rPr lang="en-US" dirty="0" smtClean="0"/>
              <a:t>Load </a:t>
            </a:r>
            <a:r>
              <a:rPr lang="en-US" dirty="0"/>
              <a:t>balancing is the process of dividing the traffic on the network across multiple servers through </a:t>
            </a:r>
            <a:r>
              <a:rPr lang="en-US" b="1" dirty="0"/>
              <a:t>a tool known as the load balancer</a:t>
            </a:r>
            <a:r>
              <a:rPr lang="en-US" dirty="0"/>
              <a:t>. This tool acts like a router directing the inbound traffic on different servers as and when required.</a:t>
            </a:r>
          </a:p>
          <a:p>
            <a:endParaRPr lang="en-IN" dirty="0"/>
          </a:p>
        </p:txBody>
      </p:sp>
    </p:spTree>
    <p:extLst>
      <p:ext uri="{BB962C8B-B14F-4D97-AF65-F5344CB8AC3E}">
        <p14:creationId xmlns:p14="http://schemas.microsoft.com/office/powerpoint/2010/main" val="1348067870"/>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 this example:</a:t>
            </a:r>
          </a:p>
          <a:p>
            <a:r>
              <a:rPr lang="en-US" dirty="0"/>
              <a:t>We created an output variable for the </a:t>
            </a:r>
            <a:r>
              <a:rPr lang="en-US" dirty="0" err="1"/>
              <a:t>load_balancers</a:t>
            </a:r>
            <a:r>
              <a:rPr lang="en-US" dirty="0"/>
              <a:t> module named </a:t>
            </a:r>
            <a:r>
              <a:rPr lang="en-US" dirty="0" err="1"/>
              <a:t>webapp_elb_name</a:t>
            </a:r>
            <a:r>
              <a:rPr lang="en-US" dirty="0"/>
              <a:t> in </a:t>
            </a:r>
            <a:r>
              <a:rPr lang="en-US" u="sng" dirty="0" err="1">
                <a:hlinkClick r:id="rId2"/>
              </a:rPr>
              <a:t>load_balancers</a:t>
            </a:r>
            <a:r>
              <a:rPr lang="en-US" u="sng" dirty="0">
                <a:hlinkClick r:id="rId2"/>
              </a:rPr>
              <a:t>/webapp-elb.tf</a:t>
            </a:r>
            <a:r>
              <a:rPr lang="en-US" dirty="0"/>
              <a:t>.</a:t>
            </a:r>
          </a:p>
          <a:p>
            <a:r>
              <a:rPr lang="en-US" dirty="0"/>
              <a:t>In </a:t>
            </a:r>
            <a:r>
              <a:rPr lang="en-US" u="sng" dirty="0">
                <a:hlinkClick r:id="rId3"/>
              </a:rPr>
              <a:t>main.tf</a:t>
            </a:r>
            <a:r>
              <a:rPr lang="en-US" dirty="0"/>
              <a:t> under the </a:t>
            </a:r>
            <a:r>
              <a:rPr lang="en-US" dirty="0" err="1"/>
              <a:t>autoscaling_groups</a:t>
            </a:r>
            <a:r>
              <a:rPr lang="en-US" dirty="0"/>
              <a:t> module configuration, we set the </a:t>
            </a:r>
            <a:r>
              <a:rPr lang="en-US" dirty="0" err="1"/>
              <a:t>webapp_elb_name</a:t>
            </a:r>
            <a:r>
              <a:rPr lang="en-US" dirty="0"/>
              <a:t> key to the output variable of the same name from the </a:t>
            </a:r>
            <a:r>
              <a:rPr lang="en-US" dirty="0" err="1"/>
              <a:t>load_balancers</a:t>
            </a:r>
            <a:r>
              <a:rPr lang="en-US" dirty="0"/>
              <a:t> module as described above. This is how we reference output variables between modules with </a:t>
            </a:r>
            <a:r>
              <a:rPr lang="en-US" dirty="0" err="1"/>
              <a:t>Terraform</a:t>
            </a:r>
            <a:r>
              <a:rPr lang="en-US" dirty="0"/>
              <a:t>.</a:t>
            </a:r>
          </a:p>
          <a:p>
            <a:r>
              <a:rPr lang="en-US" dirty="0"/>
              <a:t>Next, we defined this input variable in </a:t>
            </a:r>
            <a:r>
              <a:rPr lang="en-US" u="sng" dirty="0">
                <a:hlinkClick r:id="rId4"/>
              </a:rPr>
              <a:t>autoscaling_groups/variables.tf</a:t>
            </a:r>
            <a:r>
              <a:rPr lang="en-US" dirty="0"/>
              <a:t> by simply declaring variable </a:t>
            </a:r>
            <a:r>
              <a:rPr lang="en-US" dirty="0" err="1"/>
              <a:t>webapp_elb_name</a:t>
            </a:r>
            <a:r>
              <a:rPr lang="en-US" dirty="0"/>
              <a:t> {}. </a:t>
            </a:r>
            <a:r>
              <a:rPr lang="en-US" dirty="0" err="1"/>
              <a:t>Terraform</a:t>
            </a:r>
            <a:r>
              <a:rPr lang="en-US" dirty="0"/>
              <a:t> automatically knows to set the value of </a:t>
            </a:r>
            <a:r>
              <a:rPr lang="en-US" dirty="0" err="1"/>
              <a:t>webapp_elb_name</a:t>
            </a:r>
            <a:r>
              <a:rPr lang="en-US" dirty="0"/>
              <a:t> to the output variable from the </a:t>
            </a:r>
            <a:r>
              <a:rPr lang="en-US" dirty="0" err="1"/>
              <a:t>load_balancers</a:t>
            </a:r>
            <a:r>
              <a:rPr lang="en-US" dirty="0"/>
              <a:t> module, because we declared it in the configuration of our </a:t>
            </a:r>
            <a:r>
              <a:rPr lang="en-US" dirty="0" err="1"/>
              <a:t>autoscaling_groups</a:t>
            </a:r>
            <a:r>
              <a:rPr lang="en-US" dirty="0"/>
              <a:t> module in step 2.</a:t>
            </a:r>
          </a:p>
          <a:p>
            <a:r>
              <a:rPr lang="en-US" dirty="0"/>
              <a:t>Finally, we’re able to use the </a:t>
            </a:r>
            <a:r>
              <a:rPr lang="en-US" dirty="0" err="1"/>
              <a:t>webapp_elb_name</a:t>
            </a:r>
            <a:r>
              <a:rPr lang="en-US" dirty="0"/>
              <a:t> variable within </a:t>
            </a:r>
            <a:r>
              <a:rPr lang="en-US" u="sng" dirty="0">
                <a:hlinkClick r:id="rId5"/>
              </a:rPr>
              <a:t>autoscaling_groups/webapp-asg.tf</a:t>
            </a:r>
            <a:endParaRPr lang="en-US" dirty="0"/>
          </a:p>
          <a:p>
            <a:endParaRPr lang="en-IN" dirty="0"/>
          </a:p>
        </p:txBody>
      </p:sp>
    </p:spTree>
    <p:extLst>
      <p:ext uri="{BB962C8B-B14F-4D97-AF65-F5344CB8AC3E}">
        <p14:creationId xmlns:p14="http://schemas.microsoft.com/office/powerpoint/2010/main" val="266144486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a:t>Key features</a:t>
            </a:r>
            <a:br>
              <a:rPr lang="en-IN" b="0" dirty="0"/>
            </a:br>
            <a:endParaRPr lang="en-IN" dirty="0"/>
          </a:p>
        </p:txBody>
      </p:sp>
      <p:sp>
        <p:nvSpPr>
          <p:cNvPr id="3" name="Content Placeholder 2"/>
          <p:cNvSpPr>
            <a:spLocks noGrp="1"/>
          </p:cNvSpPr>
          <p:nvPr>
            <p:ph idx="1"/>
          </p:nvPr>
        </p:nvSpPr>
        <p:spPr/>
        <p:txBody>
          <a:bodyPr>
            <a:normAutofit/>
          </a:bodyPr>
          <a:lstStyle/>
          <a:p>
            <a:r>
              <a:rPr lang="en-US" b="1" dirty="0"/>
              <a:t>Infrastructure as code</a:t>
            </a:r>
          </a:p>
          <a:p>
            <a:r>
              <a:rPr lang="en-US" dirty="0"/>
              <a:t>Infrastructure is described using a high-level configuration syntax. This allows a blueprint of your data center to be versioned and treated as you would any other code. Additionally, infrastructure can be shared and re-used.</a:t>
            </a:r>
          </a:p>
          <a:p>
            <a:r>
              <a:rPr lang="en-US" b="1" dirty="0"/>
              <a:t>Execution plans</a:t>
            </a:r>
          </a:p>
          <a:p>
            <a:r>
              <a:rPr lang="en-US" dirty="0" err="1"/>
              <a:t>Terraform</a:t>
            </a:r>
            <a:r>
              <a:rPr lang="en-US" dirty="0"/>
              <a:t> has a planning step in which it generates an execution plan. The execution plan shows what </a:t>
            </a:r>
            <a:r>
              <a:rPr lang="en-US" dirty="0" err="1"/>
              <a:t>Terraform</a:t>
            </a:r>
            <a:r>
              <a:rPr lang="en-US" dirty="0"/>
              <a:t> will do when you execute the apply command. This lets you avoid any surprises when </a:t>
            </a:r>
            <a:r>
              <a:rPr lang="en-US" dirty="0" err="1"/>
              <a:t>Terraform</a:t>
            </a:r>
            <a:r>
              <a:rPr lang="en-US" dirty="0"/>
              <a:t> manipulates infrastructure.</a:t>
            </a:r>
          </a:p>
          <a:p>
            <a:endParaRPr lang="en-IN" dirty="0"/>
          </a:p>
        </p:txBody>
      </p:sp>
    </p:spTree>
    <p:extLst>
      <p:ext uri="{BB962C8B-B14F-4D97-AF65-F5344CB8AC3E}">
        <p14:creationId xmlns:p14="http://schemas.microsoft.com/office/powerpoint/2010/main" val="122600756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graph</a:t>
            </a:r>
            <a:br>
              <a:rPr lang="en-US" dirty="0"/>
            </a:br>
            <a:endParaRPr lang="en-IN" dirty="0"/>
          </a:p>
        </p:txBody>
      </p:sp>
      <p:sp>
        <p:nvSpPr>
          <p:cNvPr id="3" name="Content Placeholder 2"/>
          <p:cNvSpPr>
            <a:spLocks noGrp="1"/>
          </p:cNvSpPr>
          <p:nvPr>
            <p:ph idx="1"/>
          </p:nvPr>
        </p:nvSpPr>
        <p:spPr/>
        <p:txBody>
          <a:bodyPr>
            <a:normAutofit/>
          </a:bodyPr>
          <a:lstStyle/>
          <a:p>
            <a:r>
              <a:rPr lang="en-US" dirty="0" err="1" smtClean="0"/>
              <a:t>Terraform</a:t>
            </a:r>
            <a:r>
              <a:rPr lang="en-US" dirty="0" smtClean="0"/>
              <a:t> </a:t>
            </a:r>
            <a:r>
              <a:rPr lang="en-US" dirty="0"/>
              <a:t>builds a graph of all your resources and parallelizes </a:t>
            </a:r>
            <a:r>
              <a:rPr lang="en-US" dirty="0" smtClean="0"/>
              <a:t>the </a:t>
            </a:r>
            <a:r>
              <a:rPr lang="en-US" dirty="0"/>
              <a:t>creation and modification of any non-dependent resources. Because of this, </a:t>
            </a:r>
            <a:r>
              <a:rPr lang="en-US" dirty="0" err="1"/>
              <a:t>Terraform</a:t>
            </a:r>
            <a:r>
              <a:rPr lang="en-US" dirty="0"/>
              <a:t> builds infrastructure as efficiently as possible, and operators get insight into dependencies in their infrastructure.</a:t>
            </a:r>
          </a:p>
          <a:p>
            <a:r>
              <a:rPr lang="en-US" b="1" dirty="0"/>
              <a:t>Change automation</a:t>
            </a:r>
          </a:p>
          <a:p>
            <a:r>
              <a:rPr lang="en-US" dirty="0"/>
              <a:t>Complex </a:t>
            </a:r>
            <a:r>
              <a:rPr lang="en-US" dirty="0" err="1"/>
              <a:t>changesets</a:t>
            </a:r>
            <a:r>
              <a:rPr lang="en-US" dirty="0"/>
              <a:t> can be applied to your infrastructure with minimal human interaction. With the previously mentioned execution plan and resource graph, you know exactly what </a:t>
            </a:r>
            <a:r>
              <a:rPr lang="en-US" dirty="0" err="1"/>
              <a:t>Terraform</a:t>
            </a:r>
            <a:r>
              <a:rPr lang="en-US" dirty="0"/>
              <a:t> will change and in what order, which helps you avoid many possible human errors.</a:t>
            </a:r>
          </a:p>
          <a:p>
            <a:endParaRPr lang="en-IN" dirty="0"/>
          </a:p>
        </p:txBody>
      </p:sp>
    </p:spTree>
    <p:extLst>
      <p:ext uri="{BB962C8B-B14F-4D97-AF65-F5344CB8AC3E}">
        <p14:creationId xmlns:p14="http://schemas.microsoft.com/office/powerpoint/2010/main" val="585737011"/>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a:t>Initialization</a:t>
            </a:r>
            <a:br>
              <a:rPr lang="en-IN" b="0" dirty="0"/>
            </a:br>
            <a:endParaRPr lang="en-IN" dirty="0"/>
          </a:p>
        </p:txBody>
      </p:sp>
      <p:sp>
        <p:nvSpPr>
          <p:cNvPr id="3" name="Content Placeholder 2"/>
          <p:cNvSpPr>
            <a:spLocks noGrp="1"/>
          </p:cNvSpPr>
          <p:nvPr>
            <p:ph idx="1"/>
          </p:nvPr>
        </p:nvSpPr>
        <p:spPr/>
        <p:txBody>
          <a:bodyPr>
            <a:normAutofit/>
          </a:bodyPr>
          <a:lstStyle/>
          <a:p>
            <a:r>
              <a:rPr lang="en-US" dirty="0"/>
              <a:t>The first command to run for a new configuration—or after checking out an existing configuration from version control—is </a:t>
            </a:r>
            <a:r>
              <a:rPr lang="en-US" dirty="0" err="1"/>
              <a:t>terraform</a:t>
            </a:r>
            <a:r>
              <a:rPr lang="en-US" dirty="0"/>
              <a:t> </a:t>
            </a:r>
            <a:r>
              <a:rPr lang="en-US" dirty="0" err="1"/>
              <a:t>init.</a:t>
            </a:r>
            <a:r>
              <a:rPr lang="en-US" dirty="0"/>
              <a:t> This will initialize various local settings and data that will be used by subsequent commands.</a:t>
            </a:r>
          </a:p>
          <a:p>
            <a:r>
              <a:rPr lang="en-US" dirty="0" err="1"/>
              <a:t>Terraform</a:t>
            </a:r>
            <a:r>
              <a:rPr lang="en-US" dirty="0"/>
              <a:t> uses a plugin-based architecture to support the numerous infrastructure and service providers available. Each "provider" is its own encapsulated binary that is distributed separately from </a:t>
            </a:r>
            <a:r>
              <a:rPr lang="en-US" dirty="0" err="1"/>
              <a:t>Terraform</a:t>
            </a:r>
            <a:r>
              <a:rPr lang="en-US" dirty="0"/>
              <a:t> itself. The </a:t>
            </a:r>
            <a:r>
              <a:rPr lang="en-US" dirty="0" err="1"/>
              <a:t>terraform</a:t>
            </a:r>
            <a:r>
              <a:rPr lang="en-US" dirty="0"/>
              <a:t> </a:t>
            </a:r>
            <a:r>
              <a:rPr lang="en-US" dirty="0" err="1"/>
              <a:t>init</a:t>
            </a:r>
            <a:r>
              <a:rPr lang="en-US" dirty="0"/>
              <a:t> command will automatically download and install any provider binary for the providers to use within the configuration, which in this case is just the Google provider.</a:t>
            </a:r>
          </a:p>
          <a:p>
            <a:endParaRPr lang="en-IN" dirty="0"/>
          </a:p>
        </p:txBody>
      </p:sp>
    </p:spTree>
    <p:extLst>
      <p:ext uri="{BB962C8B-B14F-4D97-AF65-F5344CB8AC3E}">
        <p14:creationId xmlns:p14="http://schemas.microsoft.com/office/powerpoint/2010/main" val="122524478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Download and install the provider binary:</a:t>
            </a:r>
          </a:p>
          <a:p>
            <a:r>
              <a:rPr lang="en-US" dirty="0" err="1"/>
              <a:t>terraform</a:t>
            </a:r>
            <a:r>
              <a:rPr lang="en-US" dirty="0"/>
              <a:t> </a:t>
            </a:r>
            <a:r>
              <a:rPr lang="en-US" dirty="0" err="1"/>
              <a:t>init</a:t>
            </a:r>
            <a:endParaRPr lang="en-US" dirty="0"/>
          </a:p>
          <a:p>
            <a:r>
              <a:rPr lang="en-US" dirty="0" err="1"/>
              <a:t>Copied!content_copy</a:t>
            </a:r>
            <a:endParaRPr lang="en-US" dirty="0"/>
          </a:p>
          <a:p>
            <a:r>
              <a:rPr lang="en-US" dirty="0"/>
              <a:t>The Google provider plugin is downloaded and installed in a subdirectory of the current working directory, along with various other book keeping files. You will see an "Initializing provider plugins" message. </a:t>
            </a:r>
            <a:r>
              <a:rPr lang="en-US" dirty="0" err="1"/>
              <a:t>Terraform</a:t>
            </a:r>
            <a:r>
              <a:rPr lang="en-US" dirty="0"/>
              <a:t> knows that you're running from a Google project, and it is getting Google resources.</a:t>
            </a:r>
          </a:p>
          <a:p>
            <a:endParaRPr lang="en-IN" dirty="0"/>
          </a:p>
        </p:txBody>
      </p:sp>
    </p:spTree>
    <p:extLst>
      <p:ext uri="{BB962C8B-B14F-4D97-AF65-F5344CB8AC3E}">
        <p14:creationId xmlns:p14="http://schemas.microsoft.com/office/powerpoint/2010/main" val="89703713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Installing</a:t>
            </a:r>
            <a:r>
              <a:rPr lang="en-US" dirty="0"/>
              <a:t> </a:t>
            </a:r>
            <a:r>
              <a:rPr lang="en-US" dirty="0" err="1"/>
              <a:t>hashicorp</a:t>
            </a:r>
            <a:r>
              <a:rPr lang="en-US" dirty="0"/>
              <a:t>/</a:t>
            </a:r>
            <a:r>
              <a:rPr lang="en-US" dirty="0" err="1"/>
              <a:t>google</a:t>
            </a:r>
            <a:r>
              <a:rPr lang="en-US" dirty="0"/>
              <a:t> v</a:t>
            </a:r>
            <a:r>
              <a:rPr lang="en-US" dirty="0"/>
              <a:t>3</a:t>
            </a:r>
            <a:r>
              <a:rPr lang="en-US" dirty="0"/>
              <a:t>.</a:t>
            </a:r>
            <a:r>
              <a:rPr lang="en-US" dirty="0"/>
              <a:t>77</a:t>
            </a:r>
            <a:r>
              <a:rPr lang="en-US" dirty="0"/>
              <a:t>.</a:t>
            </a:r>
            <a:r>
              <a:rPr lang="en-US" dirty="0"/>
              <a:t>0</a:t>
            </a:r>
            <a:r>
              <a:rPr lang="en-US" dirty="0"/>
              <a:t>...</a:t>
            </a:r>
          </a:p>
          <a:p>
            <a:r>
              <a:rPr lang="en-US" dirty="0" smtClean="0"/>
              <a:t>The </a:t>
            </a:r>
            <a:r>
              <a:rPr lang="en-US" dirty="0"/>
              <a:t>output specifies which version of the plugin is being installed and suggests that you specify this version in future configuration files to ensure that </a:t>
            </a:r>
            <a:r>
              <a:rPr lang="en-US" dirty="0" err="1"/>
              <a:t>terraform</a:t>
            </a:r>
            <a:r>
              <a:rPr lang="en-US" dirty="0"/>
              <a:t> </a:t>
            </a:r>
            <a:r>
              <a:rPr lang="en-US" dirty="0" err="1"/>
              <a:t>init</a:t>
            </a:r>
            <a:r>
              <a:rPr lang="en-US" dirty="0"/>
              <a:t> will install a compatible version.</a:t>
            </a:r>
          </a:p>
          <a:p>
            <a:endParaRPr lang="en-IN" dirty="0"/>
          </a:p>
        </p:txBody>
      </p:sp>
    </p:spTree>
    <p:extLst>
      <p:ext uri="{BB962C8B-B14F-4D97-AF65-F5344CB8AC3E}">
        <p14:creationId xmlns:p14="http://schemas.microsoft.com/office/powerpoint/2010/main" val="143517392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Create an execution plan:</a:t>
            </a:r>
          </a:p>
          <a:p>
            <a:r>
              <a:rPr lang="en-US" dirty="0" err="1"/>
              <a:t>terraform</a:t>
            </a:r>
            <a:r>
              <a:rPr lang="en-US" dirty="0"/>
              <a:t> plan</a:t>
            </a:r>
          </a:p>
          <a:p>
            <a:r>
              <a:rPr lang="en-US" dirty="0" err="1"/>
              <a:t>Copied!content_copy</a:t>
            </a:r>
            <a:endParaRPr lang="en-US" dirty="0"/>
          </a:p>
          <a:p>
            <a:r>
              <a:rPr lang="en-US" dirty="0" err="1"/>
              <a:t>Terraform</a:t>
            </a:r>
            <a:r>
              <a:rPr lang="en-US" dirty="0"/>
              <a:t> performs a refresh, unless explicitly disabled, and then determines what actions are necessary to achieve the desired state specified in the configuration files. This command is a convenient way to check whether the execution plan for a set of changes matches your expectations without making any changes to real resources or to the state. For example, you might run this command before committing a change to version control, to create confidence that it will behave as expected.</a:t>
            </a:r>
          </a:p>
          <a:p>
            <a:r>
              <a:rPr lang="en-US" b="1" dirty="0"/>
              <a:t>Note:</a:t>
            </a:r>
            <a:r>
              <a:rPr lang="en-US" dirty="0"/>
              <a:t> The optional -out argument can be used to save the generated plan to a file for later execution with </a:t>
            </a:r>
            <a:r>
              <a:rPr lang="en-US" dirty="0" err="1"/>
              <a:t>terraform</a:t>
            </a:r>
            <a:r>
              <a:rPr lang="en-US" dirty="0"/>
              <a:t> apply.</a:t>
            </a:r>
            <a:endParaRPr lang="en-IN" dirty="0"/>
          </a:p>
        </p:txBody>
      </p:sp>
    </p:spTree>
    <p:extLst>
      <p:ext uri="{BB962C8B-B14F-4D97-AF65-F5344CB8AC3E}">
        <p14:creationId xmlns:p14="http://schemas.microsoft.com/office/powerpoint/2010/main" val="1217153795"/>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56</TotalTime>
  <Words>1761</Words>
  <Application>Microsoft Office PowerPoint</Application>
  <PresentationFormat>On-screen Show (4:3)</PresentationFormat>
  <Paragraphs>154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Thatch</vt:lpstr>
      <vt:lpstr>AWS TERRAFORM</vt:lpstr>
      <vt:lpstr>OVERVIEW OF TERRAFORM</vt:lpstr>
      <vt:lpstr>What is Terraform? </vt:lpstr>
      <vt:lpstr>Key features </vt:lpstr>
      <vt:lpstr>Resource graph </vt:lpstr>
      <vt:lpstr>Initialization </vt:lpstr>
      <vt:lpstr>PowerPoint Presentation</vt:lpstr>
      <vt:lpstr>PowerPoint Presentation</vt:lpstr>
      <vt:lpstr>PowerPoint Presentation</vt:lpstr>
      <vt:lpstr>Apply changes </vt:lpstr>
      <vt:lpstr>SAMPLE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BLOCKS</vt:lpstr>
      <vt:lpstr>Organizing Complex Services with Modules </vt:lpstr>
      <vt:lpstr>PowerPoint Presentation</vt:lpstr>
      <vt:lpstr>PowerPoint Presentation</vt:lpstr>
      <vt:lpstr>PowerPoint Presentation</vt:lpstr>
      <vt:lpstr>  Sample Directory Layout  Using Local Modules for Organization </vt:lpstr>
      <vt:lpstr>Following Along with an Example </vt:lpstr>
      <vt:lpstr>PowerPoint Presentation</vt:lpstr>
      <vt:lpstr>Autoscaling_groups Modules </vt:lpstr>
      <vt:lpstr>Load_balancers Modules </vt:lpstr>
      <vt:lpstr>LOAD BALANCER</vt:lpstr>
      <vt:lpstr>TYPES OF LOAD BALANCER</vt:lpstr>
      <vt:lpstr>Which load balancer is best? </vt:lpstr>
      <vt:lpstr>IS LOAD BALANCER A TOOL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TERRAFORM</dc:title>
  <dc:creator>HARIHARAN</dc:creator>
  <cp:lastModifiedBy>HARIHARAN</cp:lastModifiedBy>
  <cp:revision>7</cp:revision>
  <dcterms:created xsi:type="dcterms:W3CDTF">2023-03-05T14:50:41Z</dcterms:created>
  <dcterms:modified xsi:type="dcterms:W3CDTF">2023-03-05T15:46:51Z</dcterms:modified>
</cp:coreProperties>
</file>