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208b1798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208b1798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08b1798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08b1798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08b1798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08b1798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08b1798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08b1798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08b1798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08b1798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208b1798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208b1798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208b1798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208b1798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208b1798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208b1798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208b1798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208b1798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208b1798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208b1798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08b1798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08b1798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08b1798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08b1798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08b1798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08b1798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B59DFA">
            <a:alpha val="7595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idx="1" type="body"/>
          </p:nvPr>
        </p:nvSpPr>
        <p:spPr>
          <a:xfrm>
            <a:off x="205800" y="1305450"/>
            <a:ext cx="8732400" cy="2159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852"/>
              <a:buNone/>
            </a:pPr>
            <a:r>
              <a:rPr lang="en-GB" sz="6494">
                <a:solidFill>
                  <a:schemeClr val="dk1"/>
                </a:solidFill>
                <a:latin typeface="Times New Roman"/>
                <a:ea typeface="Times New Roman"/>
                <a:cs typeface="Times New Roman"/>
                <a:sym typeface="Times New Roman"/>
              </a:rPr>
              <a:t>PRODUCT QUALITY ANALYSIS</a:t>
            </a:r>
            <a:endParaRPr sz="6494">
              <a:solidFill>
                <a:schemeClr val="dk1"/>
              </a:solidFill>
              <a:latin typeface="Times New Roman"/>
              <a:ea typeface="Times New Roman"/>
              <a:cs typeface="Times New Roman"/>
              <a:sym typeface="Times New Roman"/>
            </a:endParaRPr>
          </a:p>
        </p:txBody>
      </p:sp>
      <p:sp>
        <p:nvSpPr>
          <p:cNvPr id="100" name="Google Shape;100;p25"/>
          <p:cNvSpPr txBox="1"/>
          <p:nvPr/>
        </p:nvSpPr>
        <p:spPr>
          <a:xfrm>
            <a:off x="5160000" y="4200000"/>
            <a:ext cx="4183200" cy="397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605"/>
              <a:buFont typeface="Arial"/>
              <a:buNone/>
            </a:pPr>
            <a:r>
              <a:rPr lang="en-GB" sz="1640">
                <a:solidFill>
                  <a:schemeClr val="dk1"/>
                </a:solidFill>
                <a:latin typeface="Times New Roman"/>
                <a:ea typeface="Times New Roman"/>
                <a:cs typeface="Times New Roman"/>
                <a:sym typeface="Times New Roman"/>
              </a:rPr>
              <a:t>113320243009 - DURAI RAJ A              </a:t>
            </a:r>
            <a:endParaRPr sz="164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605"/>
              <a:buFont typeface="Arial"/>
              <a:buNone/>
            </a:pPr>
            <a:r>
              <a:t/>
            </a:r>
            <a:endParaRPr sz="1200">
              <a:solidFill>
                <a:schemeClr val="dk1"/>
              </a:solidFill>
            </a:endParaRPr>
          </a:p>
          <a:p>
            <a:pPr indent="0" lvl="0" marL="0" rtl="0" algn="ctr">
              <a:spcBef>
                <a:spcPts val="0"/>
              </a:spcBef>
              <a:spcAft>
                <a:spcPts val="0"/>
              </a:spcAft>
              <a:buNone/>
            </a:pPr>
            <a:r>
              <a:t/>
            </a:r>
            <a:endParaRPr sz="1000"/>
          </a:p>
        </p:txBody>
      </p:sp>
      <p:sp>
        <p:nvSpPr>
          <p:cNvPr id="101" name="Google Shape;101;p25"/>
          <p:cNvSpPr txBox="1"/>
          <p:nvPr/>
        </p:nvSpPr>
        <p:spPr>
          <a:xfrm>
            <a:off x="5160000" y="4554900"/>
            <a:ext cx="4183200" cy="3975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605"/>
              <a:buFont typeface="Arial"/>
              <a:buNone/>
            </a:pPr>
            <a:r>
              <a:rPr lang="en-GB" sz="1640">
                <a:solidFill>
                  <a:schemeClr val="dk1"/>
                </a:solidFill>
                <a:latin typeface="Times New Roman"/>
                <a:ea typeface="Times New Roman"/>
                <a:cs typeface="Times New Roman"/>
                <a:sym typeface="Times New Roman"/>
              </a:rPr>
              <a:t>   113320243010 - HARIHARAN K</a:t>
            </a:r>
            <a:endParaRPr sz="164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605"/>
              <a:buFont typeface="Arial"/>
              <a:buNone/>
            </a:pPr>
            <a:r>
              <a:t/>
            </a:r>
            <a:endParaRPr sz="1200">
              <a:solidFill>
                <a:schemeClr val="dk1"/>
              </a:solidFill>
            </a:endParaRPr>
          </a:p>
          <a:p>
            <a:pPr indent="0" lvl="0" marL="0" rtl="0" algn="ctr">
              <a:spcBef>
                <a:spcPts val="0"/>
              </a:spcBef>
              <a:spcAft>
                <a:spcPts val="0"/>
              </a:spcAft>
              <a:buNone/>
            </a:pPr>
            <a:r>
              <a:t/>
            </a:r>
            <a:endParaRPr sz="1000"/>
          </a:p>
        </p:txBody>
      </p:sp>
      <p:sp>
        <p:nvSpPr>
          <p:cNvPr id="102" name="Google Shape;102;p25"/>
          <p:cNvSpPr txBox="1"/>
          <p:nvPr/>
        </p:nvSpPr>
        <p:spPr>
          <a:xfrm>
            <a:off x="5059800" y="3762300"/>
            <a:ext cx="4183200" cy="3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40">
                <a:solidFill>
                  <a:schemeClr val="dk1"/>
                </a:solidFill>
                <a:latin typeface="Times New Roman"/>
                <a:ea typeface="Times New Roman"/>
                <a:cs typeface="Times New Roman"/>
                <a:sym typeface="Times New Roman"/>
              </a:rPr>
              <a:t>TEAM MEMBERS</a:t>
            </a:r>
            <a:endParaRPr sz="1000"/>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22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Conclusion</a:t>
            </a:r>
            <a:endParaRPr b="1" sz="2620">
              <a:latin typeface="Times New Roman"/>
              <a:ea typeface="Times New Roman"/>
              <a:cs typeface="Times New Roman"/>
              <a:sym typeface="Times New Roman"/>
            </a:endParaRPr>
          </a:p>
        </p:txBody>
      </p:sp>
      <p:sp>
        <p:nvSpPr>
          <p:cNvPr id="162" name="Google Shape;162;p34"/>
          <p:cNvSpPr txBox="1"/>
          <p:nvPr>
            <p:ph idx="1" type="body"/>
          </p:nvPr>
        </p:nvSpPr>
        <p:spPr>
          <a:xfrm>
            <a:off x="311700" y="795150"/>
            <a:ext cx="8520600" cy="4263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project on analyzing product quality illustrates a careful method using both Excel and Power BI. The clear focus on specific quality aspects, where Excel handles initial data preparation and Power BI manages advanced analysis and visualization, showcases a strong emphasis on data. Diverse data sources and thorough preparation, where Excel plays a crucial role in initial cleaning and formatting, underscore the importance of a strong data-centric approach. The impactful role of Power Query in streamlining data refinement enhances analytical depth using Power BI's custom calculations. Visual storytelling and the use of DAX in Power BI improve data visualization, while validation procedures ensure the reliability of results. The project's detailed documentation and iterative improvements, guided by stakeholder feedback, demonstrate adaptability to changing business needs. Overall, the project shows effective use of data, providing insights into how Excel and Power BI work together for dynamic data analysis and quality assessment.</a:t>
            </a:r>
            <a:endParaRPr sz="2185">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22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Future Enhancement</a:t>
            </a:r>
            <a:endParaRPr b="1" sz="2620">
              <a:latin typeface="Times New Roman"/>
              <a:ea typeface="Times New Roman"/>
              <a:cs typeface="Times New Roman"/>
              <a:sym typeface="Times New Roman"/>
            </a:endParaRPr>
          </a:p>
        </p:txBody>
      </p:sp>
      <p:sp>
        <p:nvSpPr>
          <p:cNvPr id="168" name="Google Shape;168;p35"/>
          <p:cNvSpPr txBox="1"/>
          <p:nvPr>
            <p:ph idx="1" type="body"/>
          </p:nvPr>
        </p:nvSpPr>
        <p:spPr>
          <a:xfrm>
            <a:off x="311700" y="795150"/>
            <a:ext cx="8520600" cy="4263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future of the project involves using machine learning to actively manage quality and improving how data is updated in real-time. More advanced analysis methods, like predicting trends, and bringing in data from outside sources could give a fuller picture. Alerts in Power BI that happen automatically would help people respond quickly to important quality signals. Thinking about using natural language processing to understand sentiments and adding features for collaboration could help with making decisions together. Making the project able to handle bigger sets of data, possibly by using cloud technology, would be useful. Giving users more ways to personalize Power BI and looking at data about places could make the experience better for people involved. Checking out new technologies like blockchain and mobile apps would keep data safe and make it easier for people to access, making sure the project stays relevant for managing product quality in the future.</a:t>
            </a:r>
            <a:endParaRPr sz="2185">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259200" y="15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Output Demo</a:t>
            </a:r>
            <a:endParaRPr b="1" sz="2620">
              <a:latin typeface="Times New Roman"/>
              <a:ea typeface="Times New Roman"/>
              <a:cs typeface="Times New Roman"/>
              <a:sym typeface="Times New Roman"/>
            </a:endParaRPr>
          </a:p>
        </p:txBody>
      </p:sp>
      <p:pic>
        <p:nvPicPr>
          <p:cNvPr id="174" name="Google Shape;174;p36"/>
          <p:cNvPicPr preferRelativeResize="0"/>
          <p:nvPr/>
        </p:nvPicPr>
        <p:blipFill>
          <a:blip r:embed="rId3">
            <a:alphaModFix/>
          </a:blip>
          <a:stretch>
            <a:fillRect/>
          </a:stretch>
        </p:blipFill>
        <p:spPr>
          <a:xfrm>
            <a:off x="977425" y="795150"/>
            <a:ext cx="7189162" cy="4043551"/>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700"/>
                                        <p:tgtEl>
                                          <p:spTgt spid="173"/>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21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idx="1" type="body"/>
          </p:nvPr>
        </p:nvSpPr>
        <p:spPr>
          <a:xfrm>
            <a:off x="311700" y="1794575"/>
            <a:ext cx="8520600" cy="334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8200">
                <a:solidFill>
                  <a:schemeClr val="dk1"/>
                </a:solidFill>
              </a:rPr>
              <a:t>THANK YOU !</a:t>
            </a:r>
            <a:endParaRPr b="1" sz="8200">
              <a:solidFill>
                <a:schemeClr val="dk1"/>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1099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Objective</a:t>
            </a:r>
            <a:endParaRPr b="1" sz="2620">
              <a:latin typeface="Times New Roman"/>
              <a:ea typeface="Times New Roman"/>
              <a:cs typeface="Times New Roman"/>
              <a:sym typeface="Times New Roman"/>
            </a:endParaRPr>
          </a:p>
        </p:txBody>
      </p:sp>
      <p:sp>
        <p:nvSpPr>
          <p:cNvPr id="108" name="Google Shape;108;p26"/>
          <p:cNvSpPr txBox="1"/>
          <p:nvPr>
            <p:ph idx="1" type="body"/>
          </p:nvPr>
        </p:nvSpPr>
        <p:spPr>
          <a:xfrm>
            <a:off x="311700" y="1795275"/>
            <a:ext cx="8520600" cy="1879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Product Quality Analysis System improves manufacturing standards by ensuring thorough quality control. It uses advanced analytics to provide immediate insights and identify defects proactively. Integrated seamlessly into workflows, it encourages continuous improvement, serving as a vital tool for achieving exceptional product quality in businesses.</a:t>
            </a:r>
            <a:endParaRPr sz="2185">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85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Abstract</a:t>
            </a:r>
            <a:endParaRPr b="1" sz="2620">
              <a:latin typeface="Times New Roman"/>
              <a:ea typeface="Times New Roman"/>
              <a:cs typeface="Times New Roman"/>
              <a:sym typeface="Times New Roman"/>
            </a:endParaRPr>
          </a:p>
        </p:txBody>
      </p:sp>
      <p:sp>
        <p:nvSpPr>
          <p:cNvPr id="114" name="Google Shape;114;p27"/>
          <p:cNvSpPr txBox="1"/>
          <p:nvPr>
            <p:ph idx="1" type="body"/>
          </p:nvPr>
        </p:nvSpPr>
        <p:spPr>
          <a:xfrm>
            <a:off x="311700" y="1472775"/>
            <a:ext cx="8520600" cy="2869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Product Quality Analysis System is a thorough solution that evaluates and improves the quality of manufacturing processes by efficiently handling tasks, samples, defects, and errors throughout production. Using advanced analytics, it calculates a dynamic quality score, offering real-time insights. Easily fitting into workflows with a user-friendly interface, it allows systematic tracking to identify patterns, foresee issues, and optimize processes. The quality score acts as an important metric for quick decision-making and ongoing improvement, empowering businesses to proactively enhance their product quality standards with a focus on accuracy and efficiency.</a:t>
            </a:r>
            <a:endParaRPr sz="2185">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274200" y="34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Existing System</a:t>
            </a:r>
            <a:endParaRPr b="1" sz="2620">
              <a:latin typeface="Times New Roman"/>
              <a:ea typeface="Times New Roman"/>
              <a:cs typeface="Times New Roman"/>
              <a:sym typeface="Times New Roman"/>
            </a:endParaRPr>
          </a:p>
        </p:txBody>
      </p:sp>
      <p:sp>
        <p:nvSpPr>
          <p:cNvPr id="120" name="Google Shape;120;p28"/>
          <p:cNvSpPr txBox="1"/>
          <p:nvPr>
            <p:ph idx="1" type="body"/>
          </p:nvPr>
        </p:nvSpPr>
        <p:spPr>
          <a:xfrm>
            <a:off x="311700" y="917775"/>
            <a:ext cx="8520600" cy="1572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Product Quality Analysis System addresses the limitations of current manufacturing quality control by offering a comprehensive solution with real-time monitoring, proactive defect identification, seamless integration of data analytics, and a user-friendly interface, aiming to enhance overall product quality and promote continuous improvement.</a:t>
            </a:r>
            <a:endParaRPr sz="2185">
              <a:solidFill>
                <a:schemeClr val="dk1"/>
              </a:solidFill>
              <a:latin typeface="Times New Roman"/>
              <a:ea typeface="Times New Roman"/>
              <a:cs typeface="Times New Roman"/>
              <a:sym typeface="Times New Roman"/>
            </a:endParaRPr>
          </a:p>
        </p:txBody>
      </p:sp>
      <p:sp>
        <p:nvSpPr>
          <p:cNvPr id="121" name="Google Shape;121;p28"/>
          <p:cNvSpPr txBox="1"/>
          <p:nvPr>
            <p:ph idx="1" type="body"/>
          </p:nvPr>
        </p:nvSpPr>
        <p:spPr>
          <a:xfrm>
            <a:off x="411600" y="3062775"/>
            <a:ext cx="8520600" cy="1689900"/>
          </a:xfrm>
          <a:prstGeom prst="rect">
            <a:avLst/>
          </a:prstGeom>
        </p:spPr>
        <p:txBody>
          <a:bodyPr anchorCtr="0" anchor="t" bIns="91425" lIns="91425" spcFirstLastPara="1" rIns="91425" wrap="square" tIns="91425">
            <a:noAutofit/>
          </a:bodyPr>
          <a:lstStyle/>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Integration Challenges</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Learning Curve for Users</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Data Security Concerns</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Maintenance Complexity</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Cost Implications</a:t>
            </a:r>
            <a:endParaRPr sz="1985">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1200"/>
              </a:spcAft>
              <a:buNone/>
            </a:pPr>
            <a:r>
              <a:t/>
            </a:r>
            <a:endParaRPr sz="1985">
              <a:solidFill>
                <a:schemeClr val="dk1"/>
              </a:solidFill>
              <a:latin typeface="Times New Roman"/>
              <a:ea typeface="Times New Roman"/>
              <a:cs typeface="Times New Roman"/>
              <a:sym typeface="Times New Roman"/>
            </a:endParaRPr>
          </a:p>
        </p:txBody>
      </p:sp>
      <p:sp>
        <p:nvSpPr>
          <p:cNvPr id="122" name="Google Shape;122;p28"/>
          <p:cNvSpPr txBox="1"/>
          <p:nvPr>
            <p:ph type="title"/>
          </p:nvPr>
        </p:nvSpPr>
        <p:spPr>
          <a:xfrm>
            <a:off x="311700" y="249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Disadvantages</a:t>
            </a:r>
            <a:endParaRPr b="1" sz="2620">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 calcmode="lin" valueType="num">
                                      <p:cBhvr additive="base">
                                        <p:cTn dur="1100"/>
                                        <p:tgtEl>
                                          <p:spTgt spid="121">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 calcmode="lin" valueType="num">
                                      <p:cBhvr additive="base">
                                        <p:cTn dur="1100"/>
                                        <p:tgtEl>
                                          <p:spTgt spid="121">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200"/>
                            </p:stCondLst>
                            <p:childTnLst>
                              <p:par>
                                <p:cTn fill="hold" nodeType="afterEffect" presetClass="entr" presetID="2" presetSubtype="2">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 calcmode="lin" valueType="num">
                                      <p:cBhvr additive="base">
                                        <p:cTn dur="1100"/>
                                        <p:tgtEl>
                                          <p:spTgt spid="121">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300"/>
                            </p:stCondLst>
                            <p:childTnLst>
                              <p:par>
                                <p:cTn fill="hold" nodeType="afterEffect" presetClass="entr" presetID="2" presetSubtype="2">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 calcmode="lin" valueType="num">
                                      <p:cBhvr additive="base">
                                        <p:cTn dur="1100"/>
                                        <p:tgtEl>
                                          <p:spTgt spid="121">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400"/>
                            </p:stCondLst>
                            <p:childTnLst>
                              <p:par>
                                <p:cTn fill="hold" nodeType="afterEffect" presetClass="entr" presetID="2" presetSubtype="2">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 calcmode="lin" valueType="num">
                                      <p:cBhvr additive="base">
                                        <p:cTn dur="1100"/>
                                        <p:tgtEl>
                                          <p:spTgt spid="121">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500"/>
                            </p:stCondLst>
                            <p:childTnLst>
                              <p:par>
                                <p:cTn fill="hold" nodeType="afterEffect" presetClass="entr" presetID="2" presetSubtype="2">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anim calcmode="lin" valueType="num">
                                      <p:cBhvr additive="base">
                                        <p:cTn dur="1100"/>
                                        <p:tgtEl>
                                          <p:spTgt spid="12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274200" y="34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Proposed System</a:t>
            </a:r>
            <a:endParaRPr b="1" sz="2620">
              <a:latin typeface="Times New Roman"/>
              <a:ea typeface="Times New Roman"/>
              <a:cs typeface="Times New Roman"/>
              <a:sym typeface="Times New Roman"/>
            </a:endParaRPr>
          </a:p>
        </p:txBody>
      </p:sp>
      <p:sp>
        <p:nvSpPr>
          <p:cNvPr id="128" name="Google Shape;128;p29"/>
          <p:cNvSpPr txBox="1"/>
          <p:nvPr>
            <p:ph idx="1" type="body"/>
          </p:nvPr>
        </p:nvSpPr>
        <p:spPr>
          <a:xfrm>
            <a:off x="311700" y="917775"/>
            <a:ext cx="8520600" cy="1572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358"/>
              <a:buNone/>
            </a:pPr>
            <a:r>
              <a:rPr lang="en-GB" sz="1985">
                <a:solidFill>
                  <a:schemeClr val="dk1"/>
                </a:solidFill>
                <a:latin typeface="Times New Roman"/>
                <a:ea typeface="Times New Roman"/>
                <a:cs typeface="Times New Roman"/>
                <a:sym typeface="Times New Roman"/>
              </a:rPr>
              <a:t>The proposed Product Quality Analysis System is an advanced solution designed for seamless integration into manufacturing environments, prioritizing real-time monitoring, user-friendly interfaces, robust data security, and efficient maintenance. It aims to redefine industry standards by providing a scalable and cost-effective solution, empowering manufacturers to achieve and sustain unparalleled levels of product quality.</a:t>
            </a:r>
            <a:endParaRPr sz="2185">
              <a:solidFill>
                <a:schemeClr val="dk1"/>
              </a:solidFill>
              <a:latin typeface="Times New Roman"/>
              <a:ea typeface="Times New Roman"/>
              <a:cs typeface="Times New Roman"/>
              <a:sym typeface="Times New Roman"/>
            </a:endParaRPr>
          </a:p>
        </p:txBody>
      </p:sp>
      <p:sp>
        <p:nvSpPr>
          <p:cNvPr id="129" name="Google Shape;129;p29"/>
          <p:cNvSpPr txBox="1"/>
          <p:nvPr>
            <p:ph idx="1" type="body"/>
          </p:nvPr>
        </p:nvSpPr>
        <p:spPr>
          <a:xfrm>
            <a:off x="411600" y="3257775"/>
            <a:ext cx="8520600" cy="1689900"/>
          </a:xfrm>
          <a:prstGeom prst="rect">
            <a:avLst/>
          </a:prstGeom>
        </p:spPr>
        <p:txBody>
          <a:bodyPr anchorCtr="0" anchor="t" bIns="91425" lIns="91425" spcFirstLastPara="1" rIns="91425" wrap="square" tIns="91425">
            <a:noAutofit/>
          </a:bodyPr>
          <a:lstStyle/>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Real-time Monitoring </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Dynamic Quality Scoring </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Seamless Integration </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User-Friendly Interface </a:t>
            </a:r>
            <a:endParaRPr sz="1985">
              <a:solidFill>
                <a:schemeClr val="dk1"/>
              </a:solidFill>
              <a:latin typeface="Times New Roman"/>
              <a:ea typeface="Times New Roman"/>
              <a:cs typeface="Times New Roman"/>
              <a:sym typeface="Times New Roman"/>
            </a:endParaRPr>
          </a:p>
          <a:p>
            <a:pPr indent="-354647" lvl="0" marL="457200" rtl="0" algn="just">
              <a:lnSpc>
                <a:spcPct val="95000"/>
              </a:lnSpc>
              <a:spcBef>
                <a:spcPts val="0"/>
              </a:spcBef>
              <a:spcAft>
                <a:spcPts val="0"/>
              </a:spcAft>
              <a:buClr>
                <a:schemeClr val="dk1"/>
              </a:buClr>
              <a:buSzPts val="1985"/>
              <a:buFont typeface="Times New Roman"/>
              <a:buChar char="●"/>
            </a:pPr>
            <a:r>
              <a:rPr lang="en-GB" sz="1985">
                <a:solidFill>
                  <a:schemeClr val="dk1"/>
                </a:solidFill>
                <a:latin typeface="Times New Roman"/>
                <a:ea typeface="Times New Roman"/>
                <a:cs typeface="Times New Roman"/>
                <a:sym typeface="Times New Roman"/>
              </a:rPr>
              <a:t>Cultural Shift towards Continuous Improvement</a:t>
            </a:r>
            <a:endParaRPr sz="1985">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None/>
            </a:pPr>
            <a:r>
              <a:t/>
            </a:r>
            <a:endParaRPr sz="1985">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1200"/>
              </a:spcAft>
              <a:buNone/>
            </a:pPr>
            <a:r>
              <a:t/>
            </a:r>
            <a:endParaRPr sz="1985">
              <a:solidFill>
                <a:schemeClr val="dk1"/>
              </a:solidFill>
              <a:latin typeface="Times New Roman"/>
              <a:ea typeface="Times New Roman"/>
              <a:cs typeface="Times New Roman"/>
              <a:sym typeface="Times New Roman"/>
            </a:endParaRPr>
          </a:p>
        </p:txBody>
      </p:sp>
      <p:sp>
        <p:nvSpPr>
          <p:cNvPr id="130" name="Google Shape;130;p29"/>
          <p:cNvSpPr txBox="1"/>
          <p:nvPr>
            <p:ph type="title"/>
          </p:nvPr>
        </p:nvSpPr>
        <p:spPr>
          <a:xfrm>
            <a:off x="311700" y="274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Advantages</a:t>
            </a:r>
            <a:endParaRPr b="1" sz="2620">
              <a:latin typeface="Times New Roman"/>
              <a:ea typeface="Times New Roman"/>
              <a:cs typeface="Times New Roman"/>
              <a:sym typeface="Times New Roman"/>
            </a:endParaRPr>
          </a:p>
        </p:txBody>
      </p:sp>
    </p:spTree>
  </p:cSld>
  <p:clrMapOvr>
    <a:masterClrMapping/>
  </p:clrMapOvr>
  <mc:AlternateContent>
    <mc:Choice Requires="p14">
      <p:transition spd="med">
        <p14:gallery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 calcmode="lin" valueType="num">
                                      <p:cBhvr additive="base">
                                        <p:cTn dur="1000"/>
                                        <p:tgtEl>
                                          <p:spTgt spid="12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 calcmode="lin" valueType="num">
                                      <p:cBhvr additive="base">
                                        <p:cTn dur="1000"/>
                                        <p:tgtEl>
                                          <p:spTgt spid="12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 calcmode="lin" valueType="num">
                                      <p:cBhvr additive="base">
                                        <p:cTn dur="1000"/>
                                        <p:tgtEl>
                                          <p:spTgt spid="12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2">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 calcmode="lin" valueType="num">
                                      <p:cBhvr additive="base">
                                        <p:cTn dur="1000"/>
                                        <p:tgtEl>
                                          <p:spTgt spid="12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0"/>
                            </p:stCondLst>
                            <p:childTnLst>
                              <p:par>
                                <p:cTn fill="hold" nodeType="afterEffect" presetClass="entr" presetID="2" presetSubtype="2">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 calcmode="lin" valueType="num">
                                      <p:cBhvr additive="base">
                                        <p:cTn dur="1000"/>
                                        <p:tgtEl>
                                          <p:spTgt spid="12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2">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 calcmode="lin" valueType="num">
                                      <p:cBhvr additive="base">
                                        <p:cTn dur="1000"/>
                                        <p:tgtEl>
                                          <p:spTgt spid="12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ntr" presetID="2" presetSubtype="2">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 calcmode="lin" valueType="num">
                                      <p:cBhvr additive="base">
                                        <p:cTn dur="1000"/>
                                        <p:tgtEl>
                                          <p:spTgt spid="12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ph idx="1" type="body"/>
          </p:nvPr>
        </p:nvSpPr>
        <p:spPr>
          <a:xfrm>
            <a:off x="159300" y="630000"/>
            <a:ext cx="9022200" cy="4656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Publication 1: "Integrating IoT and Advanced Analytics in Manufacturing Quality Control: A Comprehensive Review"</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Authors:</a:t>
            </a:r>
            <a:r>
              <a:rPr lang="en-GB" sz="1200">
                <a:solidFill>
                  <a:schemeClr val="dk1"/>
                </a:solidFill>
                <a:latin typeface="Times New Roman"/>
                <a:ea typeface="Times New Roman"/>
                <a:cs typeface="Times New Roman"/>
                <a:sym typeface="Times New Roman"/>
              </a:rPr>
              <a:t> Smith J &amp; Jones M.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Outcome:</a:t>
            </a:r>
            <a:r>
              <a:rPr lang="en-GB" sz="1200">
                <a:solidFill>
                  <a:schemeClr val="dk1"/>
                </a:solidFill>
                <a:latin typeface="Times New Roman"/>
                <a:ea typeface="Times New Roman"/>
                <a:cs typeface="Times New Roman"/>
                <a:sym typeface="Times New Roman"/>
              </a:rPr>
              <a:t> This study explores the integration of IoT and advanced analytics in manufacturing quality control, aligning with the objectives of our Product Quality Analysis System.</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Publication 2: "Dynamic Quality Scoring in Manufacturing: An Analytics-based Approach"</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Authors:</a:t>
            </a:r>
            <a:r>
              <a:rPr lang="en-GB" sz="1200">
                <a:solidFill>
                  <a:schemeClr val="dk1"/>
                </a:solidFill>
                <a:latin typeface="Times New Roman"/>
                <a:ea typeface="Times New Roman"/>
                <a:cs typeface="Times New Roman"/>
                <a:sym typeface="Times New Roman"/>
              </a:rPr>
              <a:t> Wang L &amp; Chen H.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Outcome:</a:t>
            </a:r>
            <a:r>
              <a:rPr lang="en-GB" sz="1200">
                <a:solidFill>
                  <a:schemeClr val="dk1"/>
                </a:solidFill>
                <a:latin typeface="Times New Roman"/>
                <a:ea typeface="Times New Roman"/>
                <a:cs typeface="Times New Roman"/>
                <a:sym typeface="Times New Roman"/>
              </a:rPr>
              <a:t> Wang and Chen investigate dynamic quality scoring in manufacturing processes, supporting our project's goal of implementing a dynamic quality scoring mechanism.</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Publication 3: "User-Friendly Interfaces in Quality Control Systems: A Comparative Analysis"</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Authors:</a:t>
            </a:r>
            <a:r>
              <a:rPr lang="en-GB" sz="1200">
                <a:solidFill>
                  <a:schemeClr val="dk1"/>
                </a:solidFill>
                <a:latin typeface="Times New Roman"/>
                <a:ea typeface="Times New Roman"/>
                <a:cs typeface="Times New Roman"/>
                <a:sym typeface="Times New Roman"/>
              </a:rPr>
              <a:t> Gupta R &amp; Sharma A.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Outcome:</a:t>
            </a:r>
            <a:r>
              <a:rPr lang="en-GB" sz="1200">
                <a:solidFill>
                  <a:schemeClr val="dk1"/>
                </a:solidFill>
                <a:latin typeface="Times New Roman"/>
                <a:ea typeface="Times New Roman"/>
                <a:cs typeface="Times New Roman"/>
                <a:sym typeface="Times New Roman"/>
              </a:rPr>
              <a:t> Gupta and Sharma's research provides insights into the impact of user-friendly interfaces on quality control systems, relevant to the design of the Product Quality Analysis System.</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Publication 4: "Predictive Analytics for Defect Identification in Manufacturing Processes"</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Authors:</a:t>
            </a:r>
            <a:r>
              <a:rPr lang="en-GB" sz="1200">
                <a:solidFill>
                  <a:schemeClr val="dk1"/>
                </a:solidFill>
                <a:latin typeface="Times New Roman"/>
                <a:ea typeface="Times New Roman"/>
                <a:cs typeface="Times New Roman"/>
                <a:sym typeface="Times New Roman"/>
              </a:rPr>
              <a:t> Chang Y &amp; Kim S.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Outcome:</a:t>
            </a:r>
            <a:r>
              <a:rPr lang="en-GB" sz="1200">
                <a:solidFill>
                  <a:schemeClr val="dk1"/>
                </a:solidFill>
                <a:latin typeface="Times New Roman"/>
                <a:ea typeface="Times New Roman"/>
                <a:cs typeface="Times New Roman"/>
                <a:sym typeface="Times New Roman"/>
              </a:rPr>
              <a:t> This paper explores predictive analytics for defect identification in manufacturing, aligning with our project's objective of systematic tracking for preemptive defect identification.</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Publication 5: "Continuous Improvement in Manufacturing: A Data-Driven Approach"</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Authors:</a:t>
            </a:r>
            <a:r>
              <a:rPr lang="en-GB" sz="1200">
                <a:solidFill>
                  <a:schemeClr val="dk1"/>
                </a:solidFill>
                <a:latin typeface="Times New Roman"/>
                <a:ea typeface="Times New Roman"/>
                <a:cs typeface="Times New Roman"/>
                <a:sym typeface="Times New Roman"/>
              </a:rPr>
              <a:t> Li Q &amp; Wu P.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b="1" lang="en-GB" sz="1200">
                <a:solidFill>
                  <a:schemeClr val="dk1"/>
                </a:solidFill>
                <a:latin typeface="Times New Roman"/>
                <a:ea typeface="Times New Roman"/>
                <a:cs typeface="Times New Roman"/>
                <a:sym typeface="Times New Roman"/>
              </a:rPr>
              <a:t>Outcome:</a:t>
            </a:r>
            <a:r>
              <a:rPr lang="en-GB" sz="1200">
                <a:solidFill>
                  <a:schemeClr val="dk1"/>
                </a:solidFill>
                <a:latin typeface="Times New Roman"/>
                <a:ea typeface="Times New Roman"/>
                <a:cs typeface="Times New Roman"/>
                <a:sym typeface="Times New Roman"/>
              </a:rPr>
              <a:t> Li and Wu's work focuses on continuous improvement in manufacturing through data-driven approaches, supporting our project's objective of fostering a culture of continuous improvement in quality standards.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p:txBody>
      </p:sp>
      <p:sp>
        <p:nvSpPr>
          <p:cNvPr id="136" name="Google Shape;136;p30"/>
          <p:cNvSpPr txBox="1"/>
          <p:nvPr>
            <p:ph type="title"/>
          </p:nvPr>
        </p:nvSpPr>
        <p:spPr>
          <a:xfrm>
            <a:off x="127500" y="102450"/>
            <a:ext cx="851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Literature Survey</a:t>
            </a:r>
            <a:endParaRPr b="1" sz="2620">
              <a:latin typeface="Times New Roman"/>
              <a:ea typeface="Times New Roman"/>
              <a:cs typeface="Times New Roman"/>
              <a:sym typeface="Times New Roman"/>
            </a:endParaRPr>
          </a:p>
        </p:txBody>
      </p:sp>
    </p:spTree>
  </p:cSld>
  <p:clrMapOvr>
    <a:masterClrMapping/>
  </p:clrMapOvr>
  <mc:AlternateContent>
    <mc:Choice Requires="p14">
      <p:transition spd="med">
        <p14:flip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100"/>
                                        <p:tgtEl>
                                          <p:spTgt spid="135">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
                            </p:stCondLst>
                            <p:childTnLst>
                              <p:par>
                                <p:cTn fill="hold" nodeType="afterEffect" presetClass="entr" presetID="2" presetSubtype="2">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100"/>
                                        <p:tgtEl>
                                          <p:spTgt spid="135">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
                            </p:stCondLst>
                            <p:childTnLst>
                              <p:par>
                                <p:cTn fill="hold" nodeType="afterEffect" presetClass="entr" presetID="2" presetSubtype="2">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 calcmode="lin" valueType="num">
                                      <p:cBhvr additive="base">
                                        <p:cTn dur="100"/>
                                        <p:tgtEl>
                                          <p:spTgt spid="135">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
                            </p:stCondLst>
                            <p:childTnLst>
                              <p:par>
                                <p:cTn fill="hold" nodeType="afterEffect" presetClass="entr" presetID="2" presetSubtype="2">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 calcmode="lin" valueType="num">
                                      <p:cBhvr additive="base">
                                        <p:cTn dur="100"/>
                                        <p:tgtEl>
                                          <p:spTgt spid="135">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400"/>
                            </p:stCondLst>
                            <p:childTnLst>
                              <p:par>
                                <p:cTn fill="hold" nodeType="afterEffect" presetClass="entr" presetID="2" presetSubtype="2">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 calcmode="lin" valueType="num">
                                      <p:cBhvr additive="base">
                                        <p:cTn dur="100"/>
                                        <p:tgtEl>
                                          <p:spTgt spid="135">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 calcmode="lin" valueType="num">
                                      <p:cBhvr additive="base">
                                        <p:cTn dur="100"/>
                                        <p:tgtEl>
                                          <p:spTgt spid="135">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600"/>
                            </p:stCondLst>
                            <p:childTnLst>
                              <p:par>
                                <p:cTn fill="hold" nodeType="afterEffect" presetClass="entr" presetID="2" presetSubtype="2">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 calcmode="lin" valueType="num">
                                      <p:cBhvr additive="base">
                                        <p:cTn dur="100"/>
                                        <p:tgtEl>
                                          <p:spTgt spid="135">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ntr" presetID="2" presetSubtype="2">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 calcmode="lin" valueType="num">
                                      <p:cBhvr additive="base">
                                        <p:cTn dur="100"/>
                                        <p:tgtEl>
                                          <p:spTgt spid="135">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 presetSubtype="2">
                                  <p:stCondLst>
                                    <p:cond delay="0"/>
                                  </p:stCondLst>
                                  <p:childTnLst>
                                    <p:set>
                                      <p:cBhvr>
                                        <p:cTn dur="1" fill="hold">
                                          <p:stCondLst>
                                            <p:cond delay="0"/>
                                          </p:stCondLst>
                                        </p:cTn>
                                        <p:tgtEl>
                                          <p:spTgt spid="135">
                                            <p:txEl>
                                              <p:pRg end="8" st="8"/>
                                            </p:txEl>
                                          </p:spTgt>
                                        </p:tgtEl>
                                        <p:attrNameLst>
                                          <p:attrName>style.visibility</p:attrName>
                                        </p:attrNameLst>
                                      </p:cBhvr>
                                      <p:to>
                                        <p:strVal val="visible"/>
                                      </p:to>
                                    </p:set>
                                    <p:anim calcmode="lin" valueType="num">
                                      <p:cBhvr additive="base">
                                        <p:cTn dur="100"/>
                                        <p:tgtEl>
                                          <p:spTgt spid="135">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900"/>
                            </p:stCondLst>
                            <p:childTnLst>
                              <p:par>
                                <p:cTn fill="hold" nodeType="afterEffect" presetClass="entr" presetID="2" presetSubtype="2">
                                  <p:stCondLst>
                                    <p:cond delay="0"/>
                                  </p:stCondLst>
                                  <p:childTnLst>
                                    <p:set>
                                      <p:cBhvr>
                                        <p:cTn dur="1" fill="hold">
                                          <p:stCondLst>
                                            <p:cond delay="0"/>
                                          </p:stCondLst>
                                        </p:cTn>
                                        <p:tgtEl>
                                          <p:spTgt spid="135">
                                            <p:txEl>
                                              <p:pRg end="9" st="9"/>
                                            </p:txEl>
                                          </p:spTgt>
                                        </p:tgtEl>
                                        <p:attrNameLst>
                                          <p:attrName>style.visibility</p:attrName>
                                        </p:attrNameLst>
                                      </p:cBhvr>
                                      <p:to>
                                        <p:strVal val="visible"/>
                                      </p:to>
                                    </p:set>
                                    <p:anim calcmode="lin" valueType="num">
                                      <p:cBhvr additive="base">
                                        <p:cTn dur="100"/>
                                        <p:tgtEl>
                                          <p:spTgt spid="135">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35">
                                            <p:txEl>
                                              <p:pRg end="10" st="10"/>
                                            </p:txEl>
                                          </p:spTgt>
                                        </p:tgtEl>
                                        <p:attrNameLst>
                                          <p:attrName>style.visibility</p:attrName>
                                        </p:attrNameLst>
                                      </p:cBhvr>
                                      <p:to>
                                        <p:strVal val="visible"/>
                                      </p:to>
                                    </p:set>
                                    <p:anim calcmode="lin" valueType="num">
                                      <p:cBhvr additive="base">
                                        <p:cTn dur="100"/>
                                        <p:tgtEl>
                                          <p:spTgt spid="135">
                                            <p:txEl>
                                              <p:pRg end="10" st="1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2" presetSubtype="2">
                                  <p:stCondLst>
                                    <p:cond delay="0"/>
                                  </p:stCondLst>
                                  <p:childTnLst>
                                    <p:set>
                                      <p:cBhvr>
                                        <p:cTn dur="1" fill="hold">
                                          <p:stCondLst>
                                            <p:cond delay="0"/>
                                          </p:stCondLst>
                                        </p:cTn>
                                        <p:tgtEl>
                                          <p:spTgt spid="135">
                                            <p:txEl>
                                              <p:pRg end="11" st="11"/>
                                            </p:txEl>
                                          </p:spTgt>
                                        </p:tgtEl>
                                        <p:attrNameLst>
                                          <p:attrName>style.visibility</p:attrName>
                                        </p:attrNameLst>
                                      </p:cBhvr>
                                      <p:to>
                                        <p:strVal val="visible"/>
                                      </p:to>
                                    </p:set>
                                    <p:anim calcmode="lin" valueType="num">
                                      <p:cBhvr additive="base">
                                        <p:cTn dur="100"/>
                                        <p:tgtEl>
                                          <p:spTgt spid="135">
                                            <p:txEl>
                                              <p:pRg end="11" st="1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
                            </p:stCondLst>
                            <p:childTnLst>
                              <p:par>
                                <p:cTn fill="hold" nodeType="afterEffect" presetClass="entr" presetID="2" presetSubtype="2">
                                  <p:stCondLst>
                                    <p:cond delay="0"/>
                                  </p:stCondLst>
                                  <p:childTnLst>
                                    <p:set>
                                      <p:cBhvr>
                                        <p:cTn dur="1" fill="hold">
                                          <p:stCondLst>
                                            <p:cond delay="0"/>
                                          </p:stCondLst>
                                        </p:cTn>
                                        <p:tgtEl>
                                          <p:spTgt spid="135">
                                            <p:txEl>
                                              <p:pRg end="12" st="12"/>
                                            </p:txEl>
                                          </p:spTgt>
                                        </p:tgtEl>
                                        <p:attrNameLst>
                                          <p:attrName>style.visibility</p:attrName>
                                        </p:attrNameLst>
                                      </p:cBhvr>
                                      <p:to>
                                        <p:strVal val="visible"/>
                                      </p:to>
                                    </p:set>
                                    <p:anim calcmode="lin" valueType="num">
                                      <p:cBhvr additive="base">
                                        <p:cTn dur="100"/>
                                        <p:tgtEl>
                                          <p:spTgt spid="135">
                                            <p:txEl>
                                              <p:pRg end="12" st="1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135">
                                            <p:txEl>
                                              <p:pRg end="13" st="13"/>
                                            </p:txEl>
                                          </p:spTgt>
                                        </p:tgtEl>
                                        <p:attrNameLst>
                                          <p:attrName>style.visibility</p:attrName>
                                        </p:attrNameLst>
                                      </p:cBhvr>
                                      <p:to>
                                        <p:strVal val="visible"/>
                                      </p:to>
                                    </p:set>
                                    <p:anim calcmode="lin" valueType="num">
                                      <p:cBhvr additive="base">
                                        <p:cTn dur="100"/>
                                        <p:tgtEl>
                                          <p:spTgt spid="135">
                                            <p:txEl>
                                              <p:pRg end="13" st="1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2" presetSubtype="2">
                                  <p:stCondLst>
                                    <p:cond delay="0"/>
                                  </p:stCondLst>
                                  <p:childTnLst>
                                    <p:set>
                                      <p:cBhvr>
                                        <p:cTn dur="1" fill="hold">
                                          <p:stCondLst>
                                            <p:cond delay="0"/>
                                          </p:stCondLst>
                                        </p:cTn>
                                        <p:tgtEl>
                                          <p:spTgt spid="135">
                                            <p:txEl>
                                              <p:pRg end="14" st="14"/>
                                            </p:txEl>
                                          </p:spTgt>
                                        </p:tgtEl>
                                        <p:attrNameLst>
                                          <p:attrName>style.visibility</p:attrName>
                                        </p:attrNameLst>
                                      </p:cBhvr>
                                      <p:to>
                                        <p:strVal val="visible"/>
                                      </p:to>
                                    </p:set>
                                    <p:anim calcmode="lin" valueType="num">
                                      <p:cBhvr additive="base">
                                        <p:cTn dur="100"/>
                                        <p:tgtEl>
                                          <p:spTgt spid="135">
                                            <p:txEl>
                                              <p:pRg end="14" st="1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135">
                                            <p:txEl>
                                              <p:pRg end="15" st="15"/>
                                            </p:txEl>
                                          </p:spTgt>
                                        </p:tgtEl>
                                        <p:attrNameLst>
                                          <p:attrName>style.visibility</p:attrName>
                                        </p:attrNameLst>
                                      </p:cBhvr>
                                      <p:to>
                                        <p:strVal val="visible"/>
                                      </p:to>
                                    </p:set>
                                    <p:anim calcmode="lin" valueType="num">
                                      <p:cBhvr additive="base">
                                        <p:cTn dur="100"/>
                                        <p:tgtEl>
                                          <p:spTgt spid="135">
                                            <p:txEl>
                                              <p:pRg end="15" st="1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 presetSubtype="2">
                                  <p:stCondLst>
                                    <p:cond delay="0"/>
                                  </p:stCondLst>
                                  <p:childTnLst>
                                    <p:set>
                                      <p:cBhvr>
                                        <p:cTn dur="1" fill="hold">
                                          <p:stCondLst>
                                            <p:cond delay="0"/>
                                          </p:stCondLst>
                                        </p:cTn>
                                        <p:tgtEl>
                                          <p:spTgt spid="135">
                                            <p:txEl>
                                              <p:pRg end="16" st="16"/>
                                            </p:txEl>
                                          </p:spTgt>
                                        </p:tgtEl>
                                        <p:attrNameLst>
                                          <p:attrName>style.visibility</p:attrName>
                                        </p:attrNameLst>
                                      </p:cBhvr>
                                      <p:to>
                                        <p:strVal val="visible"/>
                                      </p:to>
                                    </p:set>
                                    <p:anim calcmode="lin" valueType="num">
                                      <p:cBhvr additive="base">
                                        <p:cTn dur="100"/>
                                        <p:tgtEl>
                                          <p:spTgt spid="135">
                                            <p:txEl>
                                              <p:pRg end="16" st="1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
                            </p:stCondLst>
                            <p:childTnLst>
                              <p:par>
                                <p:cTn fill="hold" nodeType="afterEffect" presetClass="entr" presetID="2" presetSubtype="2">
                                  <p:stCondLst>
                                    <p:cond delay="0"/>
                                  </p:stCondLst>
                                  <p:childTnLst>
                                    <p:set>
                                      <p:cBhvr>
                                        <p:cTn dur="1" fill="hold">
                                          <p:stCondLst>
                                            <p:cond delay="0"/>
                                          </p:stCondLst>
                                        </p:cTn>
                                        <p:tgtEl>
                                          <p:spTgt spid="135">
                                            <p:txEl>
                                              <p:pRg end="17" st="17"/>
                                            </p:txEl>
                                          </p:spTgt>
                                        </p:tgtEl>
                                        <p:attrNameLst>
                                          <p:attrName>style.visibility</p:attrName>
                                        </p:attrNameLst>
                                      </p:cBhvr>
                                      <p:to>
                                        <p:strVal val="visible"/>
                                      </p:to>
                                    </p:set>
                                    <p:anim calcmode="lin" valueType="num">
                                      <p:cBhvr additive="base">
                                        <p:cTn dur="100"/>
                                        <p:tgtEl>
                                          <p:spTgt spid="135">
                                            <p:txEl>
                                              <p:pRg end="17" st="1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2">
                                  <p:stCondLst>
                                    <p:cond delay="0"/>
                                  </p:stCondLst>
                                  <p:childTnLst>
                                    <p:set>
                                      <p:cBhvr>
                                        <p:cTn dur="1" fill="hold">
                                          <p:stCondLst>
                                            <p:cond delay="0"/>
                                          </p:stCondLst>
                                        </p:cTn>
                                        <p:tgtEl>
                                          <p:spTgt spid="135">
                                            <p:txEl>
                                              <p:pRg end="18" st="18"/>
                                            </p:txEl>
                                          </p:spTgt>
                                        </p:tgtEl>
                                        <p:attrNameLst>
                                          <p:attrName>style.visibility</p:attrName>
                                        </p:attrNameLst>
                                      </p:cBhvr>
                                      <p:to>
                                        <p:strVal val="visible"/>
                                      </p:to>
                                    </p:set>
                                    <p:anim calcmode="lin" valueType="num">
                                      <p:cBhvr additive="base">
                                        <p:cTn dur="100"/>
                                        <p:tgtEl>
                                          <p:spTgt spid="135">
                                            <p:txEl>
                                              <p:pRg end="18" st="1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2">
                                  <p:stCondLst>
                                    <p:cond delay="0"/>
                                  </p:stCondLst>
                                  <p:childTnLst>
                                    <p:set>
                                      <p:cBhvr>
                                        <p:cTn dur="1" fill="hold">
                                          <p:stCondLst>
                                            <p:cond delay="0"/>
                                          </p:stCondLst>
                                        </p:cTn>
                                        <p:tgtEl>
                                          <p:spTgt spid="135">
                                            <p:txEl>
                                              <p:pRg end="19" st="19"/>
                                            </p:txEl>
                                          </p:spTgt>
                                        </p:tgtEl>
                                        <p:attrNameLst>
                                          <p:attrName>style.visibility</p:attrName>
                                        </p:attrNameLst>
                                      </p:cBhvr>
                                      <p:to>
                                        <p:strVal val="visible"/>
                                      </p:to>
                                    </p:set>
                                    <p:anim calcmode="lin" valueType="num">
                                      <p:cBhvr additive="base">
                                        <p:cTn dur="100"/>
                                        <p:tgtEl>
                                          <p:spTgt spid="135">
                                            <p:txEl>
                                              <p:pRg end="19" st="19"/>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Architecture Diagram</a:t>
            </a:r>
            <a:endParaRPr b="1" sz="2620">
              <a:latin typeface="Times New Roman"/>
              <a:ea typeface="Times New Roman"/>
              <a:cs typeface="Times New Roman"/>
              <a:sym typeface="Times New Roman"/>
            </a:endParaRPr>
          </a:p>
        </p:txBody>
      </p:sp>
      <p:pic>
        <p:nvPicPr>
          <p:cNvPr id="142" name="Google Shape;142;p31"/>
          <p:cNvPicPr preferRelativeResize="0"/>
          <p:nvPr/>
        </p:nvPicPr>
        <p:blipFill>
          <a:blip r:embed="rId3">
            <a:alphaModFix/>
          </a:blip>
          <a:stretch>
            <a:fillRect/>
          </a:stretch>
        </p:blipFill>
        <p:spPr>
          <a:xfrm>
            <a:off x="495000" y="1440000"/>
            <a:ext cx="8167500" cy="3142500"/>
          </a:xfrm>
          <a:prstGeom prst="rect">
            <a:avLst/>
          </a:prstGeom>
          <a:noFill/>
          <a:ln>
            <a:noFill/>
          </a:ln>
        </p:spPr>
      </p:pic>
      <p:sp>
        <p:nvSpPr>
          <p:cNvPr id="143" name="Google Shape;143;p31"/>
          <p:cNvSpPr txBox="1"/>
          <p:nvPr/>
        </p:nvSpPr>
        <p:spPr>
          <a:xfrm>
            <a:off x="6630000" y="4080000"/>
            <a:ext cx="2032500" cy="4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44" name="Google Shape;144;p31"/>
          <p:cNvPicPr preferRelativeResize="0"/>
          <p:nvPr/>
        </p:nvPicPr>
        <p:blipFill>
          <a:blip r:embed="rId4">
            <a:alphaModFix/>
          </a:blip>
          <a:stretch>
            <a:fillRect/>
          </a:stretch>
        </p:blipFill>
        <p:spPr>
          <a:xfrm>
            <a:off x="4191488" y="3873713"/>
            <a:ext cx="4391025" cy="981075"/>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idx="1" type="body"/>
          </p:nvPr>
        </p:nvSpPr>
        <p:spPr>
          <a:xfrm>
            <a:off x="2565000" y="487500"/>
            <a:ext cx="9022200" cy="4656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b="1" lang="en-GB" sz="1385">
                <a:solidFill>
                  <a:schemeClr val="dk1"/>
                </a:solidFill>
                <a:latin typeface="Times New Roman"/>
                <a:ea typeface="Times New Roman"/>
                <a:cs typeface="Times New Roman"/>
                <a:sym typeface="Times New Roman"/>
              </a:rPr>
              <a:t>Operational Modules:</a:t>
            </a:r>
            <a:endParaRPr b="1"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Data Input</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Task Tracking</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Sample Management</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Defect Identification</a:t>
            </a:r>
            <a:endParaRPr sz="1385">
              <a:solidFill>
                <a:schemeClr val="dk1"/>
              </a:solidFill>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sz="1385">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b="1" lang="en-GB" sz="1385">
                <a:solidFill>
                  <a:schemeClr val="dk1"/>
                </a:solidFill>
                <a:latin typeface="Times New Roman"/>
                <a:ea typeface="Times New Roman"/>
                <a:cs typeface="Times New Roman"/>
                <a:sym typeface="Times New Roman"/>
              </a:rPr>
              <a:t>Analysis and Reporting Modules:</a:t>
            </a:r>
            <a:endParaRPr b="1"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Quality Scoring</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Analytics and Reporting</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User Interface</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Continuous Improvement</a:t>
            </a:r>
            <a:endParaRPr sz="1385">
              <a:solidFill>
                <a:schemeClr val="dk1"/>
              </a:solidFill>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sz="1385">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b="1" lang="en-GB" sz="1385">
                <a:solidFill>
                  <a:schemeClr val="dk1"/>
                </a:solidFill>
                <a:latin typeface="Times New Roman"/>
                <a:ea typeface="Times New Roman"/>
                <a:cs typeface="Times New Roman"/>
                <a:sym typeface="Times New Roman"/>
              </a:rPr>
              <a:t>Security and Compliance Features:</a:t>
            </a:r>
            <a:endParaRPr b="1"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Security and Compliance</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Notification and Alert</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Training and Onboarding</a:t>
            </a:r>
            <a:endParaRPr sz="1385">
              <a:solidFill>
                <a:schemeClr val="dk1"/>
              </a:solidFill>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sz="1385">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100"/>
              <a:buNone/>
            </a:pPr>
            <a:r>
              <a:rPr b="1" lang="en-GB" sz="1385">
                <a:solidFill>
                  <a:schemeClr val="dk1"/>
                </a:solidFill>
                <a:latin typeface="Times New Roman"/>
                <a:ea typeface="Times New Roman"/>
                <a:cs typeface="Times New Roman"/>
                <a:sym typeface="Times New Roman"/>
              </a:rPr>
              <a:t>System Maintenance and Customization:</a:t>
            </a:r>
            <a:endParaRPr b="1"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Customization</a:t>
            </a:r>
            <a:endParaRPr sz="1385">
              <a:solidFill>
                <a:schemeClr val="dk1"/>
              </a:solidFill>
              <a:latin typeface="Times New Roman"/>
              <a:ea typeface="Times New Roman"/>
              <a:cs typeface="Times New Roman"/>
              <a:sym typeface="Times New Roman"/>
            </a:endParaRPr>
          </a:p>
          <a:p>
            <a:pPr indent="-316547" lvl="0" marL="457200" rtl="0" algn="just">
              <a:lnSpc>
                <a:spcPct val="95000"/>
              </a:lnSpc>
              <a:spcBef>
                <a:spcPts val="0"/>
              </a:spcBef>
              <a:spcAft>
                <a:spcPts val="0"/>
              </a:spcAft>
              <a:buClr>
                <a:schemeClr val="dk1"/>
              </a:buClr>
              <a:buSzPts val="1385"/>
              <a:buFont typeface="Times New Roman"/>
              <a:buChar char="●"/>
            </a:pPr>
            <a:r>
              <a:rPr lang="en-GB" sz="1385">
                <a:solidFill>
                  <a:schemeClr val="dk1"/>
                </a:solidFill>
                <a:latin typeface="Times New Roman"/>
                <a:ea typeface="Times New Roman"/>
                <a:cs typeface="Times New Roman"/>
                <a:sym typeface="Times New Roman"/>
              </a:rPr>
              <a:t>Maintenance and Updates</a:t>
            </a:r>
            <a:endParaRPr sz="1385">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b="1" sz="1500">
              <a:solidFill>
                <a:schemeClr val="dk1"/>
              </a:solidFill>
              <a:latin typeface="Times New Roman"/>
              <a:ea typeface="Times New Roman"/>
              <a:cs typeface="Times New Roman"/>
              <a:sym typeface="Times New Roman"/>
            </a:endParaRPr>
          </a:p>
        </p:txBody>
      </p:sp>
      <p:sp>
        <p:nvSpPr>
          <p:cNvPr id="150" name="Google Shape;150;p32"/>
          <p:cNvSpPr txBox="1"/>
          <p:nvPr>
            <p:ph type="title"/>
          </p:nvPr>
        </p:nvSpPr>
        <p:spPr>
          <a:xfrm>
            <a:off x="127500" y="45000"/>
            <a:ext cx="851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List Of Modules</a:t>
            </a:r>
            <a:endParaRPr b="1" sz="2620">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100"/>
                                        <p:tgtEl>
                                          <p:spTgt spid="149">
                                            <p:txEl>
                                              <p:pRg end="0" st="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100"/>
                            </p:stCondLst>
                            <p:childTnLst>
                              <p:par>
                                <p:cTn fill="hold" nodeType="afterEffect" presetClass="entr" presetID="2" presetSubtype="2">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100"/>
                                        <p:tgtEl>
                                          <p:spTgt spid="149">
                                            <p:txEl>
                                              <p:pRg end="1" st="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200"/>
                            </p:stCondLst>
                            <p:childTnLst>
                              <p:par>
                                <p:cTn fill="hold" nodeType="afterEffect" presetClass="entr" presetID="2" presetSubtype="2">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100"/>
                                        <p:tgtEl>
                                          <p:spTgt spid="149">
                                            <p:txEl>
                                              <p:pRg end="2" st="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300"/>
                            </p:stCondLst>
                            <p:childTnLst>
                              <p:par>
                                <p:cTn fill="hold" nodeType="afterEffect" presetClass="entr" presetID="2" presetSubtype="2">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100"/>
                                        <p:tgtEl>
                                          <p:spTgt spid="149">
                                            <p:txEl>
                                              <p:pRg end="3" st="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400"/>
                            </p:stCondLst>
                            <p:childTnLst>
                              <p:par>
                                <p:cTn fill="hold" nodeType="afterEffect" presetClass="entr" presetID="2" presetSubtype="2">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 calcmode="lin" valueType="num">
                                      <p:cBhvr additive="base">
                                        <p:cTn dur="100"/>
                                        <p:tgtEl>
                                          <p:spTgt spid="149">
                                            <p:txEl>
                                              <p:pRg end="4" st="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 calcmode="lin" valueType="num">
                                      <p:cBhvr additive="base">
                                        <p:cTn dur="100"/>
                                        <p:tgtEl>
                                          <p:spTgt spid="149">
                                            <p:txEl>
                                              <p:pRg end="5" st="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600"/>
                            </p:stCondLst>
                            <p:childTnLst>
                              <p:par>
                                <p:cTn fill="hold" nodeType="afterEffect" presetClass="entr" presetID="2" presetSubtype="2">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 calcmode="lin" valueType="num">
                                      <p:cBhvr additive="base">
                                        <p:cTn dur="100"/>
                                        <p:tgtEl>
                                          <p:spTgt spid="149">
                                            <p:txEl>
                                              <p:pRg end="6" st="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700"/>
                            </p:stCondLst>
                            <p:childTnLst>
                              <p:par>
                                <p:cTn fill="hold" nodeType="afterEffect" presetClass="entr" presetID="2" presetSubtype="2">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 calcmode="lin" valueType="num">
                                      <p:cBhvr additive="base">
                                        <p:cTn dur="100"/>
                                        <p:tgtEl>
                                          <p:spTgt spid="149">
                                            <p:txEl>
                                              <p:pRg end="7" st="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2">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 calcmode="lin" valueType="num">
                                      <p:cBhvr additive="base">
                                        <p:cTn dur="100"/>
                                        <p:tgtEl>
                                          <p:spTgt spid="149">
                                            <p:txEl>
                                              <p:pRg end="8" st="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2">
                                  <p:stCondLst>
                                    <p:cond delay="0"/>
                                  </p:stCondLst>
                                  <p:childTnLst>
                                    <p:set>
                                      <p:cBhvr>
                                        <p:cTn dur="1" fill="hold">
                                          <p:stCondLst>
                                            <p:cond delay="0"/>
                                          </p:stCondLst>
                                        </p:cTn>
                                        <p:tgtEl>
                                          <p:spTgt spid="149">
                                            <p:txEl>
                                              <p:pRg end="9" st="9"/>
                                            </p:txEl>
                                          </p:spTgt>
                                        </p:tgtEl>
                                        <p:attrNameLst>
                                          <p:attrName>style.visibility</p:attrName>
                                        </p:attrNameLst>
                                      </p:cBhvr>
                                      <p:to>
                                        <p:strVal val="visible"/>
                                      </p:to>
                                    </p:set>
                                    <p:anim calcmode="lin" valueType="num">
                                      <p:cBhvr additive="base">
                                        <p:cTn dur="100"/>
                                        <p:tgtEl>
                                          <p:spTgt spid="149">
                                            <p:txEl>
                                              <p:pRg end="9" st="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49">
                                            <p:txEl>
                                              <p:pRg end="10" st="10"/>
                                            </p:txEl>
                                          </p:spTgt>
                                        </p:tgtEl>
                                        <p:attrNameLst>
                                          <p:attrName>style.visibility</p:attrName>
                                        </p:attrNameLst>
                                      </p:cBhvr>
                                      <p:to>
                                        <p:strVal val="visible"/>
                                      </p:to>
                                    </p:set>
                                    <p:anim calcmode="lin" valueType="num">
                                      <p:cBhvr additive="base">
                                        <p:cTn dur="100"/>
                                        <p:tgtEl>
                                          <p:spTgt spid="149">
                                            <p:txEl>
                                              <p:pRg end="10" st="10"/>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100"/>
                            </p:stCondLst>
                            <p:childTnLst>
                              <p:par>
                                <p:cTn fill="hold" nodeType="afterEffect" presetClass="entr" presetID="2" presetSubtype="2">
                                  <p:stCondLst>
                                    <p:cond delay="0"/>
                                  </p:stCondLst>
                                  <p:childTnLst>
                                    <p:set>
                                      <p:cBhvr>
                                        <p:cTn dur="1" fill="hold">
                                          <p:stCondLst>
                                            <p:cond delay="0"/>
                                          </p:stCondLst>
                                        </p:cTn>
                                        <p:tgtEl>
                                          <p:spTgt spid="149">
                                            <p:txEl>
                                              <p:pRg end="11" st="11"/>
                                            </p:txEl>
                                          </p:spTgt>
                                        </p:tgtEl>
                                        <p:attrNameLst>
                                          <p:attrName>style.visibility</p:attrName>
                                        </p:attrNameLst>
                                      </p:cBhvr>
                                      <p:to>
                                        <p:strVal val="visible"/>
                                      </p:to>
                                    </p:set>
                                    <p:anim calcmode="lin" valueType="num">
                                      <p:cBhvr additive="base">
                                        <p:cTn dur="100"/>
                                        <p:tgtEl>
                                          <p:spTgt spid="149">
                                            <p:txEl>
                                              <p:pRg end="11" st="11"/>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200"/>
                            </p:stCondLst>
                            <p:childTnLst>
                              <p:par>
                                <p:cTn fill="hold" nodeType="afterEffect" presetClass="entr" presetID="2" presetSubtype="2">
                                  <p:stCondLst>
                                    <p:cond delay="0"/>
                                  </p:stCondLst>
                                  <p:childTnLst>
                                    <p:set>
                                      <p:cBhvr>
                                        <p:cTn dur="1" fill="hold">
                                          <p:stCondLst>
                                            <p:cond delay="0"/>
                                          </p:stCondLst>
                                        </p:cTn>
                                        <p:tgtEl>
                                          <p:spTgt spid="149">
                                            <p:txEl>
                                              <p:pRg end="12" st="12"/>
                                            </p:txEl>
                                          </p:spTgt>
                                        </p:tgtEl>
                                        <p:attrNameLst>
                                          <p:attrName>style.visibility</p:attrName>
                                        </p:attrNameLst>
                                      </p:cBhvr>
                                      <p:to>
                                        <p:strVal val="visible"/>
                                      </p:to>
                                    </p:set>
                                    <p:anim calcmode="lin" valueType="num">
                                      <p:cBhvr additive="base">
                                        <p:cTn dur="100"/>
                                        <p:tgtEl>
                                          <p:spTgt spid="149">
                                            <p:txEl>
                                              <p:pRg end="12" st="12"/>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300"/>
                            </p:stCondLst>
                            <p:childTnLst>
                              <p:par>
                                <p:cTn fill="hold" nodeType="afterEffect" presetClass="entr" presetID="2" presetSubtype="2">
                                  <p:stCondLst>
                                    <p:cond delay="0"/>
                                  </p:stCondLst>
                                  <p:childTnLst>
                                    <p:set>
                                      <p:cBhvr>
                                        <p:cTn dur="1" fill="hold">
                                          <p:stCondLst>
                                            <p:cond delay="0"/>
                                          </p:stCondLst>
                                        </p:cTn>
                                        <p:tgtEl>
                                          <p:spTgt spid="149">
                                            <p:txEl>
                                              <p:pRg end="13" st="13"/>
                                            </p:txEl>
                                          </p:spTgt>
                                        </p:tgtEl>
                                        <p:attrNameLst>
                                          <p:attrName>style.visibility</p:attrName>
                                        </p:attrNameLst>
                                      </p:cBhvr>
                                      <p:to>
                                        <p:strVal val="visible"/>
                                      </p:to>
                                    </p:set>
                                    <p:anim calcmode="lin" valueType="num">
                                      <p:cBhvr additive="base">
                                        <p:cTn dur="100"/>
                                        <p:tgtEl>
                                          <p:spTgt spid="149">
                                            <p:txEl>
                                              <p:pRg end="13" st="13"/>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400"/>
                            </p:stCondLst>
                            <p:childTnLst>
                              <p:par>
                                <p:cTn fill="hold" nodeType="afterEffect" presetClass="entr" presetID="2" presetSubtype="2">
                                  <p:stCondLst>
                                    <p:cond delay="0"/>
                                  </p:stCondLst>
                                  <p:childTnLst>
                                    <p:set>
                                      <p:cBhvr>
                                        <p:cTn dur="1" fill="hold">
                                          <p:stCondLst>
                                            <p:cond delay="0"/>
                                          </p:stCondLst>
                                        </p:cTn>
                                        <p:tgtEl>
                                          <p:spTgt spid="149">
                                            <p:txEl>
                                              <p:pRg end="14" st="14"/>
                                            </p:txEl>
                                          </p:spTgt>
                                        </p:tgtEl>
                                        <p:attrNameLst>
                                          <p:attrName>style.visibility</p:attrName>
                                        </p:attrNameLst>
                                      </p:cBhvr>
                                      <p:to>
                                        <p:strVal val="visible"/>
                                      </p:to>
                                    </p:set>
                                    <p:anim calcmode="lin" valueType="num">
                                      <p:cBhvr additive="base">
                                        <p:cTn dur="100"/>
                                        <p:tgtEl>
                                          <p:spTgt spid="149">
                                            <p:txEl>
                                              <p:pRg end="14" st="14"/>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2">
                                  <p:stCondLst>
                                    <p:cond delay="0"/>
                                  </p:stCondLst>
                                  <p:childTnLst>
                                    <p:set>
                                      <p:cBhvr>
                                        <p:cTn dur="1" fill="hold">
                                          <p:stCondLst>
                                            <p:cond delay="0"/>
                                          </p:stCondLst>
                                        </p:cTn>
                                        <p:tgtEl>
                                          <p:spTgt spid="149">
                                            <p:txEl>
                                              <p:pRg end="15" st="15"/>
                                            </p:txEl>
                                          </p:spTgt>
                                        </p:tgtEl>
                                        <p:attrNameLst>
                                          <p:attrName>style.visibility</p:attrName>
                                        </p:attrNameLst>
                                      </p:cBhvr>
                                      <p:to>
                                        <p:strVal val="visible"/>
                                      </p:to>
                                    </p:set>
                                    <p:anim calcmode="lin" valueType="num">
                                      <p:cBhvr additive="base">
                                        <p:cTn dur="100"/>
                                        <p:tgtEl>
                                          <p:spTgt spid="149">
                                            <p:txEl>
                                              <p:pRg end="15" st="15"/>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600"/>
                            </p:stCondLst>
                            <p:childTnLst>
                              <p:par>
                                <p:cTn fill="hold" nodeType="afterEffect" presetClass="entr" presetID="2" presetSubtype="2">
                                  <p:stCondLst>
                                    <p:cond delay="0"/>
                                  </p:stCondLst>
                                  <p:childTnLst>
                                    <p:set>
                                      <p:cBhvr>
                                        <p:cTn dur="1" fill="hold">
                                          <p:stCondLst>
                                            <p:cond delay="0"/>
                                          </p:stCondLst>
                                        </p:cTn>
                                        <p:tgtEl>
                                          <p:spTgt spid="149">
                                            <p:txEl>
                                              <p:pRg end="16" st="16"/>
                                            </p:txEl>
                                          </p:spTgt>
                                        </p:tgtEl>
                                        <p:attrNameLst>
                                          <p:attrName>style.visibility</p:attrName>
                                        </p:attrNameLst>
                                      </p:cBhvr>
                                      <p:to>
                                        <p:strVal val="visible"/>
                                      </p:to>
                                    </p:set>
                                    <p:anim calcmode="lin" valueType="num">
                                      <p:cBhvr additive="base">
                                        <p:cTn dur="100"/>
                                        <p:tgtEl>
                                          <p:spTgt spid="149">
                                            <p:txEl>
                                              <p:pRg end="16" st="16"/>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700"/>
                            </p:stCondLst>
                            <p:childTnLst>
                              <p:par>
                                <p:cTn fill="hold" nodeType="afterEffect" presetClass="entr" presetID="2" presetSubtype="2">
                                  <p:stCondLst>
                                    <p:cond delay="0"/>
                                  </p:stCondLst>
                                  <p:childTnLst>
                                    <p:set>
                                      <p:cBhvr>
                                        <p:cTn dur="1" fill="hold">
                                          <p:stCondLst>
                                            <p:cond delay="0"/>
                                          </p:stCondLst>
                                        </p:cTn>
                                        <p:tgtEl>
                                          <p:spTgt spid="149">
                                            <p:txEl>
                                              <p:pRg end="17" st="17"/>
                                            </p:txEl>
                                          </p:spTgt>
                                        </p:tgtEl>
                                        <p:attrNameLst>
                                          <p:attrName>style.visibility</p:attrName>
                                        </p:attrNameLst>
                                      </p:cBhvr>
                                      <p:to>
                                        <p:strVal val="visible"/>
                                      </p:to>
                                    </p:set>
                                    <p:anim calcmode="lin" valueType="num">
                                      <p:cBhvr additive="base">
                                        <p:cTn dur="100"/>
                                        <p:tgtEl>
                                          <p:spTgt spid="149">
                                            <p:txEl>
                                              <p:pRg end="17" st="17"/>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800"/>
                            </p:stCondLst>
                            <p:childTnLst>
                              <p:par>
                                <p:cTn fill="hold" nodeType="afterEffect" presetClass="entr" presetID="2" presetSubtype="2">
                                  <p:stCondLst>
                                    <p:cond delay="0"/>
                                  </p:stCondLst>
                                  <p:childTnLst>
                                    <p:set>
                                      <p:cBhvr>
                                        <p:cTn dur="1" fill="hold">
                                          <p:stCondLst>
                                            <p:cond delay="0"/>
                                          </p:stCondLst>
                                        </p:cTn>
                                        <p:tgtEl>
                                          <p:spTgt spid="149">
                                            <p:txEl>
                                              <p:pRg end="18" st="18"/>
                                            </p:txEl>
                                          </p:spTgt>
                                        </p:tgtEl>
                                        <p:attrNameLst>
                                          <p:attrName>style.visibility</p:attrName>
                                        </p:attrNameLst>
                                      </p:cBhvr>
                                      <p:to>
                                        <p:strVal val="visible"/>
                                      </p:to>
                                    </p:set>
                                    <p:anim calcmode="lin" valueType="num">
                                      <p:cBhvr additive="base">
                                        <p:cTn dur="100"/>
                                        <p:tgtEl>
                                          <p:spTgt spid="149">
                                            <p:txEl>
                                              <p:pRg end="18" st="18"/>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2900"/>
                            </p:stCondLst>
                            <p:childTnLst>
                              <p:par>
                                <p:cTn fill="hold" nodeType="afterEffect" presetClass="entr" presetID="2" presetSubtype="2">
                                  <p:stCondLst>
                                    <p:cond delay="0"/>
                                  </p:stCondLst>
                                  <p:childTnLst>
                                    <p:set>
                                      <p:cBhvr>
                                        <p:cTn dur="1" fill="hold">
                                          <p:stCondLst>
                                            <p:cond delay="0"/>
                                          </p:stCondLst>
                                        </p:cTn>
                                        <p:tgtEl>
                                          <p:spTgt spid="149">
                                            <p:txEl>
                                              <p:pRg end="19" st="19"/>
                                            </p:txEl>
                                          </p:spTgt>
                                        </p:tgtEl>
                                        <p:attrNameLst>
                                          <p:attrName>style.visibility</p:attrName>
                                        </p:attrNameLst>
                                      </p:cBhvr>
                                      <p:to>
                                        <p:strVal val="visible"/>
                                      </p:to>
                                    </p:set>
                                    <p:anim calcmode="lin" valueType="num">
                                      <p:cBhvr additive="base">
                                        <p:cTn dur="100"/>
                                        <p:tgtEl>
                                          <p:spTgt spid="149">
                                            <p:txEl>
                                              <p:pRg end="19" st="19"/>
                                            </p:txEl>
                                          </p:spTgt>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2">
                                  <p:stCondLst>
                                    <p:cond delay="0"/>
                                  </p:stCondLst>
                                  <p:childTnLst>
                                    <p:set>
                                      <p:cBhvr>
                                        <p:cTn dur="1" fill="hold">
                                          <p:stCondLst>
                                            <p:cond delay="0"/>
                                          </p:stCondLst>
                                        </p:cTn>
                                        <p:tgtEl>
                                          <p:spTgt spid="149">
                                            <p:txEl>
                                              <p:pRg end="20" st="20"/>
                                            </p:txEl>
                                          </p:spTgt>
                                        </p:tgtEl>
                                        <p:attrNameLst>
                                          <p:attrName>style.visibility</p:attrName>
                                        </p:attrNameLst>
                                      </p:cBhvr>
                                      <p:to>
                                        <p:strVal val="visible"/>
                                      </p:to>
                                    </p:set>
                                    <p:anim calcmode="lin" valueType="num">
                                      <p:cBhvr additive="base">
                                        <p:cTn dur="100"/>
                                        <p:tgtEl>
                                          <p:spTgt spid="149">
                                            <p:txEl>
                                              <p:pRg end="20" st="2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idx="1" type="body"/>
          </p:nvPr>
        </p:nvSpPr>
        <p:spPr>
          <a:xfrm>
            <a:off x="121800" y="570000"/>
            <a:ext cx="9022200" cy="46560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100"/>
              <a:buNone/>
            </a:pPr>
            <a:r>
              <a:rPr b="1" lang="en-GB" sz="1700">
                <a:solidFill>
                  <a:schemeClr val="dk1"/>
                </a:solidFill>
                <a:latin typeface="Times New Roman"/>
                <a:ea typeface="Times New Roman"/>
                <a:cs typeface="Times New Roman"/>
                <a:sym typeface="Times New Roman"/>
              </a:rPr>
              <a:t>Data Management Module:</a:t>
            </a:r>
            <a:endParaRPr b="1"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rPr lang="en-GB" sz="1700">
                <a:solidFill>
                  <a:schemeClr val="dk1"/>
                </a:solidFill>
                <a:latin typeface="Times New Roman"/>
                <a:ea typeface="Times New Roman"/>
                <a:cs typeface="Times New Roman"/>
                <a:sym typeface="Times New Roman"/>
              </a:rPr>
              <a:t>Efficiently input and import manufacturing data using Excel and Power BI, streamlining analysis and processing for enhanced decision-making.</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100"/>
              <a:buNone/>
            </a:pPr>
            <a:r>
              <a:rPr b="1" lang="en-GB" sz="1700">
                <a:solidFill>
                  <a:schemeClr val="dk1"/>
                </a:solidFill>
                <a:latin typeface="Times New Roman"/>
                <a:ea typeface="Times New Roman"/>
                <a:cs typeface="Times New Roman"/>
                <a:sym typeface="Times New Roman"/>
              </a:rPr>
              <a:t>Task and Sample Tracking Module:</a:t>
            </a:r>
            <a:endParaRPr b="1"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rPr lang="en-GB" sz="1700">
                <a:solidFill>
                  <a:schemeClr val="dk1"/>
                </a:solidFill>
                <a:latin typeface="Times New Roman"/>
                <a:ea typeface="Times New Roman"/>
                <a:cs typeface="Times New Roman"/>
                <a:sym typeface="Times New Roman"/>
              </a:rPr>
              <a:t>Organize and monitor manufacturing tasks systematically in Excel, while overseeing sample tracking and analysis for data-driven decision-making across different stages.</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100"/>
              <a:buNone/>
            </a:pPr>
            <a:r>
              <a:rPr b="1" lang="en-GB" sz="1700">
                <a:solidFill>
                  <a:schemeClr val="dk1"/>
                </a:solidFill>
                <a:latin typeface="Times New Roman"/>
                <a:ea typeface="Times New Roman"/>
                <a:cs typeface="Times New Roman"/>
                <a:sym typeface="Times New Roman"/>
              </a:rPr>
              <a:t>Quality Control and Reporting Module:</a:t>
            </a:r>
            <a:endParaRPr b="1"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rPr lang="en-GB" sz="1700">
                <a:solidFill>
                  <a:schemeClr val="dk1"/>
                </a:solidFill>
                <a:latin typeface="Times New Roman"/>
                <a:ea typeface="Times New Roman"/>
                <a:cs typeface="Times New Roman"/>
                <a:sym typeface="Times New Roman"/>
              </a:rPr>
              <a:t>Identify and classify defects within manufacturing processes, implement dynamic quality scoring in Power BI for real-time insights, and utilize advanced analytics tools to generate comprehensive reports.</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t/>
            </a:r>
            <a:endParaRPr sz="17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100"/>
              <a:buNone/>
            </a:pPr>
            <a:r>
              <a:rPr b="1" lang="en-GB" sz="1700">
                <a:solidFill>
                  <a:schemeClr val="dk1"/>
                </a:solidFill>
                <a:latin typeface="Times New Roman"/>
                <a:ea typeface="Times New Roman"/>
                <a:cs typeface="Times New Roman"/>
                <a:sym typeface="Times New Roman"/>
              </a:rPr>
              <a:t>User-Focused Modules:</a:t>
            </a:r>
            <a:endParaRPr b="1"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1100"/>
              <a:buNone/>
            </a:pPr>
            <a:r>
              <a:rPr lang="en-GB" sz="1700">
                <a:solidFill>
                  <a:schemeClr val="dk1"/>
                </a:solidFill>
                <a:latin typeface="Times New Roman"/>
                <a:ea typeface="Times New Roman"/>
                <a:cs typeface="Times New Roman"/>
                <a:sym typeface="Times New Roman"/>
              </a:rPr>
              <a:t>Design and maintain user interfaces, support continuous improvement through data-driven decision-making, and ensure data security and compliance with encryption features in Excel and Power BI.</a:t>
            </a:r>
            <a:endParaRPr sz="17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700">
              <a:solidFill>
                <a:schemeClr val="dk1"/>
              </a:solidFill>
              <a:latin typeface="Times New Roman"/>
              <a:ea typeface="Times New Roman"/>
              <a:cs typeface="Times New Roman"/>
              <a:sym typeface="Times New Roman"/>
            </a:endParaRPr>
          </a:p>
        </p:txBody>
      </p:sp>
      <p:sp>
        <p:nvSpPr>
          <p:cNvPr id="156" name="Google Shape;156;p33"/>
          <p:cNvSpPr txBox="1"/>
          <p:nvPr>
            <p:ph type="title"/>
          </p:nvPr>
        </p:nvSpPr>
        <p:spPr>
          <a:xfrm>
            <a:off x="90000" y="102450"/>
            <a:ext cx="850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latin typeface="Times New Roman"/>
                <a:ea typeface="Times New Roman"/>
                <a:cs typeface="Times New Roman"/>
                <a:sym typeface="Times New Roman"/>
              </a:rPr>
              <a:t>Module Description</a:t>
            </a:r>
            <a:endParaRPr b="1" sz="2620">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2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2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200"/>
                                        <p:tgtEl>
                                          <p:spTgt spid="1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 calcmode="lin" valueType="num">
                                      <p:cBhvr additive="base">
                                        <p:cTn dur="200"/>
                                        <p:tgtEl>
                                          <p:spTgt spid="1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 calcmode="lin" valueType="num">
                                      <p:cBhvr additive="base">
                                        <p:cTn dur="200"/>
                                        <p:tgtEl>
                                          <p:spTgt spid="15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 calcmode="lin" valueType="num">
                                      <p:cBhvr additive="base">
                                        <p:cTn dur="200"/>
                                        <p:tgtEl>
                                          <p:spTgt spid="15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 calcmode="lin" valueType="num">
                                      <p:cBhvr additive="base">
                                        <p:cTn dur="200"/>
                                        <p:tgtEl>
                                          <p:spTgt spid="15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 calcmode="lin" valueType="num">
                                      <p:cBhvr additive="base">
                                        <p:cTn dur="200"/>
                                        <p:tgtEl>
                                          <p:spTgt spid="15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 calcmode="lin" valueType="num">
                                      <p:cBhvr additive="base">
                                        <p:cTn dur="200"/>
                                        <p:tgtEl>
                                          <p:spTgt spid="15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anim calcmode="lin" valueType="num">
                                      <p:cBhvr additive="base">
                                        <p:cTn dur="200"/>
                                        <p:tgtEl>
                                          <p:spTgt spid="155">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anim calcmode="lin" valueType="num">
                                      <p:cBhvr additive="base">
                                        <p:cTn dur="200"/>
                                        <p:tgtEl>
                                          <p:spTgt spid="155">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anim calcmode="lin" valueType="num">
                                      <p:cBhvr additive="base">
                                        <p:cTn dur="200"/>
                                        <p:tgtEl>
                                          <p:spTgt spid="155">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