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Cosmic Octo Medium" charset="1" panose="00000600000000000000"/>
      <p:regular r:id="rId16"/>
    </p:embeddedFont>
    <p:embeddedFont>
      <p:font typeface="Montserrat" charset="1" panose="00000500000000000000"/>
      <p:regular r:id="rId17"/>
    </p:embeddedFont>
    <p:embeddedFont>
      <p:font typeface="Montserrat Bold" charset="1" panose="00000800000000000000"/>
      <p:regular r:id="rId18"/>
    </p:embeddedFont>
    <p:embeddedFont>
      <p:font typeface="Cosmic Octo Bold" charset="1" panose="00000800000000000000"/>
      <p:regular r:id="rId19"/>
    </p:embeddedFont>
    <p:embeddedFont>
      <p:font typeface="Tomorrow Bold" charset="1" panose="00000000000000000000"/>
      <p:regular r:id="rId20"/>
    </p:embeddedFont>
    <p:embeddedFont>
      <p:font typeface="Tomorrow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58D3DF">
                    <a:alpha val="100000"/>
                  </a:srgbClr>
                </a:gs>
                <a:gs pos="100000">
                  <a:srgbClr val="0C125D">
                    <a:alpha val="80000"/>
                  </a:srgbClr>
                </a:gs>
              </a:gsLst>
              <a:lin ang="54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12154009" y="1743507"/>
            <a:ext cx="7294848" cy="8909738"/>
          </a:xfrm>
          <a:custGeom>
            <a:avLst/>
            <a:gdLst/>
            <a:ahLst/>
            <a:cxnLst/>
            <a:rect r="r" b="b" t="t" l="l"/>
            <a:pathLst>
              <a:path h="8909738" w="7294848">
                <a:moveTo>
                  <a:pt x="7294848" y="0"/>
                </a:moveTo>
                <a:lnTo>
                  <a:pt x="0" y="0"/>
                </a:lnTo>
                <a:lnTo>
                  <a:pt x="0" y="8909738"/>
                </a:lnTo>
                <a:lnTo>
                  <a:pt x="7294848" y="8909738"/>
                </a:lnTo>
                <a:lnTo>
                  <a:pt x="7294848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18562" y="2269230"/>
            <a:ext cx="10635446" cy="2625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74"/>
              </a:lnSpc>
            </a:pPr>
            <a:r>
              <a:rPr lang="en-US" sz="9092">
                <a:solidFill>
                  <a:srgbClr val="FFFFFF"/>
                </a:solidFill>
                <a:latin typeface="Cosmic Octo Medium"/>
                <a:ea typeface="Cosmic Octo Medium"/>
                <a:cs typeface="Cosmic Octo Medium"/>
                <a:sym typeface="Cosmic Octo Medium"/>
              </a:rPr>
              <a:t>Artificial</a:t>
            </a:r>
          </a:p>
          <a:p>
            <a:pPr algn="l">
              <a:lnSpc>
                <a:spcPts val="10274"/>
              </a:lnSpc>
            </a:pPr>
            <a:r>
              <a:rPr lang="en-US" sz="9092">
                <a:solidFill>
                  <a:srgbClr val="FFFFFF"/>
                </a:solidFill>
                <a:latin typeface="Cosmic Octo Medium"/>
                <a:ea typeface="Cosmic Octo Medium"/>
                <a:cs typeface="Cosmic Octo Medium"/>
                <a:sym typeface="Cosmic Octo Medium"/>
              </a:rPr>
              <a:t>Intelligence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18562" y="5122981"/>
            <a:ext cx="9484197" cy="206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98"/>
              </a:lnSpc>
            </a:pPr>
            <a:r>
              <a:rPr lang="en-US" sz="235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Presentations are communication tools that can be used as demonstrations, lectures, speeches, reports, and more. Most of the time, they’re presented before an audience. It serves a variety of purposes, making them powerful tools for convincing and teaching.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C125D">
                    <a:alpha val="80000"/>
                  </a:srgbClr>
                </a:gs>
                <a:gs pos="100000">
                  <a:srgbClr val="58D3D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037520" y="3477346"/>
            <a:ext cx="14212960" cy="2225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274"/>
              </a:lnSpc>
            </a:pPr>
            <a:r>
              <a:rPr lang="en-US" sz="15287">
                <a:solidFill>
                  <a:srgbClr val="FFFFFF"/>
                </a:solidFill>
                <a:latin typeface="Cosmic Octo Medium"/>
                <a:ea typeface="Cosmic Octo Medium"/>
                <a:cs typeface="Cosmic Octo Medium"/>
                <a:sym typeface="Cosmic Octo Medium"/>
              </a:rPr>
              <a:t>Thank You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2029914" y="8354223"/>
            <a:ext cx="7961730" cy="2403700"/>
          </a:xfrm>
          <a:custGeom>
            <a:avLst/>
            <a:gdLst/>
            <a:ahLst/>
            <a:cxnLst/>
            <a:rect r="r" b="b" t="t" l="l"/>
            <a:pathLst>
              <a:path h="2403700" w="7961730">
                <a:moveTo>
                  <a:pt x="0" y="0"/>
                </a:moveTo>
                <a:lnTo>
                  <a:pt x="7961730" y="0"/>
                </a:lnTo>
                <a:lnTo>
                  <a:pt x="7961730" y="2403700"/>
                </a:lnTo>
                <a:lnTo>
                  <a:pt x="0" y="2403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6611316" y="1835260"/>
            <a:ext cx="6829389" cy="6518962"/>
          </a:xfrm>
          <a:custGeom>
            <a:avLst/>
            <a:gdLst/>
            <a:ahLst/>
            <a:cxnLst/>
            <a:rect r="r" b="b" t="t" l="l"/>
            <a:pathLst>
              <a:path h="6518962" w="6829389">
                <a:moveTo>
                  <a:pt x="6829389" y="0"/>
                </a:moveTo>
                <a:lnTo>
                  <a:pt x="0" y="0"/>
                </a:lnTo>
                <a:lnTo>
                  <a:pt x="0" y="6518963"/>
                </a:lnTo>
                <a:lnTo>
                  <a:pt x="6829389" y="6518963"/>
                </a:lnTo>
                <a:lnTo>
                  <a:pt x="682938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71575" y="2057824"/>
            <a:ext cx="1366510" cy="1324272"/>
          </a:xfrm>
          <a:custGeom>
            <a:avLst/>
            <a:gdLst/>
            <a:ahLst/>
            <a:cxnLst/>
            <a:rect r="r" b="b" t="t" l="l"/>
            <a:pathLst>
              <a:path h="1324272" w="1366510">
                <a:moveTo>
                  <a:pt x="0" y="0"/>
                </a:moveTo>
                <a:lnTo>
                  <a:pt x="1366510" y="0"/>
                </a:lnTo>
                <a:lnTo>
                  <a:pt x="1366510" y="1324272"/>
                </a:lnTo>
                <a:lnTo>
                  <a:pt x="0" y="132427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C125D">
                    <a:alpha val="80000"/>
                  </a:srgbClr>
                </a:gs>
                <a:gs pos="100000">
                  <a:srgbClr val="58D3D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662834" y="2057400"/>
            <a:ext cx="7543800" cy="7200900"/>
          </a:xfrm>
          <a:custGeom>
            <a:avLst/>
            <a:gdLst/>
            <a:ahLst/>
            <a:cxnLst/>
            <a:rect r="r" b="b" t="t" l="l"/>
            <a:pathLst>
              <a:path h="7200900" w="7543800">
                <a:moveTo>
                  <a:pt x="0" y="0"/>
                </a:moveTo>
                <a:lnTo>
                  <a:pt x="7543800" y="0"/>
                </a:lnTo>
                <a:lnTo>
                  <a:pt x="754380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899866" y="1095375"/>
            <a:ext cx="14359434" cy="1754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49"/>
              </a:lnSpc>
            </a:pPr>
            <a:r>
              <a:rPr lang="en-US" sz="11990">
                <a:solidFill>
                  <a:srgbClr val="FFFFFF"/>
                </a:solidFill>
                <a:latin typeface="Cosmic Octo Medium"/>
                <a:ea typeface="Cosmic Octo Medium"/>
                <a:cs typeface="Cosmic Octo Medium"/>
                <a:sym typeface="Cosmic Octo Medium"/>
              </a:rPr>
              <a:t>Introduction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516311" y="3786295"/>
            <a:ext cx="8540893" cy="482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6"/>
              </a:lnSpc>
            </a:pPr>
            <a:r>
              <a:rPr lang="en-US" sz="249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•Mission Statement: Tech Vaseegrah aims to innovate technology that empowers user experiences globally</a:t>
            </a:r>
          </a:p>
          <a:p>
            <a:pPr algn="just">
              <a:lnSpc>
                <a:spcPts val="3496"/>
              </a:lnSpc>
            </a:pPr>
          </a:p>
          <a:p>
            <a:pPr algn="just">
              <a:lnSpc>
                <a:spcPts val="3496"/>
              </a:lnSpc>
            </a:pPr>
            <a:r>
              <a:rPr lang="en-US" sz="249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•Vision for Growth: To become a leader in transformative tech solutions through sustainability and collaboration.</a:t>
            </a:r>
          </a:p>
          <a:p>
            <a:pPr algn="just">
              <a:lnSpc>
                <a:spcPts val="3496"/>
              </a:lnSpc>
            </a:pPr>
          </a:p>
          <a:p>
            <a:pPr algn="just">
              <a:lnSpc>
                <a:spcPts val="3496"/>
              </a:lnSpc>
            </a:pPr>
            <a:r>
              <a:rPr lang="en-US" sz="249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•Internship Goals: Empower interns with skills necessary for future tech industry leadership and innovation.</a:t>
            </a:r>
          </a:p>
          <a:p>
            <a:pPr algn="just">
              <a:lnSpc>
                <a:spcPts val="3496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6253437" y="8252437"/>
            <a:ext cx="1005863" cy="1005863"/>
          </a:xfrm>
          <a:custGeom>
            <a:avLst/>
            <a:gdLst/>
            <a:ahLst/>
            <a:cxnLst/>
            <a:rect r="r" b="b" t="t" l="l"/>
            <a:pathLst>
              <a:path h="1005863" w="1005863">
                <a:moveTo>
                  <a:pt x="0" y="0"/>
                </a:moveTo>
                <a:lnTo>
                  <a:pt x="1005863" y="0"/>
                </a:lnTo>
                <a:lnTo>
                  <a:pt x="1005863" y="1005863"/>
                </a:lnTo>
                <a:lnTo>
                  <a:pt x="0" y="10058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328960"/>
            <a:chOff x="0" y="0"/>
            <a:chExt cx="4816593" cy="27203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20385"/>
            </a:xfrm>
            <a:custGeom>
              <a:avLst/>
              <a:gdLst/>
              <a:ahLst/>
              <a:cxnLst/>
              <a:rect r="r" b="b" t="t" l="l"/>
              <a:pathLst>
                <a:path h="272038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20385"/>
                  </a:lnTo>
                  <a:lnTo>
                    <a:pt x="0" y="2720385"/>
                  </a:lnTo>
                  <a:close/>
                </a:path>
              </a:pathLst>
            </a:custGeom>
            <a:gradFill rotWithShape="true">
              <a:gsLst>
                <a:gs pos="0">
                  <a:srgbClr val="58D3DF">
                    <a:alpha val="100000"/>
                  </a:srgbClr>
                </a:gs>
                <a:gs pos="100000">
                  <a:srgbClr val="0C125D">
                    <a:alpha val="80000"/>
                  </a:srgbClr>
                </a:gs>
              </a:gsLst>
              <a:lin ang="54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584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356275" y="2160636"/>
            <a:ext cx="6690724" cy="6690724"/>
          </a:xfrm>
          <a:custGeom>
            <a:avLst/>
            <a:gdLst/>
            <a:ahLst/>
            <a:cxnLst/>
            <a:rect r="r" b="b" t="t" l="l"/>
            <a:pathLst>
              <a:path h="6690724" w="6690724">
                <a:moveTo>
                  <a:pt x="0" y="0"/>
                </a:moveTo>
                <a:lnTo>
                  <a:pt x="6690723" y="0"/>
                </a:lnTo>
                <a:lnTo>
                  <a:pt x="6690723" y="6690724"/>
                </a:lnTo>
                <a:lnTo>
                  <a:pt x="0" y="66907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09736" y="1031606"/>
            <a:ext cx="15607356" cy="1301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82"/>
              </a:lnSpc>
            </a:pPr>
            <a:r>
              <a:rPr lang="en-US" sz="9011">
                <a:solidFill>
                  <a:srgbClr val="FFFFFF"/>
                </a:solidFill>
                <a:latin typeface="Cosmic Octo Medium"/>
                <a:ea typeface="Cosmic Octo Medium"/>
                <a:cs typeface="Cosmic Octo Medium"/>
                <a:sym typeface="Cosmic Octo Medium"/>
              </a:rPr>
              <a:t>Project Overview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577243" y="3292388"/>
            <a:ext cx="1061706" cy="1037384"/>
            <a:chOff x="0" y="0"/>
            <a:chExt cx="292929" cy="2862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92929" cy="286219"/>
            </a:xfrm>
            <a:custGeom>
              <a:avLst/>
              <a:gdLst/>
              <a:ahLst/>
              <a:cxnLst/>
              <a:rect r="r" b="b" t="t" l="l"/>
              <a:pathLst>
                <a:path h="286219" w="292929">
                  <a:moveTo>
                    <a:pt x="143109" y="0"/>
                  </a:moveTo>
                  <a:lnTo>
                    <a:pt x="149820" y="0"/>
                  </a:lnTo>
                  <a:cubicBezTo>
                    <a:pt x="187775" y="0"/>
                    <a:pt x="224175" y="15078"/>
                    <a:pt x="251013" y="41916"/>
                  </a:cubicBezTo>
                  <a:cubicBezTo>
                    <a:pt x="277852" y="68754"/>
                    <a:pt x="292929" y="105154"/>
                    <a:pt x="292929" y="143109"/>
                  </a:cubicBezTo>
                  <a:lnTo>
                    <a:pt x="292929" y="143109"/>
                  </a:lnTo>
                  <a:cubicBezTo>
                    <a:pt x="292929" y="222146"/>
                    <a:pt x="228857" y="286219"/>
                    <a:pt x="149820" y="286219"/>
                  </a:cubicBezTo>
                  <a:lnTo>
                    <a:pt x="143109" y="286219"/>
                  </a:lnTo>
                  <a:cubicBezTo>
                    <a:pt x="105154" y="286219"/>
                    <a:pt x="68754" y="271141"/>
                    <a:pt x="41916" y="244303"/>
                  </a:cubicBezTo>
                  <a:cubicBezTo>
                    <a:pt x="15078" y="217465"/>
                    <a:pt x="0" y="181064"/>
                    <a:pt x="0" y="143109"/>
                  </a:cubicBezTo>
                  <a:lnTo>
                    <a:pt x="0" y="143109"/>
                  </a:lnTo>
                  <a:cubicBezTo>
                    <a:pt x="0" y="105154"/>
                    <a:pt x="15078" y="68754"/>
                    <a:pt x="41916" y="41916"/>
                  </a:cubicBezTo>
                  <a:cubicBezTo>
                    <a:pt x="68754" y="15078"/>
                    <a:pt x="105154" y="0"/>
                    <a:pt x="1431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F0FF">
                    <a:alpha val="100000"/>
                  </a:srgbClr>
                </a:gs>
                <a:gs pos="100000">
                  <a:srgbClr val="1FFFD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292929" cy="3338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949231" y="3319520"/>
            <a:ext cx="5979243" cy="1433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81"/>
              </a:lnSpc>
            </a:pPr>
            <a:r>
              <a:rPr lang="en-US" sz="205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-US" sz="205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treamlined Workflow:</a:t>
            </a:r>
            <a:r>
              <a:rPr lang="en-US" sz="205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Enhances efficiency in audio processing by automating transcription and synthesis.</a:t>
            </a:r>
          </a:p>
          <a:p>
            <a:pPr algn="just">
              <a:lnSpc>
                <a:spcPts val="2881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949231" y="5225393"/>
            <a:ext cx="5764183" cy="1795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81"/>
              </a:lnSpc>
            </a:pPr>
            <a:r>
              <a:rPr lang="en-US" sz="205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sz="205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mproved Accessibility:</a:t>
            </a:r>
            <a:r>
              <a:rPr lang="en-US" sz="205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Facilitates communication for users with hearing or speech impairments through AI-driven solutions.</a:t>
            </a:r>
          </a:p>
          <a:p>
            <a:pPr algn="just">
              <a:lnSpc>
                <a:spcPts val="2881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3237414" y="7631570"/>
            <a:ext cx="5764183" cy="1433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81"/>
              </a:lnSpc>
            </a:pPr>
            <a:r>
              <a:rPr lang="en-US" sz="205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Cost Reduction:</a:t>
            </a:r>
            <a:r>
              <a:rPr lang="en-US" sz="205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Minimizes manual labor needs, lowering operational costs for businesses reliant on audio content.</a:t>
            </a:r>
          </a:p>
          <a:p>
            <a:pPr algn="just">
              <a:lnSpc>
                <a:spcPts val="2881"/>
              </a:lnSpc>
            </a:pPr>
          </a:p>
        </p:txBody>
      </p:sp>
      <p:grpSp>
        <p:nvGrpSpPr>
          <p:cNvPr name="Group 14" id="14"/>
          <p:cNvGrpSpPr/>
          <p:nvPr/>
        </p:nvGrpSpPr>
        <p:grpSpPr>
          <a:xfrm rot="0">
            <a:off x="1577243" y="5291797"/>
            <a:ext cx="1061706" cy="1037384"/>
            <a:chOff x="0" y="0"/>
            <a:chExt cx="292929" cy="28621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92929" cy="286219"/>
            </a:xfrm>
            <a:custGeom>
              <a:avLst/>
              <a:gdLst/>
              <a:ahLst/>
              <a:cxnLst/>
              <a:rect r="r" b="b" t="t" l="l"/>
              <a:pathLst>
                <a:path h="286219" w="292929">
                  <a:moveTo>
                    <a:pt x="143109" y="0"/>
                  </a:moveTo>
                  <a:lnTo>
                    <a:pt x="149820" y="0"/>
                  </a:lnTo>
                  <a:cubicBezTo>
                    <a:pt x="187775" y="0"/>
                    <a:pt x="224175" y="15078"/>
                    <a:pt x="251013" y="41916"/>
                  </a:cubicBezTo>
                  <a:cubicBezTo>
                    <a:pt x="277852" y="68754"/>
                    <a:pt x="292929" y="105154"/>
                    <a:pt x="292929" y="143109"/>
                  </a:cubicBezTo>
                  <a:lnTo>
                    <a:pt x="292929" y="143109"/>
                  </a:lnTo>
                  <a:cubicBezTo>
                    <a:pt x="292929" y="222146"/>
                    <a:pt x="228857" y="286219"/>
                    <a:pt x="149820" y="286219"/>
                  </a:cubicBezTo>
                  <a:lnTo>
                    <a:pt x="143109" y="286219"/>
                  </a:lnTo>
                  <a:cubicBezTo>
                    <a:pt x="105154" y="286219"/>
                    <a:pt x="68754" y="271141"/>
                    <a:pt x="41916" y="244303"/>
                  </a:cubicBezTo>
                  <a:cubicBezTo>
                    <a:pt x="15078" y="217465"/>
                    <a:pt x="0" y="181064"/>
                    <a:pt x="0" y="143109"/>
                  </a:cubicBezTo>
                  <a:lnTo>
                    <a:pt x="0" y="143109"/>
                  </a:lnTo>
                  <a:cubicBezTo>
                    <a:pt x="0" y="105154"/>
                    <a:pt x="15078" y="68754"/>
                    <a:pt x="41916" y="41916"/>
                  </a:cubicBezTo>
                  <a:cubicBezTo>
                    <a:pt x="68754" y="15078"/>
                    <a:pt x="105154" y="0"/>
                    <a:pt x="1431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F0FF">
                    <a:alpha val="100000"/>
                  </a:srgbClr>
                </a:gs>
                <a:gs pos="100000">
                  <a:srgbClr val="1FFFD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292929" cy="3338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77243" y="7655920"/>
            <a:ext cx="1061706" cy="1037384"/>
            <a:chOff x="0" y="0"/>
            <a:chExt cx="292929" cy="28621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92929" cy="286219"/>
            </a:xfrm>
            <a:custGeom>
              <a:avLst/>
              <a:gdLst/>
              <a:ahLst/>
              <a:cxnLst/>
              <a:rect r="r" b="b" t="t" l="l"/>
              <a:pathLst>
                <a:path h="286219" w="292929">
                  <a:moveTo>
                    <a:pt x="143109" y="0"/>
                  </a:moveTo>
                  <a:lnTo>
                    <a:pt x="149820" y="0"/>
                  </a:lnTo>
                  <a:cubicBezTo>
                    <a:pt x="187775" y="0"/>
                    <a:pt x="224175" y="15078"/>
                    <a:pt x="251013" y="41916"/>
                  </a:cubicBezTo>
                  <a:cubicBezTo>
                    <a:pt x="277852" y="68754"/>
                    <a:pt x="292929" y="105154"/>
                    <a:pt x="292929" y="143109"/>
                  </a:cubicBezTo>
                  <a:lnTo>
                    <a:pt x="292929" y="143109"/>
                  </a:lnTo>
                  <a:cubicBezTo>
                    <a:pt x="292929" y="222146"/>
                    <a:pt x="228857" y="286219"/>
                    <a:pt x="149820" y="286219"/>
                  </a:cubicBezTo>
                  <a:lnTo>
                    <a:pt x="143109" y="286219"/>
                  </a:lnTo>
                  <a:cubicBezTo>
                    <a:pt x="105154" y="286219"/>
                    <a:pt x="68754" y="271141"/>
                    <a:pt x="41916" y="244303"/>
                  </a:cubicBezTo>
                  <a:cubicBezTo>
                    <a:pt x="15078" y="217465"/>
                    <a:pt x="0" y="181064"/>
                    <a:pt x="0" y="143109"/>
                  </a:cubicBezTo>
                  <a:lnTo>
                    <a:pt x="0" y="143109"/>
                  </a:lnTo>
                  <a:cubicBezTo>
                    <a:pt x="0" y="105154"/>
                    <a:pt x="15078" y="68754"/>
                    <a:pt x="41916" y="41916"/>
                  </a:cubicBezTo>
                  <a:cubicBezTo>
                    <a:pt x="68754" y="15078"/>
                    <a:pt x="105154" y="0"/>
                    <a:pt x="1431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F0FF">
                    <a:alpha val="100000"/>
                  </a:srgbClr>
                </a:gs>
                <a:gs pos="100000">
                  <a:srgbClr val="1FFFD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292929" cy="3338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439643" y="3679636"/>
            <a:ext cx="1336907" cy="375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3"/>
              </a:lnSpc>
            </a:pPr>
            <a:r>
              <a:rPr lang="en-US" sz="2793">
                <a:solidFill>
                  <a:srgbClr val="104154"/>
                </a:solidFill>
                <a:latin typeface="Cosmic Octo Bold"/>
                <a:ea typeface="Cosmic Octo Bold"/>
                <a:cs typeface="Cosmic Octo Bold"/>
                <a:sym typeface="Cosmic Octo Bold"/>
              </a:rPr>
              <a:t>01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39643" y="5691591"/>
            <a:ext cx="1336907" cy="375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3"/>
              </a:lnSpc>
            </a:pPr>
            <a:r>
              <a:rPr lang="en-US" sz="2793">
                <a:solidFill>
                  <a:srgbClr val="104154"/>
                </a:solidFill>
                <a:latin typeface="Cosmic Octo Bold"/>
                <a:ea typeface="Cosmic Octo Bold"/>
                <a:cs typeface="Cosmic Octo Bold"/>
                <a:sym typeface="Cosmic Octo Bold"/>
              </a:rPr>
              <a:t>02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39643" y="7998507"/>
            <a:ext cx="1336907" cy="375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3"/>
              </a:lnSpc>
            </a:pPr>
            <a:r>
              <a:rPr lang="en-US" sz="2793">
                <a:solidFill>
                  <a:srgbClr val="104154"/>
                </a:solidFill>
                <a:latin typeface="Cosmic Octo Bold"/>
                <a:ea typeface="Cosmic Octo Bold"/>
                <a:cs typeface="Cosmic Octo Bold"/>
                <a:sym typeface="Cosmic Octo Bold"/>
              </a:rPr>
              <a:t>03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6253437" y="8252437"/>
            <a:ext cx="1005863" cy="1005863"/>
          </a:xfrm>
          <a:custGeom>
            <a:avLst/>
            <a:gdLst/>
            <a:ahLst/>
            <a:cxnLst/>
            <a:rect r="r" b="b" t="t" l="l"/>
            <a:pathLst>
              <a:path h="1005863" w="1005863">
                <a:moveTo>
                  <a:pt x="0" y="0"/>
                </a:moveTo>
                <a:lnTo>
                  <a:pt x="1005863" y="0"/>
                </a:lnTo>
                <a:lnTo>
                  <a:pt x="1005863" y="1005863"/>
                </a:lnTo>
                <a:lnTo>
                  <a:pt x="0" y="10058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86748" y="0"/>
            <a:ext cx="18789808" cy="10287000"/>
            <a:chOff x="0" y="0"/>
            <a:chExt cx="4948756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48756" cy="2709333"/>
            </a:xfrm>
            <a:custGeom>
              <a:avLst/>
              <a:gdLst/>
              <a:ahLst/>
              <a:cxnLst/>
              <a:rect r="r" b="b" t="t" l="l"/>
              <a:pathLst>
                <a:path h="2709333" w="4948756">
                  <a:moveTo>
                    <a:pt x="0" y="0"/>
                  </a:moveTo>
                  <a:lnTo>
                    <a:pt x="4948756" y="0"/>
                  </a:lnTo>
                  <a:lnTo>
                    <a:pt x="4948756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C125D">
                    <a:alpha val="80000"/>
                  </a:srgbClr>
                </a:gs>
                <a:gs pos="100000">
                  <a:srgbClr val="58D3D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948756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35990" y="3018195"/>
            <a:ext cx="9539285" cy="2692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35"/>
              </a:lnSpc>
            </a:pPr>
            <a:r>
              <a:rPr lang="en-US" sz="9323">
                <a:solidFill>
                  <a:srgbClr val="FFFFFF"/>
                </a:solidFill>
                <a:latin typeface="Cosmic Octo Medium"/>
                <a:ea typeface="Cosmic Octo Medium"/>
                <a:cs typeface="Cosmic Octo Medium"/>
                <a:sym typeface="Cosmic Octo Medium"/>
              </a:rPr>
              <a:t>Problem Statement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253437" y="8252437"/>
            <a:ext cx="1005863" cy="1005863"/>
          </a:xfrm>
          <a:custGeom>
            <a:avLst/>
            <a:gdLst/>
            <a:ahLst/>
            <a:cxnLst/>
            <a:rect r="r" b="b" t="t" l="l"/>
            <a:pathLst>
              <a:path h="1005863" w="1005863">
                <a:moveTo>
                  <a:pt x="0" y="0"/>
                </a:moveTo>
                <a:lnTo>
                  <a:pt x="1005863" y="0"/>
                </a:lnTo>
                <a:lnTo>
                  <a:pt x="1005863" y="1005863"/>
                </a:lnTo>
                <a:lnTo>
                  <a:pt x="0" y="10058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799051" y="2697443"/>
            <a:ext cx="859855" cy="85985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F0FF">
                    <a:alpha val="100000"/>
                  </a:srgbClr>
                </a:gs>
                <a:gs pos="100000">
                  <a:srgbClr val="1FFFD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1934032" y="2418814"/>
            <a:ext cx="5798394" cy="1369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41"/>
              </a:lnSpc>
            </a:pPr>
            <a:r>
              <a:rPr lang="en-US" sz="195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Voice Recognition Complexity: </a:t>
            </a:r>
            <a:r>
              <a:rPr lang="en-US" sz="195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Background noise, accents, and variances hinder accurate voice recognition systems.</a:t>
            </a:r>
          </a:p>
          <a:p>
            <a:pPr algn="just">
              <a:lnSpc>
                <a:spcPts val="2741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1934032" y="4288361"/>
            <a:ext cx="5798394" cy="1369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41"/>
              </a:lnSpc>
            </a:pPr>
            <a:r>
              <a:rPr lang="en-US" sz="195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Processing Challenges</a:t>
            </a:r>
            <a:r>
              <a:rPr lang="en-US" sz="195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Real-time processing demands high computational resources, straining system capabilities.</a:t>
            </a:r>
          </a:p>
          <a:p>
            <a:pPr algn="just">
              <a:lnSpc>
                <a:spcPts val="2741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2071381" y="6075136"/>
            <a:ext cx="5661045" cy="1369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41"/>
              </a:lnSpc>
            </a:pPr>
            <a:r>
              <a:rPr lang="en-US" sz="195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User Intent Understanding:</a:t>
            </a:r>
            <a:r>
              <a:rPr lang="en-US" sz="195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Distinguishing context and intent in commands remains a persistent challenge for systems.</a:t>
            </a:r>
          </a:p>
          <a:p>
            <a:pPr algn="just">
              <a:lnSpc>
                <a:spcPts val="2741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743836" y="2963310"/>
            <a:ext cx="977209" cy="375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3"/>
              </a:lnSpc>
            </a:pPr>
            <a:r>
              <a:rPr lang="en-US" sz="2793">
                <a:solidFill>
                  <a:srgbClr val="104154"/>
                </a:solidFill>
                <a:latin typeface="Cosmic Octo Bold"/>
                <a:ea typeface="Cosmic Octo Bold"/>
                <a:cs typeface="Cosmic Octo Bold"/>
                <a:sym typeface="Cosmic Octo Bold"/>
              </a:rPr>
              <a:t>01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0861190" y="4462642"/>
            <a:ext cx="859855" cy="859855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F0FF">
                    <a:alpha val="100000"/>
                  </a:srgbClr>
                </a:gs>
                <a:gs pos="100000">
                  <a:srgbClr val="1FFFD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802513" y="6227372"/>
            <a:ext cx="859855" cy="859855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F0FF">
                    <a:alpha val="100000"/>
                  </a:srgbClr>
                </a:gs>
                <a:gs pos="100000">
                  <a:srgbClr val="1FFFD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0861190" y="4728510"/>
            <a:ext cx="977209" cy="375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3"/>
              </a:lnSpc>
            </a:pPr>
            <a:r>
              <a:rPr lang="en-US" sz="2793">
                <a:solidFill>
                  <a:srgbClr val="104154"/>
                </a:solidFill>
                <a:latin typeface="Cosmic Octo Bold"/>
                <a:ea typeface="Cosmic Octo Bold"/>
                <a:cs typeface="Cosmic Octo Bold"/>
                <a:sym typeface="Cosmic Octo Bold"/>
              </a:rPr>
              <a:t>02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799051" y="6494072"/>
            <a:ext cx="977209" cy="375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3"/>
              </a:lnSpc>
            </a:pPr>
            <a:r>
              <a:rPr lang="en-US" sz="2793">
                <a:solidFill>
                  <a:srgbClr val="104154"/>
                </a:solidFill>
                <a:latin typeface="Cosmic Octo Bold"/>
                <a:ea typeface="Cosmic Octo Bold"/>
                <a:cs typeface="Cosmic Octo Bold"/>
                <a:sym typeface="Cosmic Octo Bold"/>
              </a:rPr>
              <a:t>03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7242216" y="1775942"/>
            <a:ext cx="1901784" cy="1843002"/>
          </a:xfrm>
          <a:custGeom>
            <a:avLst/>
            <a:gdLst/>
            <a:ahLst/>
            <a:cxnLst/>
            <a:rect r="r" b="b" t="t" l="l"/>
            <a:pathLst>
              <a:path h="1843002" w="1901784">
                <a:moveTo>
                  <a:pt x="0" y="0"/>
                </a:moveTo>
                <a:lnTo>
                  <a:pt x="1901784" y="0"/>
                </a:lnTo>
                <a:lnTo>
                  <a:pt x="1901784" y="1843001"/>
                </a:lnTo>
                <a:lnTo>
                  <a:pt x="0" y="18430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328960"/>
            <a:chOff x="0" y="0"/>
            <a:chExt cx="4816593" cy="27203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20385"/>
            </a:xfrm>
            <a:custGeom>
              <a:avLst/>
              <a:gdLst/>
              <a:ahLst/>
              <a:cxnLst/>
              <a:rect r="r" b="b" t="t" l="l"/>
              <a:pathLst>
                <a:path h="272038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20385"/>
                  </a:lnTo>
                  <a:lnTo>
                    <a:pt x="0" y="2720385"/>
                  </a:lnTo>
                  <a:close/>
                </a:path>
              </a:pathLst>
            </a:custGeom>
            <a:gradFill rotWithShape="true">
              <a:gsLst>
                <a:gs pos="0">
                  <a:srgbClr val="58D3DF">
                    <a:alpha val="100000"/>
                  </a:srgbClr>
                </a:gs>
                <a:gs pos="100000">
                  <a:srgbClr val="0C125D">
                    <a:alpha val="80000"/>
                  </a:srgbClr>
                </a:gs>
              </a:gsLst>
              <a:lin ang="54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584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27857" y="1776405"/>
            <a:ext cx="4924820" cy="10206881"/>
          </a:xfrm>
          <a:custGeom>
            <a:avLst/>
            <a:gdLst/>
            <a:ahLst/>
            <a:cxnLst/>
            <a:rect r="r" b="b" t="t" l="l"/>
            <a:pathLst>
              <a:path h="10206881" w="4924820">
                <a:moveTo>
                  <a:pt x="0" y="0"/>
                </a:moveTo>
                <a:lnTo>
                  <a:pt x="4924820" y="0"/>
                </a:lnTo>
                <a:lnTo>
                  <a:pt x="4924820" y="10206881"/>
                </a:lnTo>
                <a:lnTo>
                  <a:pt x="0" y="102068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56369" y="1962209"/>
            <a:ext cx="1634264" cy="1583751"/>
          </a:xfrm>
          <a:custGeom>
            <a:avLst/>
            <a:gdLst/>
            <a:ahLst/>
            <a:cxnLst/>
            <a:rect r="r" b="b" t="t" l="l"/>
            <a:pathLst>
              <a:path h="1583751" w="1634264">
                <a:moveTo>
                  <a:pt x="0" y="0"/>
                </a:moveTo>
                <a:lnTo>
                  <a:pt x="1634265" y="0"/>
                </a:lnTo>
                <a:lnTo>
                  <a:pt x="1634265" y="1583751"/>
                </a:lnTo>
                <a:lnTo>
                  <a:pt x="0" y="15837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420037" y="1085850"/>
            <a:ext cx="9968479" cy="2417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98"/>
              </a:lnSpc>
            </a:pPr>
            <a:r>
              <a:rPr lang="en-US" sz="8406">
                <a:solidFill>
                  <a:srgbClr val="FFFFFF"/>
                </a:solidFill>
                <a:latin typeface="Cosmic Octo Medium"/>
                <a:ea typeface="Cosmic Octo Medium"/>
                <a:cs typeface="Cosmic Octo Medium"/>
                <a:sym typeface="Cosmic Octo Medium"/>
              </a:rPr>
              <a:t>Project Objectives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48874" y="4479710"/>
            <a:ext cx="8056336" cy="4493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98"/>
              </a:lnSpc>
            </a:pPr>
            <a:r>
              <a:rPr lang="en-US" sz="235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Accuracy Assurance:</a:t>
            </a:r>
            <a:r>
              <a:rPr lang="en-US" sz="235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Crucial for reliable text conversion, impacting overall user satisfaction and trust.</a:t>
            </a:r>
          </a:p>
          <a:p>
            <a:pPr algn="just">
              <a:lnSpc>
                <a:spcPts val="3298"/>
              </a:lnSpc>
            </a:pPr>
          </a:p>
          <a:p>
            <a:pPr algn="just">
              <a:lnSpc>
                <a:spcPts val="3298"/>
              </a:lnSpc>
            </a:pPr>
            <a:r>
              <a:rPr lang="en-US" sz="235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AI-Driven Insights:</a:t>
            </a:r>
            <a:r>
              <a:rPr lang="en-US" sz="235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Utilizes natural language processing to enhance relevance of generated responses and interactions.</a:t>
            </a:r>
          </a:p>
          <a:p>
            <a:pPr algn="just">
              <a:lnSpc>
                <a:spcPts val="3298"/>
              </a:lnSpc>
            </a:pPr>
          </a:p>
          <a:p>
            <a:pPr algn="just">
              <a:lnSpc>
                <a:spcPts val="3298"/>
              </a:lnSpc>
            </a:pPr>
            <a:r>
              <a:rPr lang="en-US" sz="235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Scalability Potential:</a:t>
            </a:r>
            <a:r>
              <a:rPr lang="en-US" sz="235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Adapts seamlessly to varying input volumes, supporting broader applications and user adoption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6253437" y="8252437"/>
            <a:ext cx="1005863" cy="1005863"/>
          </a:xfrm>
          <a:custGeom>
            <a:avLst/>
            <a:gdLst/>
            <a:ahLst/>
            <a:cxnLst/>
            <a:rect r="r" b="b" t="t" l="l"/>
            <a:pathLst>
              <a:path h="1005863" w="1005863">
                <a:moveTo>
                  <a:pt x="0" y="0"/>
                </a:moveTo>
                <a:lnTo>
                  <a:pt x="1005863" y="0"/>
                </a:lnTo>
                <a:lnTo>
                  <a:pt x="1005863" y="1005863"/>
                </a:lnTo>
                <a:lnTo>
                  <a:pt x="0" y="10058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C125D">
                    <a:alpha val="80000"/>
                  </a:srgbClr>
                </a:gs>
                <a:gs pos="100000">
                  <a:srgbClr val="58D3D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11053460" y="7215434"/>
            <a:ext cx="9081562" cy="2741785"/>
          </a:xfrm>
          <a:custGeom>
            <a:avLst/>
            <a:gdLst/>
            <a:ahLst/>
            <a:cxnLst/>
            <a:rect r="r" b="b" t="t" l="l"/>
            <a:pathLst>
              <a:path h="2741785" w="9081562">
                <a:moveTo>
                  <a:pt x="9081562" y="0"/>
                </a:moveTo>
                <a:lnTo>
                  <a:pt x="0" y="0"/>
                </a:lnTo>
                <a:lnTo>
                  <a:pt x="0" y="2741785"/>
                </a:lnTo>
                <a:lnTo>
                  <a:pt x="9081562" y="2741785"/>
                </a:lnTo>
                <a:lnTo>
                  <a:pt x="9081562" y="0"/>
                </a:lnTo>
                <a:close/>
              </a:path>
            </a:pathLst>
          </a:custGeom>
          <a:blipFill>
            <a:blip r:embed="rId3">
              <a:alphaModFix amt="8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9856" y="5029311"/>
            <a:ext cx="8328822" cy="2318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28"/>
              </a:lnSpc>
            </a:pPr>
            <a:r>
              <a:rPr lang="en-US" sz="7989">
                <a:solidFill>
                  <a:srgbClr val="FFFFFF"/>
                </a:solidFill>
                <a:latin typeface="Cosmic Octo Medium"/>
                <a:ea typeface="Cosmic Octo Medium"/>
                <a:cs typeface="Cosmic Octo Medium"/>
                <a:sym typeface="Cosmic Octo Medium"/>
              </a:rPr>
              <a:t>Technology Stack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2268503"/>
            <a:ext cx="8645474" cy="581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•</a:t>
            </a:r>
            <a:r>
              <a:rPr lang="en-US" sz="27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OpenAI API Integration:</a:t>
            </a:r>
            <a:r>
              <a:rPr lang="en-US" sz="27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Facilitates advanced natural language processing capabilities, enhancing user interaction quality.</a:t>
            </a:r>
          </a:p>
          <a:p>
            <a:pPr algn="just">
              <a:lnSpc>
                <a:spcPts val="3919"/>
              </a:lnSpc>
            </a:pP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•</a:t>
            </a:r>
            <a:r>
              <a:rPr lang="en-US" sz="27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Whisper AI API Utilization:</a:t>
            </a:r>
            <a:r>
              <a:rPr lang="en-US" sz="27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Enables robust audio transcription accuracy, crucial for inclusive communication solutions.</a:t>
            </a:r>
          </a:p>
          <a:p>
            <a:pPr algn="just">
              <a:lnSpc>
                <a:spcPts val="3919"/>
              </a:lnSpc>
            </a:pP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•</a:t>
            </a:r>
            <a:r>
              <a:rPr lang="en-US" sz="27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Technical Interoperability:</a:t>
            </a:r>
            <a:r>
              <a:rPr lang="en-US" sz="27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Ensures seamless collaboration between tools, optimizing overall system performance and efficiency.</a:t>
            </a:r>
          </a:p>
          <a:p>
            <a:pPr algn="just">
              <a:lnSpc>
                <a:spcPts val="3919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6351544" y="2273491"/>
            <a:ext cx="2157135" cy="2090459"/>
          </a:xfrm>
          <a:custGeom>
            <a:avLst/>
            <a:gdLst/>
            <a:ahLst/>
            <a:cxnLst/>
            <a:rect r="r" b="b" t="t" l="l"/>
            <a:pathLst>
              <a:path h="2090459" w="2157135">
                <a:moveTo>
                  <a:pt x="0" y="0"/>
                </a:moveTo>
                <a:lnTo>
                  <a:pt x="2157134" y="0"/>
                </a:lnTo>
                <a:lnTo>
                  <a:pt x="2157134" y="2090460"/>
                </a:lnTo>
                <a:lnTo>
                  <a:pt x="0" y="20904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253437" y="8252437"/>
            <a:ext cx="1005863" cy="1005863"/>
          </a:xfrm>
          <a:custGeom>
            <a:avLst/>
            <a:gdLst/>
            <a:ahLst/>
            <a:cxnLst/>
            <a:rect r="r" b="b" t="t" l="l"/>
            <a:pathLst>
              <a:path h="1005863" w="1005863">
                <a:moveTo>
                  <a:pt x="0" y="0"/>
                </a:moveTo>
                <a:lnTo>
                  <a:pt x="1005863" y="0"/>
                </a:lnTo>
                <a:lnTo>
                  <a:pt x="1005863" y="1005863"/>
                </a:lnTo>
                <a:lnTo>
                  <a:pt x="0" y="10058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4984812" y="2325724"/>
            <a:ext cx="7961730" cy="2403700"/>
          </a:xfrm>
          <a:custGeom>
            <a:avLst/>
            <a:gdLst/>
            <a:ahLst/>
            <a:cxnLst/>
            <a:rect r="r" b="b" t="t" l="l"/>
            <a:pathLst>
              <a:path h="2403700" w="7961730">
                <a:moveTo>
                  <a:pt x="0" y="0"/>
                </a:moveTo>
                <a:lnTo>
                  <a:pt x="7961730" y="0"/>
                </a:lnTo>
                <a:lnTo>
                  <a:pt x="7961730" y="2403700"/>
                </a:lnTo>
                <a:lnTo>
                  <a:pt x="0" y="2403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328960"/>
            <a:chOff x="0" y="0"/>
            <a:chExt cx="4816593" cy="27203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20385"/>
            </a:xfrm>
            <a:custGeom>
              <a:avLst/>
              <a:gdLst/>
              <a:ahLst/>
              <a:cxnLst/>
              <a:rect r="r" b="b" t="t" l="l"/>
              <a:pathLst>
                <a:path h="272038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20385"/>
                  </a:lnTo>
                  <a:lnTo>
                    <a:pt x="0" y="2720385"/>
                  </a:lnTo>
                  <a:close/>
                </a:path>
              </a:pathLst>
            </a:custGeom>
            <a:gradFill rotWithShape="true">
              <a:gsLst>
                <a:gs pos="0">
                  <a:srgbClr val="58D3DF">
                    <a:alpha val="100000"/>
                  </a:srgbClr>
                </a:gs>
                <a:gs pos="100000">
                  <a:srgbClr val="0C125D">
                    <a:alpha val="80000"/>
                  </a:srgbClr>
                </a:gs>
              </a:gsLst>
              <a:lin ang="54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584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83462" y="685598"/>
            <a:ext cx="15721075" cy="2950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35"/>
              </a:lnSpc>
            </a:pPr>
            <a:r>
              <a:rPr lang="en-US" sz="10208">
                <a:solidFill>
                  <a:srgbClr val="FFFFFF"/>
                </a:solidFill>
                <a:latin typeface="Cosmic Octo Medium"/>
                <a:ea typeface="Cosmic Octo Medium"/>
                <a:cs typeface="Cosmic Octo Medium"/>
                <a:sym typeface="Cosmic Octo Medium"/>
              </a:rPr>
              <a:t>Project Implementation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253437" y="8252437"/>
            <a:ext cx="1005863" cy="1005863"/>
          </a:xfrm>
          <a:custGeom>
            <a:avLst/>
            <a:gdLst/>
            <a:ahLst/>
            <a:cxnLst/>
            <a:rect r="r" b="b" t="t" l="l"/>
            <a:pathLst>
              <a:path h="1005863" w="1005863">
                <a:moveTo>
                  <a:pt x="0" y="0"/>
                </a:moveTo>
                <a:lnTo>
                  <a:pt x="1005863" y="0"/>
                </a:lnTo>
                <a:lnTo>
                  <a:pt x="1005863" y="1005863"/>
                </a:lnTo>
                <a:lnTo>
                  <a:pt x="0" y="10058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324008" y="4602065"/>
            <a:ext cx="968669" cy="1037384"/>
            <a:chOff x="0" y="0"/>
            <a:chExt cx="267260" cy="2862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67260" cy="286219"/>
            </a:xfrm>
            <a:custGeom>
              <a:avLst/>
              <a:gdLst/>
              <a:ahLst/>
              <a:cxnLst/>
              <a:rect r="r" b="b" t="t" l="l"/>
              <a:pathLst>
                <a:path h="286219" w="267260">
                  <a:moveTo>
                    <a:pt x="133630" y="0"/>
                  </a:moveTo>
                  <a:lnTo>
                    <a:pt x="133630" y="0"/>
                  </a:lnTo>
                  <a:cubicBezTo>
                    <a:pt x="169071" y="0"/>
                    <a:pt x="203060" y="14079"/>
                    <a:pt x="228121" y="39139"/>
                  </a:cubicBezTo>
                  <a:cubicBezTo>
                    <a:pt x="253181" y="64200"/>
                    <a:pt x="267260" y="98189"/>
                    <a:pt x="267260" y="133630"/>
                  </a:cubicBezTo>
                  <a:lnTo>
                    <a:pt x="267260" y="152589"/>
                  </a:lnTo>
                  <a:cubicBezTo>
                    <a:pt x="267260" y="188029"/>
                    <a:pt x="253181" y="222019"/>
                    <a:pt x="228121" y="247079"/>
                  </a:cubicBezTo>
                  <a:cubicBezTo>
                    <a:pt x="203060" y="272140"/>
                    <a:pt x="169071" y="286219"/>
                    <a:pt x="133630" y="286219"/>
                  </a:cubicBezTo>
                  <a:lnTo>
                    <a:pt x="133630" y="286219"/>
                  </a:lnTo>
                  <a:cubicBezTo>
                    <a:pt x="98189" y="286219"/>
                    <a:pt x="64200" y="272140"/>
                    <a:pt x="39139" y="247079"/>
                  </a:cubicBezTo>
                  <a:cubicBezTo>
                    <a:pt x="14079" y="222019"/>
                    <a:pt x="0" y="188029"/>
                    <a:pt x="0" y="152589"/>
                  </a:cubicBezTo>
                  <a:lnTo>
                    <a:pt x="0" y="133630"/>
                  </a:lnTo>
                  <a:cubicBezTo>
                    <a:pt x="0" y="98189"/>
                    <a:pt x="14079" y="64200"/>
                    <a:pt x="39139" y="39139"/>
                  </a:cubicBezTo>
                  <a:cubicBezTo>
                    <a:pt x="64200" y="14079"/>
                    <a:pt x="98189" y="0"/>
                    <a:pt x="13363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F0FF">
                    <a:alpha val="100000"/>
                  </a:srgbClr>
                </a:gs>
                <a:gs pos="100000">
                  <a:srgbClr val="1FFFD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267260" cy="3338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771984" y="4562534"/>
            <a:ext cx="4887776" cy="1795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81"/>
              </a:lnSpc>
            </a:pPr>
            <a:r>
              <a:rPr lang="en-US" sz="205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•</a:t>
            </a:r>
            <a:r>
              <a:rPr lang="en-US" sz="205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Audio Input Mechanism: </a:t>
            </a:r>
            <a:r>
              <a:rPr lang="en-US" sz="205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Transforms user speech into digital signals for subsequent processing steps.</a:t>
            </a:r>
          </a:p>
          <a:p>
            <a:pPr algn="just">
              <a:lnSpc>
                <a:spcPts val="2881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1200420" y="4418866"/>
            <a:ext cx="4821061" cy="1795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81"/>
              </a:lnSpc>
            </a:pPr>
            <a:r>
              <a:rPr lang="en-US" sz="205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•</a:t>
            </a:r>
            <a:r>
              <a:rPr lang="en-US" sz="205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Text Conversion Process:</a:t>
            </a:r>
            <a:r>
              <a:rPr lang="en-US" sz="205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Employs machine learning algorithms to accurately transcribe audio into text data.</a:t>
            </a:r>
          </a:p>
          <a:p>
            <a:pPr algn="just">
              <a:lnSpc>
                <a:spcPts val="2881"/>
              </a:lnSpc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5247203" y="6723359"/>
            <a:ext cx="968669" cy="1037384"/>
            <a:chOff x="0" y="0"/>
            <a:chExt cx="267260" cy="28621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67260" cy="286219"/>
            </a:xfrm>
            <a:custGeom>
              <a:avLst/>
              <a:gdLst/>
              <a:ahLst/>
              <a:cxnLst/>
              <a:rect r="r" b="b" t="t" l="l"/>
              <a:pathLst>
                <a:path h="286219" w="267260">
                  <a:moveTo>
                    <a:pt x="133630" y="0"/>
                  </a:moveTo>
                  <a:lnTo>
                    <a:pt x="133630" y="0"/>
                  </a:lnTo>
                  <a:cubicBezTo>
                    <a:pt x="169071" y="0"/>
                    <a:pt x="203060" y="14079"/>
                    <a:pt x="228121" y="39139"/>
                  </a:cubicBezTo>
                  <a:cubicBezTo>
                    <a:pt x="253181" y="64200"/>
                    <a:pt x="267260" y="98189"/>
                    <a:pt x="267260" y="133630"/>
                  </a:cubicBezTo>
                  <a:lnTo>
                    <a:pt x="267260" y="152589"/>
                  </a:lnTo>
                  <a:cubicBezTo>
                    <a:pt x="267260" y="188029"/>
                    <a:pt x="253181" y="222019"/>
                    <a:pt x="228121" y="247079"/>
                  </a:cubicBezTo>
                  <a:cubicBezTo>
                    <a:pt x="203060" y="272140"/>
                    <a:pt x="169071" y="286219"/>
                    <a:pt x="133630" y="286219"/>
                  </a:cubicBezTo>
                  <a:lnTo>
                    <a:pt x="133630" y="286219"/>
                  </a:lnTo>
                  <a:cubicBezTo>
                    <a:pt x="98189" y="286219"/>
                    <a:pt x="64200" y="272140"/>
                    <a:pt x="39139" y="247079"/>
                  </a:cubicBezTo>
                  <a:cubicBezTo>
                    <a:pt x="14079" y="222019"/>
                    <a:pt x="0" y="188029"/>
                    <a:pt x="0" y="152589"/>
                  </a:cubicBezTo>
                  <a:lnTo>
                    <a:pt x="0" y="133630"/>
                  </a:lnTo>
                  <a:cubicBezTo>
                    <a:pt x="0" y="98189"/>
                    <a:pt x="14079" y="64200"/>
                    <a:pt x="39139" y="39139"/>
                  </a:cubicBezTo>
                  <a:cubicBezTo>
                    <a:pt x="64200" y="14079"/>
                    <a:pt x="98189" y="0"/>
                    <a:pt x="13363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F0FF">
                    <a:alpha val="100000"/>
                  </a:srgbClr>
                </a:gs>
                <a:gs pos="100000">
                  <a:srgbClr val="1FFFD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267260" cy="3338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198466" y="4958527"/>
            <a:ext cx="1219755" cy="375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3"/>
              </a:lnSpc>
            </a:pPr>
            <a:r>
              <a:rPr lang="en-US" sz="2793">
                <a:solidFill>
                  <a:srgbClr val="104154"/>
                </a:solidFill>
                <a:latin typeface="Cosmic Octo Bold"/>
                <a:ea typeface="Cosmic Octo Bold"/>
                <a:cs typeface="Cosmic Octo Bold"/>
                <a:sym typeface="Cosmic Octo Bold"/>
              </a:rPr>
              <a:t>01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121660" y="7077991"/>
            <a:ext cx="1219755" cy="375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3"/>
              </a:lnSpc>
            </a:pPr>
            <a:r>
              <a:rPr lang="en-US" sz="2793">
                <a:solidFill>
                  <a:srgbClr val="104154"/>
                </a:solidFill>
                <a:latin typeface="Cosmic Octo Bold"/>
                <a:ea typeface="Cosmic Octo Bold"/>
                <a:cs typeface="Cosmic Octo Bold"/>
                <a:sym typeface="Cosmic Octo Bold"/>
              </a:rPr>
              <a:t>03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9753783" y="4603496"/>
            <a:ext cx="968669" cy="1037384"/>
            <a:chOff x="0" y="0"/>
            <a:chExt cx="267260" cy="28621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67260" cy="286219"/>
            </a:xfrm>
            <a:custGeom>
              <a:avLst/>
              <a:gdLst/>
              <a:ahLst/>
              <a:cxnLst/>
              <a:rect r="r" b="b" t="t" l="l"/>
              <a:pathLst>
                <a:path h="286219" w="267260">
                  <a:moveTo>
                    <a:pt x="133630" y="0"/>
                  </a:moveTo>
                  <a:lnTo>
                    <a:pt x="133630" y="0"/>
                  </a:lnTo>
                  <a:cubicBezTo>
                    <a:pt x="169071" y="0"/>
                    <a:pt x="203060" y="14079"/>
                    <a:pt x="228121" y="39139"/>
                  </a:cubicBezTo>
                  <a:cubicBezTo>
                    <a:pt x="253181" y="64200"/>
                    <a:pt x="267260" y="98189"/>
                    <a:pt x="267260" y="133630"/>
                  </a:cubicBezTo>
                  <a:lnTo>
                    <a:pt x="267260" y="152589"/>
                  </a:lnTo>
                  <a:cubicBezTo>
                    <a:pt x="267260" y="188029"/>
                    <a:pt x="253181" y="222019"/>
                    <a:pt x="228121" y="247079"/>
                  </a:cubicBezTo>
                  <a:cubicBezTo>
                    <a:pt x="203060" y="272140"/>
                    <a:pt x="169071" y="286219"/>
                    <a:pt x="133630" y="286219"/>
                  </a:cubicBezTo>
                  <a:lnTo>
                    <a:pt x="133630" y="286219"/>
                  </a:lnTo>
                  <a:cubicBezTo>
                    <a:pt x="98189" y="286219"/>
                    <a:pt x="64200" y="272140"/>
                    <a:pt x="39139" y="247079"/>
                  </a:cubicBezTo>
                  <a:cubicBezTo>
                    <a:pt x="14079" y="222019"/>
                    <a:pt x="0" y="188029"/>
                    <a:pt x="0" y="152589"/>
                  </a:cubicBezTo>
                  <a:lnTo>
                    <a:pt x="0" y="133630"/>
                  </a:lnTo>
                  <a:cubicBezTo>
                    <a:pt x="0" y="98189"/>
                    <a:pt x="14079" y="64200"/>
                    <a:pt x="39139" y="39139"/>
                  </a:cubicBezTo>
                  <a:cubicBezTo>
                    <a:pt x="64200" y="14079"/>
                    <a:pt x="98189" y="0"/>
                    <a:pt x="13363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F0FF">
                    <a:alpha val="100000"/>
                  </a:srgbClr>
                </a:gs>
                <a:gs pos="100000">
                  <a:srgbClr val="1FFFD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267260" cy="3338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6820291" y="6685259"/>
            <a:ext cx="4887776" cy="1795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81"/>
              </a:lnSpc>
            </a:pPr>
            <a:r>
              <a:rPr lang="en-US" sz="205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•</a:t>
            </a:r>
            <a:r>
              <a:rPr lang="en-US" sz="205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Response Generation Technique</a:t>
            </a:r>
            <a:r>
              <a:rPr lang="en-US" sz="205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Utilizes AI-based models to formulate contextually appropriate replies from processed text.</a:t>
            </a:r>
          </a:p>
          <a:p>
            <a:pPr algn="just">
              <a:lnSpc>
                <a:spcPts val="2881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9628240" y="4959958"/>
            <a:ext cx="1219755" cy="375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3"/>
              </a:lnSpc>
            </a:pPr>
            <a:r>
              <a:rPr lang="en-US" sz="2793">
                <a:solidFill>
                  <a:srgbClr val="104154"/>
                </a:solidFill>
                <a:latin typeface="Cosmic Octo Bold"/>
                <a:ea typeface="Cosmic Octo Bold"/>
                <a:cs typeface="Cosmic Octo Bold"/>
                <a:sym typeface="Cosmic Octo Bold"/>
              </a:rPr>
              <a:t>02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7071213" y="1637161"/>
            <a:ext cx="2291346" cy="2220523"/>
          </a:xfrm>
          <a:custGeom>
            <a:avLst/>
            <a:gdLst/>
            <a:ahLst/>
            <a:cxnLst/>
            <a:rect r="r" b="b" t="t" l="l"/>
            <a:pathLst>
              <a:path h="2220523" w="2291346">
                <a:moveTo>
                  <a:pt x="0" y="0"/>
                </a:moveTo>
                <a:lnTo>
                  <a:pt x="2291346" y="0"/>
                </a:lnTo>
                <a:lnTo>
                  <a:pt x="2291346" y="2220523"/>
                </a:lnTo>
                <a:lnTo>
                  <a:pt x="0" y="22205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778181" y="8618804"/>
            <a:ext cx="3091655" cy="2996095"/>
          </a:xfrm>
          <a:custGeom>
            <a:avLst/>
            <a:gdLst/>
            <a:ahLst/>
            <a:cxnLst/>
            <a:rect r="r" b="b" t="t" l="l"/>
            <a:pathLst>
              <a:path h="2996095" w="3091655">
                <a:moveTo>
                  <a:pt x="0" y="0"/>
                </a:moveTo>
                <a:lnTo>
                  <a:pt x="3091655" y="0"/>
                </a:lnTo>
                <a:lnTo>
                  <a:pt x="3091655" y="2996095"/>
                </a:lnTo>
                <a:lnTo>
                  <a:pt x="0" y="299609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C125D">
                    <a:alpha val="80000"/>
                  </a:srgbClr>
                </a:gs>
                <a:gs pos="100000">
                  <a:srgbClr val="58D3D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253437" y="8252437"/>
            <a:ext cx="1005863" cy="1005863"/>
          </a:xfrm>
          <a:custGeom>
            <a:avLst/>
            <a:gdLst/>
            <a:ahLst/>
            <a:cxnLst/>
            <a:rect r="r" b="b" t="t" l="l"/>
            <a:pathLst>
              <a:path h="1005863" w="1005863">
                <a:moveTo>
                  <a:pt x="0" y="0"/>
                </a:moveTo>
                <a:lnTo>
                  <a:pt x="1005863" y="0"/>
                </a:lnTo>
                <a:lnTo>
                  <a:pt x="1005863" y="1005863"/>
                </a:lnTo>
                <a:lnTo>
                  <a:pt x="0" y="10058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013415" y="2700534"/>
            <a:ext cx="968669" cy="1037384"/>
            <a:chOff x="0" y="0"/>
            <a:chExt cx="267260" cy="2862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67260" cy="286219"/>
            </a:xfrm>
            <a:custGeom>
              <a:avLst/>
              <a:gdLst/>
              <a:ahLst/>
              <a:cxnLst/>
              <a:rect r="r" b="b" t="t" l="l"/>
              <a:pathLst>
                <a:path h="286219" w="267260">
                  <a:moveTo>
                    <a:pt x="133630" y="0"/>
                  </a:moveTo>
                  <a:lnTo>
                    <a:pt x="133630" y="0"/>
                  </a:lnTo>
                  <a:cubicBezTo>
                    <a:pt x="169071" y="0"/>
                    <a:pt x="203060" y="14079"/>
                    <a:pt x="228121" y="39139"/>
                  </a:cubicBezTo>
                  <a:cubicBezTo>
                    <a:pt x="253181" y="64200"/>
                    <a:pt x="267260" y="98189"/>
                    <a:pt x="267260" y="133630"/>
                  </a:cubicBezTo>
                  <a:lnTo>
                    <a:pt x="267260" y="152589"/>
                  </a:lnTo>
                  <a:cubicBezTo>
                    <a:pt x="267260" y="188029"/>
                    <a:pt x="253181" y="222019"/>
                    <a:pt x="228121" y="247079"/>
                  </a:cubicBezTo>
                  <a:cubicBezTo>
                    <a:pt x="203060" y="272140"/>
                    <a:pt x="169071" y="286219"/>
                    <a:pt x="133630" y="286219"/>
                  </a:cubicBezTo>
                  <a:lnTo>
                    <a:pt x="133630" y="286219"/>
                  </a:lnTo>
                  <a:cubicBezTo>
                    <a:pt x="98189" y="286219"/>
                    <a:pt x="64200" y="272140"/>
                    <a:pt x="39139" y="247079"/>
                  </a:cubicBezTo>
                  <a:cubicBezTo>
                    <a:pt x="14079" y="222019"/>
                    <a:pt x="0" y="188029"/>
                    <a:pt x="0" y="152589"/>
                  </a:cubicBezTo>
                  <a:lnTo>
                    <a:pt x="0" y="133630"/>
                  </a:lnTo>
                  <a:cubicBezTo>
                    <a:pt x="0" y="98189"/>
                    <a:pt x="14079" y="64200"/>
                    <a:pt x="39139" y="39139"/>
                  </a:cubicBezTo>
                  <a:cubicBezTo>
                    <a:pt x="64200" y="14079"/>
                    <a:pt x="98189" y="0"/>
                    <a:pt x="13363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F0FF">
                    <a:alpha val="100000"/>
                  </a:srgbClr>
                </a:gs>
                <a:gs pos="100000">
                  <a:srgbClr val="1FFFD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67260" cy="3338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013415" y="4518026"/>
            <a:ext cx="968669" cy="1037384"/>
            <a:chOff x="0" y="0"/>
            <a:chExt cx="267260" cy="28621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67260" cy="286219"/>
            </a:xfrm>
            <a:custGeom>
              <a:avLst/>
              <a:gdLst/>
              <a:ahLst/>
              <a:cxnLst/>
              <a:rect r="r" b="b" t="t" l="l"/>
              <a:pathLst>
                <a:path h="286219" w="267260">
                  <a:moveTo>
                    <a:pt x="133630" y="0"/>
                  </a:moveTo>
                  <a:lnTo>
                    <a:pt x="133630" y="0"/>
                  </a:lnTo>
                  <a:cubicBezTo>
                    <a:pt x="169071" y="0"/>
                    <a:pt x="203060" y="14079"/>
                    <a:pt x="228121" y="39139"/>
                  </a:cubicBezTo>
                  <a:cubicBezTo>
                    <a:pt x="253181" y="64200"/>
                    <a:pt x="267260" y="98189"/>
                    <a:pt x="267260" y="133630"/>
                  </a:cubicBezTo>
                  <a:lnTo>
                    <a:pt x="267260" y="152589"/>
                  </a:lnTo>
                  <a:cubicBezTo>
                    <a:pt x="267260" y="188029"/>
                    <a:pt x="253181" y="222019"/>
                    <a:pt x="228121" y="247079"/>
                  </a:cubicBezTo>
                  <a:cubicBezTo>
                    <a:pt x="203060" y="272140"/>
                    <a:pt x="169071" y="286219"/>
                    <a:pt x="133630" y="286219"/>
                  </a:cubicBezTo>
                  <a:lnTo>
                    <a:pt x="133630" y="286219"/>
                  </a:lnTo>
                  <a:cubicBezTo>
                    <a:pt x="98189" y="286219"/>
                    <a:pt x="64200" y="272140"/>
                    <a:pt x="39139" y="247079"/>
                  </a:cubicBezTo>
                  <a:cubicBezTo>
                    <a:pt x="14079" y="222019"/>
                    <a:pt x="0" y="188029"/>
                    <a:pt x="0" y="152589"/>
                  </a:cubicBezTo>
                  <a:lnTo>
                    <a:pt x="0" y="133630"/>
                  </a:lnTo>
                  <a:cubicBezTo>
                    <a:pt x="0" y="98189"/>
                    <a:pt x="14079" y="64200"/>
                    <a:pt x="39139" y="39139"/>
                  </a:cubicBezTo>
                  <a:cubicBezTo>
                    <a:pt x="64200" y="14079"/>
                    <a:pt x="98189" y="0"/>
                    <a:pt x="13363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F0FF">
                    <a:alpha val="100000"/>
                  </a:srgbClr>
                </a:gs>
                <a:gs pos="100000">
                  <a:srgbClr val="1FFFD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67260" cy="3338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100818" y="6353575"/>
            <a:ext cx="968669" cy="1037384"/>
            <a:chOff x="0" y="0"/>
            <a:chExt cx="267260" cy="28621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67260" cy="286219"/>
            </a:xfrm>
            <a:custGeom>
              <a:avLst/>
              <a:gdLst/>
              <a:ahLst/>
              <a:cxnLst/>
              <a:rect r="r" b="b" t="t" l="l"/>
              <a:pathLst>
                <a:path h="286219" w="267260">
                  <a:moveTo>
                    <a:pt x="133630" y="0"/>
                  </a:moveTo>
                  <a:lnTo>
                    <a:pt x="133630" y="0"/>
                  </a:lnTo>
                  <a:cubicBezTo>
                    <a:pt x="169071" y="0"/>
                    <a:pt x="203060" y="14079"/>
                    <a:pt x="228121" y="39139"/>
                  </a:cubicBezTo>
                  <a:cubicBezTo>
                    <a:pt x="253181" y="64200"/>
                    <a:pt x="267260" y="98189"/>
                    <a:pt x="267260" y="133630"/>
                  </a:cubicBezTo>
                  <a:lnTo>
                    <a:pt x="267260" y="152589"/>
                  </a:lnTo>
                  <a:cubicBezTo>
                    <a:pt x="267260" y="188029"/>
                    <a:pt x="253181" y="222019"/>
                    <a:pt x="228121" y="247079"/>
                  </a:cubicBezTo>
                  <a:cubicBezTo>
                    <a:pt x="203060" y="272140"/>
                    <a:pt x="169071" y="286219"/>
                    <a:pt x="133630" y="286219"/>
                  </a:cubicBezTo>
                  <a:lnTo>
                    <a:pt x="133630" y="286219"/>
                  </a:lnTo>
                  <a:cubicBezTo>
                    <a:pt x="98189" y="286219"/>
                    <a:pt x="64200" y="272140"/>
                    <a:pt x="39139" y="247079"/>
                  </a:cubicBezTo>
                  <a:cubicBezTo>
                    <a:pt x="14079" y="222019"/>
                    <a:pt x="0" y="188029"/>
                    <a:pt x="0" y="152589"/>
                  </a:cubicBezTo>
                  <a:lnTo>
                    <a:pt x="0" y="133630"/>
                  </a:lnTo>
                  <a:cubicBezTo>
                    <a:pt x="0" y="98189"/>
                    <a:pt x="14079" y="64200"/>
                    <a:pt x="39139" y="39139"/>
                  </a:cubicBezTo>
                  <a:cubicBezTo>
                    <a:pt x="64200" y="14079"/>
                    <a:pt x="98189" y="0"/>
                    <a:pt x="13363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F0FF">
                    <a:alpha val="100000"/>
                  </a:srgbClr>
                </a:gs>
                <a:gs pos="100000">
                  <a:srgbClr val="1FFFD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267260" cy="3338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7259300" y="1612702"/>
            <a:ext cx="1366510" cy="1324272"/>
          </a:xfrm>
          <a:custGeom>
            <a:avLst/>
            <a:gdLst/>
            <a:ahLst/>
            <a:cxnLst/>
            <a:rect r="r" b="b" t="t" l="l"/>
            <a:pathLst>
              <a:path h="1324272" w="1366510">
                <a:moveTo>
                  <a:pt x="0" y="0"/>
                </a:moveTo>
                <a:lnTo>
                  <a:pt x="1366510" y="0"/>
                </a:lnTo>
                <a:lnTo>
                  <a:pt x="1366510" y="1324272"/>
                </a:lnTo>
                <a:lnTo>
                  <a:pt x="0" y="13242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784399" y="8755368"/>
            <a:ext cx="7961730" cy="2403700"/>
          </a:xfrm>
          <a:custGeom>
            <a:avLst/>
            <a:gdLst/>
            <a:ahLst/>
            <a:cxnLst/>
            <a:rect r="r" b="b" t="t" l="l"/>
            <a:pathLst>
              <a:path h="2403700" w="7961730">
                <a:moveTo>
                  <a:pt x="0" y="0"/>
                </a:moveTo>
                <a:lnTo>
                  <a:pt x="7961730" y="0"/>
                </a:lnTo>
                <a:lnTo>
                  <a:pt x="7961730" y="2403701"/>
                </a:lnTo>
                <a:lnTo>
                  <a:pt x="0" y="24037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81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310359" y="2331988"/>
            <a:ext cx="8577512" cy="3676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74"/>
              </a:lnSpc>
            </a:pPr>
            <a:r>
              <a:rPr lang="en-US" sz="8561">
                <a:solidFill>
                  <a:srgbClr val="FFFFFF"/>
                </a:solidFill>
                <a:latin typeface="Cosmic Octo Medium"/>
                <a:ea typeface="Cosmic Octo Medium"/>
                <a:cs typeface="Cosmic Octo Medium"/>
                <a:sym typeface="Cosmic Octo Medium"/>
              </a:rPr>
              <a:t>Results and Outcomes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461391" y="2661003"/>
            <a:ext cx="5390707" cy="1076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81"/>
              </a:lnSpc>
            </a:pPr>
            <a:r>
              <a:rPr lang="en-US" sz="205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Time Efficiency: Reduces processing time significantly, enabling quicker responses and decisions.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528105" y="4486085"/>
            <a:ext cx="5323993" cy="1076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81"/>
              </a:lnSpc>
            </a:pPr>
            <a:r>
              <a:rPr lang="en-US" sz="205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Enhanced Productivity Metrics: Data indicates a 30% increase in overall project output due to automation.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887872" y="3056996"/>
            <a:ext cx="1219755" cy="375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3"/>
              </a:lnSpc>
            </a:pPr>
            <a:r>
              <a:rPr lang="en-US" sz="2793">
                <a:solidFill>
                  <a:srgbClr val="104154"/>
                </a:solidFill>
                <a:latin typeface="Cosmic Octo Bold"/>
                <a:ea typeface="Cosmic Octo Bold"/>
                <a:cs typeface="Cosmic Octo Bold"/>
                <a:sym typeface="Cosmic Octo Bold"/>
              </a:rPr>
              <a:t>01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887872" y="4869453"/>
            <a:ext cx="1219755" cy="375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3"/>
              </a:lnSpc>
            </a:pPr>
            <a:r>
              <a:rPr lang="en-US" sz="2793">
                <a:solidFill>
                  <a:srgbClr val="104154"/>
                </a:solidFill>
                <a:latin typeface="Cosmic Octo Bold"/>
                <a:ea typeface="Cosmic Octo Bold"/>
                <a:cs typeface="Cosmic Octo Bold"/>
                <a:sym typeface="Cosmic Octo Bold"/>
              </a:rPr>
              <a:t>02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615508" y="6321635"/>
            <a:ext cx="5323993" cy="1076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81"/>
              </a:lnSpc>
            </a:pPr>
            <a:r>
              <a:rPr lang="en-US" sz="205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Reduced Error Rates: Lowered inaccuracies lead to improved consistency and fewer correction cycles.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975275" y="6705002"/>
            <a:ext cx="1219755" cy="375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3"/>
              </a:lnSpc>
            </a:pPr>
            <a:r>
              <a:rPr lang="en-US" sz="2793">
                <a:solidFill>
                  <a:srgbClr val="104154"/>
                </a:solidFill>
                <a:latin typeface="Cosmic Octo Bold"/>
                <a:ea typeface="Cosmic Octo Bold"/>
                <a:cs typeface="Cosmic Octo Bold"/>
                <a:sym typeface="Cosmic Octo Bold"/>
              </a:rPr>
              <a:t>02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328960"/>
            <a:chOff x="0" y="0"/>
            <a:chExt cx="4816593" cy="27203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20385"/>
            </a:xfrm>
            <a:custGeom>
              <a:avLst/>
              <a:gdLst/>
              <a:ahLst/>
              <a:cxnLst/>
              <a:rect r="r" b="b" t="t" l="l"/>
              <a:pathLst>
                <a:path h="272038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20385"/>
                  </a:lnTo>
                  <a:lnTo>
                    <a:pt x="0" y="2720385"/>
                  </a:lnTo>
                  <a:close/>
                </a:path>
              </a:pathLst>
            </a:custGeom>
            <a:gradFill rotWithShape="true">
              <a:gsLst>
                <a:gs pos="0">
                  <a:srgbClr val="58D3DF">
                    <a:alpha val="100000"/>
                  </a:srgbClr>
                </a:gs>
                <a:gs pos="100000">
                  <a:srgbClr val="0C125D">
                    <a:alpha val="80000"/>
                  </a:srgbClr>
                </a:gs>
              </a:gsLst>
              <a:lin ang="54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584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129023" y="1917196"/>
            <a:ext cx="8969731" cy="8932869"/>
          </a:xfrm>
          <a:custGeom>
            <a:avLst/>
            <a:gdLst/>
            <a:ahLst/>
            <a:cxnLst/>
            <a:rect r="r" b="b" t="t" l="l"/>
            <a:pathLst>
              <a:path h="8932869" w="8969731">
                <a:moveTo>
                  <a:pt x="0" y="0"/>
                </a:moveTo>
                <a:lnTo>
                  <a:pt x="8969731" y="0"/>
                </a:lnTo>
                <a:lnTo>
                  <a:pt x="8969731" y="8932869"/>
                </a:lnTo>
                <a:lnTo>
                  <a:pt x="0" y="89328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253437" y="8252437"/>
            <a:ext cx="1005863" cy="1005863"/>
          </a:xfrm>
          <a:custGeom>
            <a:avLst/>
            <a:gdLst/>
            <a:ahLst/>
            <a:cxnLst/>
            <a:rect r="r" b="b" t="t" l="l"/>
            <a:pathLst>
              <a:path h="1005863" w="1005863">
                <a:moveTo>
                  <a:pt x="0" y="0"/>
                </a:moveTo>
                <a:lnTo>
                  <a:pt x="1005863" y="0"/>
                </a:lnTo>
                <a:lnTo>
                  <a:pt x="1005863" y="1005863"/>
                </a:lnTo>
                <a:lnTo>
                  <a:pt x="0" y="10058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33816" y="888673"/>
            <a:ext cx="8141130" cy="3423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90"/>
              </a:lnSpc>
            </a:pPr>
            <a:r>
              <a:rPr lang="en-US" sz="7956">
                <a:solidFill>
                  <a:srgbClr val="FFFFFF"/>
                </a:solidFill>
                <a:latin typeface="Cosmic Octo Medium"/>
                <a:ea typeface="Cosmic Octo Medium"/>
                <a:cs typeface="Cosmic Octo Medium"/>
                <a:sym typeface="Cosmic Octo Medium"/>
              </a:rPr>
              <a:t>Challenges and Solutions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81741" y="4436132"/>
            <a:ext cx="10322585" cy="5354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2"/>
              </a:lnSpc>
            </a:pPr>
            <a:r>
              <a:rPr lang="en-US" sz="2558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•Scalability Limitations</a:t>
            </a:r>
            <a:r>
              <a:rPr lang="en-US" sz="2558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: Encountered performance issues under high user load; optimized algorithms for improved throughput.</a:t>
            </a:r>
          </a:p>
          <a:p>
            <a:pPr algn="l">
              <a:lnSpc>
                <a:spcPts val="3582"/>
              </a:lnSpc>
            </a:pPr>
          </a:p>
          <a:p>
            <a:pPr algn="l">
              <a:lnSpc>
                <a:spcPts val="3582"/>
              </a:lnSpc>
            </a:pPr>
            <a:r>
              <a:rPr lang="en-US" sz="2558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•</a:t>
            </a:r>
            <a:r>
              <a:rPr lang="en-US" sz="2558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Data Privacy Concerns:</a:t>
            </a:r>
            <a:r>
              <a:rPr lang="en-US" sz="2558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Ensured compliance with regulations through data anonymization strategies protecting user information.</a:t>
            </a:r>
          </a:p>
          <a:p>
            <a:pPr algn="l">
              <a:lnSpc>
                <a:spcPts val="3582"/>
              </a:lnSpc>
            </a:pPr>
          </a:p>
          <a:p>
            <a:pPr algn="l">
              <a:lnSpc>
                <a:spcPts val="3582"/>
              </a:lnSpc>
            </a:pPr>
            <a:r>
              <a:rPr lang="en-US" sz="2558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•Cross-Platform Compatibility: </a:t>
            </a:r>
            <a:r>
              <a:rPr lang="en-US" sz="2558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Addressed integration challenges by developing modular interfaces for diverse operating environments.</a:t>
            </a:r>
          </a:p>
          <a:p>
            <a:pPr algn="l">
              <a:lnSpc>
                <a:spcPts val="358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DAGL0dSP1EE</dc:identifier>
  <dcterms:modified xsi:type="dcterms:W3CDTF">2011-08-01T06:04:30Z</dcterms:modified>
  <cp:revision>1</cp:revision>
  <dc:title>Blue and White Modern Artificial Intelligence Presentation</dc:title>
</cp:coreProperties>
</file>