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87" r:id="rId2"/>
    <p:sldId id="256" r:id="rId3"/>
    <p:sldId id="257" r:id="rId4"/>
    <p:sldId id="258" r:id="rId5"/>
    <p:sldId id="288" r:id="rId6"/>
    <p:sldId id="262" r:id="rId7"/>
    <p:sldId id="260" r:id="rId8"/>
    <p:sldId id="261" r:id="rId9"/>
    <p:sldId id="259" r:id="rId10"/>
  </p:sldIdLst>
  <p:sldSz cx="12192000" cy="6858000"/>
  <p:notesSz cx="6858000" cy="9144000"/>
  <p:embeddedFontLst>
    <p:embeddedFont>
      <p:font typeface="Algerian" panose="04020705040A02060702" pitchFamily="8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ranklin Gothic" panose="020B0604020202020204" charset="0"/>
      <p:bold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6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D46D69-EAFB-E16C-981F-2BB6FEB4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6" y="1"/>
            <a:ext cx="3440555" cy="2942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6D4362-AD35-5F23-BE83-E6E0B60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380" y="3429000"/>
            <a:ext cx="3364620" cy="3867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05B66-FF0D-3685-6676-826A9B97992C}"/>
              </a:ext>
            </a:extLst>
          </p:cNvPr>
          <p:cNvSpPr txBox="1"/>
          <p:nvPr/>
        </p:nvSpPr>
        <p:spPr>
          <a:xfrm>
            <a:off x="3272589" y="2246705"/>
            <a:ext cx="6407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B0F0"/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SOS TECH</a:t>
            </a:r>
            <a:endParaRPr lang="en-IN" sz="9600" b="1" dirty="0">
              <a:solidFill>
                <a:srgbClr val="00B0F0"/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0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04508" y="1519780"/>
            <a:ext cx="6461759" cy="504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</a:t>
            </a: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	1475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IN" b="1" dirty="0">
                <a:solidFill>
                  <a:schemeClr val="tx2"/>
                </a:solidFill>
                <a:latin typeface="montserratregular"/>
                <a:ea typeface="Franklin Gothic"/>
                <a:cs typeface="Franklin Gothic"/>
                <a:sym typeface="Franklin Gothic"/>
              </a:rPr>
              <a:t>RESCUE TECH SYSTEM</a:t>
            </a:r>
            <a:endParaRPr b="1"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SOS TECH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Dhuruv Swamy R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IN" dirty="0">
                <a:solidFill>
                  <a:schemeClr val="tx2"/>
                </a:solidFill>
              </a:rPr>
              <a:t>U-0460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2"/>
                </a:solidFill>
              </a:rPr>
              <a:t>Karunya Institute of Technology and Sciences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 Name:  </a:t>
            </a:r>
            <a:r>
              <a:rPr lang="en-IN" b="1" i="0" dirty="0">
                <a:solidFill>
                  <a:schemeClr val="tx2"/>
                </a:solidFill>
                <a:effectLst/>
                <a:latin typeface="montserratregular"/>
              </a:rPr>
              <a:t>Robotics and Drones</a:t>
            </a:r>
            <a:endParaRPr b="1" dirty="0">
              <a:solidFill>
                <a:schemeClr val="tx2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89254" y="519165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1591057"/>
            <a:ext cx="6024054" cy="50554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Idea/Solution/Prototype :</a:t>
            </a:r>
            <a:endParaRPr sz="1800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RescueTech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System" is an innovative and adaptable technology solution designed to address critical challenges in India,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spanning emergency response, traffic management, environmental monitoring, and medical emergencies.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comprehensive system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employs a versatile modular robotic and drone platform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capability to transform into specialized modules, making it remarkably flexible and adaptable.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l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KEY POINTS: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Modular Robotic Platform: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Highly flexible and adaptable, the system addresses India's urgent needs in emergency response, traffic control, and environmental surveillance by swiftly configuring specialized modules as required.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Medical Emergency Assistance: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Beyond its core functions, the system deploys specialized drones for rapid healthcare crisis responses, reinforcing India's safety infrastructure and well-being.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5E2CA3-6C75-9D61-E114-0FC80AEB55A2}"/>
              </a:ext>
            </a:extLst>
          </p:cNvPr>
          <p:cNvSpPr/>
          <p:nvPr/>
        </p:nvSpPr>
        <p:spPr>
          <a:xfrm>
            <a:off x="7378575" y="3822192"/>
            <a:ext cx="4689138" cy="282429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5F9C0-F3B4-8700-5E6B-71BFC2A8B082}"/>
              </a:ext>
            </a:extLst>
          </p:cNvPr>
          <p:cNvSpPr txBox="1"/>
          <p:nvPr/>
        </p:nvSpPr>
        <p:spPr>
          <a:xfrm>
            <a:off x="7378575" y="3822192"/>
            <a:ext cx="46891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TECHNOLOGICAL STACK: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 Robotics and Drones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Intelligence (AI)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Infrastructure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and Geographic Information Systems (GIS)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Analytics Platforms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Apps and User Interfaces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Infrastructure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Protocols</a:t>
            </a:r>
          </a:p>
          <a:p>
            <a:pPr algn="l"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Management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7D7E399-FABB-9FE9-4AEF-4756421C5F0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-246" r="2484"/>
          <a:stretch/>
        </p:blipFill>
        <p:spPr>
          <a:xfrm>
            <a:off x="7173659" y="269539"/>
            <a:ext cx="4894054" cy="3345794"/>
          </a:xfr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879347" y="81956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14401" y="150641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Cases 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14401" y="2093976"/>
            <a:ext cx="4876800" cy="46451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Emergency Response: </a:t>
            </a:r>
            <a:r>
              <a:rPr lang="en-US" sz="1400" dirty="0"/>
              <a:t>Rapid deployment of drones for search and rescue operations, providing real-time situational awareness and assistance during disasters.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Traffic Management</a:t>
            </a:r>
            <a:r>
              <a:rPr lang="en-US" sz="1400" dirty="0"/>
              <a:t>: Monitoring and controlling traffic flow to reduce congestion and improve road safety.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Environmental Monitoring: </a:t>
            </a:r>
            <a:r>
              <a:rPr lang="en-US" sz="1400" dirty="0"/>
              <a:t>Assessing air and water quality, detecting pollution sources, and providing data for informed environmental policies.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Medical Emergencies: </a:t>
            </a:r>
            <a:r>
              <a:rPr lang="en-US" sz="1400" dirty="0"/>
              <a:t>Dispatching medical emergency drones to deliver critical supplies, conduct remote medical assessments, and facilitate swift responses to healthcare crises.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b="1" dirty="0"/>
              <a:t>Disaster Response</a:t>
            </a:r>
            <a:r>
              <a:rPr lang="en-US" sz="1400" dirty="0"/>
              <a:t>: Deploying specialized modules to handle disaster scenarios, such as fire-fighting drones and flood monitoring.  </a:t>
            </a:r>
            <a:endParaRPr sz="1400"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5981539" y="4255739"/>
            <a:ext cx="5068825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 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4636168"/>
            <a:ext cx="5124450" cy="20298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Dependencies</a:t>
            </a:r>
            <a:r>
              <a:rPr lang="en-US" dirty="0">
                <a:solidFill>
                  <a:schemeClr val="tx1"/>
                </a:solidFill>
              </a:rPr>
              <a:t>: Cost Management, Scalability, Data Security, Maintenance and Training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Showstoppers: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chemeClr val="tx1"/>
                </a:solidFill>
              </a:rPr>
              <a:t>Regulatory Approvals, Infrastructure, Integration Challenges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7FD17E-4FDB-4E47-53AA-F16BD154E249}"/>
              </a:ext>
            </a:extLst>
          </p:cNvPr>
          <p:cNvSpPr/>
          <p:nvPr/>
        </p:nvSpPr>
        <p:spPr>
          <a:xfrm>
            <a:off x="6096000" y="1430430"/>
            <a:ext cx="5181599" cy="27607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The Drone developed by our team can be utilized </a:t>
            </a:r>
            <a:r>
              <a:rPr lang="en-US" sz="1600" b="1" kern="1200" dirty="0">
                <a:solidFill>
                  <a:srgbClr val="92D05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for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/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Search and Rescue (SAR)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Disaster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Medical Supply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Hazmat and Environmental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Traffic and Crowd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Post-disaster Assessment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8F34D-288B-CFB5-BBD1-9EDBCF9B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02" y="1461798"/>
            <a:ext cx="11147040" cy="4059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051092-37D4-2EBD-E174-0B386D056159}"/>
              </a:ext>
            </a:extLst>
          </p:cNvPr>
          <p:cNvSpPr txBox="1"/>
          <p:nvPr/>
        </p:nvSpPr>
        <p:spPr>
          <a:xfrm>
            <a:off x="833377" y="520860"/>
            <a:ext cx="368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BLOCK DIAGRAM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7057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C27575-0B05-2828-8605-698BB29CE097}"/>
              </a:ext>
            </a:extLst>
          </p:cNvPr>
          <p:cNvSpPr txBox="1"/>
          <p:nvPr/>
        </p:nvSpPr>
        <p:spPr>
          <a:xfrm>
            <a:off x="229333" y="100005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DIAGRAM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3161B4-CD62-E962-0166-02FC2D8F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3" y="750769"/>
            <a:ext cx="11733333" cy="55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0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E569F-41CA-D343-9C26-0173F81137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F326B-96AA-0F25-E5F1-1DAC82F62D6A}"/>
              </a:ext>
            </a:extLst>
          </p:cNvPr>
          <p:cNvSpPr txBox="1"/>
          <p:nvPr/>
        </p:nvSpPr>
        <p:spPr>
          <a:xfrm>
            <a:off x="405384" y="166023"/>
            <a:ext cx="10815066" cy="662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Features: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60BFE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TRAFFIC MANAGEMENT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Accident and Incident Response: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Drones can quickly reach accident or incident scenes, providing a bird's-eye view to assess the situation. They can transmit images and videos to emergency responders, aiding in their decision-making and resource allocation.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 Emergency Response: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Drones can be deployed rapidly in emergency situations, such as natural disasters or major accidents, to assess road conditions and help guide first responders to affected areas.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DISASTER MANAGEMENT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Aerial Reconnaissance: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Disaster management drones can conduct aerial surveys to assess the extent of damage and identify hazards after natural disasters such as earthquakes, hurricanes, or floods.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Search and Rescue Support: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Equipped with thermal imaging cameras and GPS, drones help locate and rescue survivors in disaster-stricken areas, even in low light or difficult conditions.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DFDEFF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MEDICAL MANAGEMENT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DFDEFF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Emergency Scene Assessment: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Drones can provide aerial views of accident scenes or disaster zones, helping medical teams assess the situation and allocate resources effectively.</a:t>
            </a: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28594" marR="0" lvl="0" indent="-228594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Wingdings" panose="05000000000000000000" pitchFamily="2" charset="2"/>
              <a:buChar char="Ø"/>
              <a:tabLst>
                <a:tab pos="609585" algn="l"/>
              </a:tabLst>
              <a:defRPr/>
            </a:pP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AED Deployment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DFDE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: </a:t>
            </a:r>
            <a:r>
              <a:rPr kumimoji="0" lang="en-US" sz="1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ibre Franklin"/>
              </a:rPr>
              <a:t>Some drones are equipped with automated external defibrillators (AEDs) to provide life-saving assistance in cardiac emergencies. MedicaFon and Blood Delivery: They can carry vital medications, blood samples, or vaccines to remote or hard-to-reach locations for Fmely medical intervention.</a:t>
            </a:r>
          </a:p>
          <a:p>
            <a:pPr marL="0" marR="0" lvl="0" indent="0" algn="just" defTabSz="121917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>
                <a:tab pos="609585" algn="l"/>
              </a:tabLst>
              <a:defRPr/>
            </a:pPr>
            <a:endParaRPr kumimoji="0" lang="en-US" sz="1400" b="1" i="0" u="none" strike="noStrike" kern="100" cap="none" spc="0" normalizeH="0" baseline="0" noProof="0" dirty="0">
              <a:ln>
                <a:noFill/>
              </a:ln>
              <a:solidFill>
                <a:srgbClr val="8E8BD8">
                  <a:lumMod val="20000"/>
                  <a:lumOff val="8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752E1-646A-B23B-D8D0-92A8E291CD8C}"/>
              </a:ext>
            </a:extLst>
          </p:cNvPr>
          <p:cNvSpPr/>
          <p:nvPr/>
        </p:nvSpPr>
        <p:spPr>
          <a:xfrm>
            <a:off x="210312" y="166023"/>
            <a:ext cx="11740896" cy="65259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3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F0B6C3-D420-FE49-0468-B66F74DB1C5F}"/>
              </a:ext>
            </a:extLst>
          </p:cNvPr>
          <p:cNvSpPr txBox="1"/>
          <p:nvPr/>
        </p:nvSpPr>
        <p:spPr>
          <a:xfrm>
            <a:off x="492505" y="800075"/>
            <a:ext cx="10626919" cy="525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40000"/>
                  <a:lumOff val="60000"/>
                </a:schemeClr>
              </a:buClr>
              <a:buSzTx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60BFE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Monitoring </a:t>
            </a:r>
            <a:r>
              <a:rPr lang="en-IN" sz="2400" b="1" dirty="0">
                <a:solidFill>
                  <a:srgbClr val="60BF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Scenarios: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rgbClr val="60BFE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40000"/>
                  <a:lumOff val="60000"/>
                </a:schemeClr>
              </a:buClr>
              <a:buSzTx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60BFE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Traffic Conditions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Accident Scenes</a:t>
            </a:r>
            <a:endParaRPr lang="fr-FR" sz="1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Medical Emergencies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fr-FR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Traffic 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Emission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Traffic violations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Environmental conditions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/>
              <a:defRPr/>
            </a:pPr>
            <a:endParaRPr lang="en-US" sz="18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None/>
              <a:tabLst/>
              <a:defRPr/>
            </a:pPr>
            <a:r>
              <a:rPr lang="en-US" sz="18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ibre Franklin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Traffic Management: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Traffic Surveillance Drones, Law Enforcement Drones, Traffic Survey Drones, Traffic Control and Communication Drones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Environmental Management: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Environmental Monitoring Drones, Agricultural Drones, Wildlife Conservation Drones, Disaster Response Drones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Medical Drones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: Medical Delivery Drones, Telemedicine Drones, Search and Rescue Drones, Medevac Drones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853AF-760D-5368-0333-38FBEFCDA776}"/>
              </a:ext>
            </a:extLst>
          </p:cNvPr>
          <p:cNvSpPr/>
          <p:nvPr/>
        </p:nvSpPr>
        <p:spPr>
          <a:xfrm>
            <a:off x="216408" y="193928"/>
            <a:ext cx="11759184" cy="647014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5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431215"/>
            <a:ext cx="11145119" cy="39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>
                <a:solidFill>
                  <a:schemeClr val="tx2"/>
                </a:solidFill>
              </a:rPr>
              <a:t>DHURUV SWAMY R</a:t>
            </a:r>
            <a:endParaRPr b="1"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(CSE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>
                <a:solidFill>
                  <a:schemeClr val="tx2"/>
                </a:solidFill>
              </a:rPr>
              <a:t>BHARATH KUMAR S</a:t>
            </a:r>
            <a:endParaRPr b="1"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(CSE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>
                <a:solidFill>
                  <a:schemeClr val="tx2"/>
                </a:solidFill>
              </a:rPr>
              <a:t>HARIHARAN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(CSE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>
                <a:solidFill>
                  <a:schemeClr val="tx2"/>
                </a:solidFill>
              </a:rPr>
              <a:t>SAROJ SWADITHYA M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CSE (AI)				Stream ( 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>
                <a:solidFill>
                  <a:schemeClr val="tx2"/>
                </a:solidFill>
              </a:rPr>
              <a:t>V JASWANTHINI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CSE (AI)				Stream ( CSE ):			Year (I,II,III,IV):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IN" sz="1200" b="1" dirty="0">
                <a:solidFill>
                  <a:schemeClr val="tx2"/>
                </a:solidFill>
              </a:rPr>
              <a:t>P CELCIA</a:t>
            </a:r>
            <a:endParaRPr dirty="0">
              <a:solidFill>
                <a:schemeClr val="tx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 AI &amp; DS				Stream (CSE ):			Year (I,II,III,IV): II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944</Words>
  <Application>Microsoft Office PowerPoint</Application>
  <PresentationFormat>Widescreen</PresentationFormat>
  <Paragraphs>104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Wingdings</vt:lpstr>
      <vt:lpstr>montserratregular</vt:lpstr>
      <vt:lpstr>Tahoma</vt:lpstr>
      <vt:lpstr>Calibri</vt:lpstr>
      <vt:lpstr>Libre Franklin</vt:lpstr>
      <vt:lpstr>Noto Sans Symbols</vt:lpstr>
      <vt:lpstr>Arial</vt:lpstr>
      <vt:lpstr>Times New Roman</vt:lpstr>
      <vt:lpstr>Algerian</vt:lpstr>
      <vt:lpstr>Franklin Gothic</vt:lpstr>
      <vt:lpstr>Theme1</vt:lpstr>
      <vt:lpstr>PowerPoint Presentation</vt:lpstr>
      <vt:lpstr>Basic Details of the Team and Problem Statement</vt:lpstr>
      <vt:lpstr>Idea/Approach Details</vt:lpstr>
      <vt:lpstr>Idea/Approach Details</vt:lpstr>
      <vt:lpstr>PowerPoint Presentation</vt:lpstr>
      <vt:lpstr>PowerPoint Presentation</vt:lpstr>
      <vt:lpstr>PowerPoint Presentation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Bharath S</cp:lastModifiedBy>
  <cp:revision>8</cp:revision>
  <dcterms:created xsi:type="dcterms:W3CDTF">2022-02-11T07:14:46Z</dcterms:created>
  <dcterms:modified xsi:type="dcterms:W3CDTF">2023-09-21T09:10:21Z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