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1" r:id="rId14"/>
    <p:sldId id="270" r:id="rId15"/>
    <p:sldId id="272" r:id="rId16"/>
    <p:sldId id="274" r:id="rId17"/>
    <p:sldId id="273" r:id="rId18"/>
    <p:sldId id="266"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b="1"/>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Helvetic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p:nvPr/>
        </p:nvSpPr>
        <p:spPr>
          <a:xfrm>
            <a:off x="1503627" y="2179040"/>
            <a:ext cx="9052561" cy="605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90000"/>
              </a:lnSpc>
              <a:defRPr sz="3600" b="1">
                <a:latin typeface="Times New Roman"/>
                <a:ea typeface="Times New Roman"/>
                <a:cs typeface="Times New Roman"/>
                <a:sym typeface="Times New Roman"/>
              </a:defRPr>
            </a:lvl1pPr>
          </a:lstStyle>
          <a:p>
            <a:r>
              <a:t>Zero Hour Emergency UAV</a:t>
            </a:r>
          </a:p>
        </p:txBody>
      </p:sp>
      <p:sp>
        <p:nvSpPr>
          <p:cNvPr id="95" name="Subtitle 2"/>
          <p:cNvSpPr txBox="1"/>
          <p:nvPr/>
        </p:nvSpPr>
        <p:spPr>
          <a:xfrm>
            <a:off x="7971196" y="4644423"/>
            <a:ext cx="3888954" cy="1851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gn="ctr">
              <a:lnSpc>
                <a:spcPct val="72000"/>
              </a:lnSpc>
              <a:spcBef>
                <a:spcPts val="1000"/>
              </a:spcBef>
              <a:defRPr sz="1900" b="1">
                <a:latin typeface="Times New Roman"/>
                <a:ea typeface="Times New Roman"/>
                <a:cs typeface="Times New Roman"/>
                <a:sym typeface="Times New Roman"/>
              </a:defRPr>
            </a:pPr>
            <a:r>
              <a:rPr sz="2000" dirty="0"/>
              <a:t>Presented by </a:t>
            </a:r>
          </a:p>
          <a:p>
            <a:pPr algn="ctr">
              <a:lnSpc>
                <a:spcPct val="72000"/>
              </a:lnSpc>
              <a:spcBef>
                <a:spcPts val="1000"/>
              </a:spcBef>
              <a:defRPr sz="1900" b="1">
                <a:latin typeface="Times New Roman"/>
                <a:ea typeface="Times New Roman"/>
                <a:cs typeface="Times New Roman"/>
                <a:sym typeface="Times New Roman"/>
              </a:defRPr>
            </a:pPr>
            <a:endParaRPr sz="2000" dirty="0"/>
          </a:p>
          <a:p>
            <a:pPr algn="ctr">
              <a:lnSpc>
                <a:spcPct val="72000"/>
              </a:lnSpc>
              <a:spcBef>
                <a:spcPts val="1000"/>
              </a:spcBef>
              <a:defRPr sz="2300" b="1">
                <a:solidFill>
                  <a:srgbClr val="C55A11"/>
                </a:solidFill>
                <a:latin typeface="Times New Roman"/>
                <a:ea typeface="Times New Roman"/>
                <a:cs typeface="Times New Roman"/>
                <a:sym typeface="Times New Roman"/>
              </a:defRPr>
            </a:pPr>
            <a:r>
              <a:rPr sz="2000" dirty="0" err="1"/>
              <a:t>Kanagarajan</a:t>
            </a:r>
            <a:r>
              <a:rPr sz="2000" dirty="0"/>
              <a:t> M - </a:t>
            </a:r>
            <a:r>
              <a:rPr sz="2000" dirty="0">
                <a:solidFill>
                  <a:srgbClr val="333F50"/>
                </a:solidFill>
              </a:rPr>
              <a:t>PRK20RA1005</a:t>
            </a:r>
          </a:p>
          <a:p>
            <a:pPr algn="ctr">
              <a:lnSpc>
                <a:spcPct val="72000"/>
              </a:lnSpc>
              <a:spcBef>
                <a:spcPts val="1000"/>
              </a:spcBef>
              <a:defRPr sz="2300" b="1">
                <a:solidFill>
                  <a:srgbClr val="C55A11"/>
                </a:solidFill>
                <a:latin typeface="Times New Roman"/>
                <a:ea typeface="Times New Roman"/>
                <a:cs typeface="Times New Roman"/>
                <a:sym typeface="Times New Roman"/>
              </a:defRPr>
            </a:pPr>
            <a:endParaRPr sz="2000" dirty="0">
              <a:solidFill>
                <a:srgbClr val="333F50"/>
              </a:solidFill>
            </a:endParaRPr>
          </a:p>
          <a:p>
            <a:pPr algn="ctr">
              <a:lnSpc>
                <a:spcPct val="72000"/>
              </a:lnSpc>
              <a:spcBef>
                <a:spcPts val="1000"/>
              </a:spcBef>
              <a:defRPr sz="1600" b="1">
                <a:solidFill>
                  <a:srgbClr val="7030A0"/>
                </a:solidFill>
                <a:latin typeface="Times New Roman"/>
                <a:ea typeface="Times New Roman"/>
                <a:cs typeface="Times New Roman"/>
                <a:sym typeface="Times New Roman"/>
              </a:defRPr>
            </a:pPr>
            <a:r>
              <a:rPr sz="2000" dirty="0"/>
              <a:t>Robotics and Automation</a:t>
            </a:r>
          </a:p>
        </p:txBody>
      </p:sp>
      <p:pic>
        <p:nvPicPr>
          <p:cNvPr id="96" name="Picture 4" descr="Picture 4"/>
          <p:cNvPicPr>
            <a:picLocks noChangeAspect="1"/>
          </p:cNvPicPr>
          <p:nvPr/>
        </p:nvPicPr>
        <p:blipFill>
          <a:blip r:embed="rId2"/>
          <a:stretch>
            <a:fillRect/>
          </a:stretch>
        </p:blipFill>
        <p:spPr>
          <a:xfrm>
            <a:off x="2791407" y="362145"/>
            <a:ext cx="6477001" cy="1079501"/>
          </a:xfrm>
          <a:prstGeom prst="rect">
            <a:avLst/>
          </a:prstGeom>
          <a:ln w="12700">
            <a:miter lim="400000"/>
          </a:ln>
        </p:spPr>
      </p:pic>
      <p:sp>
        <p:nvSpPr>
          <p:cNvPr id="97" name="TextBox 5"/>
          <p:cNvSpPr txBox="1"/>
          <p:nvPr/>
        </p:nvSpPr>
        <p:spPr>
          <a:xfrm>
            <a:off x="4309961" y="3175528"/>
            <a:ext cx="3572078" cy="600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300" b="1">
                <a:solidFill>
                  <a:srgbClr val="C00000"/>
                </a:solidFill>
              </a:defRPr>
            </a:lvl1pPr>
          </a:lstStyle>
          <a:p>
            <a:r>
              <a:rPr lang="en-IN" dirty="0"/>
              <a:t>Final Review</a:t>
            </a:r>
            <a:endParaRPr dirty="0"/>
          </a:p>
        </p:txBody>
      </p:sp>
      <p:sp>
        <p:nvSpPr>
          <p:cNvPr id="98" name="Subtitle 2"/>
          <p:cNvSpPr txBox="1"/>
          <p:nvPr/>
        </p:nvSpPr>
        <p:spPr>
          <a:xfrm>
            <a:off x="331850" y="4780677"/>
            <a:ext cx="3978111" cy="1459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p>
            <a:pPr algn="ctr">
              <a:lnSpc>
                <a:spcPct val="72000"/>
              </a:lnSpc>
              <a:spcBef>
                <a:spcPts val="1000"/>
              </a:spcBef>
              <a:defRPr sz="1900" b="1">
                <a:latin typeface="Times New Roman"/>
                <a:ea typeface="Times New Roman"/>
                <a:cs typeface="Times New Roman"/>
                <a:sym typeface="Times New Roman"/>
              </a:defRPr>
            </a:pPr>
            <a:r>
              <a:rPr sz="2000" dirty="0"/>
              <a:t>Guided By:</a:t>
            </a:r>
          </a:p>
          <a:p>
            <a:pPr algn="ctr">
              <a:lnSpc>
                <a:spcPct val="72000"/>
              </a:lnSpc>
              <a:spcBef>
                <a:spcPts val="1000"/>
              </a:spcBef>
              <a:defRPr b="1">
                <a:solidFill>
                  <a:srgbClr val="C55A11"/>
                </a:solidFill>
                <a:latin typeface="Times New Roman"/>
                <a:ea typeface="Times New Roman"/>
                <a:cs typeface="Times New Roman"/>
                <a:sym typeface="Times New Roman"/>
              </a:defRPr>
            </a:pPr>
            <a:endParaRPr sz="2000" dirty="0"/>
          </a:p>
          <a:p>
            <a:pPr algn="ctr">
              <a:lnSpc>
                <a:spcPct val="72000"/>
              </a:lnSpc>
              <a:spcBef>
                <a:spcPts val="1000"/>
              </a:spcBef>
              <a:defRPr sz="2200" b="1">
                <a:solidFill>
                  <a:srgbClr val="333F50"/>
                </a:solidFill>
                <a:latin typeface="Times New Roman"/>
                <a:ea typeface="Times New Roman"/>
                <a:cs typeface="Times New Roman"/>
                <a:sym typeface="Times New Roman"/>
              </a:defRPr>
            </a:pPr>
            <a:r>
              <a:rPr sz="2000" dirty="0"/>
              <a:t>Mr. K . Gerard Joe Nigel</a:t>
            </a:r>
          </a:p>
          <a:p>
            <a:pPr algn="ctr">
              <a:lnSpc>
                <a:spcPct val="72000"/>
              </a:lnSpc>
              <a:spcBef>
                <a:spcPts val="1000"/>
              </a:spcBef>
              <a:defRPr sz="2200" b="1">
                <a:solidFill>
                  <a:srgbClr val="333F50"/>
                </a:solidFill>
                <a:latin typeface="Times New Roman"/>
                <a:ea typeface="Times New Roman"/>
                <a:cs typeface="Times New Roman"/>
                <a:sym typeface="Times New Roman"/>
              </a:defRPr>
            </a:pPr>
            <a:endParaRPr sz="2000" dirty="0"/>
          </a:p>
          <a:p>
            <a:pPr algn="ctr">
              <a:lnSpc>
                <a:spcPct val="72000"/>
              </a:lnSpc>
              <a:spcBef>
                <a:spcPts val="1000"/>
              </a:spcBef>
              <a:defRPr b="1">
                <a:solidFill>
                  <a:srgbClr val="7030A0"/>
                </a:solidFill>
                <a:latin typeface="Times New Roman"/>
                <a:ea typeface="Times New Roman"/>
                <a:cs typeface="Times New Roman"/>
                <a:sym typeface="Times New Roman"/>
              </a:defRPr>
            </a:pPr>
            <a:r>
              <a:rPr sz="2000" dirty="0"/>
              <a:t>Robotics and Automation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7C76AAD-62F2-41FB-B854-950B66DD9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775" y="1343024"/>
            <a:ext cx="4616450" cy="464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6115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26FF-F1F9-47A5-8637-844CD8E7CAD9}"/>
              </a:ext>
            </a:extLst>
          </p:cNvPr>
          <p:cNvSpPr>
            <a:spLocks noGrp="1"/>
          </p:cNvSpPr>
          <p:nvPr>
            <p:ph type="title"/>
          </p:nvPr>
        </p:nvSpPr>
        <p:spPr/>
        <p:txBody>
          <a:bodyPr/>
          <a:lstStyle/>
          <a:p>
            <a:r>
              <a:rPr lang="en-IN" dirty="0"/>
              <a:t>Zero Hour UAV Communication.</a:t>
            </a:r>
          </a:p>
        </p:txBody>
      </p:sp>
      <p:sp>
        <p:nvSpPr>
          <p:cNvPr id="3" name="Text Placeholder 2">
            <a:extLst>
              <a:ext uri="{FF2B5EF4-FFF2-40B4-BE49-F238E27FC236}">
                <a16:creationId xmlns:a16="http://schemas.microsoft.com/office/drawing/2014/main" id="{B56D050C-3CFC-4B49-8CA9-CD199CF2B33A}"/>
              </a:ext>
            </a:extLst>
          </p:cNvPr>
          <p:cNvSpPr>
            <a:spLocks noGrp="1"/>
          </p:cNvSpPr>
          <p:nvPr>
            <p:ph type="body" idx="1"/>
          </p:nvPr>
        </p:nvSpPr>
        <p:spPr/>
        <p:txBody>
          <a:bodyPr>
            <a:normAutofit/>
          </a:bodyPr>
          <a:lstStyle/>
          <a:p>
            <a:r>
              <a:rPr lang="en-US" sz="2000" dirty="0"/>
              <a:t>Here Once the UAV reaches the specified location or Accident spot or the given latitude and longitude co-ordinates, Now the code in Raspberry Pi starts to run, Here the latitude and longitude co-ordinates are feed in the raspberry Pi and the hospital list also will be feed in the raspberry Pi , </a:t>
            </a:r>
          </a:p>
          <a:p>
            <a:r>
              <a:rPr lang="en-US" sz="2000" dirty="0"/>
              <a:t>Once the raspberry Pi co-ordinates and the Co-ordinate of the drone matches each other ,Now the Interactive voice response process is triggered .</a:t>
            </a:r>
          </a:p>
          <a:p>
            <a:r>
              <a:rPr lang="en-US" sz="2000" dirty="0"/>
              <a:t>Now this IVR makes a call to the nearby Hospital line by line. If one hospital attends the call of IVR ,Then a </a:t>
            </a:r>
            <a:r>
              <a:rPr lang="en-US" sz="2000" dirty="0" err="1"/>
              <a:t>sms</a:t>
            </a:r>
            <a:r>
              <a:rPr lang="en-US" sz="2000" dirty="0"/>
              <a:t> will be sent to that hospital by using GSM sim card. Here In that SMS the latitude and longitude co-ordinate of the accident spot along with the Google meet link will be sent. </a:t>
            </a:r>
          </a:p>
          <a:p>
            <a:r>
              <a:rPr lang="en-US" sz="2000" dirty="0"/>
              <a:t>Once the Doctor enters the Google Meet link then he/she can see the accident spot through the live streaming via the web cam available in the Raspberry Pi. Then the doctor can guide/Interact with the Public and suggest the steps that need to be taken as First aid </a:t>
            </a:r>
            <a:endParaRPr lang="en-IN" sz="2000" dirty="0"/>
          </a:p>
        </p:txBody>
      </p:sp>
    </p:spTree>
    <p:extLst>
      <p:ext uri="{BB962C8B-B14F-4D97-AF65-F5344CB8AC3E}">
        <p14:creationId xmlns:p14="http://schemas.microsoft.com/office/powerpoint/2010/main" val="1762655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4DC1-099E-42C2-A692-E17B463E790E}"/>
              </a:ext>
            </a:extLst>
          </p:cNvPr>
          <p:cNvSpPr>
            <a:spLocks noGrp="1"/>
          </p:cNvSpPr>
          <p:nvPr>
            <p:ph type="title"/>
          </p:nvPr>
        </p:nvSpPr>
        <p:spPr/>
        <p:txBody>
          <a:bodyPr/>
          <a:lstStyle/>
          <a:p>
            <a:r>
              <a:rPr lang="en-IN" dirty="0"/>
              <a:t> </a:t>
            </a:r>
            <a:r>
              <a:rPr lang="en-IN" b="1" i="0" dirty="0">
                <a:solidFill>
                  <a:srgbClr val="2A3A42"/>
                </a:solidFill>
                <a:effectLst/>
                <a:latin typeface="Guardian Sans Web"/>
              </a:rPr>
              <a:t>Interactive Voice Response (IVR)</a:t>
            </a:r>
            <a:br>
              <a:rPr lang="en-IN" b="1" i="0" dirty="0">
                <a:solidFill>
                  <a:srgbClr val="2A3A42"/>
                </a:solidFill>
                <a:effectLst/>
                <a:latin typeface="Guardian Sans Web"/>
              </a:rPr>
            </a:br>
            <a:endParaRPr lang="en-IN" dirty="0"/>
          </a:p>
        </p:txBody>
      </p:sp>
      <p:sp>
        <p:nvSpPr>
          <p:cNvPr id="3" name="Text Placeholder 2">
            <a:extLst>
              <a:ext uri="{FF2B5EF4-FFF2-40B4-BE49-F238E27FC236}">
                <a16:creationId xmlns:a16="http://schemas.microsoft.com/office/drawing/2014/main" id="{3A9B2CE5-B636-47CB-ACC9-649DA3D5663C}"/>
              </a:ext>
            </a:extLst>
          </p:cNvPr>
          <p:cNvSpPr>
            <a:spLocks noGrp="1"/>
          </p:cNvSpPr>
          <p:nvPr>
            <p:ph type="body" idx="1"/>
          </p:nvPr>
        </p:nvSpPr>
        <p:spPr/>
        <p:txBody>
          <a:bodyPr>
            <a:normAutofit/>
          </a:bodyPr>
          <a:lstStyle/>
          <a:p>
            <a:r>
              <a:rPr lang="en-US" sz="2400" b="0" i="0" dirty="0">
                <a:solidFill>
                  <a:srgbClr val="202020"/>
                </a:solidFill>
                <a:effectLst/>
                <a:latin typeface="Gilroy-Regular"/>
              </a:rPr>
              <a:t>Interactive Voice Response (IVR) is an automated phone system technology that allows incoming callers to access information via a voice response system of pre recorded messages without having to speak to an agent, as well as to utilize menu options via touch tone keypad selection or speech recognition to have their call routed to specific departments or specialists.</a:t>
            </a:r>
          </a:p>
          <a:p>
            <a:endParaRPr lang="en-US" sz="2400" dirty="0">
              <a:solidFill>
                <a:srgbClr val="202020"/>
              </a:solidFill>
              <a:latin typeface="Gilroy-Regular"/>
            </a:endParaRPr>
          </a:p>
        </p:txBody>
      </p:sp>
    </p:spTree>
    <p:extLst>
      <p:ext uri="{BB962C8B-B14F-4D97-AF65-F5344CB8AC3E}">
        <p14:creationId xmlns:p14="http://schemas.microsoft.com/office/powerpoint/2010/main" val="401832362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3C94-A92B-4B0E-86FC-BF26FBA69969}"/>
              </a:ext>
            </a:extLst>
          </p:cNvPr>
          <p:cNvSpPr>
            <a:spLocks noGrp="1"/>
          </p:cNvSpPr>
          <p:nvPr>
            <p:ph type="title"/>
          </p:nvPr>
        </p:nvSpPr>
        <p:spPr/>
        <p:txBody>
          <a:bodyPr/>
          <a:lstStyle/>
          <a:p>
            <a:r>
              <a:rPr lang="en-IN" dirty="0"/>
              <a:t>Materials Required</a:t>
            </a:r>
          </a:p>
        </p:txBody>
      </p:sp>
      <p:sp>
        <p:nvSpPr>
          <p:cNvPr id="3" name="Text Placeholder 2">
            <a:extLst>
              <a:ext uri="{FF2B5EF4-FFF2-40B4-BE49-F238E27FC236}">
                <a16:creationId xmlns:a16="http://schemas.microsoft.com/office/drawing/2014/main" id="{7CCD6643-023A-44D4-AEE2-E54C12AB2884}"/>
              </a:ext>
            </a:extLst>
          </p:cNvPr>
          <p:cNvSpPr>
            <a:spLocks noGrp="1"/>
          </p:cNvSpPr>
          <p:nvPr>
            <p:ph type="body" idx="1"/>
          </p:nvPr>
        </p:nvSpPr>
        <p:spPr/>
        <p:txBody>
          <a:bodyPr>
            <a:normAutofit fontScale="92500" lnSpcReduction="20000"/>
          </a:bodyPr>
          <a:lstStyle/>
          <a:p>
            <a:r>
              <a:rPr lang="en-IN" dirty="0"/>
              <a:t>Raspberry Pi (2 or 3 or 4) running latest version of Buster</a:t>
            </a:r>
          </a:p>
          <a:p>
            <a:r>
              <a:rPr lang="en-IN" dirty="0"/>
              <a:t>SIM800L GSM Module</a:t>
            </a:r>
          </a:p>
          <a:p>
            <a:r>
              <a:rPr lang="en-IN" dirty="0"/>
              <a:t>2G SIM Card (Airtel)</a:t>
            </a:r>
          </a:p>
          <a:p>
            <a:r>
              <a:rPr lang="en-IN" dirty="0"/>
              <a:t>Aux Cable</a:t>
            </a:r>
          </a:p>
          <a:p>
            <a:r>
              <a:rPr lang="en-IN" dirty="0"/>
              <a:t>LM2596 Buck Converter Module</a:t>
            </a:r>
          </a:p>
          <a:p>
            <a:r>
              <a:rPr lang="en-IN" dirty="0"/>
              <a:t>USB to TTL Converter</a:t>
            </a:r>
          </a:p>
          <a:p>
            <a:r>
              <a:rPr lang="en-IN" dirty="0"/>
              <a:t>12V 2A Adapter</a:t>
            </a:r>
          </a:p>
          <a:p>
            <a:r>
              <a:rPr lang="en-IN" dirty="0"/>
              <a:t>Perf Board</a:t>
            </a:r>
          </a:p>
          <a:p>
            <a:r>
              <a:rPr lang="en-IN" dirty="0"/>
              <a:t>Berg Sticks</a:t>
            </a:r>
          </a:p>
          <a:p>
            <a:r>
              <a:rPr lang="en-IN" dirty="0"/>
              <a:t>Connecting wires</a:t>
            </a:r>
          </a:p>
        </p:txBody>
      </p:sp>
    </p:spTree>
    <p:extLst>
      <p:ext uri="{BB962C8B-B14F-4D97-AF65-F5344CB8AC3E}">
        <p14:creationId xmlns:p14="http://schemas.microsoft.com/office/powerpoint/2010/main" val="40189592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ild an IVR System to make Automated Phone calls and send Messages using  Raspberry Pi and SIM800L">
            <a:extLst>
              <a:ext uri="{FF2B5EF4-FFF2-40B4-BE49-F238E27FC236}">
                <a16:creationId xmlns:a16="http://schemas.microsoft.com/office/drawing/2014/main" id="{687C98EF-A7CA-4EF6-B06B-9D7C12F68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255" y="1822442"/>
            <a:ext cx="7972993" cy="3213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81FF8A-49C1-41FB-87FC-A501D0290B68}"/>
              </a:ext>
            </a:extLst>
          </p:cNvPr>
          <p:cNvPicPr>
            <a:picLocks noChangeAspect="1"/>
          </p:cNvPicPr>
          <p:nvPr/>
        </p:nvPicPr>
        <p:blipFill rotWithShape="1">
          <a:blip r:embed="rId3"/>
          <a:srcRect r="1076" b="8147"/>
          <a:stretch/>
        </p:blipFill>
        <p:spPr>
          <a:xfrm>
            <a:off x="1333500" y="1509713"/>
            <a:ext cx="9422484" cy="3525846"/>
          </a:xfrm>
          <a:prstGeom prst="rect">
            <a:avLst/>
          </a:prstGeom>
        </p:spPr>
      </p:pic>
    </p:spTree>
    <p:extLst>
      <p:ext uri="{BB962C8B-B14F-4D97-AF65-F5344CB8AC3E}">
        <p14:creationId xmlns:p14="http://schemas.microsoft.com/office/powerpoint/2010/main" val="30645330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F636-8679-475B-8633-9F901DC09D1D}"/>
              </a:ext>
            </a:extLst>
          </p:cNvPr>
          <p:cNvSpPr>
            <a:spLocks noGrp="1"/>
          </p:cNvSpPr>
          <p:nvPr>
            <p:ph type="title"/>
          </p:nvPr>
        </p:nvSpPr>
        <p:spPr/>
        <p:txBody>
          <a:bodyPr/>
          <a:lstStyle/>
          <a:p>
            <a:r>
              <a:rPr lang="en-IN" dirty="0"/>
              <a:t>Live streaming in Raspberry Pi</a:t>
            </a:r>
          </a:p>
        </p:txBody>
      </p:sp>
      <p:sp>
        <p:nvSpPr>
          <p:cNvPr id="4" name="Rectangle 3">
            <a:extLst>
              <a:ext uri="{FF2B5EF4-FFF2-40B4-BE49-F238E27FC236}">
                <a16:creationId xmlns:a16="http://schemas.microsoft.com/office/drawing/2014/main" id="{95809FAF-9BCB-44CE-A620-8CC863709FE7}"/>
              </a:ext>
            </a:extLst>
          </p:cNvPr>
          <p:cNvSpPr/>
          <p:nvPr/>
        </p:nvSpPr>
        <p:spPr>
          <a:xfrm>
            <a:off x="2366127" y="2758854"/>
            <a:ext cx="206447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rgbClr val="000000"/>
                </a:solidFill>
                <a:effectLst/>
                <a:uFillTx/>
                <a:latin typeface="+mn-lt"/>
                <a:ea typeface="+mn-ea"/>
                <a:cs typeface="+mn-cs"/>
                <a:sym typeface="Calibri"/>
              </a:rPr>
              <a:t>Flask</a:t>
            </a:r>
          </a:p>
        </p:txBody>
      </p:sp>
      <p:sp>
        <p:nvSpPr>
          <p:cNvPr id="6" name="Rectangle 5">
            <a:extLst>
              <a:ext uri="{FF2B5EF4-FFF2-40B4-BE49-F238E27FC236}">
                <a16:creationId xmlns:a16="http://schemas.microsoft.com/office/drawing/2014/main" id="{79B63F38-97B1-4E9C-9BDA-556F50685148}"/>
              </a:ext>
            </a:extLst>
          </p:cNvPr>
          <p:cNvSpPr/>
          <p:nvPr/>
        </p:nvSpPr>
        <p:spPr>
          <a:xfrm>
            <a:off x="4988350" y="2758854"/>
            <a:ext cx="206447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b="1" dirty="0"/>
              <a:t>Web App</a:t>
            </a:r>
            <a:endParaRPr kumimoji="0" lang="en-IN" sz="1800" b="1" i="0" u="none" strike="noStrike" cap="none" spc="0" normalizeH="0" baseline="0" dirty="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A077EF88-AC1D-404D-9614-1156D15F66C5}"/>
              </a:ext>
            </a:extLst>
          </p:cNvPr>
          <p:cNvSpPr/>
          <p:nvPr/>
        </p:nvSpPr>
        <p:spPr>
          <a:xfrm>
            <a:off x="7610573" y="2758854"/>
            <a:ext cx="206447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rgbClr val="000000"/>
                </a:solidFill>
                <a:effectLst/>
                <a:uFillTx/>
                <a:latin typeface="+mn-lt"/>
                <a:ea typeface="+mn-ea"/>
                <a:cs typeface="+mn-cs"/>
                <a:sym typeface="Calibri"/>
              </a:rPr>
              <a:t> Open CV</a:t>
            </a:r>
          </a:p>
        </p:txBody>
      </p:sp>
      <p:sp>
        <p:nvSpPr>
          <p:cNvPr id="8" name="Rectangle 7">
            <a:extLst>
              <a:ext uri="{FF2B5EF4-FFF2-40B4-BE49-F238E27FC236}">
                <a16:creationId xmlns:a16="http://schemas.microsoft.com/office/drawing/2014/main" id="{5DDFFBF7-DCDB-49EF-AA28-AF214BDE7883}"/>
              </a:ext>
            </a:extLst>
          </p:cNvPr>
          <p:cNvSpPr/>
          <p:nvPr/>
        </p:nvSpPr>
        <p:spPr>
          <a:xfrm>
            <a:off x="7610573" y="4011685"/>
            <a:ext cx="206447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rgbClr val="000000"/>
                </a:solidFill>
                <a:effectLst/>
                <a:uFillTx/>
                <a:latin typeface="+mn-lt"/>
                <a:ea typeface="+mn-ea"/>
                <a:cs typeface="+mn-cs"/>
                <a:sym typeface="Calibri"/>
              </a:rPr>
              <a:t> Live Streaming</a:t>
            </a:r>
          </a:p>
        </p:txBody>
      </p:sp>
      <p:cxnSp>
        <p:nvCxnSpPr>
          <p:cNvPr id="10" name="Straight Arrow Connector 9">
            <a:extLst>
              <a:ext uri="{FF2B5EF4-FFF2-40B4-BE49-F238E27FC236}">
                <a16:creationId xmlns:a16="http://schemas.microsoft.com/office/drawing/2014/main" id="{C94163D1-F57B-4381-8416-E2CAADAED216}"/>
              </a:ext>
            </a:extLst>
          </p:cNvPr>
          <p:cNvCxnSpPr>
            <a:stCxn id="4" idx="3"/>
            <a:endCxn id="6" idx="1"/>
          </p:cNvCxnSpPr>
          <p:nvPr/>
        </p:nvCxnSpPr>
        <p:spPr>
          <a:xfrm>
            <a:off x="4430597" y="2943519"/>
            <a:ext cx="557753"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13743CCC-CBB0-40B6-B4D5-C70091357F9A}"/>
              </a:ext>
            </a:extLst>
          </p:cNvPr>
          <p:cNvCxnSpPr>
            <a:stCxn id="6" idx="3"/>
            <a:endCxn id="7" idx="1"/>
          </p:cNvCxnSpPr>
          <p:nvPr/>
        </p:nvCxnSpPr>
        <p:spPr>
          <a:xfrm>
            <a:off x="7052820" y="2943519"/>
            <a:ext cx="557753"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E4BB047F-D5B0-4002-9A6A-7D118EEEC87B}"/>
              </a:ext>
            </a:extLst>
          </p:cNvPr>
          <p:cNvCxnSpPr>
            <a:stCxn id="7" idx="2"/>
            <a:endCxn id="8" idx="0"/>
          </p:cNvCxnSpPr>
          <p:nvPr/>
        </p:nvCxnSpPr>
        <p:spPr>
          <a:xfrm>
            <a:off x="8642808" y="3128184"/>
            <a:ext cx="0" cy="88350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223717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81F8-429D-44CB-98A5-728F1B5C894F}"/>
              </a:ext>
            </a:extLst>
          </p:cNvPr>
          <p:cNvSpPr>
            <a:spLocks noGrp="1"/>
          </p:cNvSpPr>
          <p:nvPr>
            <p:ph type="title"/>
          </p:nvPr>
        </p:nvSpPr>
        <p:spPr>
          <a:xfrm>
            <a:off x="838200" y="138882"/>
            <a:ext cx="10515600" cy="1039469"/>
          </a:xfrm>
        </p:spPr>
        <p:txBody>
          <a:bodyPr/>
          <a:lstStyle/>
          <a:p>
            <a:r>
              <a:rPr lang="en-IN" dirty="0"/>
              <a:t>Live streaming Output:</a:t>
            </a:r>
          </a:p>
        </p:txBody>
      </p:sp>
      <p:pic>
        <p:nvPicPr>
          <p:cNvPr id="5" name="Picture 4">
            <a:extLst>
              <a:ext uri="{FF2B5EF4-FFF2-40B4-BE49-F238E27FC236}">
                <a16:creationId xmlns:a16="http://schemas.microsoft.com/office/drawing/2014/main" id="{9076BB32-39A1-4046-8933-F4B7E08F44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1114" y="1049119"/>
            <a:ext cx="9263406" cy="5789629"/>
          </a:xfrm>
          <a:prstGeom prst="rect">
            <a:avLst/>
          </a:prstGeom>
        </p:spPr>
      </p:pic>
      <p:sp>
        <p:nvSpPr>
          <p:cNvPr id="6" name="Rectangle 5">
            <a:extLst>
              <a:ext uri="{FF2B5EF4-FFF2-40B4-BE49-F238E27FC236}">
                <a16:creationId xmlns:a16="http://schemas.microsoft.com/office/drawing/2014/main" id="{66E34C66-3C6D-4264-BE3E-DFBAC6F2ACB8}"/>
              </a:ext>
            </a:extLst>
          </p:cNvPr>
          <p:cNvSpPr/>
          <p:nvPr/>
        </p:nvSpPr>
        <p:spPr>
          <a:xfrm>
            <a:off x="4205926" y="1767560"/>
            <a:ext cx="4213781" cy="461663"/>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2400" b="1" i="0" u="none" strike="noStrike" cap="none" spc="0" normalizeH="0" baseline="0" dirty="0">
                <a:ln>
                  <a:noFill/>
                </a:ln>
                <a:solidFill>
                  <a:srgbClr val="000000"/>
                </a:solidFill>
                <a:effectLst/>
                <a:uFillTx/>
                <a:latin typeface="+mn-lt"/>
                <a:ea typeface="+mn-ea"/>
                <a:cs typeface="+mn-cs"/>
                <a:sym typeface="Calibri"/>
              </a:rPr>
              <a:t>Zero Hour UAV Live Steaming</a:t>
            </a:r>
          </a:p>
        </p:txBody>
      </p:sp>
    </p:spTree>
    <p:extLst>
      <p:ext uri="{BB962C8B-B14F-4D97-AF65-F5344CB8AC3E}">
        <p14:creationId xmlns:p14="http://schemas.microsoft.com/office/powerpoint/2010/main" val="303499514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43-902A-48A7-9A55-77BE134CAAE7}"/>
              </a:ext>
            </a:extLst>
          </p:cNvPr>
          <p:cNvSpPr>
            <a:spLocks noGrp="1"/>
          </p:cNvSpPr>
          <p:nvPr>
            <p:ph type="title"/>
          </p:nvPr>
        </p:nvSpPr>
        <p:spPr/>
        <p:txBody>
          <a:bodyPr/>
          <a:lstStyle/>
          <a:p>
            <a:r>
              <a:rPr lang="en-US" dirty="0"/>
              <a:t>NEO-6M GPS Module with Raspberry</a:t>
            </a:r>
            <a:endParaRPr lang="en-IN" dirty="0"/>
          </a:p>
        </p:txBody>
      </p:sp>
      <p:pic>
        <p:nvPicPr>
          <p:cNvPr id="5" name="Picture 4">
            <a:extLst>
              <a:ext uri="{FF2B5EF4-FFF2-40B4-BE49-F238E27FC236}">
                <a16:creationId xmlns:a16="http://schemas.microsoft.com/office/drawing/2014/main" id="{1DF8CE42-8FF4-43E8-B946-26780E1EC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965960"/>
            <a:ext cx="7315200" cy="4023360"/>
          </a:xfrm>
          <a:prstGeom prst="rect">
            <a:avLst/>
          </a:prstGeom>
        </p:spPr>
      </p:pic>
    </p:spTree>
    <p:extLst>
      <p:ext uri="{BB962C8B-B14F-4D97-AF65-F5344CB8AC3E}">
        <p14:creationId xmlns:p14="http://schemas.microsoft.com/office/powerpoint/2010/main" val="25801514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A83176-04ED-4E3E-B140-05AC2E80C7DA}"/>
              </a:ext>
            </a:extLst>
          </p:cNvPr>
          <p:cNvPicPr>
            <a:picLocks noChangeAspect="1"/>
          </p:cNvPicPr>
          <p:nvPr/>
        </p:nvPicPr>
        <p:blipFill rotWithShape="1">
          <a:blip r:embed="rId2">
            <a:extLst>
              <a:ext uri="{28A0092B-C50C-407E-A947-70E740481C1C}">
                <a14:useLocalDpi xmlns:a14="http://schemas.microsoft.com/office/drawing/2010/main" val="0"/>
              </a:ext>
            </a:extLst>
          </a:blip>
          <a:srcRect l="8217" t="10712" r="34253" b="6061"/>
          <a:stretch/>
        </p:blipFill>
        <p:spPr>
          <a:xfrm>
            <a:off x="1603540" y="1058503"/>
            <a:ext cx="8343900" cy="5431852"/>
          </a:xfrm>
          <a:prstGeom prst="rect">
            <a:avLst/>
          </a:prstGeom>
        </p:spPr>
      </p:pic>
      <p:sp>
        <p:nvSpPr>
          <p:cNvPr id="2" name="TextBox 1">
            <a:extLst>
              <a:ext uri="{FF2B5EF4-FFF2-40B4-BE49-F238E27FC236}">
                <a16:creationId xmlns:a16="http://schemas.microsoft.com/office/drawing/2014/main" id="{58D2CE36-1018-4395-9E3E-13AF75B5E55F}"/>
              </a:ext>
            </a:extLst>
          </p:cNvPr>
          <p:cNvSpPr txBox="1"/>
          <p:nvPr/>
        </p:nvSpPr>
        <p:spPr>
          <a:xfrm>
            <a:off x="5302577" y="443061"/>
            <a:ext cx="374244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Final Resu</a:t>
            </a:r>
            <a:r>
              <a:rPr lang="en-IN" dirty="0"/>
              <a:t>lt</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7952981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roblem Statement"/>
          <p:cNvSpPr txBox="1">
            <a:spLocks noGrp="1"/>
          </p:cNvSpPr>
          <p:nvPr>
            <p:ph type="title"/>
          </p:nvPr>
        </p:nvSpPr>
        <p:spPr>
          <a:prstGeom prst="rect">
            <a:avLst/>
          </a:prstGeom>
        </p:spPr>
        <p:txBody>
          <a:bodyPr/>
          <a:lstStyle>
            <a:lvl1pPr>
              <a:defRPr b="1"/>
            </a:lvl1pPr>
          </a:lstStyle>
          <a:p>
            <a:r>
              <a:t>Problem Statement</a:t>
            </a:r>
          </a:p>
        </p:txBody>
      </p:sp>
      <p:sp>
        <p:nvSpPr>
          <p:cNvPr id="101" name="Many rural peoples lost their life due to improper first aid at the time of emergency.…"/>
          <p:cNvSpPr txBox="1">
            <a:spLocks noGrp="1"/>
          </p:cNvSpPr>
          <p:nvPr>
            <p:ph type="body" idx="1"/>
          </p:nvPr>
        </p:nvSpPr>
        <p:spPr>
          <a:prstGeom prst="rect">
            <a:avLst/>
          </a:prstGeom>
        </p:spPr>
        <p:txBody>
          <a:bodyPr/>
          <a:lstStyle/>
          <a:p>
            <a:r>
              <a:t>Many rural peoples lost their life due to improper first aid at the time of emergency.</a:t>
            </a:r>
          </a:p>
          <a:p>
            <a:r>
              <a:t>Many people in cities lost their life in emergency case due to traffic or not reaching hospital on time.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bjective"/>
          <p:cNvSpPr txBox="1">
            <a:spLocks noGrp="1"/>
          </p:cNvSpPr>
          <p:nvPr>
            <p:ph type="title"/>
          </p:nvPr>
        </p:nvSpPr>
        <p:spPr>
          <a:prstGeom prst="rect">
            <a:avLst/>
          </a:prstGeom>
        </p:spPr>
        <p:txBody>
          <a:bodyPr/>
          <a:lstStyle/>
          <a:p>
            <a:r>
              <a:t>Objective</a:t>
            </a:r>
          </a:p>
        </p:txBody>
      </p:sp>
      <p:sp>
        <p:nvSpPr>
          <p:cNvPr id="104" name="To develop an autonomous UAV that has all the features that are available in a emergency level life saving ambulance that can reach the accident spot or the rural region on time.…"/>
          <p:cNvSpPr txBox="1">
            <a:spLocks noGrp="1"/>
          </p:cNvSpPr>
          <p:nvPr>
            <p:ph type="body" idx="1"/>
          </p:nvPr>
        </p:nvSpPr>
        <p:spPr>
          <a:prstGeom prst="rect">
            <a:avLst/>
          </a:prstGeom>
        </p:spPr>
        <p:txBody>
          <a:bodyPr/>
          <a:lstStyle/>
          <a:p>
            <a:r>
              <a:rPr lang="en-US" dirty="0"/>
              <a:t>The goal of our project, the air ambulance comes to the rescue situation, equipped with first aid and basic surgical kit. The air ambulance can reach the accident area within minutes and deploy necessary emergency supply </a:t>
            </a:r>
          </a:p>
          <a:p>
            <a:pPr algn="ct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F190-1B1E-417E-8C03-DE93B990686B}"/>
              </a:ext>
            </a:extLst>
          </p:cNvPr>
          <p:cNvSpPr>
            <a:spLocks noGrp="1"/>
          </p:cNvSpPr>
          <p:nvPr>
            <p:ph type="title"/>
          </p:nvPr>
        </p:nvSpPr>
        <p:spPr/>
        <p:txBody>
          <a:bodyPr/>
          <a:lstStyle/>
          <a:p>
            <a:r>
              <a:rPr lang="en-IN" dirty="0"/>
              <a:t>CONSTRUCTION</a:t>
            </a:r>
          </a:p>
        </p:txBody>
      </p:sp>
      <p:sp>
        <p:nvSpPr>
          <p:cNvPr id="3" name="Text Placeholder 2">
            <a:extLst>
              <a:ext uri="{FF2B5EF4-FFF2-40B4-BE49-F238E27FC236}">
                <a16:creationId xmlns:a16="http://schemas.microsoft.com/office/drawing/2014/main" id="{70B5C357-BF1B-4B0D-8CD2-59E6EF755B04}"/>
              </a:ext>
            </a:extLst>
          </p:cNvPr>
          <p:cNvSpPr>
            <a:spLocks noGrp="1"/>
          </p:cNvSpPr>
          <p:nvPr>
            <p:ph type="body" idx="1"/>
          </p:nvPr>
        </p:nvSpPr>
        <p:spPr>
          <a:xfrm>
            <a:off x="838200" y="1825624"/>
            <a:ext cx="10515600" cy="4829175"/>
          </a:xfrm>
        </p:spPr>
        <p:txBody>
          <a:bodyPr>
            <a:normAutofit fontScale="47500" lnSpcReduction="20000"/>
          </a:bodyPr>
          <a:lstStyle/>
          <a:p>
            <a:r>
              <a:rPr lang="en-IN" sz="4500" dirty="0"/>
              <a:t>The main components are used in </a:t>
            </a:r>
            <a:r>
              <a:rPr lang="en-IN" sz="4500" dirty="0" err="1"/>
              <a:t>hexacopter</a:t>
            </a:r>
            <a:r>
              <a:rPr lang="en-IN" sz="4500" dirty="0"/>
              <a:t> drone is as Follows</a:t>
            </a:r>
          </a:p>
          <a:p>
            <a:r>
              <a:rPr lang="en-IN" sz="4500" dirty="0"/>
              <a:t>1) Frame :-HJ550mm Plastic </a:t>
            </a:r>
            <a:r>
              <a:rPr lang="en-IN" sz="4500" dirty="0" err="1"/>
              <a:t>Fiber</a:t>
            </a:r>
            <a:r>
              <a:rPr lang="en-IN" sz="4500" dirty="0"/>
              <a:t> Frame</a:t>
            </a:r>
          </a:p>
          <a:p>
            <a:r>
              <a:rPr lang="en-IN" sz="4500" dirty="0"/>
              <a:t>2) Motors : Six 1000KV BLDC motors</a:t>
            </a:r>
          </a:p>
          <a:p>
            <a:r>
              <a:rPr lang="en-IN" sz="4500" dirty="0"/>
              <a:t>3) Electronic speed controller(ESC): 30amp Simon</a:t>
            </a:r>
          </a:p>
          <a:p>
            <a:r>
              <a:rPr lang="en-IN" sz="4500" dirty="0"/>
              <a:t>4) Flight Controller :</a:t>
            </a:r>
            <a:r>
              <a:rPr lang="en-IN" sz="4500" dirty="0" err="1"/>
              <a:t>Picxhawak</a:t>
            </a:r>
            <a:r>
              <a:rPr lang="en-IN" sz="4500" dirty="0"/>
              <a:t> flight controller</a:t>
            </a:r>
          </a:p>
          <a:p>
            <a:r>
              <a:rPr lang="en-IN" sz="4500" dirty="0"/>
              <a:t>5) Battery :5200mAH </a:t>
            </a:r>
            <a:r>
              <a:rPr lang="en-IN" sz="4500" dirty="0" err="1"/>
              <a:t>Lipo</a:t>
            </a:r>
            <a:endParaRPr lang="en-IN" sz="4500" dirty="0"/>
          </a:p>
          <a:p>
            <a:r>
              <a:rPr lang="en-IN" sz="4500" dirty="0"/>
              <a:t>6) GPS module :M7N</a:t>
            </a:r>
          </a:p>
          <a:p>
            <a:r>
              <a:rPr lang="en-IN" sz="4500" dirty="0"/>
              <a:t>7) Transmitter:FSi6 </a:t>
            </a:r>
            <a:r>
              <a:rPr lang="en-IN" sz="4500" dirty="0" err="1"/>
              <a:t>Flysky</a:t>
            </a:r>
            <a:endParaRPr lang="en-IN" sz="4500" dirty="0"/>
          </a:p>
          <a:p>
            <a:r>
              <a:rPr lang="en-IN" sz="4500" dirty="0"/>
              <a:t>8) Receiver:6 channel fsi6</a:t>
            </a:r>
          </a:p>
          <a:p>
            <a:r>
              <a:rPr lang="en-IN" sz="4500" dirty="0"/>
              <a:t>9) Telemetry module :433MH</a:t>
            </a:r>
          </a:p>
          <a:p>
            <a:r>
              <a:rPr lang="en-IN" sz="4500" dirty="0"/>
              <a:t>10) Propeller:10*4.5</a:t>
            </a:r>
          </a:p>
          <a:p>
            <a:r>
              <a:rPr lang="en-IN" sz="4500" dirty="0"/>
              <a:t>11) Raspberry Pi 3 b+</a:t>
            </a:r>
          </a:p>
          <a:p>
            <a:r>
              <a:rPr lang="en-IN" sz="4500" dirty="0"/>
              <a:t>12 ) </a:t>
            </a:r>
            <a:r>
              <a:rPr lang="en-IN" sz="4500" dirty="0" err="1"/>
              <a:t>Tft</a:t>
            </a:r>
            <a:r>
              <a:rPr lang="en-IN" sz="4500" dirty="0"/>
              <a:t> control </a:t>
            </a:r>
          </a:p>
          <a:p>
            <a:endParaRPr lang="en-IN" dirty="0"/>
          </a:p>
          <a:p>
            <a:endParaRPr lang="en-IN" dirty="0"/>
          </a:p>
        </p:txBody>
      </p:sp>
    </p:spTree>
    <p:extLst>
      <p:ext uri="{BB962C8B-B14F-4D97-AF65-F5344CB8AC3E}">
        <p14:creationId xmlns:p14="http://schemas.microsoft.com/office/powerpoint/2010/main" val="21364770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A8F7-F3D8-4BA2-8247-A6F78E8AF14B}"/>
              </a:ext>
            </a:extLst>
          </p:cNvPr>
          <p:cNvSpPr>
            <a:spLocks noGrp="1"/>
          </p:cNvSpPr>
          <p:nvPr>
            <p:ph type="title"/>
          </p:nvPr>
        </p:nvSpPr>
        <p:spPr/>
        <p:txBody>
          <a:bodyPr/>
          <a:lstStyle/>
          <a:p>
            <a:r>
              <a:rPr lang="en-IN" dirty="0"/>
              <a:t>HEXACOPTER DESIGN</a:t>
            </a:r>
          </a:p>
        </p:txBody>
      </p:sp>
      <p:sp>
        <p:nvSpPr>
          <p:cNvPr id="3" name="Text Placeholder 2">
            <a:extLst>
              <a:ext uri="{FF2B5EF4-FFF2-40B4-BE49-F238E27FC236}">
                <a16:creationId xmlns:a16="http://schemas.microsoft.com/office/drawing/2014/main" id="{73C32B49-19B4-43F0-BBF1-5C9151D3CEE2}"/>
              </a:ext>
            </a:extLst>
          </p:cNvPr>
          <p:cNvSpPr>
            <a:spLocks noGrp="1"/>
          </p:cNvSpPr>
          <p:nvPr>
            <p:ph type="body" idx="1"/>
          </p:nvPr>
        </p:nvSpPr>
        <p:spPr/>
        <p:txBody>
          <a:bodyPr/>
          <a:lstStyle/>
          <a:p>
            <a:r>
              <a:rPr lang="en-US" dirty="0"/>
              <a:t>It is implementation of Quad copter for more stability and strength. The use of drone as air ambulance. For this reason , the first step is to develop a </a:t>
            </a:r>
            <a:r>
              <a:rPr lang="en-US" dirty="0" err="1"/>
              <a:t>hexacopter</a:t>
            </a:r>
            <a:endParaRPr lang="en-US" dirty="0"/>
          </a:p>
          <a:p>
            <a:r>
              <a:rPr lang="en-US" dirty="0"/>
              <a:t>Both the torque and thrust are produced by every </a:t>
            </a:r>
            <a:r>
              <a:rPr lang="en-US" dirty="0" err="1"/>
              <a:t>hexacopter</a:t>
            </a:r>
            <a:r>
              <a:rPr lang="en-US" dirty="0"/>
              <a:t> and it is produced about its COR (center of rotation). In addition to this a drag force is also produced in opposite direction to its Flights. Every </a:t>
            </a:r>
            <a:r>
              <a:rPr lang="en-US" dirty="0" err="1"/>
              <a:t>hexacopter</a:t>
            </a:r>
            <a:endParaRPr lang="en-US" dirty="0"/>
          </a:p>
          <a:p>
            <a:r>
              <a:rPr lang="en-US" dirty="0"/>
              <a:t>This way, the propellers fixed on the motors can be used for the flight of the </a:t>
            </a:r>
            <a:r>
              <a:rPr lang="en-US" dirty="0" err="1"/>
              <a:t>hexacopter</a:t>
            </a:r>
            <a:r>
              <a:rPr lang="en-US" dirty="0"/>
              <a:t> in all direction. </a:t>
            </a:r>
            <a:endParaRPr lang="en-IN" dirty="0"/>
          </a:p>
        </p:txBody>
      </p:sp>
    </p:spTree>
    <p:extLst>
      <p:ext uri="{BB962C8B-B14F-4D97-AF65-F5344CB8AC3E}">
        <p14:creationId xmlns:p14="http://schemas.microsoft.com/office/powerpoint/2010/main" val="9393770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3325-DA19-4D5B-9A66-6C2886C65F6A}"/>
              </a:ext>
            </a:extLst>
          </p:cNvPr>
          <p:cNvSpPr>
            <a:spLocks noGrp="1"/>
          </p:cNvSpPr>
          <p:nvPr>
            <p:ph type="title"/>
          </p:nvPr>
        </p:nvSpPr>
        <p:spPr/>
        <p:txBody>
          <a:bodyPr/>
          <a:lstStyle/>
          <a:p>
            <a:r>
              <a:rPr lang="en-IN" dirty="0"/>
              <a:t>Block Diagram</a:t>
            </a:r>
          </a:p>
        </p:txBody>
      </p:sp>
      <p:pic>
        <p:nvPicPr>
          <p:cNvPr id="7" name="Picture 6">
            <a:extLst>
              <a:ext uri="{FF2B5EF4-FFF2-40B4-BE49-F238E27FC236}">
                <a16:creationId xmlns:a16="http://schemas.microsoft.com/office/drawing/2014/main" id="{0E1579EF-0C68-47FC-A9D3-1C402820CB6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2273301" y="1464016"/>
            <a:ext cx="6386512" cy="5028859"/>
          </a:xfrm>
          <a:prstGeom prst="rect">
            <a:avLst/>
          </a:prstGeom>
        </p:spPr>
      </p:pic>
    </p:spTree>
    <p:extLst>
      <p:ext uri="{BB962C8B-B14F-4D97-AF65-F5344CB8AC3E}">
        <p14:creationId xmlns:p14="http://schemas.microsoft.com/office/powerpoint/2010/main" val="21212502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a:extLst>
              <a:ext uri="{FF2B5EF4-FFF2-40B4-BE49-F238E27FC236}">
                <a16:creationId xmlns:a16="http://schemas.microsoft.com/office/drawing/2014/main" id="{FABB5C0E-76EB-4C49-92C0-0418CF576494}"/>
              </a:ext>
            </a:extLst>
          </p:cNvPr>
          <p:cNvSpPr>
            <a:spLocks noChangeAspect="1" noChangeArrowheads="1"/>
          </p:cNvSpPr>
          <p:nvPr/>
        </p:nvSpPr>
        <p:spPr bwMode="auto">
          <a:xfrm>
            <a:off x="3670300" y="3276600"/>
            <a:ext cx="2578100" cy="2578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3D52CF89-1F84-4093-89BD-D6B6F4C76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25" y="461962"/>
            <a:ext cx="7600950" cy="5934075"/>
          </a:xfrm>
          <a:prstGeom prst="rect">
            <a:avLst/>
          </a:prstGeom>
        </p:spPr>
      </p:pic>
    </p:spTree>
    <p:extLst>
      <p:ext uri="{BB962C8B-B14F-4D97-AF65-F5344CB8AC3E}">
        <p14:creationId xmlns:p14="http://schemas.microsoft.com/office/powerpoint/2010/main" val="712004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3536-8447-457E-A08A-7487D912DBD3}"/>
              </a:ext>
            </a:extLst>
          </p:cNvPr>
          <p:cNvSpPr>
            <a:spLocks noGrp="1"/>
          </p:cNvSpPr>
          <p:nvPr>
            <p:ph type="title"/>
          </p:nvPr>
        </p:nvSpPr>
        <p:spPr/>
        <p:txBody>
          <a:bodyPr/>
          <a:lstStyle/>
          <a:p>
            <a:r>
              <a:rPr lang="en-IN" dirty="0"/>
              <a:t>Mission planner </a:t>
            </a:r>
          </a:p>
        </p:txBody>
      </p:sp>
      <p:pic>
        <p:nvPicPr>
          <p:cNvPr id="5" name="Picture 4">
            <a:extLst>
              <a:ext uri="{FF2B5EF4-FFF2-40B4-BE49-F238E27FC236}">
                <a16:creationId xmlns:a16="http://schemas.microsoft.com/office/drawing/2014/main" id="{938958F7-D9D5-40D7-90BC-15D533044FD0}"/>
              </a:ext>
            </a:extLst>
          </p:cNvPr>
          <p:cNvPicPr>
            <a:picLocks noChangeAspect="1"/>
          </p:cNvPicPr>
          <p:nvPr/>
        </p:nvPicPr>
        <p:blipFill rotWithShape="1">
          <a:blip r:embed="rId2"/>
          <a:srcRect r="54460"/>
          <a:stretch/>
        </p:blipFill>
        <p:spPr>
          <a:xfrm>
            <a:off x="1828800" y="1996870"/>
            <a:ext cx="7721600" cy="4496005"/>
          </a:xfrm>
          <a:prstGeom prst="rect">
            <a:avLst/>
          </a:prstGeom>
        </p:spPr>
      </p:pic>
    </p:spTree>
    <p:extLst>
      <p:ext uri="{BB962C8B-B14F-4D97-AF65-F5344CB8AC3E}">
        <p14:creationId xmlns:p14="http://schemas.microsoft.com/office/powerpoint/2010/main" val="5943034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EF56-FD79-4F8C-B5E5-F2C1E0FB4112}"/>
              </a:ext>
            </a:extLst>
          </p:cNvPr>
          <p:cNvSpPr>
            <a:spLocks noGrp="1"/>
          </p:cNvSpPr>
          <p:nvPr>
            <p:ph type="title"/>
          </p:nvPr>
        </p:nvSpPr>
        <p:spPr>
          <a:xfrm>
            <a:off x="838200" y="134144"/>
            <a:ext cx="10515600" cy="1325563"/>
          </a:xfrm>
        </p:spPr>
        <p:txBody>
          <a:bodyPr/>
          <a:lstStyle/>
          <a:p>
            <a:r>
              <a:rPr lang="en-IN" dirty="0"/>
              <a:t>GPS Automation</a:t>
            </a:r>
          </a:p>
        </p:txBody>
      </p:sp>
      <p:pic>
        <p:nvPicPr>
          <p:cNvPr id="6" name="Picture 5">
            <a:extLst>
              <a:ext uri="{FF2B5EF4-FFF2-40B4-BE49-F238E27FC236}">
                <a16:creationId xmlns:a16="http://schemas.microsoft.com/office/drawing/2014/main" id="{845D4D3E-9A5F-4C04-B3D9-E36BB551EC33}"/>
              </a:ext>
            </a:extLst>
          </p:cNvPr>
          <p:cNvPicPr>
            <a:picLocks noChangeAspect="1"/>
          </p:cNvPicPr>
          <p:nvPr/>
        </p:nvPicPr>
        <p:blipFill>
          <a:blip r:embed="rId2"/>
          <a:stretch>
            <a:fillRect/>
          </a:stretch>
        </p:blipFill>
        <p:spPr>
          <a:xfrm>
            <a:off x="1443037" y="1271588"/>
            <a:ext cx="9199563" cy="5452268"/>
          </a:xfrm>
          <a:prstGeom prst="rect">
            <a:avLst/>
          </a:prstGeom>
        </p:spPr>
      </p:pic>
    </p:spTree>
    <p:extLst>
      <p:ext uri="{BB962C8B-B14F-4D97-AF65-F5344CB8AC3E}">
        <p14:creationId xmlns:p14="http://schemas.microsoft.com/office/powerpoint/2010/main" val="4044850048"/>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225</TotalTime>
  <Words>644</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Gilroy-Regular</vt:lpstr>
      <vt:lpstr>Guardian Sans Web</vt:lpstr>
      <vt:lpstr>Helvetica</vt:lpstr>
      <vt:lpstr>Times New Roman</vt:lpstr>
      <vt:lpstr>Office Theme</vt:lpstr>
      <vt:lpstr>PowerPoint Presentation</vt:lpstr>
      <vt:lpstr>Problem Statement</vt:lpstr>
      <vt:lpstr>Objective</vt:lpstr>
      <vt:lpstr>CONSTRUCTION</vt:lpstr>
      <vt:lpstr>HEXACOPTER DESIGN</vt:lpstr>
      <vt:lpstr>Block Diagram</vt:lpstr>
      <vt:lpstr>PowerPoint Presentation</vt:lpstr>
      <vt:lpstr>Mission planner </vt:lpstr>
      <vt:lpstr>GPS Automation</vt:lpstr>
      <vt:lpstr>PowerPoint Presentation</vt:lpstr>
      <vt:lpstr>Zero Hour UAV Communication.</vt:lpstr>
      <vt:lpstr> Interactive Voice Response (IVR) </vt:lpstr>
      <vt:lpstr>Materials Required</vt:lpstr>
      <vt:lpstr>PowerPoint Presentation</vt:lpstr>
      <vt:lpstr>Live streaming in Raspberry Pi</vt:lpstr>
      <vt:lpstr>Live streaming Output:</vt:lpstr>
      <vt:lpstr>NEO-6M GPS Module with Raspberry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Kanagarajan 😃😃</dc:creator>
  <cp:lastModifiedBy>VISHAL</cp:lastModifiedBy>
  <cp:revision>5</cp:revision>
  <dcterms:modified xsi:type="dcterms:W3CDTF">2022-04-20T06:04:04Z</dcterms:modified>
</cp:coreProperties>
</file>