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7"/>
  </p:normalViewPr>
  <p:slideViewPr>
    <p:cSldViewPr snapToGrid="0">
      <p:cViewPr>
        <p:scale>
          <a:sx n="130" d="100"/>
          <a:sy n="130" d="100"/>
        </p:scale>
        <p:origin x="14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dce74b6f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dce74b6f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dce74b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dce74b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dce74b6f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dce74b6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dce74b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dce74b6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dce74b6f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dce74b6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dce74b6f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dce74b6f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dce74b6f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dce74b6f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dce74b6f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dce74b6f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
        <p:cNvGrpSpPr/>
        <p:nvPr/>
      </p:nvGrpSpPr>
      <p:grpSpPr>
        <a:xfrm>
          <a:off x="0" y="0"/>
          <a:ext cx="0" cy="0"/>
          <a:chOff x="0" y="0"/>
          <a:chExt cx="0" cy="0"/>
        </a:xfrm>
      </p:grpSpPr>
      <p:sp>
        <p:nvSpPr>
          <p:cNvPr id="15" name="Google Shape;15;p2"/>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38200" y="6276731"/>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2">
            <a:alphaModFix/>
          </a:blip>
          <a:srcRect/>
          <a:stretch/>
        </p:blipFill>
        <p:spPr>
          <a:xfrm>
            <a:off x="0" y="0"/>
            <a:ext cx="12192002" cy="6858000"/>
          </a:xfrm>
          <a:prstGeom prst="rect">
            <a:avLst/>
          </a:prstGeom>
          <a:noFill/>
          <a:ln>
            <a:noFill/>
          </a:ln>
        </p:spPr>
      </p:pic>
      <p:pic>
        <p:nvPicPr>
          <p:cNvPr id="18" name="Google Shape;18;p2"/>
          <p:cNvPicPr preferRelativeResize="0"/>
          <p:nvPr/>
        </p:nvPicPr>
        <p:blipFill rotWithShape="1">
          <a:blip r:embed="rId3">
            <a:alphaModFix/>
          </a:blip>
          <a:srcRect/>
          <a:stretch/>
        </p:blipFill>
        <p:spPr>
          <a:xfrm>
            <a:off x="283029" y="254000"/>
            <a:ext cx="1611086" cy="16110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38198"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2"/>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896816"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3"/>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sldNum" idx="12"/>
          </p:nvPr>
        </p:nvSpPr>
        <p:spPr>
          <a:xfrm>
            <a:off x="839788" y="626256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4"/>
          <p:cNvSpPr>
            <a:spLocks noGrp="1"/>
          </p:cNvSpPr>
          <p:nvPr>
            <p:ph type="pic" idx="2"/>
          </p:nvPr>
        </p:nvSpPr>
        <p:spPr>
          <a:xfrm>
            <a:off x="5183188" y="987425"/>
            <a:ext cx="6172200" cy="4873625"/>
          </a:xfrm>
          <a:prstGeom prst="rect">
            <a:avLst/>
          </a:prstGeom>
          <a:noFill/>
          <a:ln>
            <a:noFill/>
          </a:ln>
        </p:spPr>
      </p:sp>
      <p:sp>
        <p:nvSpPr>
          <p:cNvPr id="79" name="Google Shape;79;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4"/>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4"/>
          <p:cNvSpPr txBox="1">
            <a:spLocks noGrp="1"/>
          </p:cNvSpPr>
          <p:nvPr>
            <p:ph type="sldNum" idx="12"/>
          </p:nvPr>
        </p:nvSpPr>
        <p:spPr>
          <a:xfrm>
            <a:off x="839788"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rot="5400000">
            <a:off x="4123592" y="-1632437"/>
            <a:ext cx="4290646" cy="108614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838198" y="626256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rot="5400000">
            <a:off x="7585686" y="1853101"/>
            <a:ext cx="5590198" cy="26142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6"/>
          <p:cNvSpPr txBox="1">
            <a:spLocks noGrp="1"/>
          </p:cNvSpPr>
          <p:nvPr>
            <p:ph type="body" idx="1"/>
          </p:nvPr>
        </p:nvSpPr>
        <p:spPr>
          <a:xfrm rot="5400000">
            <a:off x="2108078" y="-904753"/>
            <a:ext cx="5590198" cy="812995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838200"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199" y="1825625"/>
            <a:ext cx="5421923" cy="4164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body" idx="2"/>
          </p:nvPr>
        </p:nvSpPr>
        <p:spPr>
          <a:xfrm>
            <a:off x="6447691" y="1825625"/>
            <a:ext cx="5251937" cy="4164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38198" y="6266718"/>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199" y="1652955"/>
            <a:ext cx="10861431" cy="42906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38198" y="626256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spTree>
      <p:nvGrpSpPr>
        <p:cNvPr id="1" name="Shape 30"/>
        <p:cNvGrpSpPr/>
        <p:nvPr/>
      </p:nvGrpSpPr>
      <p:grpSpPr>
        <a:xfrm>
          <a:off x="0" y="0"/>
          <a:ext cx="0" cy="0"/>
          <a:chOff x="0" y="0"/>
          <a:chExt cx="0" cy="0"/>
        </a:xfrm>
      </p:grpSpPr>
      <p:pic>
        <p:nvPicPr>
          <p:cNvPr id="31" name="Google Shape;31;p5" descr="https://lh6.googleusercontent.com/fzpDY1pjG7uipc37KJk-y_n6Er8qDQBNTyieHUgS2tCYKNYGkC_6Xd811VK5vLc02rdFrHS1JPAjRLCAh26-6B2Lx-XCYE01-NAe9UhGMhoXqYypVwe1M9nd4HoKt1gGHdHVlGOLLRQtCYUua7QCCxU"/>
          <p:cNvPicPr preferRelativeResize="0"/>
          <p:nvPr/>
        </p:nvPicPr>
        <p:blipFill rotWithShape="1">
          <a:blip r:embed="rId2">
            <a:alphaModFix/>
          </a:blip>
          <a:srcRect/>
          <a:stretch/>
        </p:blipFill>
        <p:spPr>
          <a:xfrm>
            <a:off x="9376889" y="5262268"/>
            <a:ext cx="2815111" cy="15957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1523999" y="1122363"/>
            <a:ext cx="933156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ED1F24"/>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subTitle" idx="1"/>
          </p:nvPr>
        </p:nvSpPr>
        <p:spPr>
          <a:xfrm>
            <a:off x="1524000" y="3602038"/>
            <a:ext cx="9331568"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6"/>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1524000" y="6262566"/>
            <a:ext cx="235633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rgbClr val="B79857"/>
                </a:solidFill>
                <a:latin typeface="Arial"/>
                <a:ea typeface="Arial"/>
                <a:cs typeface="Arial"/>
                <a:sym typeface="Arial"/>
              </a:defRPr>
            </a:lvl1pPr>
            <a:lvl2pPr marL="0" lvl="1" indent="0" algn="l">
              <a:spcBef>
                <a:spcPts val="0"/>
              </a:spcBef>
              <a:buNone/>
              <a:defRPr sz="1200" b="0" i="0" u="none" strike="noStrike" cap="none">
                <a:solidFill>
                  <a:srgbClr val="B79857"/>
                </a:solidFill>
                <a:latin typeface="Arial"/>
                <a:ea typeface="Arial"/>
                <a:cs typeface="Arial"/>
                <a:sym typeface="Arial"/>
              </a:defRPr>
            </a:lvl2pPr>
            <a:lvl3pPr marL="0" lvl="2" indent="0" algn="l">
              <a:spcBef>
                <a:spcPts val="0"/>
              </a:spcBef>
              <a:buNone/>
              <a:defRPr sz="1200" b="0" i="0" u="none" strike="noStrike" cap="none">
                <a:solidFill>
                  <a:srgbClr val="B79857"/>
                </a:solidFill>
                <a:latin typeface="Arial"/>
                <a:ea typeface="Arial"/>
                <a:cs typeface="Arial"/>
                <a:sym typeface="Arial"/>
              </a:defRPr>
            </a:lvl3pPr>
            <a:lvl4pPr marL="0" lvl="3" indent="0" algn="l">
              <a:spcBef>
                <a:spcPts val="0"/>
              </a:spcBef>
              <a:buNone/>
              <a:defRPr sz="1200" b="0" i="0" u="none" strike="noStrike" cap="none">
                <a:solidFill>
                  <a:srgbClr val="B79857"/>
                </a:solidFill>
                <a:latin typeface="Arial"/>
                <a:ea typeface="Arial"/>
                <a:cs typeface="Arial"/>
                <a:sym typeface="Arial"/>
              </a:defRPr>
            </a:lvl4pPr>
            <a:lvl5pPr marL="0" lvl="4" indent="0" algn="l">
              <a:spcBef>
                <a:spcPts val="0"/>
              </a:spcBef>
              <a:buNone/>
              <a:defRPr sz="1200" b="0" i="0" u="none" strike="noStrike" cap="none">
                <a:solidFill>
                  <a:srgbClr val="B79857"/>
                </a:solidFill>
                <a:latin typeface="Arial"/>
                <a:ea typeface="Arial"/>
                <a:cs typeface="Arial"/>
                <a:sym typeface="Arial"/>
              </a:defRPr>
            </a:lvl5pPr>
            <a:lvl6pPr marL="0" lvl="5" indent="0" algn="l">
              <a:spcBef>
                <a:spcPts val="0"/>
              </a:spcBef>
              <a:buNone/>
              <a:defRPr sz="1200" b="0" i="0" u="none" strike="noStrike" cap="none">
                <a:solidFill>
                  <a:srgbClr val="B79857"/>
                </a:solidFill>
                <a:latin typeface="Arial"/>
                <a:ea typeface="Arial"/>
                <a:cs typeface="Arial"/>
                <a:sym typeface="Arial"/>
              </a:defRPr>
            </a:lvl6pPr>
            <a:lvl7pPr marL="0" lvl="6" indent="0" algn="l">
              <a:spcBef>
                <a:spcPts val="0"/>
              </a:spcBef>
              <a:buNone/>
              <a:defRPr sz="1200" b="0" i="0" u="none" strike="noStrike" cap="none">
                <a:solidFill>
                  <a:srgbClr val="B79857"/>
                </a:solidFill>
                <a:latin typeface="Arial"/>
                <a:ea typeface="Arial"/>
                <a:cs typeface="Arial"/>
                <a:sym typeface="Arial"/>
              </a:defRPr>
            </a:lvl7pPr>
            <a:lvl8pPr marL="0" lvl="7" indent="0" algn="l">
              <a:spcBef>
                <a:spcPts val="0"/>
              </a:spcBef>
              <a:buNone/>
              <a:defRPr sz="1200" b="0" i="0" u="none" strike="noStrike" cap="none">
                <a:solidFill>
                  <a:srgbClr val="B79857"/>
                </a:solidFill>
                <a:latin typeface="Arial"/>
                <a:ea typeface="Arial"/>
                <a:cs typeface="Arial"/>
                <a:sym typeface="Arial"/>
              </a:defRPr>
            </a:lvl8pPr>
            <a:lvl9pPr marL="0" lvl="8" indent="0" algn="l">
              <a:spcBef>
                <a:spcPts val="0"/>
              </a:spcBef>
              <a:buNone/>
              <a:defRPr sz="1200" b="0" i="0" u="none" strike="noStrike" cap="none">
                <a:solidFill>
                  <a:srgbClr val="B7985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7"/>
        <p:cNvGrpSpPr/>
        <p:nvPr/>
      </p:nvGrpSpPr>
      <p:grpSpPr>
        <a:xfrm>
          <a:off x="0" y="0"/>
          <a:ext cx="0" cy="0"/>
          <a:chOff x="0" y="0"/>
          <a:chExt cx="0" cy="0"/>
        </a:xfrm>
      </p:grpSpPr>
      <p:sp>
        <p:nvSpPr>
          <p:cNvPr id="38" name="Google Shape;38;p7"/>
          <p:cNvSpPr/>
          <p:nvPr/>
        </p:nvSpPr>
        <p:spPr>
          <a:xfrm>
            <a:off x="0" y="0"/>
            <a:ext cx="4572000" cy="6858000"/>
          </a:xfrm>
          <a:prstGeom prst="rect">
            <a:avLst/>
          </a:prstGeom>
          <a:solidFill>
            <a:srgbClr val="EDF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39" name="Google Shape;39;p7"/>
          <p:cNvSpPr/>
          <p:nvPr/>
        </p:nvSpPr>
        <p:spPr>
          <a:xfrm>
            <a:off x="4258897" y="0"/>
            <a:ext cx="79943" cy="6858000"/>
          </a:xfrm>
          <a:prstGeom prst="rect">
            <a:avLst/>
          </a:prstGeom>
          <a:solidFill>
            <a:srgbClr val="ED1F24"/>
          </a:solidFill>
          <a:ln w="12700" cap="flat" cmpd="sng">
            <a:solidFill>
              <a:srgbClr val="B798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7"/>
          <p:cNvSpPr/>
          <p:nvPr/>
        </p:nvSpPr>
        <p:spPr>
          <a:xfrm>
            <a:off x="4311651" y="0"/>
            <a:ext cx="7880349" cy="6858000"/>
          </a:xfrm>
          <a:prstGeom prst="rect">
            <a:avLst/>
          </a:prstGeom>
          <a:solidFill>
            <a:schemeClr val="dk1"/>
          </a:solidFill>
          <a:ln w="9525" cap="flat" cmpd="sng">
            <a:solidFill>
              <a:srgbClr val="223C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41" name="Google Shape;41;p7"/>
          <p:cNvSpPr txBox="1">
            <a:spLocks noGrp="1"/>
          </p:cNvSpPr>
          <p:nvPr>
            <p:ph type="ctrTitle"/>
          </p:nvPr>
        </p:nvSpPr>
        <p:spPr>
          <a:xfrm>
            <a:off x="4572000" y="2474036"/>
            <a:ext cx="7281333" cy="14650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sz="44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subTitle" idx="1"/>
          </p:nvPr>
        </p:nvSpPr>
        <p:spPr>
          <a:xfrm>
            <a:off x="4572000" y="4061661"/>
            <a:ext cx="6807200" cy="537968"/>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rgbClr val="FFFFFF"/>
              </a:buClr>
              <a:buSzPts val="3200"/>
              <a:buNone/>
              <a:defRPr sz="3200" b="0" i="0">
                <a:solidFill>
                  <a:srgbClr val="FFFFFF"/>
                </a:solidFill>
                <a:latin typeface="Arial"/>
                <a:ea typeface="Arial"/>
                <a:cs typeface="Arial"/>
                <a:sym typeface="Arial"/>
              </a:defRPr>
            </a:lvl1pPr>
            <a:lvl2pPr lvl="1" algn="ctr">
              <a:lnSpc>
                <a:spcPct val="90000"/>
              </a:lnSpc>
              <a:spcBef>
                <a:spcPts val="500"/>
              </a:spcBef>
              <a:spcAft>
                <a:spcPts val="0"/>
              </a:spcAft>
              <a:buClr>
                <a:srgbClr val="888888"/>
              </a:buClr>
              <a:buSzPts val="2800"/>
              <a:buNone/>
              <a:defRPr>
                <a:solidFill>
                  <a:srgbClr val="888888"/>
                </a:solidFill>
              </a:defRPr>
            </a:lvl2pPr>
            <a:lvl3pPr lvl="2" algn="ctr">
              <a:lnSpc>
                <a:spcPct val="90000"/>
              </a:lnSpc>
              <a:spcBef>
                <a:spcPts val="500"/>
              </a:spcBef>
              <a:spcAft>
                <a:spcPts val="0"/>
              </a:spcAft>
              <a:buClr>
                <a:srgbClr val="888888"/>
              </a:buClr>
              <a:buSzPts val="2400"/>
              <a:buNone/>
              <a:defRPr>
                <a:solidFill>
                  <a:srgbClr val="888888"/>
                </a:solidFill>
              </a:defRPr>
            </a:lvl3pPr>
            <a:lvl4pPr lvl="3" algn="ctr">
              <a:lnSpc>
                <a:spcPct val="90000"/>
              </a:lnSpc>
              <a:spcBef>
                <a:spcPts val="500"/>
              </a:spcBef>
              <a:spcAft>
                <a:spcPts val="0"/>
              </a:spcAft>
              <a:buClr>
                <a:srgbClr val="888888"/>
              </a:buClr>
              <a:buSzPts val="2000"/>
              <a:buNone/>
              <a:defRPr>
                <a:solidFill>
                  <a:srgbClr val="888888"/>
                </a:solidFill>
              </a:defRPr>
            </a:lvl4pPr>
            <a:lvl5pPr lvl="4" algn="ctr">
              <a:lnSpc>
                <a:spcPct val="90000"/>
              </a:lnSpc>
              <a:spcBef>
                <a:spcPts val="500"/>
              </a:spcBef>
              <a:spcAft>
                <a:spcPts val="0"/>
              </a:spcAft>
              <a:buClr>
                <a:srgbClr val="888888"/>
              </a:buClr>
              <a:buSzPts val="20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
        <p:nvSpPr>
          <p:cNvPr id="43" name="Google Shape;43;p7"/>
          <p:cNvSpPr txBox="1">
            <a:spLocks noGrp="1"/>
          </p:cNvSpPr>
          <p:nvPr>
            <p:ph type="body" idx="2"/>
          </p:nvPr>
        </p:nvSpPr>
        <p:spPr>
          <a:xfrm>
            <a:off x="4572001" y="5196418"/>
            <a:ext cx="5499100" cy="5122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800"/>
              <a:buFont typeface="Arial"/>
              <a:buNone/>
              <a:defRPr sz="2800">
                <a:solidFill>
                  <a:schemeClr val="lt1"/>
                </a:solidFill>
                <a:latin typeface="Arial"/>
                <a:ea typeface="Arial"/>
                <a:cs typeface="Arial"/>
                <a:sym typeface="Arial"/>
              </a:defRPr>
            </a:lvl1pPr>
            <a:lvl2pPr marL="914400" lvl="1" indent="-406400" algn="l">
              <a:lnSpc>
                <a:spcPct val="90000"/>
              </a:lnSpc>
              <a:spcBef>
                <a:spcPts val="500"/>
              </a:spcBef>
              <a:spcAft>
                <a:spcPts val="0"/>
              </a:spcAft>
              <a:buClr>
                <a:schemeClr val="lt1"/>
              </a:buClr>
              <a:buSzPts val="2800"/>
              <a:buChar char="•"/>
              <a:defRPr>
                <a:solidFill>
                  <a:schemeClr val="lt1"/>
                </a:solidFill>
              </a:defRPr>
            </a:lvl2pPr>
            <a:lvl3pPr marL="1371600" lvl="2" indent="-381000" algn="l">
              <a:lnSpc>
                <a:spcPct val="90000"/>
              </a:lnSpc>
              <a:spcBef>
                <a:spcPts val="500"/>
              </a:spcBef>
              <a:spcAft>
                <a:spcPts val="0"/>
              </a:spcAft>
              <a:buClr>
                <a:schemeClr val="lt1"/>
              </a:buClr>
              <a:buSzPts val="2400"/>
              <a:buChar char="•"/>
              <a:defRPr>
                <a:solidFill>
                  <a:schemeClr val="lt1"/>
                </a:solidFill>
              </a:defRPr>
            </a:lvl3pPr>
            <a:lvl4pPr marL="1828800" lvl="3" indent="-355600" algn="l">
              <a:lnSpc>
                <a:spcPct val="90000"/>
              </a:lnSpc>
              <a:spcBef>
                <a:spcPts val="500"/>
              </a:spcBef>
              <a:spcAft>
                <a:spcPts val="0"/>
              </a:spcAft>
              <a:buClr>
                <a:schemeClr val="lt1"/>
              </a:buClr>
              <a:buSzPts val="2000"/>
              <a:buChar char="•"/>
              <a:defRPr>
                <a:solidFill>
                  <a:schemeClr val="lt1"/>
                </a:solidFill>
              </a:defRPr>
            </a:lvl4pPr>
            <a:lvl5pPr marL="2286000" lvl="4" indent="-355600" algn="l">
              <a:lnSpc>
                <a:spcPct val="90000"/>
              </a:lnSpc>
              <a:spcBef>
                <a:spcPts val="500"/>
              </a:spcBef>
              <a:spcAft>
                <a:spcPts val="0"/>
              </a:spcAft>
              <a:buClr>
                <a:schemeClr val="lt1"/>
              </a:buClr>
              <a:buSzPts val="20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4" name="Google Shape;44;p7" descr="https://lh6.googleusercontent.com/fzpDY1pjG7uipc37KJk-y_n6Er8qDQBNTyieHUgS2tCYKNYGkC_6Xd811VK5vLc02rdFrHS1JPAjRLCAh26-6B2Lx-XCYE01-NAe9UhGMhoXqYypVwe1M9nd4HoKt1gGHdHVlGOLLRQtCYUua7QCCxU"/>
          <p:cNvPicPr preferRelativeResize="0"/>
          <p:nvPr/>
        </p:nvPicPr>
        <p:blipFill rotWithShape="1">
          <a:blip r:embed="rId2">
            <a:alphaModFix/>
          </a:blip>
          <a:srcRect/>
          <a:stretch/>
        </p:blipFill>
        <p:spPr>
          <a:xfrm>
            <a:off x="683740" y="2539129"/>
            <a:ext cx="2815111" cy="159573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with Caption">
  <p:cSld name="Image with Caption">
    <p:spTree>
      <p:nvGrpSpPr>
        <p:cNvPr id="1" name="Shape 45"/>
        <p:cNvGrpSpPr/>
        <p:nvPr/>
      </p:nvGrpSpPr>
      <p:grpSpPr>
        <a:xfrm>
          <a:off x="0" y="0"/>
          <a:ext cx="0" cy="0"/>
          <a:chOff x="0" y="0"/>
          <a:chExt cx="0" cy="0"/>
        </a:xfrm>
      </p:grpSpPr>
      <p:sp>
        <p:nvSpPr>
          <p:cNvPr id="46" name="Google Shape;46;p8"/>
          <p:cNvSpPr>
            <a:spLocks noGrp="1"/>
          </p:cNvSpPr>
          <p:nvPr>
            <p:ph type="pic" idx="2"/>
          </p:nvPr>
        </p:nvSpPr>
        <p:spPr>
          <a:xfrm>
            <a:off x="363415" y="2"/>
            <a:ext cx="11828585" cy="4915296"/>
          </a:xfrm>
          <a:prstGeom prst="rect">
            <a:avLst/>
          </a:prstGeom>
          <a:noFill/>
          <a:ln>
            <a:noFill/>
          </a:ln>
        </p:spPr>
      </p:sp>
      <p:sp>
        <p:nvSpPr>
          <p:cNvPr id="47" name="Google Shape;47;p8"/>
          <p:cNvSpPr txBox="1">
            <a:spLocks noGrp="1"/>
          </p:cNvSpPr>
          <p:nvPr>
            <p:ph type="body" idx="1"/>
          </p:nvPr>
        </p:nvSpPr>
        <p:spPr>
          <a:xfrm>
            <a:off x="363415" y="4915297"/>
            <a:ext cx="11831752" cy="968204"/>
          </a:xfrm>
          <a:prstGeom prst="rect">
            <a:avLst/>
          </a:prstGeom>
          <a:solidFill>
            <a:schemeClr val="dk1"/>
          </a:solidFill>
          <a:ln w="9525" cap="flat" cmpd="sng">
            <a:solidFill>
              <a:srgbClr val="B79857"/>
            </a:solidFill>
            <a:prstDash val="solid"/>
            <a:round/>
            <a:headEnd type="none" w="sm" len="sm"/>
            <a:tailEnd type="none" w="sm" len="sm"/>
          </a:ln>
        </p:spPr>
        <p:txBody>
          <a:bodyPr spcFirstLastPara="1" wrap="square" lIns="182875" tIns="45700" rIns="182875" bIns="45700" anchor="ctr" anchorCtr="0">
            <a:normAutofit/>
          </a:bodyPr>
          <a:lstStyle>
            <a:lvl1pPr marL="457200" lvl="0" indent="-228600" algn="l">
              <a:lnSpc>
                <a:spcPct val="90000"/>
              </a:lnSpc>
              <a:spcBef>
                <a:spcPts val="1000"/>
              </a:spcBef>
              <a:spcAft>
                <a:spcPts val="0"/>
              </a:spcAft>
              <a:buClr>
                <a:schemeClr val="lt1"/>
              </a:buClr>
              <a:buSzPts val="3600"/>
              <a:buNone/>
              <a:defRPr sz="3600">
                <a:solidFill>
                  <a:schemeClr val="lt1"/>
                </a:solidFill>
              </a:defRPr>
            </a:lvl1pPr>
            <a:lvl2pPr marL="914400" lvl="1" indent="-228600" algn="l">
              <a:lnSpc>
                <a:spcPct val="90000"/>
              </a:lnSpc>
              <a:spcBef>
                <a:spcPts val="500"/>
              </a:spcBef>
              <a:spcAft>
                <a:spcPts val="0"/>
              </a:spcAft>
              <a:buClr>
                <a:schemeClr val="lt1"/>
              </a:buClr>
              <a:buSzPts val="2800"/>
              <a:buNone/>
              <a:defRPr>
                <a:solidFill>
                  <a:schemeClr val="lt1"/>
                </a:solidFill>
              </a:defRPr>
            </a:lvl2pPr>
            <a:lvl3pPr marL="1371600" lvl="2" indent="-228600" algn="l">
              <a:lnSpc>
                <a:spcPct val="90000"/>
              </a:lnSpc>
              <a:spcBef>
                <a:spcPts val="500"/>
              </a:spcBef>
              <a:spcAft>
                <a:spcPts val="0"/>
              </a:spcAft>
              <a:buClr>
                <a:schemeClr val="lt1"/>
              </a:buClr>
              <a:buSzPts val="2400"/>
              <a:buNone/>
              <a:defRPr>
                <a:solidFill>
                  <a:schemeClr val="lt1"/>
                </a:solidFill>
              </a:defRPr>
            </a:lvl3pPr>
            <a:lvl4pPr marL="1828800" lvl="3" indent="-355600" algn="l">
              <a:lnSpc>
                <a:spcPct val="90000"/>
              </a:lnSpc>
              <a:spcBef>
                <a:spcPts val="500"/>
              </a:spcBef>
              <a:spcAft>
                <a:spcPts val="0"/>
              </a:spcAft>
              <a:buClr>
                <a:schemeClr val="lt1"/>
              </a:buClr>
              <a:buSzPts val="2000"/>
              <a:buChar char="•"/>
              <a:defRPr>
                <a:solidFill>
                  <a:schemeClr val="lt1"/>
                </a:solidFill>
              </a:defRPr>
            </a:lvl4pPr>
            <a:lvl5pPr marL="2286000" lvl="4" indent="-355600" algn="l">
              <a:lnSpc>
                <a:spcPct val="90000"/>
              </a:lnSpc>
              <a:spcBef>
                <a:spcPts val="500"/>
              </a:spcBef>
              <a:spcAft>
                <a:spcPts val="0"/>
              </a:spcAft>
              <a:buClr>
                <a:schemeClr val="lt1"/>
              </a:buClr>
              <a:buSzPts val="20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38200" y="6276731"/>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rgbClr val="B79857"/>
                </a:solidFill>
                <a:latin typeface="Arial"/>
                <a:ea typeface="Arial"/>
                <a:cs typeface="Arial"/>
                <a:sym typeface="Arial"/>
              </a:defRPr>
            </a:lvl1pPr>
            <a:lvl2pPr marL="0" lvl="1" indent="0" algn="l">
              <a:spcBef>
                <a:spcPts val="0"/>
              </a:spcBef>
              <a:buNone/>
              <a:defRPr sz="1200" b="0" i="0" u="none" strike="noStrike" cap="none">
                <a:solidFill>
                  <a:srgbClr val="B79857"/>
                </a:solidFill>
                <a:latin typeface="Arial"/>
                <a:ea typeface="Arial"/>
                <a:cs typeface="Arial"/>
                <a:sym typeface="Arial"/>
              </a:defRPr>
            </a:lvl2pPr>
            <a:lvl3pPr marL="0" lvl="2" indent="0" algn="l">
              <a:spcBef>
                <a:spcPts val="0"/>
              </a:spcBef>
              <a:buNone/>
              <a:defRPr sz="1200" b="0" i="0" u="none" strike="noStrike" cap="none">
                <a:solidFill>
                  <a:srgbClr val="B79857"/>
                </a:solidFill>
                <a:latin typeface="Arial"/>
                <a:ea typeface="Arial"/>
                <a:cs typeface="Arial"/>
                <a:sym typeface="Arial"/>
              </a:defRPr>
            </a:lvl3pPr>
            <a:lvl4pPr marL="0" lvl="3" indent="0" algn="l">
              <a:spcBef>
                <a:spcPts val="0"/>
              </a:spcBef>
              <a:buNone/>
              <a:defRPr sz="1200" b="0" i="0" u="none" strike="noStrike" cap="none">
                <a:solidFill>
                  <a:srgbClr val="B79857"/>
                </a:solidFill>
                <a:latin typeface="Arial"/>
                <a:ea typeface="Arial"/>
                <a:cs typeface="Arial"/>
                <a:sym typeface="Arial"/>
              </a:defRPr>
            </a:lvl4pPr>
            <a:lvl5pPr marL="0" lvl="4" indent="0" algn="l">
              <a:spcBef>
                <a:spcPts val="0"/>
              </a:spcBef>
              <a:buNone/>
              <a:defRPr sz="1200" b="0" i="0" u="none" strike="noStrike" cap="none">
                <a:solidFill>
                  <a:srgbClr val="B79857"/>
                </a:solidFill>
                <a:latin typeface="Arial"/>
                <a:ea typeface="Arial"/>
                <a:cs typeface="Arial"/>
                <a:sym typeface="Arial"/>
              </a:defRPr>
            </a:lvl5pPr>
            <a:lvl6pPr marL="0" lvl="5" indent="0" algn="l">
              <a:spcBef>
                <a:spcPts val="0"/>
              </a:spcBef>
              <a:buNone/>
              <a:defRPr sz="1200" b="0" i="0" u="none" strike="noStrike" cap="none">
                <a:solidFill>
                  <a:srgbClr val="B79857"/>
                </a:solidFill>
                <a:latin typeface="Arial"/>
                <a:ea typeface="Arial"/>
                <a:cs typeface="Arial"/>
                <a:sym typeface="Arial"/>
              </a:defRPr>
            </a:lvl6pPr>
            <a:lvl7pPr marL="0" lvl="6" indent="0" algn="l">
              <a:spcBef>
                <a:spcPts val="0"/>
              </a:spcBef>
              <a:buNone/>
              <a:defRPr sz="1200" b="0" i="0" u="none" strike="noStrike" cap="none">
                <a:solidFill>
                  <a:srgbClr val="B79857"/>
                </a:solidFill>
                <a:latin typeface="Arial"/>
                <a:ea typeface="Arial"/>
                <a:cs typeface="Arial"/>
                <a:sym typeface="Arial"/>
              </a:defRPr>
            </a:lvl7pPr>
            <a:lvl8pPr marL="0" lvl="7" indent="0" algn="l">
              <a:spcBef>
                <a:spcPts val="0"/>
              </a:spcBef>
              <a:buNone/>
              <a:defRPr sz="1200" b="0" i="0" u="none" strike="noStrike" cap="none">
                <a:solidFill>
                  <a:srgbClr val="B79857"/>
                </a:solidFill>
                <a:latin typeface="Arial"/>
                <a:ea typeface="Arial"/>
                <a:cs typeface="Arial"/>
                <a:sym typeface="Arial"/>
              </a:defRPr>
            </a:lvl8pPr>
            <a:lvl9pPr marL="0" lvl="8" indent="0" algn="l">
              <a:spcBef>
                <a:spcPts val="0"/>
              </a:spcBef>
              <a:buNone/>
              <a:defRPr sz="1200" b="0" i="0" u="none" strike="noStrike" cap="none">
                <a:solidFill>
                  <a:srgbClr val="B7985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31849" y="1709738"/>
            <a:ext cx="10809165" cy="20885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1F24"/>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831850" y="3956419"/>
            <a:ext cx="1080916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9"/>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831850" y="6265008"/>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839788" y="365125"/>
            <a:ext cx="1087156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839788" y="1681163"/>
            <a:ext cx="5420335"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0"/>
          <p:cNvSpPr txBox="1">
            <a:spLocks noGrp="1"/>
          </p:cNvSpPr>
          <p:nvPr>
            <p:ph type="body" idx="2"/>
          </p:nvPr>
        </p:nvSpPr>
        <p:spPr>
          <a:xfrm>
            <a:off x="839788" y="2505075"/>
            <a:ext cx="5420335" cy="35088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0"/>
          <p:cNvSpPr txBox="1">
            <a:spLocks noGrp="1"/>
          </p:cNvSpPr>
          <p:nvPr>
            <p:ph type="body" idx="3"/>
          </p:nvPr>
        </p:nvSpPr>
        <p:spPr>
          <a:xfrm>
            <a:off x="6471138" y="1681163"/>
            <a:ext cx="5240216"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0"/>
          <p:cNvSpPr txBox="1">
            <a:spLocks noGrp="1"/>
          </p:cNvSpPr>
          <p:nvPr>
            <p:ph type="body" idx="4"/>
          </p:nvPr>
        </p:nvSpPr>
        <p:spPr>
          <a:xfrm>
            <a:off x="6471138" y="2505075"/>
            <a:ext cx="5240216" cy="35088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0"/>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sldNum" idx="12"/>
          </p:nvPr>
        </p:nvSpPr>
        <p:spPr>
          <a:xfrm>
            <a:off x="839788" y="6265008"/>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 y="6087026"/>
            <a:ext cx="12191999" cy="770974"/>
          </a:xfrm>
          <a:prstGeom prst="rect">
            <a:avLst/>
          </a:prstGeom>
          <a:solidFill>
            <a:schemeClr val="dk1"/>
          </a:solidFill>
          <a:ln w="12700" cap="flat" cmpd="sng">
            <a:solidFill>
              <a:schemeClr val="dk1"/>
            </a:solidFill>
            <a:prstDash val="solid"/>
            <a:miter lim="800000"/>
            <a:headEnd type="none" w="sm" len="sm"/>
            <a:tailEnd type="none" w="sm" len="sm"/>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7;p1"/>
          <p:cNvSpPr/>
          <p:nvPr/>
        </p:nvSpPr>
        <p:spPr>
          <a:xfrm>
            <a:off x="0" y="8255"/>
            <a:ext cx="12191999" cy="146415"/>
          </a:xfrm>
          <a:prstGeom prst="rect">
            <a:avLst/>
          </a:prstGeom>
          <a:solidFill>
            <a:srgbClr val="ED1F24"/>
          </a:solidFill>
          <a:ln w="12700" cap="flat" cmpd="sng">
            <a:solidFill>
              <a:srgbClr val="B798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8;p1"/>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D1F24"/>
              </a:buClr>
              <a:buSzPts val="4400"/>
              <a:buFont typeface="Arial"/>
              <a:buNone/>
              <a:defRPr sz="4400" b="0" i="0" u="none" strike="noStrike" cap="none">
                <a:solidFill>
                  <a:srgbClr val="ED1F2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838199" y="1652955"/>
            <a:ext cx="10861431" cy="4290646"/>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B7985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38200" y="6276731"/>
            <a:ext cx="27432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B79857"/>
                </a:solidFill>
                <a:latin typeface="Arial"/>
                <a:ea typeface="Arial"/>
                <a:cs typeface="Arial"/>
                <a:sym typeface="Arial"/>
              </a:defRPr>
            </a:lvl1pPr>
            <a:lvl2pPr marL="0" marR="0" lvl="1" indent="0" algn="l" rtl="0">
              <a:spcBef>
                <a:spcPts val="0"/>
              </a:spcBef>
              <a:buNone/>
              <a:defRPr sz="1200" b="0" i="0" u="none" strike="noStrike" cap="none">
                <a:solidFill>
                  <a:srgbClr val="B79857"/>
                </a:solidFill>
                <a:latin typeface="Arial"/>
                <a:ea typeface="Arial"/>
                <a:cs typeface="Arial"/>
                <a:sym typeface="Arial"/>
              </a:defRPr>
            </a:lvl2pPr>
            <a:lvl3pPr marL="0" marR="0" lvl="2" indent="0" algn="l" rtl="0">
              <a:spcBef>
                <a:spcPts val="0"/>
              </a:spcBef>
              <a:buNone/>
              <a:defRPr sz="1200" b="0" i="0" u="none" strike="noStrike" cap="none">
                <a:solidFill>
                  <a:srgbClr val="B79857"/>
                </a:solidFill>
                <a:latin typeface="Arial"/>
                <a:ea typeface="Arial"/>
                <a:cs typeface="Arial"/>
                <a:sym typeface="Arial"/>
              </a:defRPr>
            </a:lvl3pPr>
            <a:lvl4pPr marL="0" marR="0" lvl="3" indent="0" algn="l" rtl="0">
              <a:spcBef>
                <a:spcPts val="0"/>
              </a:spcBef>
              <a:buNone/>
              <a:defRPr sz="1200" b="0" i="0" u="none" strike="noStrike" cap="none">
                <a:solidFill>
                  <a:srgbClr val="B79857"/>
                </a:solidFill>
                <a:latin typeface="Arial"/>
                <a:ea typeface="Arial"/>
                <a:cs typeface="Arial"/>
                <a:sym typeface="Arial"/>
              </a:defRPr>
            </a:lvl4pPr>
            <a:lvl5pPr marL="0" marR="0" lvl="4" indent="0" algn="l" rtl="0">
              <a:spcBef>
                <a:spcPts val="0"/>
              </a:spcBef>
              <a:buNone/>
              <a:defRPr sz="1200" b="0" i="0" u="none" strike="noStrike" cap="none">
                <a:solidFill>
                  <a:srgbClr val="B79857"/>
                </a:solidFill>
                <a:latin typeface="Arial"/>
                <a:ea typeface="Arial"/>
                <a:cs typeface="Arial"/>
                <a:sym typeface="Arial"/>
              </a:defRPr>
            </a:lvl5pPr>
            <a:lvl6pPr marL="0" marR="0" lvl="5" indent="0" algn="l" rtl="0">
              <a:spcBef>
                <a:spcPts val="0"/>
              </a:spcBef>
              <a:buNone/>
              <a:defRPr sz="1200" b="0" i="0" u="none" strike="noStrike" cap="none">
                <a:solidFill>
                  <a:srgbClr val="B79857"/>
                </a:solidFill>
                <a:latin typeface="Arial"/>
                <a:ea typeface="Arial"/>
                <a:cs typeface="Arial"/>
                <a:sym typeface="Arial"/>
              </a:defRPr>
            </a:lvl6pPr>
            <a:lvl7pPr marL="0" marR="0" lvl="6" indent="0" algn="l" rtl="0">
              <a:spcBef>
                <a:spcPts val="0"/>
              </a:spcBef>
              <a:buNone/>
              <a:defRPr sz="1200" b="0" i="0" u="none" strike="noStrike" cap="none">
                <a:solidFill>
                  <a:srgbClr val="B79857"/>
                </a:solidFill>
                <a:latin typeface="Arial"/>
                <a:ea typeface="Arial"/>
                <a:cs typeface="Arial"/>
                <a:sym typeface="Arial"/>
              </a:defRPr>
            </a:lvl7pPr>
            <a:lvl8pPr marL="0" marR="0" lvl="7" indent="0" algn="l" rtl="0">
              <a:spcBef>
                <a:spcPts val="0"/>
              </a:spcBef>
              <a:buNone/>
              <a:defRPr sz="1200" b="0" i="0" u="none" strike="noStrike" cap="none">
                <a:solidFill>
                  <a:srgbClr val="B79857"/>
                </a:solidFill>
                <a:latin typeface="Arial"/>
                <a:ea typeface="Arial"/>
                <a:cs typeface="Arial"/>
                <a:sym typeface="Arial"/>
              </a:defRPr>
            </a:lvl8pPr>
            <a:lvl9pPr marL="0" marR="0" lvl="8" indent="0" algn="l" rtl="0">
              <a:spcBef>
                <a:spcPts val="0"/>
              </a:spcBef>
              <a:buNone/>
              <a:defRPr sz="1200" b="0" i="0" u="none" strike="noStrike" cap="none">
                <a:solidFill>
                  <a:srgbClr val="B7985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2" name="Google Shape;12;p1" descr="https://lh4.googleusercontent.com/Mn0QJzw8NVWlH-sJZf8ffJYMLRuk3t-zCTkGvPXeSz_Kqembx3pqVR21BL5RyyR0evSctRrZN5Os-47jPhQNO-ENHAKIs7uiuk6__ClogIaEoetTT6oILlszmhKzSbAs7TYN2FAPHkSV17ovYN4d8gU"/>
          <p:cNvPicPr preferRelativeResize="0"/>
          <p:nvPr/>
        </p:nvPicPr>
        <p:blipFill rotWithShape="1">
          <a:blip r:embed="rId17">
            <a:alphaModFix/>
          </a:blip>
          <a:srcRect/>
          <a:stretch/>
        </p:blipFill>
        <p:spPr>
          <a:xfrm>
            <a:off x="10908374" y="532337"/>
            <a:ext cx="590550" cy="742951"/>
          </a:xfrm>
          <a:prstGeom prst="rect">
            <a:avLst/>
          </a:prstGeom>
          <a:noFill/>
          <a:ln>
            <a:noFill/>
          </a:ln>
        </p:spPr>
      </p:pic>
      <p:pic>
        <p:nvPicPr>
          <p:cNvPr id="13" name="Google Shape;13;p1"/>
          <p:cNvPicPr preferRelativeResize="0"/>
          <p:nvPr/>
        </p:nvPicPr>
        <p:blipFill rotWithShape="1">
          <a:blip r:embed="rId18">
            <a:alphaModFix/>
          </a:blip>
          <a:srcRect l="76359" t="80287" r="4744" b="7707"/>
          <a:stretch/>
        </p:blipFill>
        <p:spPr>
          <a:xfrm>
            <a:off x="9684638" y="6158309"/>
            <a:ext cx="1814286" cy="648366"/>
          </a:xfrm>
          <a:prstGeom prst="rect">
            <a:avLst/>
          </a:prstGeom>
          <a:noFill/>
          <a:ln>
            <a:noFill/>
          </a:ln>
          <a:effectLst>
            <a:outerShdw blurRad="50800" dist="38100" dir="16200000"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2888343" y="2378076"/>
            <a:ext cx="7510025" cy="2387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ED1F24"/>
              </a:buClr>
              <a:buSzPts val="4400"/>
              <a:buFont typeface="Arial"/>
              <a:buNone/>
            </a:pPr>
            <a:r>
              <a:rPr lang="en-US" sz="4400" b="1" dirty="0">
                <a:solidFill>
                  <a:srgbClr val="ED1F24"/>
                </a:solidFill>
              </a:rPr>
              <a:t>FAST X</a:t>
            </a:r>
            <a:endParaRPr sz="4400" b="1" i="0" u="none" strike="noStrike" cap="none" dirty="0">
              <a:solidFill>
                <a:srgbClr val="ED1F24"/>
              </a:solidFill>
              <a:latin typeface="Arial"/>
              <a:ea typeface="Arial"/>
              <a:cs typeface="Arial"/>
              <a:sym typeface="Arial"/>
            </a:endParaRPr>
          </a:p>
        </p:txBody>
      </p:sp>
      <p:pic>
        <p:nvPicPr>
          <p:cNvPr id="97" name="Google Shape;97;p17" descr="https://lh4.googleusercontent.com/o6UMf6ryFVT6UACCh3_4eIprw5zszRcHwXLpbJsmYjWlLgnDthM7iu2R0aUfM5xuqHQUPzHGHzqQ8276pj6gBKN_YBpi7zzcf8Qky1mLwzzSDR4Jm2bgO0lhKXHo2gn-o75HqzIxkAjmS6G4lWlzKn6XIg=s2048"/>
          <p:cNvPicPr preferRelativeResize="0"/>
          <p:nvPr/>
        </p:nvPicPr>
        <p:blipFill rotWithShape="1">
          <a:blip r:embed="rId3">
            <a:alphaModFix/>
          </a:blip>
          <a:srcRect/>
          <a:stretch/>
        </p:blipFill>
        <p:spPr>
          <a:xfrm>
            <a:off x="1793632" y="2063750"/>
            <a:ext cx="3175200" cy="3175199"/>
          </a:xfrm>
          <a:prstGeom prst="rect">
            <a:avLst/>
          </a:prstGeom>
          <a:noFill/>
          <a:ln>
            <a:noFill/>
          </a:ln>
        </p:spPr>
      </p:pic>
      <p:pic>
        <p:nvPicPr>
          <p:cNvPr id="5" name="Picture 4" descr="A logo of a green planet&#10;&#10;Description automatically generated">
            <a:extLst>
              <a:ext uri="{FF2B5EF4-FFF2-40B4-BE49-F238E27FC236}">
                <a16:creationId xmlns:a16="http://schemas.microsoft.com/office/drawing/2014/main" id="{3DFAF341-2553-4466-85EB-6D57AB4EC1CE}"/>
              </a:ext>
            </a:extLst>
          </p:cNvPr>
          <p:cNvPicPr>
            <a:picLocks noChangeAspect="1"/>
          </p:cNvPicPr>
          <p:nvPr/>
        </p:nvPicPr>
        <p:blipFill rotWithShape="1">
          <a:blip r:embed="rId4"/>
          <a:srcRect r="3499"/>
          <a:stretch/>
        </p:blipFill>
        <p:spPr>
          <a:xfrm>
            <a:off x="1793632" y="2063750"/>
            <a:ext cx="3064118" cy="3175199"/>
          </a:xfrm>
          <a:prstGeom prst="ellipse">
            <a:avLst/>
          </a:prstGeom>
          <a:effectLst>
            <a:outerShdw blurRad="50800" dist="50800" algn="ctr" rotWithShape="0">
              <a:srgbClr val="000000">
                <a:alpha val="43137"/>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Vision</a:t>
            </a:r>
            <a:endParaRPr dirty="0"/>
          </a:p>
        </p:txBody>
      </p:sp>
      <p:sp>
        <p:nvSpPr>
          <p:cNvPr id="153" name="Google Shape;153;p26"/>
          <p:cNvSpPr txBox="1">
            <a:spLocks noGrp="1"/>
          </p:cNvSpPr>
          <p:nvPr>
            <p:ph type="body" idx="1"/>
          </p:nvPr>
        </p:nvSpPr>
        <p:spPr>
          <a:xfrm>
            <a:off x="838198" y="1436426"/>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dirty="0"/>
              <a:t>1.Local Agriculture Thrives: Our platform becomes the lifeline for local farmers, helping them prosper through sustainable practices and ethical partnerships.</a:t>
            </a:r>
          </a:p>
          <a:p>
            <a:pPr marL="0" indent="0">
              <a:buNone/>
            </a:pPr>
            <a:r>
              <a:rPr lang="en-US" sz="2000" dirty="0"/>
              <a:t>2. Consumers Are Empowered: People have the knowledge and means to make informed, healthy, and conscious choices about the food they consume.</a:t>
            </a:r>
          </a:p>
          <a:p>
            <a:pPr marL="0" indent="0">
              <a:buNone/>
            </a:pPr>
            <a:r>
              <a:rPr lang="en-US" sz="2000" dirty="0"/>
              <a:t>3. stainability Prevails: Sustainability is no longer a choice but a way of life. We lead by example in reducing carbon footprints and promoting eco-friendly practices.</a:t>
            </a:r>
          </a:p>
          <a:p>
            <a:pPr marL="0" indent="0">
              <a:buNone/>
            </a:pPr>
            <a:r>
              <a:rPr lang="en-US" sz="2000" dirty="0"/>
              <a:t>4.Food Waste Is Minimized: Our commitment to efficiency reduces food waste, contributing to a more sustainable and responsible future.</a:t>
            </a:r>
          </a:p>
          <a:p>
            <a:pPr marL="0" indent="0">
              <a:buNone/>
            </a:pPr>
            <a:r>
              <a:rPr lang="en-US" sz="2000" dirty="0"/>
              <a:t>5.Quality Is Non-Negotiable: People can't imagine anything less than the freshest, highest-quality agricultural products on their plates.</a:t>
            </a:r>
          </a:p>
          <a:p>
            <a:pPr marL="0" indent="0">
              <a:buNone/>
            </a:pPr>
            <a:r>
              <a:rPr lang="en-US" sz="2000" dirty="0"/>
              <a:t>6. Transparency Reigns: Every bite of food comes with a story and a face behind it. We've created an ecosystem where transparency and trust are cornerstones of every transaction.</a:t>
            </a:r>
          </a:p>
          <a:p>
            <a:pPr marL="0" indent="0">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4" name="Picture 3">
            <a:extLst>
              <a:ext uri="{FF2B5EF4-FFF2-40B4-BE49-F238E27FC236}">
                <a16:creationId xmlns:a16="http://schemas.microsoft.com/office/drawing/2014/main" id="{0A6F0236-9578-4552-A50F-90B28D8B735A}"/>
              </a:ext>
            </a:extLst>
          </p:cNvPr>
          <p:cNvPicPr>
            <a:picLocks noChangeAspect="1"/>
          </p:cNvPicPr>
          <p:nvPr/>
        </p:nvPicPr>
        <p:blipFill>
          <a:blip r:embed="rId3"/>
          <a:stretch>
            <a:fillRect/>
          </a:stretch>
        </p:blipFill>
        <p:spPr>
          <a:xfrm>
            <a:off x="806245" y="471152"/>
            <a:ext cx="8753168" cy="59156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p:nvPr/>
        </p:nvSpPr>
        <p:spPr>
          <a:xfrm>
            <a:off x="2445657" y="2182133"/>
            <a:ext cx="7510025" cy="2387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ED1F24"/>
              </a:buClr>
              <a:buSzPts val="4400"/>
              <a:buFont typeface="Arial"/>
              <a:buNone/>
            </a:pPr>
            <a:r>
              <a:rPr lang="en-US" sz="4400" b="1" i="0" u="none" strike="noStrike" cap="none">
                <a:solidFill>
                  <a:srgbClr val="ED1F24"/>
                </a:solidFill>
                <a:latin typeface="Arial"/>
                <a:ea typeface="Arial"/>
                <a:cs typeface="Arial"/>
                <a:sym typeface="Arial"/>
              </a:rPr>
              <a:t>THANK </a:t>
            </a:r>
            <a:r>
              <a:rPr lang="en-US" sz="4400" b="1" i="0" u="none" strike="noStrike" cap="none">
                <a:solidFill>
                  <a:schemeClr val="dk1"/>
                </a:solidFill>
                <a:latin typeface="Arial"/>
                <a:ea typeface="Arial"/>
                <a:cs typeface="Arial"/>
                <a:sym typeface="Arial"/>
              </a:rPr>
              <a:t>YOU</a:t>
            </a:r>
            <a:endParaRPr sz="44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1F24"/>
              </a:buClr>
              <a:buSzPts val="4400"/>
              <a:buFont typeface="Arial"/>
              <a:buNone/>
            </a:pPr>
            <a:r>
              <a:rPr lang="en-US" dirty="0"/>
              <a:t>FARM ORIZON</a:t>
            </a:r>
            <a:endParaRPr dirty="0"/>
          </a:p>
        </p:txBody>
      </p:sp>
      <p:sp>
        <p:nvSpPr>
          <p:cNvPr id="103" name="Google Shape;103;p18"/>
          <p:cNvSpPr txBox="1">
            <a:spLocks noGrp="1"/>
          </p:cNvSpPr>
          <p:nvPr>
            <p:ph type="body" idx="1"/>
          </p:nvPr>
        </p:nvSpPr>
        <p:spPr>
          <a:xfrm>
            <a:off x="838198" y="1330790"/>
            <a:ext cx="6622144" cy="4164867"/>
          </a:xfrm>
          <a:prstGeom prst="rect">
            <a:avLst/>
          </a:prstGeom>
          <a:noFill/>
          <a:ln>
            <a:noFill/>
          </a:ln>
        </p:spPr>
        <p:txBody>
          <a:bodyPr spcFirstLastPara="1" wrap="square" lIns="91425" tIns="45700" rIns="91425" bIns="45700" anchor="t" anchorCtr="0">
            <a:normAutofit fontScale="77500" lnSpcReduction="20000"/>
          </a:bodyPr>
          <a:lstStyle/>
          <a:p>
            <a:pPr marL="228600" lvl="0" indent="-76200" algn="l" rtl="0">
              <a:lnSpc>
                <a:spcPct val="90000"/>
              </a:lnSpc>
              <a:spcBef>
                <a:spcPts val="1000"/>
              </a:spcBef>
              <a:spcAft>
                <a:spcPts val="0"/>
              </a:spcAft>
              <a:buClr>
                <a:schemeClr val="dk1"/>
              </a:buClr>
              <a:buSzPts val="2400"/>
              <a:buNone/>
            </a:pPr>
            <a:r>
              <a:rPr lang="en-US" sz="2000" dirty="0"/>
              <a:t>Why?</a:t>
            </a:r>
            <a:endParaRPr sz="2000" dirty="0"/>
          </a:p>
          <a:p>
            <a:pPr marL="76200" lvl="0" indent="0" algn="l" rtl="0">
              <a:lnSpc>
                <a:spcPct val="90000"/>
              </a:lnSpc>
              <a:spcBef>
                <a:spcPts val="1000"/>
              </a:spcBef>
              <a:spcAft>
                <a:spcPts val="0"/>
              </a:spcAft>
              <a:buSzPts val="2400"/>
              <a:buNone/>
            </a:pPr>
            <a:r>
              <a:rPr lang="en-US" sz="2000" dirty="0"/>
              <a:t>Explain why you want to pursue this business idea</a:t>
            </a:r>
          </a:p>
          <a:p>
            <a:pPr marL="76200" indent="0">
              <a:buSzPts val="2400"/>
              <a:buNone/>
            </a:pPr>
            <a:r>
              <a:rPr lang="en-US" sz="2000" dirty="0"/>
              <a:t>Many people have a deep passion for agriculture and a strong desire to support local farmers and promote sustainable farming practices. They see this business as a way to combine their love for agriculture with entrepreneurship.</a:t>
            </a:r>
          </a:p>
          <a:p>
            <a:pPr marL="76200" lvl="0" indent="0" algn="l" rtl="0">
              <a:lnSpc>
                <a:spcPct val="90000"/>
              </a:lnSpc>
              <a:spcBef>
                <a:spcPts val="1000"/>
              </a:spcBef>
              <a:spcAft>
                <a:spcPts val="0"/>
              </a:spcAft>
              <a:buSzPts val="2400"/>
              <a:buNone/>
            </a:pPr>
            <a:endParaRPr sz="2000" dirty="0"/>
          </a:p>
          <a:p>
            <a:pPr marL="76200" lvl="0" indent="0" algn="l" rtl="0">
              <a:lnSpc>
                <a:spcPct val="90000"/>
              </a:lnSpc>
              <a:spcBef>
                <a:spcPts val="0"/>
              </a:spcBef>
              <a:spcAft>
                <a:spcPts val="0"/>
              </a:spcAft>
              <a:buSzPts val="2400"/>
              <a:buNone/>
            </a:pPr>
            <a:r>
              <a:rPr lang="en-US" sz="2000" dirty="0"/>
              <a:t>Purpose Statement:</a:t>
            </a:r>
          </a:p>
          <a:p>
            <a:pPr marL="76200" lvl="0" indent="0" algn="l" rtl="0">
              <a:lnSpc>
                <a:spcPct val="90000"/>
              </a:lnSpc>
              <a:spcBef>
                <a:spcPts val="0"/>
              </a:spcBef>
              <a:spcAft>
                <a:spcPts val="0"/>
              </a:spcAft>
              <a:buSzPts val="2400"/>
              <a:buNone/>
            </a:pPr>
            <a:endParaRPr lang="en-US" sz="2000" dirty="0"/>
          </a:p>
          <a:p>
            <a:pPr marL="76200" lvl="0" indent="0" algn="l" rtl="0">
              <a:lnSpc>
                <a:spcPct val="90000"/>
              </a:lnSpc>
              <a:spcBef>
                <a:spcPts val="0"/>
              </a:spcBef>
              <a:spcAft>
                <a:spcPts val="0"/>
              </a:spcAft>
              <a:buSzPts val="2400"/>
              <a:buNone/>
            </a:pPr>
            <a:r>
              <a:rPr lang="en-US" sz="2000" dirty="0"/>
              <a:t>To empower local communities, support sustainable agriculture, and enrich the lives of consumers by establishing a transparent, efficient, and community-driven platform that connects farmers with individuals seeking fresh, locally sourced agricultural products.”</a:t>
            </a:r>
          </a:p>
          <a:p>
            <a:pPr marL="76200" lvl="0" indent="0" algn="l" rtl="0">
              <a:lnSpc>
                <a:spcPct val="90000"/>
              </a:lnSpc>
              <a:spcBef>
                <a:spcPts val="0"/>
              </a:spcBef>
              <a:spcAft>
                <a:spcPts val="0"/>
              </a:spcAft>
              <a:buSzPts val="2400"/>
              <a:buNone/>
            </a:pPr>
            <a:endParaRPr lang="en-US" sz="2000" dirty="0"/>
          </a:p>
          <a:p>
            <a:pPr marL="76200" lvl="0" indent="0" algn="l" rtl="0">
              <a:lnSpc>
                <a:spcPct val="90000"/>
              </a:lnSpc>
              <a:spcBef>
                <a:spcPts val="0"/>
              </a:spcBef>
              <a:spcAft>
                <a:spcPts val="0"/>
              </a:spcAft>
              <a:buSzPts val="2400"/>
              <a:buNone/>
            </a:pPr>
            <a:r>
              <a:rPr lang="en-US" sz="2000" dirty="0"/>
              <a:t>Mission Statement:</a:t>
            </a:r>
          </a:p>
          <a:p>
            <a:pPr marL="76200" lvl="0" indent="0" algn="l" rtl="0">
              <a:lnSpc>
                <a:spcPct val="90000"/>
              </a:lnSpc>
              <a:spcBef>
                <a:spcPts val="0"/>
              </a:spcBef>
              <a:spcAft>
                <a:spcPts val="0"/>
              </a:spcAft>
              <a:buSzPts val="2400"/>
              <a:buNone/>
            </a:pPr>
            <a:endParaRPr lang="en-US" sz="2000" dirty="0"/>
          </a:p>
          <a:p>
            <a:pPr marL="76200" lvl="0" indent="0" algn="l" rtl="0">
              <a:lnSpc>
                <a:spcPct val="90000"/>
              </a:lnSpc>
              <a:spcBef>
                <a:spcPts val="0"/>
              </a:spcBef>
              <a:spcAft>
                <a:spcPts val="0"/>
              </a:spcAft>
              <a:buSzPts val="2400"/>
              <a:buNone/>
            </a:pPr>
            <a:r>
              <a:rPr lang="en-US" sz="2000" dirty="0"/>
              <a:t>At “Farm </a:t>
            </a:r>
            <a:r>
              <a:rPr lang="en-US" sz="2000" dirty="0" err="1"/>
              <a:t>Orizon</a:t>
            </a:r>
            <a:r>
              <a:rPr lang="en-US" sz="2000" dirty="0"/>
              <a:t>” our mission is to transform the way people access and enjoy agricultural products by fostering a vibrant and sustainable ecosystem. </a:t>
            </a:r>
          </a:p>
          <a:p>
            <a:pPr marL="76200" lvl="0" indent="0" algn="l" rtl="0">
              <a:lnSpc>
                <a:spcPct val="90000"/>
              </a:lnSpc>
              <a:spcBef>
                <a:spcPts val="0"/>
              </a:spcBef>
              <a:spcAft>
                <a:spcPts val="0"/>
              </a:spcAft>
              <a:buSzPts val="2400"/>
              <a:buNone/>
            </a:pPr>
            <a:endParaRPr lang="en-US" sz="1200" dirty="0"/>
          </a:p>
        </p:txBody>
      </p:sp>
      <p:pic>
        <p:nvPicPr>
          <p:cNvPr id="2" name="Picture 1" descr="A logo of a green planet&#10;&#10;Description automatically generated">
            <a:extLst>
              <a:ext uri="{FF2B5EF4-FFF2-40B4-BE49-F238E27FC236}">
                <a16:creationId xmlns:a16="http://schemas.microsoft.com/office/drawing/2014/main" id="{31CB5CA6-033F-53D3-6DE5-E4A8D2EC9E87}"/>
              </a:ext>
            </a:extLst>
          </p:cNvPr>
          <p:cNvPicPr>
            <a:picLocks noChangeAspect="1"/>
          </p:cNvPicPr>
          <p:nvPr/>
        </p:nvPicPr>
        <p:blipFill rotWithShape="1">
          <a:blip r:embed="rId3"/>
          <a:srcRect r="3499"/>
          <a:stretch/>
        </p:blipFill>
        <p:spPr>
          <a:xfrm>
            <a:off x="8494470" y="1825625"/>
            <a:ext cx="3064118" cy="3175199"/>
          </a:xfrm>
          <a:prstGeom prst="ellipse">
            <a:avLst/>
          </a:prstGeom>
          <a:effectLst>
            <a:outerShdw blurRad="50800" dist="50800" algn="ctr" rotWithShape="0">
              <a:srgbClr val="000000">
                <a:alpha val="43137"/>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Problems</a:t>
            </a:r>
            <a:endParaRPr dirty="0"/>
          </a:p>
        </p:txBody>
      </p:sp>
      <p:sp>
        <p:nvSpPr>
          <p:cNvPr id="111" name="Google Shape;111;p19"/>
          <p:cNvSpPr txBox="1">
            <a:spLocks noGrp="1"/>
          </p:cNvSpPr>
          <p:nvPr>
            <p:ph type="body" idx="1"/>
          </p:nvPr>
        </p:nvSpPr>
        <p:spPr>
          <a:xfrm>
            <a:off x="838198" y="1538655"/>
            <a:ext cx="10861500" cy="4290600"/>
          </a:xfrm>
          <a:prstGeom prst="rect">
            <a:avLst/>
          </a:prstGeom>
        </p:spPr>
        <p:txBody>
          <a:bodyPr spcFirstLastPara="1" wrap="square" lIns="91425" tIns="45700" rIns="91425" bIns="45700" anchor="t" anchorCtr="0">
            <a:normAutofit/>
          </a:bodyPr>
          <a:lstStyle/>
          <a:p>
            <a:pPr marL="88900" indent="0">
              <a:buSzPts val="2200"/>
              <a:buNone/>
            </a:pPr>
            <a:r>
              <a:rPr lang="en-IN" sz="2000" dirty="0"/>
              <a:t>Problem 1: Sourcing Consistency Farmers might have fluctuations in supply due to weather, crop seasons, and other variables. Inconsistent supply can lead to customer dissatisfaction and operational challenges.</a:t>
            </a:r>
          </a:p>
          <a:p>
            <a:pPr marL="88900" indent="0">
              <a:buSzPts val="2200"/>
              <a:buNone/>
            </a:pPr>
            <a:endParaRPr lang="en-IN" sz="2000" dirty="0"/>
          </a:p>
          <a:p>
            <a:pPr marL="88900" indent="0">
              <a:buSzPts val="2200"/>
              <a:buNone/>
            </a:pPr>
            <a:r>
              <a:rPr lang="en-IN" sz="2000" dirty="0"/>
              <a:t>Problem 2: Logistics and Delivery Efficient delivery and logistics can be challenging, especially when dealing with perishable products. Ensuring timely deliveries without compromising product quality is critical.</a:t>
            </a:r>
          </a:p>
          <a:p>
            <a:pPr marL="88900" indent="0">
              <a:buSzPts val="2200"/>
              <a:buNone/>
            </a:pPr>
            <a:endParaRPr lang="en-IN" sz="2000" dirty="0"/>
          </a:p>
          <a:p>
            <a:pPr marL="88900" indent="0">
              <a:buSzPts val="2200"/>
              <a:buNone/>
            </a:pPr>
            <a:r>
              <a:rPr lang="en-IN" sz="2000" dirty="0"/>
              <a:t>Problem 3: Customer Trust and Market Education Building trust with customers and educating them about the benefits of your platform can be an initial hurdle. Consumers may be </a:t>
            </a:r>
            <a:r>
              <a:rPr lang="en-IN" sz="2000" dirty="0" err="1"/>
              <a:t>skeptical</a:t>
            </a:r>
            <a:r>
              <a:rPr lang="en-IN" sz="2000" dirty="0"/>
              <a:t> about the quality and sourcing of products.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Solutions</a:t>
            </a:r>
            <a:endParaRPr dirty="0"/>
          </a:p>
        </p:txBody>
      </p:sp>
      <p:sp>
        <p:nvSpPr>
          <p:cNvPr id="117" name="Google Shape;117;p20"/>
          <p:cNvSpPr txBox="1">
            <a:spLocks noGrp="1"/>
          </p:cNvSpPr>
          <p:nvPr>
            <p:ph type="body" idx="1"/>
          </p:nvPr>
        </p:nvSpPr>
        <p:spPr>
          <a:xfrm>
            <a:off x="838198" y="1283700"/>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1800" dirty="0"/>
              <a:t>Solution 1: Diversify Your Supplier Network</a:t>
            </a:r>
          </a:p>
          <a:p>
            <a:pPr marL="0" lvl="0" indent="0" algn="l" rtl="0">
              <a:spcBef>
                <a:spcPts val="1000"/>
              </a:spcBef>
              <a:spcAft>
                <a:spcPts val="0"/>
              </a:spcAft>
              <a:buNone/>
            </a:pPr>
            <a:r>
              <a:rPr lang="en-IN" sz="1800" dirty="0"/>
              <a:t>Work with a network of farmers that grow a variety of crops with different harvesting seasons to ensure a more consistent supply.</a:t>
            </a:r>
          </a:p>
          <a:p>
            <a:pPr marL="0" lvl="0" indent="0" algn="l" rtl="0">
              <a:spcBef>
                <a:spcPts val="1000"/>
              </a:spcBef>
              <a:spcAft>
                <a:spcPts val="0"/>
              </a:spcAft>
              <a:buNone/>
            </a:pPr>
            <a:r>
              <a:rPr lang="en-IN" sz="1800" dirty="0"/>
              <a:t>Solution 2: Streamlined Delivery Operations</a:t>
            </a:r>
          </a:p>
          <a:p>
            <a:pPr marL="0" lvl="0" indent="0" algn="l" rtl="0">
              <a:spcBef>
                <a:spcPts val="1000"/>
              </a:spcBef>
              <a:spcAft>
                <a:spcPts val="0"/>
              </a:spcAft>
              <a:buNone/>
            </a:pPr>
            <a:r>
              <a:rPr lang="en-IN" sz="1800" dirty="0"/>
              <a:t>Invest in a well-planned delivery and distribution system that optimizes routes and minimizes transportation time.</a:t>
            </a:r>
          </a:p>
          <a:p>
            <a:pPr marL="0" lvl="0" indent="0" algn="l" rtl="0">
              <a:spcBef>
                <a:spcPts val="1000"/>
              </a:spcBef>
              <a:spcAft>
                <a:spcPts val="0"/>
              </a:spcAft>
              <a:buNone/>
            </a:pPr>
            <a:r>
              <a:rPr lang="en-IN" sz="1800" dirty="0"/>
              <a:t>Use temperature-controlled storage and transportation to maintain product freshness.</a:t>
            </a:r>
          </a:p>
          <a:p>
            <a:pPr marL="0" lvl="0" indent="0" algn="l" rtl="0">
              <a:spcBef>
                <a:spcPts val="1000"/>
              </a:spcBef>
              <a:spcAft>
                <a:spcPts val="0"/>
              </a:spcAft>
              <a:buNone/>
            </a:pPr>
            <a:r>
              <a:rPr lang="en-IN" sz="1800" dirty="0"/>
              <a:t>Solution 3: Building Trust and Education</a:t>
            </a:r>
          </a:p>
          <a:p>
            <a:pPr marL="0" lvl="0" indent="0" algn="l" rtl="0">
              <a:spcBef>
                <a:spcPts val="1000"/>
              </a:spcBef>
              <a:spcAft>
                <a:spcPts val="0"/>
              </a:spcAft>
              <a:buNone/>
            </a:pPr>
            <a:r>
              <a:rPr lang="en-IN" sz="1800" dirty="0"/>
              <a:t>Develop a comprehensive marketing strategy that emphasizes transparency and the benefits of buying directly from local farmers.</a:t>
            </a:r>
          </a:p>
          <a:p>
            <a:pPr marL="0" lvl="0" indent="0" algn="l" rtl="0">
              <a:spcBef>
                <a:spcPts val="1000"/>
              </a:spcBef>
              <a:spcAft>
                <a:spcPts val="0"/>
              </a:spcAft>
              <a:buNone/>
            </a:pPr>
            <a:r>
              <a:rPr lang="en-IN" sz="1800" dirty="0"/>
              <a:t>Create educational content and resources on your platform that explain the advantages of local, fresh produce, sustainable farming, and the positive impact on the community.</a:t>
            </a:r>
          </a:p>
          <a:p>
            <a:pPr marL="0" lvl="0" indent="0" algn="l" rtl="0">
              <a:spcBef>
                <a:spcPts val="1000"/>
              </a:spcBef>
              <a:spcAft>
                <a:spcPts val="0"/>
              </a:spcAft>
              <a:buNone/>
            </a:pPr>
            <a:endParaRPr lang="en-IN" sz="1800" dirty="0"/>
          </a:p>
          <a:p>
            <a:pPr marL="0" lvl="0" indent="0" algn="l" rtl="0">
              <a:spcBef>
                <a:spcPts val="10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Market</a:t>
            </a:r>
            <a:endParaRPr dirty="0"/>
          </a:p>
        </p:txBody>
      </p:sp>
      <p:sp>
        <p:nvSpPr>
          <p:cNvPr id="123" name="Google Shape;123;p21"/>
          <p:cNvSpPr txBox="1">
            <a:spLocks noGrp="1"/>
          </p:cNvSpPr>
          <p:nvPr>
            <p:ph type="body" idx="1"/>
          </p:nvPr>
        </p:nvSpPr>
        <p:spPr>
          <a:xfrm>
            <a:off x="838198" y="1283700"/>
            <a:ext cx="10861500" cy="4290600"/>
          </a:xfrm>
          <a:prstGeom prst="rect">
            <a:avLst/>
          </a:prstGeom>
        </p:spPr>
        <p:txBody>
          <a:bodyPr spcFirstLastPara="1" wrap="square" lIns="91425" tIns="45700" rIns="91425" bIns="45700" anchor="t" anchorCtr="0">
            <a:normAutofit/>
          </a:bodyPr>
          <a:lstStyle/>
          <a:p>
            <a:pPr marL="0" indent="0">
              <a:lnSpc>
                <a:spcPct val="100000"/>
              </a:lnSpc>
              <a:buNone/>
            </a:pPr>
            <a:r>
              <a:rPr lang="en-IN" sz="2000" dirty="0"/>
              <a:t>The market for your Farm </a:t>
            </a:r>
            <a:r>
              <a:rPr lang="en-IN" sz="2000" dirty="0" err="1"/>
              <a:t>Orizon</a:t>
            </a:r>
            <a:r>
              <a:rPr lang="en-IN" sz="2000" dirty="0"/>
              <a:t>, which connects farmers with consumers for the sale of agricultural products, is composed of several interconnected segments. To effectively reach and serve your target market, it's important to understand these segments.</a:t>
            </a:r>
          </a:p>
          <a:p>
            <a:pPr indent="-457200">
              <a:lnSpc>
                <a:spcPct val="100000"/>
              </a:lnSpc>
              <a:buAutoNum type="arabicPeriod"/>
            </a:pPr>
            <a:r>
              <a:rPr lang="en-IN" sz="2000" dirty="0"/>
              <a:t>Farmers and Agricultural Producers</a:t>
            </a:r>
          </a:p>
          <a:p>
            <a:pPr indent="-457200">
              <a:lnSpc>
                <a:spcPct val="100000"/>
              </a:lnSpc>
              <a:buFont typeface="Arial"/>
              <a:buAutoNum type="arabicPeriod"/>
            </a:pPr>
            <a:r>
              <a:rPr lang="en-IN" sz="2000" dirty="0"/>
              <a:t>Consumers</a:t>
            </a:r>
          </a:p>
          <a:p>
            <a:pPr indent="-457200">
              <a:lnSpc>
                <a:spcPct val="100000"/>
              </a:lnSpc>
              <a:buFont typeface="Arial"/>
              <a:buAutoNum type="arabicPeriod"/>
            </a:pPr>
            <a:r>
              <a:rPr lang="en-IN" sz="2000" dirty="0"/>
              <a:t>Restaurants and Food Service Providers</a:t>
            </a:r>
          </a:p>
          <a:p>
            <a:pPr indent="-457200">
              <a:lnSpc>
                <a:spcPct val="100000"/>
              </a:lnSpc>
              <a:buFont typeface="Arial"/>
              <a:buAutoNum type="arabicPeriod"/>
            </a:pPr>
            <a:r>
              <a:rPr lang="en-IN" sz="2000" dirty="0"/>
              <a:t>Grocery Stores and Markets</a:t>
            </a:r>
          </a:p>
          <a:p>
            <a:pPr indent="-457200">
              <a:lnSpc>
                <a:spcPct val="100000"/>
              </a:lnSpc>
              <a:buFont typeface="Arial"/>
              <a:buAutoNum type="arabicPeriod"/>
            </a:pPr>
            <a:r>
              <a:rPr lang="en-IN" sz="2000" dirty="0"/>
              <a:t>Online Shoppers</a:t>
            </a:r>
          </a:p>
          <a:p>
            <a:pPr indent="-457200">
              <a:lnSpc>
                <a:spcPct val="100000"/>
              </a:lnSpc>
              <a:buFont typeface="Arial"/>
              <a:buAutoNum type="arabicPeriod"/>
            </a:pPr>
            <a:r>
              <a:rPr lang="en-IN" sz="2000" dirty="0"/>
              <a:t>Community Supported Agriculture (CSA) Programs</a:t>
            </a:r>
          </a:p>
          <a:p>
            <a:pPr indent="-457200">
              <a:lnSpc>
                <a:spcPct val="100000"/>
              </a:lnSpc>
              <a:buFont typeface="Arial"/>
              <a:buAutoNum type="arabicPeriod"/>
            </a:pPr>
            <a:r>
              <a:rPr lang="en-IN" sz="2000" dirty="0"/>
              <a:t>Event Planners and Caterers</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Competition</a:t>
            </a:r>
            <a:endParaRPr/>
          </a:p>
        </p:txBody>
      </p:sp>
      <p:sp>
        <p:nvSpPr>
          <p:cNvPr id="129" name="Google Shape;129;p22"/>
          <p:cNvSpPr txBox="1">
            <a:spLocks noGrp="1"/>
          </p:cNvSpPr>
          <p:nvPr>
            <p:ph type="body" idx="1"/>
          </p:nvPr>
        </p:nvSpPr>
        <p:spPr>
          <a:xfrm>
            <a:off x="838199" y="1652955"/>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dirty="0"/>
              <a:t>Online Farmers' Markets: Platforms that focus on connecting consumers with local farmers and offer a wide range of agricultural products. Examples include </a:t>
            </a:r>
            <a:r>
              <a:rPr lang="en-IN" sz="2000" dirty="0" err="1"/>
              <a:t>Farmigo</a:t>
            </a:r>
            <a:r>
              <a:rPr lang="en-IN" sz="2000" dirty="0"/>
              <a:t> and </a:t>
            </a:r>
            <a:r>
              <a:rPr lang="en-IN" sz="2000" dirty="0" err="1"/>
              <a:t>LocalHarvest</a:t>
            </a:r>
            <a:r>
              <a:rPr lang="en-IN" sz="2000" dirty="0"/>
              <a:t>.</a:t>
            </a:r>
          </a:p>
          <a:p>
            <a:pPr marL="0" lvl="0" indent="0" algn="l" rtl="0">
              <a:spcBef>
                <a:spcPts val="1000"/>
              </a:spcBef>
              <a:spcAft>
                <a:spcPts val="0"/>
              </a:spcAft>
              <a:buNone/>
            </a:pPr>
            <a:r>
              <a:rPr lang="en-IN" sz="2000" dirty="0"/>
              <a:t>Grocery Delivery Services: Both traditional grocery stores and online retailers provide delivery services that include fresh produce and agricultural products. Examples include Instacart, Amazon Fresh, and </a:t>
            </a:r>
            <a:r>
              <a:rPr lang="en-IN" sz="2000" dirty="0" err="1"/>
              <a:t>FreshDirect</a:t>
            </a:r>
            <a:r>
              <a:rPr lang="en-IN" sz="2000" dirty="0"/>
              <a:t>.</a:t>
            </a:r>
          </a:p>
          <a:p>
            <a:pPr marL="0" lvl="0" indent="0" algn="l" rtl="0">
              <a:spcBef>
                <a:spcPts val="1000"/>
              </a:spcBef>
              <a:spcAft>
                <a:spcPts val="0"/>
              </a:spcAft>
              <a:buNone/>
            </a:pPr>
            <a:r>
              <a:rPr lang="en-IN" sz="2000" dirty="0"/>
              <a:t>Community Supported Agriculture (CSA) Programs: Subscription-based models that connect consumers with local farms for regular deliveries of fresh produce.</a:t>
            </a:r>
          </a:p>
          <a:p>
            <a:pPr marL="0" lvl="0" indent="0" algn="l" rtl="0">
              <a:spcBef>
                <a:spcPts val="1000"/>
              </a:spcBef>
              <a:spcAft>
                <a:spcPts val="0"/>
              </a:spcAft>
              <a:buNone/>
            </a:pPr>
            <a:r>
              <a:rPr lang="en-IN" sz="2000" dirty="0"/>
              <a:t>Local Farmers' Markets: Physical markets where local farmers sell their products directly to consumers. While not direct online competition, they share a similar mission of connecting consumers with local agriculture.</a:t>
            </a:r>
          </a:p>
          <a:p>
            <a:pPr marL="0" lvl="0" indent="0" algn="l" rtl="0">
              <a:spcBef>
                <a:spcPts val="1000"/>
              </a:spcBef>
              <a:spcAft>
                <a:spcPts val="0"/>
              </a:spcAft>
              <a:buNone/>
            </a:pPr>
            <a:r>
              <a:rPr lang="en-IN" sz="2000" dirty="0"/>
              <a:t>Regional and Local Online Marketplaces: Some regions have specific online platforms that cater to the sale of local agricultural products.</a:t>
            </a:r>
          </a:p>
          <a:p>
            <a:pPr marL="0" lvl="0" indent="0" algn="l" rtl="0">
              <a:spcBef>
                <a:spcPts val="1000"/>
              </a:spcBef>
              <a:spcAft>
                <a:spcPts val="0"/>
              </a:spcAft>
              <a:buNone/>
            </a:pPr>
            <a:endParaRPr lang="en-IN" sz="2000" dirty="0"/>
          </a:p>
          <a:p>
            <a:pPr marL="0" lvl="0" indent="0" algn="l" rtl="0">
              <a:spcBef>
                <a:spcPts val="10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Marketing/Sales Strategy</a:t>
            </a:r>
            <a:endParaRPr/>
          </a:p>
        </p:txBody>
      </p:sp>
      <p:sp>
        <p:nvSpPr>
          <p:cNvPr id="135" name="Google Shape;135;p23"/>
          <p:cNvSpPr txBox="1">
            <a:spLocks noGrp="1"/>
          </p:cNvSpPr>
          <p:nvPr>
            <p:ph type="body" idx="1"/>
          </p:nvPr>
        </p:nvSpPr>
        <p:spPr>
          <a:xfrm>
            <a:off x="838199" y="1652955"/>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dirty="0"/>
              <a:t>Identify Your Target Audience:</a:t>
            </a:r>
          </a:p>
          <a:p>
            <a:pPr marL="0" lvl="0" indent="0" algn="l" rtl="0">
              <a:spcBef>
                <a:spcPts val="1000"/>
              </a:spcBef>
              <a:spcAft>
                <a:spcPts val="0"/>
              </a:spcAft>
              <a:buNone/>
            </a:pPr>
            <a:r>
              <a:rPr lang="en-IN" sz="2000" dirty="0"/>
              <a:t>Segment your market to understand the specific needs and preferences of various customer groups, including consumers, restaurants, and other businesses.</a:t>
            </a:r>
            <a:endParaRPr lang="en-US" dirty="0"/>
          </a:p>
          <a:p>
            <a:pPr marL="0" lvl="0" indent="0" algn="l" rtl="0">
              <a:spcBef>
                <a:spcPts val="1000"/>
              </a:spcBef>
              <a:spcAft>
                <a:spcPts val="0"/>
              </a:spcAft>
              <a:buNone/>
            </a:pPr>
            <a:r>
              <a:rPr lang="en-IN" sz="2000" dirty="0"/>
              <a:t>Build a Strong Online Presence:</a:t>
            </a:r>
          </a:p>
          <a:p>
            <a:pPr marL="0" lvl="0" indent="0" algn="l" rtl="0">
              <a:spcBef>
                <a:spcPts val="1000"/>
              </a:spcBef>
              <a:spcAft>
                <a:spcPts val="0"/>
              </a:spcAft>
              <a:buNone/>
            </a:pPr>
            <a:r>
              <a:rPr lang="en-IN" sz="2000" dirty="0"/>
              <a:t>Develop an attractive, user-friendly website and/or mobile app.</a:t>
            </a:r>
          </a:p>
          <a:p>
            <a:pPr marL="0" lvl="0" indent="0" algn="l" rtl="0">
              <a:spcBef>
                <a:spcPts val="1000"/>
              </a:spcBef>
              <a:spcAft>
                <a:spcPts val="0"/>
              </a:spcAft>
              <a:buNone/>
            </a:pPr>
            <a:r>
              <a:rPr lang="en-IN" sz="2000" dirty="0"/>
              <a:t>Optimize your platform for search engines to improve its visibility.</a:t>
            </a:r>
          </a:p>
          <a:p>
            <a:pPr marL="0" lvl="0" indent="0" algn="l" rtl="0">
              <a:spcBef>
                <a:spcPts val="1000"/>
              </a:spcBef>
              <a:spcAft>
                <a:spcPts val="0"/>
              </a:spcAft>
              <a:buNone/>
            </a:pPr>
            <a:r>
              <a:rPr lang="en-IN" sz="2000" dirty="0"/>
              <a:t>Content Marketing:</a:t>
            </a:r>
          </a:p>
          <a:p>
            <a:pPr marL="0" lvl="0" indent="0" algn="l" rtl="0">
              <a:spcBef>
                <a:spcPts val="1000"/>
              </a:spcBef>
              <a:spcAft>
                <a:spcPts val="0"/>
              </a:spcAft>
              <a:buNone/>
            </a:pPr>
            <a:r>
              <a:rPr lang="en-IN" sz="2000" dirty="0"/>
              <a:t>Create engaging and informative content, such as blog posts, videos, and infographics, related to local agriculture, sustainability, and the benefits of farm-fresh products.</a:t>
            </a:r>
          </a:p>
          <a:p>
            <a:pPr marL="0" lvl="0" indent="0" algn="l" rtl="0">
              <a:spcBef>
                <a:spcPts val="1000"/>
              </a:spcBef>
              <a:spcAft>
                <a:spcPts val="0"/>
              </a:spcAft>
              <a:buNone/>
            </a:pPr>
            <a:r>
              <a:rPr lang="en-IN" sz="2000" dirty="0"/>
              <a:t>Use content to educate and inspire your audience.</a:t>
            </a:r>
          </a:p>
          <a:p>
            <a:pPr marL="0" lvl="0" indent="0" algn="l" rtl="0">
              <a:spcBef>
                <a:spcPts val="1000"/>
              </a:spcBef>
              <a:spcAft>
                <a:spcPts val="0"/>
              </a:spcAft>
              <a:buNone/>
            </a:pPr>
            <a:endParaRPr lang="en-IN" sz="2000" dirty="0"/>
          </a:p>
          <a:p>
            <a:pPr marL="0" lvl="0" indent="0" algn="l" rtl="0">
              <a:spcBef>
                <a:spcPts val="10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Team</a:t>
            </a:r>
            <a:endParaRPr dirty="0"/>
          </a:p>
        </p:txBody>
      </p:sp>
      <p:sp>
        <p:nvSpPr>
          <p:cNvPr id="141" name="Google Shape;141;p24"/>
          <p:cNvSpPr txBox="1">
            <a:spLocks noGrp="1"/>
          </p:cNvSpPr>
          <p:nvPr>
            <p:ph type="body" idx="1"/>
          </p:nvPr>
        </p:nvSpPr>
        <p:spPr>
          <a:xfrm>
            <a:off x="838199" y="1652955"/>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800" dirty="0"/>
              <a:t>Co-founders: Daniel J (CEO), Soorya K (CFO), and Bharath Kumar S (CMO),Hariharan K (MANAGER).</a:t>
            </a:r>
          </a:p>
          <a:p>
            <a:pPr marL="0" lvl="0" indent="0" algn="l" rtl="0">
              <a:spcBef>
                <a:spcPts val="1000"/>
              </a:spcBef>
              <a:spcAft>
                <a:spcPts val="0"/>
              </a:spcAft>
              <a:buNone/>
            </a:pPr>
            <a:r>
              <a:rPr lang="en-IN" sz="2800" dirty="0"/>
              <a:t> Daniel J has 10 years of experience in sustainable transportation.</a:t>
            </a:r>
          </a:p>
          <a:p>
            <a:pPr marL="0" lvl="0" indent="0" algn="l" rtl="0">
              <a:spcBef>
                <a:spcPts val="1000"/>
              </a:spcBef>
              <a:spcAft>
                <a:spcPts val="0"/>
              </a:spcAft>
              <a:buNone/>
            </a:pPr>
            <a:r>
              <a:rPr lang="en-IN" sz="2800" dirty="0"/>
              <a:t>Soorya K led the development of a successful ride-sharing app.</a:t>
            </a:r>
          </a:p>
          <a:p>
            <a:pPr marL="0" lvl="0" indent="0" algn="l" rtl="0">
              <a:spcBef>
                <a:spcPts val="10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Financial Projections</a:t>
            </a:r>
            <a:endParaRPr/>
          </a:p>
        </p:txBody>
      </p:sp>
      <p:sp>
        <p:nvSpPr>
          <p:cNvPr id="147" name="Google Shape;147;p25"/>
          <p:cNvSpPr txBox="1">
            <a:spLocks noGrp="1"/>
          </p:cNvSpPr>
          <p:nvPr>
            <p:ph type="body" idx="1"/>
          </p:nvPr>
        </p:nvSpPr>
        <p:spPr>
          <a:xfrm>
            <a:off x="838198" y="1283700"/>
            <a:ext cx="10861500" cy="4290600"/>
          </a:xfrm>
          <a:prstGeom prst="rect">
            <a:avLst/>
          </a:prstGeom>
        </p:spPr>
        <p:txBody>
          <a:bodyPr spcFirstLastPara="1" wrap="square" lIns="91425" tIns="45700" rIns="91425" bIns="45700" anchor="t" anchorCtr="0">
            <a:normAutofit fontScale="77500" lnSpcReduction="20000"/>
          </a:bodyPr>
          <a:lstStyle/>
          <a:p>
            <a:pPr marL="88900" lvl="0" indent="0" algn="l" rtl="0">
              <a:lnSpc>
                <a:spcPct val="70000"/>
              </a:lnSpc>
              <a:spcBef>
                <a:spcPts val="1000"/>
              </a:spcBef>
              <a:spcAft>
                <a:spcPts val="0"/>
              </a:spcAft>
              <a:buSzPts val="2200"/>
              <a:buNone/>
            </a:pPr>
            <a:r>
              <a:rPr lang="en-IN" sz="2600" dirty="0"/>
              <a:t>Cost Structure</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r>
              <a:rPr lang="en-IN" sz="2600" dirty="0"/>
              <a:t>List your fixed and variable costs - $5 Million</a:t>
            </a:r>
          </a:p>
          <a:p>
            <a:pPr marL="88900" lvl="0" indent="0" algn="l" rtl="0">
              <a:lnSpc>
                <a:spcPct val="70000"/>
              </a:lnSpc>
              <a:spcBef>
                <a:spcPts val="1000"/>
              </a:spcBef>
              <a:spcAft>
                <a:spcPts val="0"/>
              </a:spcAft>
              <a:buSzPts val="2200"/>
              <a:buNone/>
            </a:pPr>
            <a:r>
              <a:rPr lang="en-IN" sz="2600" dirty="0"/>
              <a:t>Customer acquisition costs - $1 Million</a:t>
            </a:r>
          </a:p>
          <a:p>
            <a:pPr marL="88900" lvl="0" indent="0" algn="l" rtl="0">
              <a:lnSpc>
                <a:spcPct val="70000"/>
              </a:lnSpc>
              <a:spcBef>
                <a:spcPts val="1000"/>
              </a:spcBef>
              <a:spcAft>
                <a:spcPts val="0"/>
              </a:spcAft>
              <a:buSzPts val="2200"/>
              <a:buNone/>
            </a:pPr>
            <a:r>
              <a:rPr lang="en-IN" sz="2600" dirty="0"/>
              <a:t>Distribution costs - $2 Million</a:t>
            </a:r>
          </a:p>
          <a:p>
            <a:pPr marL="88900" lvl="0" indent="0" algn="l" rtl="0">
              <a:lnSpc>
                <a:spcPct val="70000"/>
              </a:lnSpc>
              <a:spcBef>
                <a:spcPts val="1000"/>
              </a:spcBef>
              <a:spcAft>
                <a:spcPts val="0"/>
              </a:spcAft>
              <a:buSzPts val="2200"/>
              <a:buNone/>
            </a:pPr>
            <a:r>
              <a:rPr lang="en-IN" sz="2600" dirty="0"/>
              <a:t>Hosting - $2 Million</a:t>
            </a:r>
          </a:p>
          <a:p>
            <a:pPr marL="88900" lvl="0" indent="0" algn="l" rtl="0">
              <a:lnSpc>
                <a:spcPct val="70000"/>
              </a:lnSpc>
              <a:spcBef>
                <a:spcPts val="1000"/>
              </a:spcBef>
              <a:spcAft>
                <a:spcPts val="0"/>
              </a:spcAft>
              <a:buSzPts val="2200"/>
              <a:buNone/>
            </a:pPr>
            <a:r>
              <a:rPr lang="en-IN" sz="2600" dirty="0"/>
              <a:t>People - $10 Million</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r>
              <a:rPr lang="en-IN" sz="2600" dirty="0"/>
              <a:t>Revenue Structure</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r>
              <a:rPr lang="en-IN" sz="2600" dirty="0"/>
              <a:t>List your sources of revenue – $1 Billion</a:t>
            </a:r>
          </a:p>
          <a:p>
            <a:pPr marL="88900" lvl="0" indent="0" algn="l" rtl="0">
              <a:lnSpc>
                <a:spcPct val="70000"/>
              </a:lnSpc>
              <a:spcBef>
                <a:spcPts val="1000"/>
              </a:spcBef>
              <a:spcAft>
                <a:spcPts val="0"/>
              </a:spcAft>
              <a:buSzPts val="2200"/>
              <a:buNone/>
            </a:pPr>
            <a:r>
              <a:rPr lang="en-IN" sz="2600" dirty="0"/>
              <a:t>Revenue Model – $2 Million</a:t>
            </a:r>
          </a:p>
          <a:p>
            <a:pPr marL="88900" lvl="0" indent="0" algn="l" rtl="0">
              <a:lnSpc>
                <a:spcPct val="70000"/>
              </a:lnSpc>
              <a:spcBef>
                <a:spcPts val="1000"/>
              </a:spcBef>
              <a:spcAft>
                <a:spcPts val="0"/>
              </a:spcAft>
              <a:buSzPts val="2200"/>
              <a:buNone/>
            </a:pPr>
            <a:r>
              <a:rPr lang="en-IN" sz="2600" dirty="0" err="1"/>
              <a:t>LifeTime</a:t>
            </a:r>
            <a:r>
              <a:rPr lang="en-IN" sz="2600" dirty="0"/>
              <a:t> Value – $5 Billion</a:t>
            </a:r>
          </a:p>
          <a:p>
            <a:pPr marL="88900" lvl="0" indent="0" algn="l" rtl="0">
              <a:lnSpc>
                <a:spcPct val="70000"/>
              </a:lnSpc>
              <a:spcBef>
                <a:spcPts val="1000"/>
              </a:spcBef>
              <a:spcAft>
                <a:spcPts val="0"/>
              </a:spcAft>
              <a:buSzPts val="2200"/>
              <a:buNone/>
            </a:pPr>
            <a:r>
              <a:rPr lang="en-IN" sz="2600" dirty="0"/>
              <a:t>Revenue – $8 Million per Month</a:t>
            </a:r>
          </a:p>
          <a:p>
            <a:pPr marL="88900" lvl="0" indent="0" algn="l" rtl="0">
              <a:lnSpc>
                <a:spcPct val="70000"/>
              </a:lnSpc>
              <a:spcBef>
                <a:spcPts val="1000"/>
              </a:spcBef>
              <a:spcAft>
                <a:spcPts val="0"/>
              </a:spcAft>
              <a:buSzPts val="2200"/>
              <a:buNone/>
            </a:pPr>
            <a:r>
              <a:rPr lang="en-IN" sz="2600" dirty="0"/>
              <a:t>Gross Margin – $10 Million</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dirty="0"/>
          </a:p>
          <a:p>
            <a:pPr marL="88900" lvl="0" indent="0" algn="l" rtl="0">
              <a:lnSpc>
                <a:spcPct val="70000"/>
              </a:lnSpc>
              <a:spcBef>
                <a:spcPts val="1000"/>
              </a:spcBef>
              <a:spcAft>
                <a:spcPts val="0"/>
              </a:spcAft>
              <a:buSzPts val="22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945</Words>
  <Application>Microsoft Macintosh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FARM ORIZON</vt:lpstr>
      <vt:lpstr>Problems</vt:lpstr>
      <vt:lpstr>Solutions</vt:lpstr>
      <vt:lpstr>Market</vt:lpstr>
      <vt:lpstr>Competition</vt:lpstr>
      <vt:lpstr>Marketing/Sales Strategy</vt:lpstr>
      <vt:lpstr>Team</vt:lpstr>
      <vt:lpstr>Financial Projections</vt:lpstr>
      <vt:lpstr>Vision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dinesh Dinesh</cp:lastModifiedBy>
  <cp:revision>1</cp:revision>
  <dcterms:modified xsi:type="dcterms:W3CDTF">2023-10-18T17:32:47Z</dcterms:modified>
</cp:coreProperties>
</file>