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
  </p:handoutMasterIdLst>
  <p:sldIdLst>
    <p:sldId id="258" r:id="rId2"/>
  </p:sldIdLst>
  <p:sldSz cx="32759650" cy="43559413"/>
  <p:notesSz cx="29819600" cy="4234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719">
          <p15:clr>
            <a:srgbClr val="A4A3A4"/>
          </p15:clr>
        </p15:guide>
        <p15:guide id="2" pos="103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582F5B-71B4-4617-B1C5-C526A4B7890A}" v="59" dt="2024-10-14T17:44:10.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531" autoAdjust="0"/>
    <p:restoredTop sz="94660" autoAdjust="0"/>
  </p:normalViewPr>
  <p:slideViewPr>
    <p:cSldViewPr snapToGrid="0">
      <p:cViewPr>
        <p:scale>
          <a:sx n="40" d="100"/>
          <a:sy n="40" d="100"/>
        </p:scale>
        <p:origin x="302" y="-5592"/>
      </p:cViewPr>
      <p:guideLst>
        <p:guide orient="horz" pos="13719"/>
        <p:guide pos="1031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hariharan17@gmail.com" userId="8d13051f0eb4bec8" providerId="LiveId" clId="{79582F5B-71B4-4617-B1C5-C526A4B7890A}"/>
    <pc:docChg chg="modSld">
      <pc:chgData name="22hariharan17@gmail.com" userId="8d13051f0eb4bec8" providerId="LiveId" clId="{79582F5B-71B4-4617-B1C5-C526A4B7890A}" dt="2024-10-14T17:44:10.206" v="103" actId="255"/>
      <pc:docMkLst>
        <pc:docMk/>
      </pc:docMkLst>
      <pc:sldChg chg="modSp mod">
        <pc:chgData name="22hariharan17@gmail.com" userId="8d13051f0eb4bec8" providerId="LiveId" clId="{79582F5B-71B4-4617-B1C5-C526A4B7890A}" dt="2024-10-14T17:44:10.206" v="103" actId="255"/>
        <pc:sldMkLst>
          <pc:docMk/>
          <pc:sldMk cId="245108989" sldId="258"/>
        </pc:sldMkLst>
        <pc:spChg chg="mod">
          <ac:chgData name="22hariharan17@gmail.com" userId="8d13051f0eb4bec8" providerId="LiveId" clId="{79582F5B-71B4-4617-B1C5-C526A4B7890A}" dt="2024-10-14T17:44:10.206" v="103" actId="255"/>
          <ac:spMkLst>
            <pc:docMk/>
            <pc:sldMk cId="245108989" sldId="258"/>
            <ac:spMk id="21" creationId="{D02FA5DF-427A-94C5-5790-64CCE49A73F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12918749" cy="2125892"/>
          </a:xfrm>
          <a:prstGeom prst="rect">
            <a:avLst/>
          </a:prstGeom>
        </p:spPr>
        <p:txBody>
          <a:bodyPr vert="horz" lIns="390056" tIns="195028" rIns="390056" bIns="195028" rtlCol="0"/>
          <a:lstStyle>
            <a:lvl1pPr algn="l">
              <a:defRPr sz="5100"/>
            </a:lvl1pPr>
          </a:lstStyle>
          <a:p>
            <a:endParaRPr lang="en-US"/>
          </a:p>
        </p:txBody>
      </p:sp>
      <p:sp>
        <p:nvSpPr>
          <p:cNvPr id="3" name="Date Placeholder 2"/>
          <p:cNvSpPr>
            <a:spLocks noGrp="1"/>
          </p:cNvSpPr>
          <p:nvPr>
            <p:ph type="dt" sz="quarter" idx="1"/>
          </p:nvPr>
        </p:nvSpPr>
        <p:spPr>
          <a:xfrm>
            <a:off x="16893752" y="0"/>
            <a:ext cx="12918749" cy="2125892"/>
          </a:xfrm>
          <a:prstGeom prst="rect">
            <a:avLst/>
          </a:prstGeom>
        </p:spPr>
        <p:txBody>
          <a:bodyPr vert="horz" lIns="390056" tIns="195028" rIns="390056" bIns="195028" rtlCol="0"/>
          <a:lstStyle>
            <a:lvl1pPr algn="r">
              <a:defRPr sz="5100"/>
            </a:lvl1pPr>
          </a:lstStyle>
          <a:p>
            <a:fld id="{B2569318-6A32-4A16-A74E-F9116CD6349E}" type="datetimeFigureOut">
              <a:rPr lang="en-US" smtClean="0"/>
              <a:t>10/14/2024</a:t>
            </a:fld>
            <a:endParaRPr lang="en-US"/>
          </a:p>
        </p:txBody>
      </p:sp>
      <p:sp>
        <p:nvSpPr>
          <p:cNvPr id="4" name="Footer Placeholder 3"/>
          <p:cNvSpPr>
            <a:spLocks noGrp="1"/>
          </p:cNvSpPr>
          <p:nvPr>
            <p:ph type="ftr" sz="quarter" idx="2"/>
          </p:nvPr>
        </p:nvSpPr>
        <p:spPr>
          <a:xfrm>
            <a:off x="2" y="40215912"/>
            <a:ext cx="12918749" cy="2125892"/>
          </a:xfrm>
          <a:prstGeom prst="rect">
            <a:avLst/>
          </a:prstGeom>
        </p:spPr>
        <p:txBody>
          <a:bodyPr vert="horz" lIns="390056" tIns="195028" rIns="390056" bIns="195028" rtlCol="0" anchor="b"/>
          <a:lstStyle>
            <a:lvl1pPr algn="l">
              <a:defRPr sz="5100"/>
            </a:lvl1pPr>
          </a:lstStyle>
          <a:p>
            <a:endParaRPr lang="en-US"/>
          </a:p>
        </p:txBody>
      </p:sp>
      <p:sp>
        <p:nvSpPr>
          <p:cNvPr id="5" name="Slide Number Placeholder 4"/>
          <p:cNvSpPr>
            <a:spLocks noGrp="1"/>
          </p:cNvSpPr>
          <p:nvPr>
            <p:ph type="sldNum" sz="quarter" idx="3"/>
          </p:nvPr>
        </p:nvSpPr>
        <p:spPr>
          <a:xfrm>
            <a:off x="16893752" y="40215912"/>
            <a:ext cx="12918749" cy="2125892"/>
          </a:xfrm>
          <a:prstGeom prst="rect">
            <a:avLst/>
          </a:prstGeom>
        </p:spPr>
        <p:txBody>
          <a:bodyPr vert="horz" lIns="390056" tIns="195028" rIns="390056" bIns="195028" rtlCol="0" anchor="b"/>
          <a:lstStyle>
            <a:lvl1pPr algn="r">
              <a:defRPr sz="5100"/>
            </a:lvl1pPr>
          </a:lstStyle>
          <a:p>
            <a:fld id="{F7633AB3-8A6E-44A7-B696-E8032825E31B}" type="slidenum">
              <a:rPr lang="en-US" smtClean="0"/>
              <a:t>‹#›</a:t>
            </a:fld>
            <a:endParaRPr lang="en-US"/>
          </a:p>
        </p:txBody>
      </p:sp>
    </p:spTree>
    <p:extLst>
      <p:ext uri="{BB962C8B-B14F-4D97-AF65-F5344CB8AC3E}">
        <p14:creationId xmlns:p14="http://schemas.microsoft.com/office/powerpoint/2010/main" val="37481282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56974" y="7128824"/>
            <a:ext cx="27845703" cy="15165129"/>
          </a:xfrm>
        </p:spPr>
        <p:txBody>
          <a:bodyPr anchor="b"/>
          <a:lstStyle>
            <a:lvl1pPr algn="ctr">
              <a:defRPr sz="21496"/>
            </a:lvl1pPr>
          </a:lstStyle>
          <a:p>
            <a:r>
              <a:rPr lang="en-US"/>
              <a:t>Click to edit Master title style</a:t>
            </a:r>
            <a:endParaRPr lang="en-US" dirty="0"/>
          </a:p>
        </p:txBody>
      </p:sp>
      <p:sp>
        <p:nvSpPr>
          <p:cNvPr id="3" name="Subtitle 2"/>
          <p:cNvSpPr>
            <a:spLocks noGrp="1"/>
          </p:cNvSpPr>
          <p:nvPr>
            <p:ph type="subTitle" idx="1"/>
          </p:nvPr>
        </p:nvSpPr>
        <p:spPr>
          <a:xfrm>
            <a:off x="4094956" y="22878778"/>
            <a:ext cx="24569738" cy="10516772"/>
          </a:xfrm>
        </p:spPr>
        <p:txBody>
          <a:bodyPr/>
          <a:lstStyle>
            <a:lvl1pPr marL="0" indent="0" algn="ctr">
              <a:buNone/>
              <a:defRPr sz="8598"/>
            </a:lvl1pPr>
            <a:lvl2pPr marL="1637965" indent="0" algn="ctr">
              <a:buNone/>
              <a:defRPr sz="7165"/>
            </a:lvl2pPr>
            <a:lvl3pPr marL="3275929" indent="0" algn="ctr">
              <a:buNone/>
              <a:defRPr sz="6449"/>
            </a:lvl3pPr>
            <a:lvl4pPr marL="4913894" indent="0" algn="ctr">
              <a:buNone/>
              <a:defRPr sz="5732"/>
            </a:lvl4pPr>
            <a:lvl5pPr marL="6551859" indent="0" algn="ctr">
              <a:buNone/>
              <a:defRPr sz="5732"/>
            </a:lvl5pPr>
            <a:lvl6pPr marL="8189824" indent="0" algn="ctr">
              <a:buNone/>
              <a:defRPr sz="5732"/>
            </a:lvl6pPr>
            <a:lvl7pPr marL="9827788" indent="0" algn="ctr">
              <a:buNone/>
              <a:defRPr sz="5732"/>
            </a:lvl7pPr>
            <a:lvl8pPr marL="11465753" indent="0" algn="ctr">
              <a:buNone/>
              <a:defRPr sz="5732"/>
            </a:lvl8pPr>
            <a:lvl9pPr marL="13103718" indent="0" algn="ctr">
              <a:buNone/>
              <a:defRPr sz="573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20317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175002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43626" y="2319135"/>
            <a:ext cx="7063800" cy="369145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52228" y="2319135"/>
            <a:ext cx="20781903" cy="36914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5711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3427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5165" y="10859616"/>
            <a:ext cx="28255198" cy="18119503"/>
          </a:xfrm>
        </p:spPr>
        <p:txBody>
          <a:bodyPr anchor="b"/>
          <a:lstStyle>
            <a:lvl1pPr>
              <a:defRPr sz="21496"/>
            </a:lvl1pPr>
          </a:lstStyle>
          <a:p>
            <a:r>
              <a:rPr lang="en-US"/>
              <a:t>Click to edit Master title style</a:t>
            </a:r>
            <a:endParaRPr lang="en-US" dirty="0"/>
          </a:p>
        </p:txBody>
      </p:sp>
      <p:sp>
        <p:nvSpPr>
          <p:cNvPr id="3" name="Text Placeholder 2"/>
          <p:cNvSpPr>
            <a:spLocks noGrp="1"/>
          </p:cNvSpPr>
          <p:nvPr>
            <p:ph type="body" idx="1"/>
          </p:nvPr>
        </p:nvSpPr>
        <p:spPr>
          <a:xfrm>
            <a:off x="2235165" y="29150537"/>
            <a:ext cx="28255198" cy="9528618"/>
          </a:xfrm>
        </p:spPr>
        <p:txBody>
          <a:bodyPr/>
          <a:lstStyle>
            <a:lvl1pPr marL="0" indent="0">
              <a:buNone/>
              <a:defRPr sz="8598">
                <a:solidFill>
                  <a:schemeClr val="tx1"/>
                </a:solidFill>
              </a:defRPr>
            </a:lvl1pPr>
            <a:lvl2pPr marL="1637965" indent="0">
              <a:buNone/>
              <a:defRPr sz="7165">
                <a:solidFill>
                  <a:schemeClr val="tx1">
                    <a:tint val="75000"/>
                  </a:schemeClr>
                </a:solidFill>
              </a:defRPr>
            </a:lvl2pPr>
            <a:lvl3pPr marL="3275929" indent="0">
              <a:buNone/>
              <a:defRPr sz="6449">
                <a:solidFill>
                  <a:schemeClr val="tx1">
                    <a:tint val="75000"/>
                  </a:schemeClr>
                </a:solidFill>
              </a:defRPr>
            </a:lvl3pPr>
            <a:lvl4pPr marL="4913894" indent="0">
              <a:buNone/>
              <a:defRPr sz="5732">
                <a:solidFill>
                  <a:schemeClr val="tx1">
                    <a:tint val="75000"/>
                  </a:schemeClr>
                </a:solidFill>
              </a:defRPr>
            </a:lvl4pPr>
            <a:lvl5pPr marL="6551859" indent="0">
              <a:buNone/>
              <a:defRPr sz="5732">
                <a:solidFill>
                  <a:schemeClr val="tx1">
                    <a:tint val="75000"/>
                  </a:schemeClr>
                </a:solidFill>
              </a:defRPr>
            </a:lvl5pPr>
            <a:lvl6pPr marL="8189824" indent="0">
              <a:buNone/>
              <a:defRPr sz="5732">
                <a:solidFill>
                  <a:schemeClr val="tx1">
                    <a:tint val="75000"/>
                  </a:schemeClr>
                </a:solidFill>
              </a:defRPr>
            </a:lvl6pPr>
            <a:lvl7pPr marL="9827788" indent="0">
              <a:buNone/>
              <a:defRPr sz="5732">
                <a:solidFill>
                  <a:schemeClr val="tx1">
                    <a:tint val="75000"/>
                  </a:schemeClr>
                </a:solidFill>
              </a:defRPr>
            </a:lvl7pPr>
            <a:lvl8pPr marL="11465753" indent="0">
              <a:buNone/>
              <a:defRPr sz="5732">
                <a:solidFill>
                  <a:schemeClr val="tx1">
                    <a:tint val="75000"/>
                  </a:schemeClr>
                </a:solidFill>
              </a:defRPr>
            </a:lvl8pPr>
            <a:lvl9pPr marL="13103718" indent="0">
              <a:buNone/>
              <a:defRPr sz="57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54D43-CF07-4E61-BC11-9B5400FF9170}"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28080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52226" y="11595677"/>
            <a:ext cx="13922851" cy="276380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584573" y="11595677"/>
            <a:ext cx="13922851" cy="276380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54D43-CF07-4E61-BC11-9B5400FF917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86000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56493" y="2319145"/>
            <a:ext cx="28255198" cy="841947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56497" y="10678109"/>
            <a:ext cx="13858865" cy="5233176"/>
          </a:xfrm>
        </p:spPr>
        <p:txBody>
          <a:bodyPr anchor="b"/>
          <a:lstStyle>
            <a:lvl1pPr marL="0" indent="0">
              <a:buNone/>
              <a:defRPr sz="8598" b="1"/>
            </a:lvl1pPr>
            <a:lvl2pPr marL="1637965" indent="0">
              <a:buNone/>
              <a:defRPr sz="7165" b="1"/>
            </a:lvl2pPr>
            <a:lvl3pPr marL="3275929" indent="0">
              <a:buNone/>
              <a:defRPr sz="6449" b="1"/>
            </a:lvl3pPr>
            <a:lvl4pPr marL="4913894" indent="0">
              <a:buNone/>
              <a:defRPr sz="5732" b="1"/>
            </a:lvl4pPr>
            <a:lvl5pPr marL="6551859" indent="0">
              <a:buNone/>
              <a:defRPr sz="5732" b="1"/>
            </a:lvl5pPr>
            <a:lvl6pPr marL="8189824" indent="0">
              <a:buNone/>
              <a:defRPr sz="5732" b="1"/>
            </a:lvl6pPr>
            <a:lvl7pPr marL="9827788" indent="0">
              <a:buNone/>
              <a:defRPr sz="5732" b="1"/>
            </a:lvl7pPr>
            <a:lvl8pPr marL="11465753" indent="0">
              <a:buNone/>
              <a:defRPr sz="5732" b="1"/>
            </a:lvl8pPr>
            <a:lvl9pPr marL="13103718" indent="0">
              <a:buNone/>
              <a:defRPr sz="5732" b="1"/>
            </a:lvl9pPr>
          </a:lstStyle>
          <a:p>
            <a:pPr lvl="0"/>
            <a:r>
              <a:rPr lang="en-US"/>
              <a:t>Edit Master text styles</a:t>
            </a:r>
          </a:p>
        </p:txBody>
      </p:sp>
      <p:sp>
        <p:nvSpPr>
          <p:cNvPr id="4" name="Content Placeholder 3"/>
          <p:cNvSpPr>
            <a:spLocks noGrp="1"/>
          </p:cNvSpPr>
          <p:nvPr>
            <p:ph sz="half" idx="2"/>
          </p:nvPr>
        </p:nvSpPr>
        <p:spPr>
          <a:xfrm>
            <a:off x="2256497" y="15911286"/>
            <a:ext cx="13858865" cy="23403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584575" y="10678109"/>
            <a:ext cx="13927118" cy="5233176"/>
          </a:xfrm>
        </p:spPr>
        <p:txBody>
          <a:bodyPr anchor="b"/>
          <a:lstStyle>
            <a:lvl1pPr marL="0" indent="0">
              <a:buNone/>
              <a:defRPr sz="8598" b="1"/>
            </a:lvl1pPr>
            <a:lvl2pPr marL="1637965" indent="0">
              <a:buNone/>
              <a:defRPr sz="7165" b="1"/>
            </a:lvl2pPr>
            <a:lvl3pPr marL="3275929" indent="0">
              <a:buNone/>
              <a:defRPr sz="6449" b="1"/>
            </a:lvl3pPr>
            <a:lvl4pPr marL="4913894" indent="0">
              <a:buNone/>
              <a:defRPr sz="5732" b="1"/>
            </a:lvl4pPr>
            <a:lvl5pPr marL="6551859" indent="0">
              <a:buNone/>
              <a:defRPr sz="5732" b="1"/>
            </a:lvl5pPr>
            <a:lvl6pPr marL="8189824" indent="0">
              <a:buNone/>
              <a:defRPr sz="5732" b="1"/>
            </a:lvl6pPr>
            <a:lvl7pPr marL="9827788" indent="0">
              <a:buNone/>
              <a:defRPr sz="5732" b="1"/>
            </a:lvl7pPr>
            <a:lvl8pPr marL="11465753" indent="0">
              <a:buNone/>
              <a:defRPr sz="5732" b="1"/>
            </a:lvl8pPr>
            <a:lvl9pPr marL="13103718" indent="0">
              <a:buNone/>
              <a:defRPr sz="5732" b="1"/>
            </a:lvl9pPr>
          </a:lstStyle>
          <a:p>
            <a:pPr lvl="0"/>
            <a:r>
              <a:rPr lang="en-US"/>
              <a:t>Edit Master text styles</a:t>
            </a:r>
          </a:p>
        </p:txBody>
      </p:sp>
      <p:sp>
        <p:nvSpPr>
          <p:cNvPr id="6" name="Content Placeholder 5"/>
          <p:cNvSpPr>
            <a:spLocks noGrp="1"/>
          </p:cNvSpPr>
          <p:nvPr>
            <p:ph sz="quarter" idx="4"/>
          </p:nvPr>
        </p:nvSpPr>
        <p:spPr>
          <a:xfrm>
            <a:off x="16584575" y="15911286"/>
            <a:ext cx="13927118" cy="23403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54D43-CF07-4E61-BC11-9B5400FF9170}"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93723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54D43-CF07-4E61-BC11-9B5400FF9170}"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99579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54D43-CF07-4E61-BC11-9B5400FF9170}"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77999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6493" y="2903961"/>
            <a:ext cx="10565840" cy="10163863"/>
          </a:xfrm>
        </p:spPr>
        <p:txBody>
          <a:bodyPr anchor="b"/>
          <a:lstStyle>
            <a:lvl1pPr>
              <a:defRPr sz="11464"/>
            </a:lvl1pPr>
          </a:lstStyle>
          <a:p>
            <a:r>
              <a:rPr lang="en-US"/>
              <a:t>Click to edit Master title style</a:t>
            </a:r>
            <a:endParaRPr lang="en-US" dirty="0"/>
          </a:p>
        </p:txBody>
      </p:sp>
      <p:sp>
        <p:nvSpPr>
          <p:cNvPr id="3" name="Content Placeholder 2"/>
          <p:cNvSpPr>
            <a:spLocks noGrp="1"/>
          </p:cNvSpPr>
          <p:nvPr>
            <p:ph idx="1"/>
          </p:nvPr>
        </p:nvSpPr>
        <p:spPr>
          <a:xfrm>
            <a:off x="13927118" y="6271758"/>
            <a:ext cx="16584573" cy="30955416"/>
          </a:xfrm>
        </p:spPr>
        <p:txBody>
          <a:bodyPr/>
          <a:lstStyle>
            <a:lvl1pPr>
              <a:defRPr sz="11464"/>
            </a:lvl1pPr>
            <a:lvl2pPr>
              <a:defRPr sz="10031"/>
            </a:lvl2pPr>
            <a:lvl3pPr>
              <a:defRPr sz="8598"/>
            </a:lvl3pPr>
            <a:lvl4pPr>
              <a:defRPr sz="7165"/>
            </a:lvl4pPr>
            <a:lvl5pPr>
              <a:defRPr sz="7165"/>
            </a:lvl5pPr>
            <a:lvl6pPr>
              <a:defRPr sz="7165"/>
            </a:lvl6pPr>
            <a:lvl7pPr>
              <a:defRPr sz="7165"/>
            </a:lvl7pPr>
            <a:lvl8pPr>
              <a:defRPr sz="7165"/>
            </a:lvl8pPr>
            <a:lvl9pPr>
              <a:defRPr sz="716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56493" y="13067824"/>
            <a:ext cx="10565840" cy="24209760"/>
          </a:xfrm>
        </p:spPr>
        <p:txBody>
          <a:bodyPr/>
          <a:lstStyle>
            <a:lvl1pPr marL="0" indent="0">
              <a:buNone/>
              <a:defRPr sz="5732"/>
            </a:lvl1pPr>
            <a:lvl2pPr marL="1637965" indent="0">
              <a:buNone/>
              <a:defRPr sz="5016"/>
            </a:lvl2pPr>
            <a:lvl3pPr marL="3275929" indent="0">
              <a:buNone/>
              <a:defRPr sz="4299"/>
            </a:lvl3pPr>
            <a:lvl4pPr marL="4913894" indent="0">
              <a:buNone/>
              <a:defRPr sz="3583"/>
            </a:lvl4pPr>
            <a:lvl5pPr marL="6551859" indent="0">
              <a:buNone/>
              <a:defRPr sz="3583"/>
            </a:lvl5pPr>
            <a:lvl6pPr marL="8189824" indent="0">
              <a:buNone/>
              <a:defRPr sz="3583"/>
            </a:lvl6pPr>
            <a:lvl7pPr marL="9827788" indent="0">
              <a:buNone/>
              <a:defRPr sz="3583"/>
            </a:lvl7pPr>
            <a:lvl8pPr marL="11465753" indent="0">
              <a:buNone/>
              <a:defRPr sz="3583"/>
            </a:lvl8pPr>
            <a:lvl9pPr marL="13103718" indent="0">
              <a:buNone/>
              <a:defRPr sz="3583"/>
            </a:lvl9pPr>
          </a:lstStyle>
          <a:p>
            <a:pPr lvl="0"/>
            <a:r>
              <a:rPr lang="en-US"/>
              <a:t>Edit Master text styles</a:t>
            </a:r>
          </a:p>
        </p:txBody>
      </p:sp>
      <p:sp>
        <p:nvSpPr>
          <p:cNvPr id="5" name="Date Placeholder 4"/>
          <p:cNvSpPr>
            <a:spLocks noGrp="1"/>
          </p:cNvSpPr>
          <p:nvPr>
            <p:ph type="dt" sz="half" idx="10"/>
          </p:nvPr>
        </p:nvSpPr>
        <p:spPr/>
        <p:txBody>
          <a:bodyPr/>
          <a:lstStyle/>
          <a:p>
            <a:fld id="{51854D43-CF07-4E61-BC11-9B5400FF917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7311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6493" y="2903961"/>
            <a:ext cx="10565840" cy="10163863"/>
          </a:xfrm>
        </p:spPr>
        <p:txBody>
          <a:bodyPr anchor="b"/>
          <a:lstStyle>
            <a:lvl1pPr>
              <a:defRPr sz="11464"/>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27118" y="6271758"/>
            <a:ext cx="16584573" cy="30955416"/>
          </a:xfrm>
        </p:spPr>
        <p:txBody>
          <a:bodyPr anchor="t"/>
          <a:lstStyle>
            <a:lvl1pPr marL="0" indent="0">
              <a:buNone/>
              <a:defRPr sz="11464"/>
            </a:lvl1pPr>
            <a:lvl2pPr marL="1637965" indent="0">
              <a:buNone/>
              <a:defRPr sz="10031"/>
            </a:lvl2pPr>
            <a:lvl3pPr marL="3275929" indent="0">
              <a:buNone/>
              <a:defRPr sz="8598"/>
            </a:lvl3pPr>
            <a:lvl4pPr marL="4913894" indent="0">
              <a:buNone/>
              <a:defRPr sz="7165"/>
            </a:lvl4pPr>
            <a:lvl5pPr marL="6551859" indent="0">
              <a:buNone/>
              <a:defRPr sz="7165"/>
            </a:lvl5pPr>
            <a:lvl6pPr marL="8189824" indent="0">
              <a:buNone/>
              <a:defRPr sz="7165"/>
            </a:lvl6pPr>
            <a:lvl7pPr marL="9827788" indent="0">
              <a:buNone/>
              <a:defRPr sz="7165"/>
            </a:lvl7pPr>
            <a:lvl8pPr marL="11465753" indent="0">
              <a:buNone/>
              <a:defRPr sz="7165"/>
            </a:lvl8pPr>
            <a:lvl9pPr marL="13103718" indent="0">
              <a:buNone/>
              <a:defRPr sz="7165"/>
            </a:lvl9pPr>
          </a:lstStyle>
          <a:p>
            <a:r>
              <a:rPr lang="en-US"/>
              <a:t>Click icon to add picture</a:t>
            </a:r>
            <a:endParaRPr lang="en-US" dirty="0"/>
          </a:p>
        </p:txBody>
      </p:sp>
      <p:sp>
        <p:nvSpPr>
          <p:cNvPr id="4" name="Text Placeholder 3"/>
          <p:cNvSpPr>
            <a:spLocks noGrp="1"/>
          </p:cNvSpPr>
          <p:nvPr>
            <p:ph type="body" sz="half" idx="2"/>
          </p:nvPr>
        </p:nvSpPr>
        <p:spPr>
          <a:xfrm>
            <a:off x="2256493" y="13067824"/>
            <a:ext cx="10565840" cy="24209760"/>
          </a:xfrm>
        </p:spPr>
        <p:txBody>
          <a:bodyPr/>
          <a:lstStyle>
            <a:lvl1pPr marL="0" indent="0">
              <a:buNone/>
              <a:defRPr sz="5732"/>
            </a:lvl1pPr>
            <a:lvl2pPr marL="1637965" indent="0">
              <a:buNone/>
              <a:defRPr sz="5016"/>
            </a:lvl2pPr>
            <a:lvl3pPr marL="3275929" indent="0">
              <a:buNone/>
              <a:defRPr sz="4299"/>
            </a:lvl3pPr>
            <a:lvl4pPr marL="4913894" indent="0">
              <a:buNone/>
              <a:defRPr sz="3583"/>
            </a:lvl4pPr>
            <a:lvl5pPr marL="6551859" indent="0">
              <a:buNone/>
              <a:defRPr sz="3583"/>
            </a:lvl5pPr>
            <a:lvl6pPr marL="8189824" indent="0">
              <a:buNone/>
              <a:defRPr sz="3583"/>
            </a:lvl6pPr>
            <a:lvl7pPr marL="9827788" indent="0">
              <a:buNone/>
              <a:defRPr sz="3583"/>
            </a:lvl7pPr>
            <a:lvl8pPr marL="11465753" indent="0">
              <a:buNone/>
              <a:defRPr sz="3583"/>
            </a:lvl8pPr>
            <a:lvl9pPr marL="13103718" indent="0">
              <a:buNone/>
              <a:defRPr sz="3583"/>
            </a:lvl9pPr>
          </a:lstStyle>
          <a:p>
            <a:pPr lvl="0"/>
            <a:r>
              <a:rPr lang="en-US"/>
              <a:t>Edit Master text styles</a:t>
            </a:r>
          </a:p>
        </p:txBody>
      </p:sp>
      <p:sp>
        <p:nvSpPr>
          <p:cNvPr id="5" name="Date Placeholder 4"/>
          <p:cNvSpPr>
            <a:spLocks noGrp="1"/>
          </p:cNvSpPr>
          <p:nvPr>
            <p:ph type="dt" sz="half" idx="10"/>
          </p:nvPr>
        </p:nvSpPr>
        <p:spPr/>
        <p:txBody>
          <a:bodyPr/>
          <a:lstStyle/>
          <a:p>
            <a:fld id="{51854D43-CF07-4E61-BC11-9B5400FF9170}"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91515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2226" y="2319145"/>
            <a:ext cx="28255198" cy="84194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52226" y="11595677"/>
            <a:ext cx="28255198" cy="276380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52226" y="40373132"/>
            <a:ext cx="7370921" cy="2319135"/>
          </a:xfrm>
          <a:prstGeom prst="rect">
            <a:avLst/>
          </a:prstGeom>
        </p:spPr>
        <p:txBody>
          <a:bodyPr vert="horz" lIns="91440" tIns="45720" rIns="91440" bIns="45720" rtlCol="0" anchor="ctr"/>
          <a:lstStyle>
            <a:lvl1pPr algn="l">
              <a:defRPr sz="4299">
                <a:solidFill>
                  <a:schemeClr val="tx1">
                    <a:tint val="75000"/>
                  </a:schemeClr>
                </a:solidFill>
              </a:defRPr>
            </a:lvl1pPr>
          </a:lstStyle>
          <a:p>
            <a:fld id="{51854D43-CF07-4E61-BC11-9B5400FF9170}" type="datetimeFigureOut">
              <a:rPr lang="en-US" smtClean="0"/>
              <a:t>10/14/2024</a:t>
            </a:fld>
            <a:endParaRPr lang="en-US"/>
          </a:p>
        </p:txBody>
      </p:sp>
      <p:sp>
        <p:nvSpPr>
          <p:cNvPr id="5" name="Footer Placeholder 4"/>
          <p:cNvSpPr>
            <a:spLocks noGrp="1"/>
          </p:cNvSpPr>
          <p:nvPr>
            <p:ph type="ftr" sz="quarter" idx="3"/>
          </p:nvPr>
        </p:nvSpPr>
        <p:spPr>
          <a:xfrm>
            <a:off x="10851634" y="40373132"/>
            <a:ext cx="11056382" cy="2319135"/>
          </a:xfrm>
          <a:prstGeom prst="rect">
            <a:avLst/>
          </a:prstGeom>
        </p:spPr>
        <p:txBody>
          <a:bodyPr vert="horz" lIns="91440" tIns="45720" rIns="91440" bIns="45720" rtlCol="0" anchor="ctr"/>
          <a:lstStyle>
            <a:lvl1pPr algn="ctr">
              <a:defRPr sz="42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136503" y="40373132"/>
            <a:ext cx="7370921" cy="2319135"/>
          </a:xfrm>
          <a:prstGeom prst="rect">
            <a:avLst/>
          </a:prstGeom>
        </p:spPr>
        <p:txBody>
          <a:bodyPr vert="horz" lIns="91440" tIns="45720" rIns="91440" bIns="45720" rtlCol="0" anchor="ctr"/>
          <a:lstStyle>
            <a:lvl1pPr algn="r">
              <a:defRPr sz="4299">
                <a:solidFill>
                  <a:schemeClr val="tx1">
                    <a:tint val="75000"/>
                  </a:schemeClr>
                </a:solidFill>
              </a:defRPr>
            </a:lvl1pPr>
          </a:lstStyle>
          <a:p>
            <a:fld id="{B983E064-E93B-4EB8-B291-64E90620B6A2}" type="slidenum">
              <a:rPr lang="en-US" smtClean="0"/>
              <a:t>‹#›</a:t>
            </a:fld>
            <a:endParaRPr lang="en-US"/>
          </a:p>
        </p:txBody>
      </p:sp>
    </p:spTree>
    <p:extLst>
      <p:ext uri="{BB962C8B-B14F-4D97-AF65-F5344CB8AC3E}">
        <p14:creationId xmlns:p14="http://schemas.microsoft.com/office/powerpoint/2010/main" val="35478412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75929" rtl="0" eaLnBrk="1" latinLnBrk="0" hangingPunct="1">
        <a:lnSpc>
          <a:spcPct val="90000"/>
        </a:lnSpc>
        <a:spcBef>
          <a:spcPct val="0"/>
        </a:spcBef>
        <a:buNone/>
        <a:defRPr sz="15763" kern="1200">
          <a:solidFill>
            <a:schemeClr val="tx1"/>
          </a:solidFill>
          <a:latin typeface="+mj-lt"/>
          <a:ea typeface="+mj-ea"/>
          <a:cs typeface="+mj-cs"/>
        </a:defRPr>
      </a:lvl1pPr>
    </p:titleStyle>
    <p:bodyStyle>
      <a:lvl1pPr marL="818982" indent="-818982" algn="l" defTabSz="3275929" rtl="0" eaLnBrk="1" latinLnBrk="0" hangingPunct="1">
        <a:lnSpc>
          <a:spcPct val="90000"/>
        </a:lnSpc>
        <a:spcBef>
          <a:spcPts val="3583"/>
        </a:spcBef>
        <a:buFont typeface="Arial" panose="020B0604020202020204" pitchFamily="34" charset="0"/>
        <a:buChar char="•"/>
        <a:defRPr sz="10031" kern="1200">
          <a:solidFill>
            <a:schemeClr val="tx1"/>
          </a:solidFill>
          <a:latin typeface="+mn-lt"/>
          <a:ea typeface="+mn-ea"/>
          <a:cs typeface="+mn-cs"/>
        </a:defRPr>
      </a:lvl1pPr>
      <a:lvl2pPr marL="2456947" indent="-818982" algn="l" defTabSz="3275929" rtl="0" eaLnBrk="1" latinLnBrk="0" hangingPunct="1">
        <a:lnSpc>
          <a:spcPct val="90000"/>
        </a:lnSpc>
        <a:spcBef>
          <a:spcPts val="1791"/>
        </a:spcBef>
        <a:buFont typeface="Arial" panose="020B0604020202020204" pitchFamily="34" charset="0"/>
        <a:buChar char="•"/>
        <a:defRPr sz="8598" kern="1200">
          <a:solidFill>
            <a:schemeClr val="tx1"/>
          </a:solidFill>
          <a:latin typeface="+mn-lt"/>
          <a:ea typeface="+mn-ea"/>
          <a:cs typeface="+mn-cs"/>
        </a:defRPr>
      </a:lvl2pPr>
      <a:lvl3pPr marL="4094912" indent="-818982" algn="l" defTabSz="3275929" rtl="0" eaLnBrk="1" latinLnBrk="0" hangingPunct="1">
        <a:lnSpc>
          <a:spcPct val="90000"/>
        </a:lnSpc>
        <a:spcBef>
          <a:spcPts val="1791"/>
        </a:spcBef>
        <a:buFont typeface="Arial" panose="020B0604020202020204" pitchFamily="34" charset="0"/>
        <a:buChar char="•"/>
        <a:defRPr sz="7165" kern="1200">
          <a:solidFill>
            <a:schemeClr val="tx1"/>
          </a:solidFill>
          <a:latin typeface="+mn-lt"/>
          <a:ea typeface="+mn-ea"/>
          <a:cs typeface="+mn-cs"/>
        </a:defRPr>
      </a:lvl3pPr>
      <a:lvl4pPr marL="5732877"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4pPr>
      <a:lvl5pPr marL="7370841"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5pPr>
      <a:lvl6pPr marL="9008806"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6pPr>
      <a:lvl7pPr marL="10646771"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7pPr>
      <a:lvl8pPr marL="12284735"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8pPr>
      <a:lvl9pPr marL="13922700"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9pPr>
    </p:bodyStyle>
    <p:otherStyle>
      <a:defPPr>
        <a:defRPr lang="en-US"/>
      </a:defPPr>
      <a:lvl1pPr marL="0" algn="l" defTabSz="3275929" rtl="0" eaLnBrk="1" latinLnBrk="0" hangingPunct="1">
        <a:defRPr sz="6449" kern="1200">
          <a:solidFill>
            <a:schemeClr val="tx1"/>
          </a:solidFill>
          <a:latin typeface="+mn-lt"/>
          <a:ea typeface="+mn-ea"/>
          <a:cs typeface="+mn-cs"/>
        </a:defRPr>
      </a:lvl1pPr>
      <a:lvl2pPr marL="1637965" algn="l" defTabSz="3275929" rtl="0" eaLnBrk="1" latinLnBrk="0" hangingPunct="1">
        <a:defRPr sz="6449" kern="1200">
          <a:solidFill>
            <a:schemeClr val="tx1"/>
          </a:solidFill>
          <a:latin typeface="+mn-lt"/>
          <a:ea typeface="+mn-ea"/>
          <a:cs typeface="+mn-cs"/>
        </a:defRPr>
      </a:lvl2pPr>
      <a:lvl3pPr marL="3275929" algn="l" defTabSz="3275929" rtl="0" eaLnBrk="1" latinLnBrk="0" hangingPunct="1">
        <a:defRPr sz="6449" kern="1200">
          <a:solidFill>
            <a:schemeClr val="tx1"/>
          </a:solidFill>
          <a:latin typeface="+mn-lt"/>
          <a:ea typeface="+mn-ea"/>
          <a:cs typeface="+mn-cs"/>
        </a:defRPr>
      </a:lvl3pPr>
      <a:lvl4pPr marL="4913894" algn="l" defTabSz="3275929" rtl="0" eaLnBrk="1" latinLnBrk="0" hangingPunct="1">
        <a:defRPr sz="6449" kern="1200">
          <a:solidFill>
            <a:schemeClr val="tx1"/>
          </a:solidFill>
          <a:latin typeface="+mn-lt"/>
          <a:ea typeface="+mn-ea"/>
          <a:cs typeface="+mn-cs"/>
        </a:defRPr>
      </a:lvl4pPr>
      <a:lvl5pPr marL="6551859" algn="l" defTabSz="3275929" rtl="0" eaLnBrk="1" latinLnBrk="0" hangingPunct="1">
        <a:defRPr sz="6449" kern="1200">
          <a:solidFill>
            <a:schemeClr val="tx1"/>
          </a:solidFill>
          <a:latin typeface="+mn-lt"/>
          <a:ea typeface="+mn-ea"/>
          <a:cs typeface="+mn-cs"/>
        </a:defRPr>
      </a:lvl5pPr>
      <a:lvl6pPr marL="8189824" algn="l" defTabSz="3275929" rtl="0" eaLnBrk="1" latinLnBrk="0" hangingPunct="1">
        <a:defRPr sz="6449" kern="1200">
          <a:solidFill>
            <a:schemeClr val="tx1"/>
          </a:solidFill>
          <a:latin typeface="+mn-lt"/>
          <a:ea typeface="+mn-ea"/>
          <a:cs typeface="+mn-cs"/>
        </a:defRPr>
      </a:lvl6pPr>
      <a:lvl7pPr marL="9827788" algn="l" defTabSz="3275929" rtl="0" eaLnBrk="1" latinLnBrk="0" hangingPunct="1">
        <a:defRPr sz="6449" kern="1200">
          <a:solidFill>
            <a:schemeClr val="tx1"/>
          </a:solidFill>
          <a:latin typeface="+mn-lt"/>
          <a:ea typeface="+mn-ea"/>
          <a:cs typeface="+mn-cs"/>
        </a:defRPr>
      </a:lvl7pPr>
      <a:lvl8pPr marL="11465753" algn="l" defTabSz="3275929" rtl="0" eaLnBrk="1" latinLnBrk="0" hangingPunct="1">
        <a:defRPr sz="6449" kern="1200">
          <a:solidFill>
            <a:schemeClr val="tx1"/>
          </a:solidFill>
          <a:latin typeface="+mn-lt"/>
          <a:ea typeface="+mn-ea"/>
          <a:cs typeface="+mn-cs"/>
        </a:defRPr>
      </a:lvl8pPr>
      <a:lvl9pPr marL="13103718" algn="l" defTabSz="3275929" rtl="0" eaLnBrk="1" latinLnBrk="0" hangingPunct="1">
        <a:defRPr sz="64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7AA8B-2A75-88B4-DA6F-B1E2350E829F}"/>
            </a:ext>
          </a:extLst>
        </p:cNvPr>
        <p:cNvGrpSpPr/>
        <p:nvPr/>
      </p:nvGrpSpPr>
      <p:grpSpPr>
        <a:xfrm>
          <a:off x="0" y="0"/>
          <a:ext cx="0" cy="0"/>
          <a:chOff x="0" y="0"/>
          <a:chExt cx="0" cy="0"/>
        </a:xfrm>
      </p:grpSpPr>
      <p:sp>
        <p:nvSpPr>
          <p:cNvPr id="4" name="CasellaDiTesto 5">
            <a:extLst>
              <a:ext uri="{FF2B5EF4-FFF2-40B4-BE49-F238E27FC236}">
                <a16:creationId xmlns:a16="http://schemas.microsoft.com/office/drawing/2014/main" id="{8727FBE2-4982-5881-D38E-63D96C63B75F}"/>
              </a:ext>
            </a:extLst>
          </p:cNvPr>
          <p:cNvSpPr txBox="1"/>
          <p:nvPr/>
        </p:nvSpPr>
        <p:spPr>
          <a:xfrm>
            <a:off x="4191000" y="323669"/>
            <a:ext cx="27717750" cy="2862322"/>
          </a:xfrm>
          <a:prstGeom prst="rect">
            <a:avLst/>
          </a:prstGeom>
          <a:noFill/>
        </p:spPr>
        <p:txBody>
          <a:bodyPr wrap="square" rtlCol="0">
            <a:spAutoFit/>
          </a:bodyPr>
          <a:lstStyle/>
          <a:p>
            <a:pPr algn="ctr"/>
            <a:r>
              <a:rPr lang="en-US" sz="6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SOLAR BATTERY CHARGING SYSTEM WITH INTERLEAVED BOOST CONVERTER &amp; BIDIRECTIONAL BUCK BOOST CONVERTER</a:t>
            </a:r>
            <a:endParaRPr lang="en-IN" sz="6000" b="1" dirty="0">
              <a:solidFill>
                <a:srgbClr val="FF0000"/>
              </a:solidFill>
              <a:latin typeface="Times New Roman" charset="0"/>
              <a:ea typeface="Times New Roman" charset="0"/>
              <a:cs typeface="Times New Roman" charset="0"/>
            </a:endParaRPr>
          </a:p>
        </p:txBody>
      </p:sp>
      <p:sp>
        <p:nvSpPr>
          <p:cNvPr id="5" name="Rettangolo 6">
            <a:extLst>
              <a:ext uri="{FF2B5EF4-FFF2-40B4-BE49-F238E27FC236}">
                <a16:creationId xmlns:a16="http://schemas.microsoft.com/office/drawing/2014/main" id="{BB52F71C-826A-7662-D23B-A9EF4684B005}"/>
              </a:ext>
            </a:extLst>
          </p:cNvPr>
          <p:cNvSpPr/>
          <p:nvPr/>
        </p:nvSpPr>
        <p:spPr>
          <a:xfrm>
            <a:off x="1510795" y="3192474"/>
            <a:ext cx="31248855" cy="3785652"/>
          </a:xfrm>
          <a:prstGeom prst="rect">
            <a:avLst/>
          </a:prstGeom>
        </p:spPr>
        <p:txBody>
          <a:bodyPr wrap="square">
            <a:spAutoFit/>
          </a:bodyPr>
          <a:lstStyle/>
          <a:p>
            <a:pPr algn="ctr"/>
            <a:r>
              <a:rPr lang="en-US" sz="6000" b="1" dirty="0">
                <a:latin typeface="Times New Roman" charset="0"/>
                <a:ea typeface="Times New Roman" charset="0"/>
                <a:cs typeface="Times New Roman" charset="0"/>
              </a:rPr>
              <a:t> </a:t>
            </a:r>
            <a:r>
              <a:rPr lang="en-US" sz="6000" b="1" dirty="0" err="1">
                <a:solidFill>
                  <a:srgbClr val="7030A0"/>
                </a:solidFill>
                <a:latin typeface="Times New Roman" charset="0"/>
                <a:ea typeface="Times New Roman" charset="0"/>
                <a:cs typeface="Times New Roman" charset="0"/>
              </a:rPr>
              <a:t>Hariharan.P</a:t>
            </a:r>
            <a:endParaRPr lang="en-US" sz="6000" b="1" dirty="0">
              <a:solidFill>
                <a:srgbClr val="7030A0"/>
              </a:solidFill>
              <a:latin typeface="Times New Roman" charset="0"/>
              <a:ea typeface="Times New Roman" charset="0"/>
              <a:cs typeface="Times New Roman" charset="0"/>
            </a:endParaRPr>
          </a:p>
          <a:p>
            <a:pPr algn="ctr"/>
            <a:r>
              <a:rPr lang="en-US" sz="6000" b="1" dirty="0">
                <a:solidFill>
                  <a:srgbClr val="7030A0"/>
                </a:solidFill>
                <a:latin typeface="Times New Roman" charset="0"/>
                <a:ea typeface="Times New Roman" charset="0"/>
                <a:cs typeface="Times New Roman" charset="0"/>
              </a:rPr>
              <a:t>Dr. </a:t>
            </a:r>
            <a:r>
              <a:rPr lang="en-US" sz="6000" b="1" dirty="0" err="1">
                <a:solidFill>
                  <a:srgbClr val="7030A0"/>
                </a:solidFill>
                <a:latin typeface="Times New Roman" charset="0"/>
                <a:ea typeface="Times New Roman" charset="0"/>
                <a:cs typeface="Times New Roman" charset="0"/>
              </a:rPr>
              <a:t>Hemarani.P</a:t>
            </a:r>
            <a:endParaRPr lang="en-US" sz="6000" b="1" dirty="0">
              <a:solidFill>
                <a:srgbClr val="7030A0"/>
              </a:solidFill>
              <a:latin typeface="Times New Roman" charset="0"/>
              <a:ea typeface="Times New Roman" charset="0"/>
              <a:cs typeface="Times New Roman" charset="0"/>
            </a:endParaRPr>
          </a:p>
          <a:p>
            <a:pPr algn="ctr"/>
            <a:r>
              <a:rPr lang="en-US" sz="6000" dirty="0">
                <a:solidFill>
                  <a:schemeClr val="accent2">
                    <a:lumMod val="75000"/>
                  </a:schemeClr>
                </a:solidFill>
                <a:latin typeface="Times New Roman" charset="0"/>
                <a:ea typeface="Times New Roman" charset="0"/>
                <a:cs typeface="Times New Roman" charset="0"/>
              </a:rPr>
              <a:t>Department of Electrical Engineering </a:t>
            </a:r>
          </a:p>
          <a:p>
            <a:pPr algn="ctr"/>
            <a:r>
              <a:rPr lang="en-US" sz="6000" dirty="0">
                <a:solidFill>
                  <a:schemeClr val="accent2">
                    <a:lumMod val="75000"/>
                  </a:schemeClr>
                </a:solidFill>
                <a:latin typeface="Times New Roman" charset="0"/>
                <a:ea typeface="Times New Roman" charset="0"/>
                <a:cs typeface="Times New Roman" charset="0"/>
              </a:rPr>
              <a:t>National Institute of Technology Calicut, Kozhikode.</a:t>
            </a:r>
          </a:p>
        </p:txBody>
      </p:sp>
      <p:sp>
        <p:nvSpPr>
          <p:cNvPr id="8" name="Rettangolo arrotondato 12">
            <a:extLst>
              <a:ext uri="{FF2B5EF4-FFF2-40B4-BE49-F238E27FC236}">
                <a16:creationId xmlns:a16="http://schemas.microsoft.com/office/drawing/2014/main" id="{15413060-0B31-6AF7-65A7-E6A5B36F0691}"/>
              </a:ext>
            </a:extLst>
          </p:cNvPr>
          <p:cNvSpPr/>
          <p:nvPr/>
        </p:nvSpPr>
        <p:spPr>
          <a:xfrm>
            <a:off x="388071" y="7139767"/>
            <a:ext cx="10501195" cy="10970205"/>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ABSTRACT</a:t>
            </a:r>
            <a:endParaRPr lang="en-US" sz="3200" b="1" dirty="0">
              <a:solidFill>
                <a:srgbClr val="FF0000"/>
              </a:solidFill>
              <a:latin typeface="Times New Roman" charset="0"/>
              <a:ea typeface="Times New Roman" charset="0"/>
              <a:cs typeface="Times New Roman" charset="0"/>
            </a:endParaRPr>
          </a:p>
          <a:p>
            <a:pPr algn="just">
              <a:spcAft>
                <a:spcPts val="3000"/>
              </a:spcAft>
            </a:pPr>
            <a:r>
              <a:rPr lang="en-US" sz="3600" dirty="0">
                <a:solidFill>
                  <a:schemeClr val="tx1"/>
                </a:solidFill>
              </a:rPr>
              <a:t>This project focuses on the design and This project designs an efficient solar battery charging system that integrates a </a:t>
            </a:r>
            <a:r>
              <a:rPr lang="en-US" sz="3600" b="1" dirty="0">
                <a:solidFill>
                  <a:schemeClr val="tx1"/>
                </a:solidFill>
              </a:rPr>
              <a:t>three-phase interleaved boost converter</a:t>
            </a:r>
            <a:r>
              <a:rPr lang="en-US" sz="3600" dirty="0">
                <a:solidFill>
                  <a:schemeClr val="tx1"/>
                </a:solidFill>
              </a:rPr>
              <a:t> and a </a:t>
            </a:r>
            <a:r>
              <a:rPr lang="en-US" sz="3600" b="1" dirty="0">
                <a:solidFill>
                  <a:schemeClr val="tx1"/>
                </a:solidFill>
              </a:rPr>
              <a:t>bidirectional buck-boost converter</a:t>
            </a:r>
            <a:r>
              <a:rPr lang="en-US" sz="3600" dirty="0">
                <a:solidFill>
                  <a:schemeClr val="tx1"/>
                </a:solidFill>
              </a:rPr>
              <a:t> for enhanced power management. The </a:t>
            </a:r>
            <a:r>
              <a:rPr lang="en-US" sz="3600" b="1" dirty="0">
                <a:solidFill>
                  <a:schemeClr val="tx1"/>
                </a:solidFill>
              </a:rPr>
              <a:t>MPPT controller</a:t>
            </a:r>
            <a:r>
              <a:rPr lang="en-US" sz="3600" dirty="0">
                <a:solidFill>
                  <a:schemeClr val="tx1"/>
                </a:solidFill>
              </a:rPr>
              <a:t> maximizes energy capture from the solar panels, while the converters regulate power flow, ensuring efficient charging and discharging of the </a:t>
            </a:r>
            <a:r>
              <a:rPr lang="en-US" sz="3600" b="1" dirty="0">
                <a:solidFill>
                  <a:schemeClr val="tx1"/>
                </a:solidFill>
              </a:rPr>
              <a:t>Li-ion battery</a:t>
            </a:r>
            <a:r>
              <a:rPr lang="en-US" sz="3600" dirty="0">
                <a:solidFill>
                  <a:schemeClr val="tx1"/>
                </a:solidFill>
              </a:rPr>
              <a:t>. The system ensures stable voltage during battery discharge, promoting long battery life and reliable power delivery. </a:t>
            </a:r>
            <a:r>
              <a:rPr lang="en-US" sz="3600" b="1" dirty="0">
                <a:solidFill>
                  <a:schemeClr val="tx1"/>
                </a:solidFill>
              </a:rPr>
              <a:t>MATLAB/Simulink</a:t>
            </a:r>
            <a:r>
              <a:rPr lang="en-US" sz="3600" dirty="0">
                <a:solidFill>
                  <a:schemeClr val="tx1"/>
                </a:solidFill>
              </a:rPr>
              <a:t> simulations confirmed the system's effectiveness in optimizing solar energy utilization and maintaining a continuous, stable power supply to the load, even under varying environmental conditions.</a:t>
            </a:r>
            <a:endParaRPr lang="en-US" sz="3600" b="1" dirty="0">
              <a:solidFill>
                <a:schemeClr val="tx1"/>
              </a:solidFill>
              <a:latin typeface="Times New Roman" charset="0"/>
              <a:ea typeface="Times New Roman" charset="0"/>
              <a:cs typeface="Times New Roman" charset="0"/>
            </a:endParaRPr>
          </a:p>
        </p:txBody>
      </p:sp>
      <p:sp>
        <p:nvSpPr>
          <p:cNvPr id="11" name="Rettangolo arrotondato 18">
            <a:extLst>
              <a:ext uri="{FF2B5EF4-FFF2-40B4-BE49-F238E27FC236}">
                <a16:creationId xmlns:a16="http://schemas.microsoft.com/office/drawing/2014/main" id="{366A0664-75DC-8911-E69F-2F05E7C64437}"/>
              </a:ext>
            </a:extLst>
          </p:cNvPr>
          <p:cNvSpPr/>
          <p:nvPr/>
        </p:nvSpPr>
        <p:spPr>
          <a:xfrm>
            <a:off x="22063547" y="33359309"/>
            <a:ext cx="10232793" cy="9484088"/>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CONCLUSIONS</a:t>
            </a:r>
          </a:p>
          <a:p>
            <a:pPr algn="just">
              <a:spcAft>
                <a:spcPts val="3000"/>
              </a:spcAft>
            </a:pPr>
            <a:endParaRPr lang="en-US" sz="3000" dirty="0">
              <a:solidFill>
                <a:srgbClr val="FF0000"/>
              </a:solidFill>
              <a:latin typeface="Times New Roman" charset="0"/>
              <a:ea typeface="Times New Roman" charset="0"/>
              <a:cs typeface="Times New Roman" charset="0"/>
            </a:endParaRPr>
          </a:p>
        </p:txBody>
      </p:sp>
      <p:sp>
        <p:nvSpPr>
          <p:cNvPr id="12" name="Rettangolo arrotondato 19">
            <a:extLst>
              <a:ext uri="{FF2B5EF4-FFF2-40B4-BE49-F238E27FC236}">
                <a16:creationId xmlns:a16="http://schemas.microsoft.com/office/drawing/2014/main" id="{CE749473-02ED-8A8C-47D5-CC288CAF50C7}"/>
              </a:ext>
            </a:extLst>
          </p:cNvPr>
          <p:cNvSpPr/>
          <p:nvPr/>
        </p:nvSpPr>
        <p:spPr>
          <a:xfrm>
            <a:off x="328259" y="18550632"/>
            <a:ext cx="10561008" cy="9933872"/>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INTRODUCTION</a:t>
            </a:r>
          </a:p>
          <a:p>
            <a:pPr algn="just">
              <a:spcAft>
                <a:spcPts val="3000"/>
              </a:spcAft>
            </a:pPr>
            <a:r>
              <a:rPr lang="en-US" sz="3600" dirty="0">
                <a:solidFill>
                  <a:schemeClr val="tx1"/>
                </a:solidFill>
              </a:rPr>
              <a:t>Solar energy has emerged as a leading renewable energy source, but efficiently capturing and managing solar power remains a challenge. This project tackles these challenges using </a:t>
            </a:r>
            <a:r>
              <a:rPr lang="en-US" sz="3600" b="1" dirty="0">
                <a:solidFill>
                  <a:schemeClr val="tx1"/>
                </a:solidFill>
              </a:rPr>
              <a:t>advanced power electronics</a:t>
            </a:r>
            <a:r>
              <a:rPr lang="en-US" sz="3600" dirty="0">
                <a:solidFill>
                  <a:schemeClr val="tx1"/>
                </a:solidFill>
              </a:rPr>
              <a:t> to improve solar energy management. By integrating a </a:t>
            </a:r>
            <a:r>
              <a:rPr lang="en-US" sz="3600" b="1" dirty="0">
                <a:solidFill>
                  <a:schemeClr val="tx1"/>
                </a:solidFill>
              </a:rPr>
              <a:t>three-phase interleaved boost converter</a:t>
            </a:r>
            <a:r>
              <a:rPr lang="en-US" sz="3600" dirty="0">
                <a:solidFill>
                  <a:schemeClr val="tx1"/>
                </a:solidFill>
              </a:rPr>
              <a:t> and a </a:t>
            </a:r>
            <a:r>
              <a:rPr lang="en-US" sz="3600" b="1" dirty="0">
                <a:solidFill>
                  <a:schemeClr val="tx1"/>
                </a:solidFill>
              </a:rPr>
              <a:t>bidirectional buck-boost converter</a:t>
            </a:r>
            <a:r>
              <a:rPr lang="en-US" sz="3600" dirty="0">
                <a:solidFill>
                  <a:schemeClr val="tx1"/>
                </a:solidFill>
              </a:rPr>
              <a:t>, the system enhances energy storage and power flow to a </a:t>
            </a:r>
            <a:r>
              <a:rPr lang="en-US" sz="3600" b="1" dirty="0">
                <a:solidFill>
                  <a:schemeClr val="tx1"/>
                </a:solidFill>
              </a:rPr>
              <a:t>Li-ion battery</a:t>
            </a:r>
            <a:r>
              <a:rPr lang="en-US" sz="3600" dirty="0">
                <a:solidFill>
                  <a:schemeClr val="tx1"/>
                </a:solidFill>
              </a:rPr>
              <a:t>. The goal is to maximize energy capture, reduce losses, and ensure a stable power supply, contributing to more efficient and sustainable solar power systems.</a:t>
            </a:r>
            <a:endParaRPr lang="en-US" sz="3200" dirty="0">
              <a:solidFill>
                <a:schemeClr val="tx1"/>
              </a:solidFill>
              <a:latin typeface="Times New Roman" charset="0"/>
              <a:ea typeface="Times New Roman" charset="0"/>
              <a:cs typeface="Times New Roman" charset="0"/>
            </a:endParaRPr>
          </a:p>
          <a:p>
            <a:pPr>
              <a:lnSpc>
                <a:spcPct val="120000"/>
              </a:lnSpc>
            </a:pPr>
            <a:endParaRPr lang="en-US" sz="3200" dirty="0">
              <a:solidFill>
                <a:srgbClr val="FF0000"/>
              </a:solidFill>
              <a:latin typeface="Times New Roman" charset="0"/>
              <a:ea typeface="Times New Roman" charset="0"/>
              <a:cs typeface="Times New Roman" charset="0"/>
            </a:endParaRPr>
          </a:p>
          <a:p>
            <a:pPr>
              <a:lnSpc>
                <a:spcPct val="120000"/>
              </a:lnSpc>
            </a:pPr>
            <a:endParaRPr lang="en-US" sz="3200" dirty="0">
              <a:solidFill>
                <a:srgbClr val="FF0000"/>
              </a:solidFill>
              <a:latin typeface="Times New Roman" charset="0"/>
              <a:ea typeface="Times New Roman" charset="0"/>
              <a:cs typeface="Times New Roman" charset="0"/>
            </a:endParaRPr>
          </a:p>
          <a:p>
            <a:pPr>
              <a:lnSpc>
                <a:spcPct val="120000"/>
              </a:lnSpc>
            </a:pPr>
            <a:endParaRPr lang="en-US" sz="4000" dirty="0">
              <a:solidFill>
                <a:srgbClr val="FF0000"/>
              </a:solidFill>
              <a:latin typeface="Times New Roman" charset="0"/>
              <a:ea typeface="Times New Roman" charset="0"/>
              <a:cs typeface="Times New Roman" charset="0"/>
            </a:endParaRPr>
          </a:p>
        </p:txBody>
      </p:sp>
      <p:sp>
        <p:nvSpPr>
          <p:cNvPr id="13" name="Rettangolo arrotondato 20">
            <a:extLst>
              <a:ext uri="{FF2B5EF4-FFF2-40B4-BE49-F238E27FC236}">
                <a16:creationId xmlns:a16="http://schemas.microsoft.com/office/drawing/2014/main" id="{2D960AD1-4321-238C-5FAB-AEA1CBA5158A}"/>
              </a:ext>
            </a:extLst>
          </p:cNvPr>
          <p:cNvSpPr/>
          <p:nvPr/>
        </p:nvSpPr>
        <p:spPr>
          <a:xfrm>
            <a:off x="11232483" y="7139769"/>
            <a:ext cx="10436878" cy="8538381"/>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METHODOLOGY </a:t>
            </a:r>
          </a:p>
          <a:p>
            <a:pPr algn="just">
              <a:spcAft>
                <a:spcPts val="3000"/>
              </a:spcAft>
            </a:pPr>
            <a:r>
              <a:rPr lang="en-US" sz="3600" dirty="0">
                <a:solidFill>
                  <a:schemeClr val="tx1"/>
                </a:solidFill>
              </a:rPr>
              <a:t>The project utilizes a </a:t>
            </a:r>
            <a:r>
              <a:rPr lang="en-US" sz="3600" b="1" dirty="0">
                <a:solidFill>
                  <a:schemeClr val="tx1"/>
                </a:solidFill>
              </a:rPr>
              <a:t>three-phase interleaved boost converter</a:t>
            </a:r>
            <a:r>
              <a:rPr lang="en-US" sz="3600" dirty="0">
                <a:solidFill>
                  <a:schemeClr val="tx1"/>
                </a:solidFill>
              </a:rPr>
              <a:t> to step up the voltage from solar panels, reducing current ripple and increasing efficiency. A </a:t>
            </a:r>
            <a:r>
              <a:rPr lang="en-US" sz="3600" b="1" dirty="0">
                <a:solidFill>
                  <a:schemeClr val="tx1"/>
                </a:solidFill>
              </a:rPr>
              <a:t>bidirectional buck-boost converter</a:t>
            </a:r>
            <a:r>
              <a:rPr lang="en-US" sz="3600" dirty="0">
                <a:solidFill>
                  <a:schemeClr val="tx1"/>
                </a:solidFill>
              </a:rPr>
              <a:t> manages the charging and discharging of the </a:t>
            </a:r>
            <a:r>
              <a:rPr lang="en-US" sz="3600" b="1" dirty="0">
                <a:solidFill>
                  <a:schemeClr val="tx1"/>
                </a:solidFill>
              </a:rPr>
              <a:t>Li-ion battery</a:t>
            </a:r>
            <a:r>
              <a:rPr lang="en-US" sz="3600" dirty="0">
                <a:solidFill>
                  <a:schemeClr val="tx1"/>
                </a:solidFill>
              </a:rPr>
              <a:t>. The </a:t>
            </a:r>
            <a:r>
              <a:rPr lang="en-US" sz="3600" b="1" dirty="0">
                <a:solidFill>
                  <a:schemeClr val="tx1"/>
                </a:solidFill>
              </a:rPr>
              <a:t>MPPT controller</a:t>
            </a:r>
            <a:r>
              <a:rPr lang="en-US" sz="3600" dirty="0">
                <a:solidFill>
                  <a:schemeClr val="tx1"/>
                </a:solidFill>
              </a:rPr>
              <a:t> ensures optimal energy capture by adjusting the converter's duty cycle to track the solar panel's maximum power point. The converters operate at a </a:t>
            </a:r>
            <a:r>
              <a:rPr lang="en-US" sz="3600" b="1" dirty="0">
                <a:solidFill>
                  <a:schemeClr val="tx1"/>
                </a:solidFill>
              </a:rPr>
              <a:t>50 kHz switching frequency</a:t>
            </a:r>
            <a:r>
              <a:rPr lang="en-US" sz="3600" dirty="0">
                <a:solidFill>
                  <a:schemeClr val="tx1"/>
                </a:solidFill>
              </a:rPr>
              <a:t> and maintain stable voltage levels for the battery charging and discharging processes.</a:t>
            </a:r>
            <a:endParaRPr lang="en-US" sz="3600" dirty="0">
              <a:solidFill>
                <a:schemeClr val="tx1"/>
              </a:solidFill>
              <a:latin typeface="Times New Roman" charset="0"/>
              <a:ea typeface="Times New Roman" charset="0"/>
              <a:cs typeface="Times New Roman" charset="0"/>
            </a:endParaRPr>
          </a:p>
          <a:p>
            <a:pPr>
              <a:spcAft>
                <a:spcPts val="3000"/>
              </a:spcAft>
            </a:pPr>
            <a:endParaRPr lang="en-US" sz="3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p:txBody>
      </p:sp>
      <p:sp>
        <p:nvSpPr>
          <p:cNvPr id="34" name="Rettangolo arrotondato 20">
            <a:extLst>
              <a:ext uri="{FF2B5EF4-FFF2-40B4-BE49-F238E27FC236}">
                <a16:creationId xmlns:a16="http://schemas.microsoft.com/office/drawing/2014/main" id="{853D915A-7AB0-8456-5C17-7006A7270300}"/>
              </a:ext>
            </a:extLst>
          </p:cNvPr>
          <p:cNvSpPr/>
          <p:nvPr/>
        </p:nvSpPr>
        <p:spPr>
          <a:xfrm>
            <a:off x="11232483" y="27762200"/>
            <a:ext cx="10452848" cy="708660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endParaRPr lang="en-US" sz="3600" dirty="0">
              <a:solidFill>
                <a:schemeClr val="tx1"/>
              </a:solidFill>
            </a:endParaRPr>
          </a:p>
          <a:p>
            <a:pPr>
              <a:spcAft>
                <a:spcPts val="3000"/>
              </a:spcAft>
            </a:pPr>
            <a:endParaRPr lang="en-US" sz="36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3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p:txBody>
      </p:sp>
      <p:pic>
        <p:nvPicPr>
          <p:cNvPr id="1026" name="Picture 2" descr="Image result for nitc">
            <a:extLst>
              <a:ext uri="{FF2B5EF4-FFF2-40B4-BE49-F238E27FC236}">
                <a16:creationId xmlns:a16="http://schemas.microsoft.com/office/drawing/2014/main" id="{496B21DC-6898-63F5-D131-871F9FAB6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14" y="712753"/>
            <a:ext cx="4203439" cy="498107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5A38C801-69C7-018D-A2E7-93D16E9449FC}"/>
              </a:ext>
            </a:extLst>
          </p:cNvPr>
          <p:cNvCxnSpPr>
            <a:cxnSpLocks/>
          </p:cNvCxnSpPr>
          <p:nvPr/>
        </p:nvCxnSpPr>
        <p:spPr>
          <a:xfrm flipH="1">
            <a:off x="5404841" y="3127987"/>
            <a:ext cx="26891499" cy="64487"/>
          </a:xfrm>
          <a:prstGeom prst="line">
            <a:avLst/>
          </a:prstGeom>
          <a:ln w="1270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ttangolo arrotondato 19">
            <a:extLst>
              <a:ext uri="{FF2B5EF4-FFF2-40B4-BE49-F238E27FC236}">
                <a16:creationId xmlns:a16="http://schemas.microsoft.com/office/drawing/2014/main" id="{BE6B99DC-D5DC-2320-3DC1-36F143641180}"/>
              </a:ext>
            </a:extLst>
          </p:cNvPr>
          <p:cNvSpPr/>
          <p:nvPr/>
        </p:nvSpPr>
        <p:spPr>
          <a:xfrm>
            <a:off x="388072" y="28925164"/>
            <a:ext cx="10466014" cy="13918234"/>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GENERAL BLOCK DIAGRAM OF THE SCHEME</a:t>
            </a:r>
          </a:p>
          <a:p>
            <a:pPr>
              <a:lnSpc>
                <a:spcPct val="120000"/>
              </a:lnSpc>
            </a:pPr>
            <a:endParaRPr lang="en-US" sz="4000" dirty="0">
              <a:solidFill>
                <a:srgbClr val="FF0000"/>
              </a:solidFill>
              <a:latin typeface="Times New Roman" charset="0"/>
              <a:ea typeface="Times New Roman" charset="0"/>
              <a:cs typeface="Times New Roman" charset="0"/>
            </a:endParaRPr>
          </a:p>
          <a:p>
            <a:pPr>
              <a:lnSpc>
                <a:spcPct val="120000"/>
              </a:lnSpc>
            </a:pPr>
            <a:endParaRPr lang="en-US" sz="4000" dirty="0">
              <a:solidFill>
                <a:srgbClr val="FF0000"/>
              </a:solidFill>
              <a:latin typeface="Times New Roman" charset="0"/>
              <a:ea typeface="Times New Roman" charset="0"/>
              <a:cs typeface="Times New Roman" charset="0"/>
            </a:endParaRPr>
          </a:p>
          <a:p>
            <a:pPr>
              <a:lnSpc>
                <a:spcPct val="120000"/>
              </a:lnSpc>
            </a:pPr>
            <a:endParaRPr lang="en-US" sz="4000" dirty="0">
              <a:solidFill>
                <a:srgbClr val="FF0000"/>
              </a:solidFill>
              <a:latin typeface="Times New Roman" charset="0"/>
              <a:ea typeface="Times New Roman" charset="0"/>
              <a:cs typeface="Times New Roman" charset="0"/>
            </a:endParaRPr>
          </a:p>
          <a:p>
            <a:pPr>
              <a:lnSpc>
                <a:spcPct val="120000"/>
              </a:lnSpc>
            </a:pPr>
            <a:endParaRPr lang="en-US" sz="4000" dirty="0">
              <a:solidFill>
                <a:srgbClr val="FF0000"/>
              </a:solidFill>
              <a:latin typeface="Times New Roman" charset="0"/>
              <a:ea typeface="Times New Roman" charset="0"/>
              <a:cs typeface="Times New Roman" charset="0"/>
            </a:endParaRPr>
          </a:p>
          <a:p>
            <a:pPr>
              <a:lnSpc>
                <a:spcPct val="120000"/>
              </a:lnSpc>
            </a:pPr>
            <a:endParaRPr lang="en-US" sz="4000" dirty="0">
              <a:solidFill>
                <a:srgbClr val="FF0000"/>
              </a:solidFill>
              <a:latin typeface="Times New Roman" charset="0"/>
              <a:ea typeface="Times New Roman" charset="0"/>
              <a:cs typeface="Times New Roman" charset="0"/>
            </a:endParaRPr>
          </a:p>
        </p:txBody>
      </p:sp>
      <p:sp>
        <p:nvSpPr>
          <p:cNvPr id="43" name="Rettangolo arrotondato 22">
            <a:extLst>
              <a:ext uri="{FF2B5EF4-FFF2-40B4-BE49-F238E27FC236}">
                <a16:creationId xmlns:a16="http://schemas.microsoft.com/office/drawing/2014/main" id="{40095953-D8CC-8068-8B6A-C4FDD8AC34B7}"/>
              </a:ext>
            </a:extLst>
          </p:cNvPr>
          <p:cNvSpPr/>
          <p:nvPr/>
        </p:nvSpPr>
        <p:spPr>
          <a:xfrm>
            <a:off x="22063546" y="7139767"/>
            <a:ext cx="10293087" cy="25677033"/>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RESULTS</a:t>
            </a:r>
            <a:endParaRPr lang="en-US" sz="4000" dirty="0">
              <a:solidFill>
                <a:srgbClr val="FF0000"/>
              </a:solidFill>
              <a:latin typeface="Times New Roman" charset="0"/>
              <a:ea typeface="Times New Roman" charset="0"/>
              <a:cs typeface="Times New Roman" charset="0"/>
            </a:endParaRPr>
          </a:p>
          <a:p>
            <a:pPr algn="just">
              <a:spcAft>
                <a:spcPts val="3000"/>
              </a:spcAft>
            </a:pPr>
            <a:r>
              <a:rPr lang="en-US" sz="3600" dirty="0">
                <a:solidFill>
                  <a:schemeClr val="tx1"/>
                </a:solidFill>
              </a:rPr>
              <a:t>The results from the </a:t>
            </a:r>
            <a:r>
              <a:rPr lang="en-US" sz="3600" b="1" dirty="0">
                <a:solidFill>
                  <a:schemeClr val="tx1"/>
                </a:solidFill>
              </a:rPr>
              <a:t>MATLAB/Simulink simulations</a:t>
            </a:r>
            <a:r>
              <a:rPr lang="en-US" sz="3600" dirty="0">
                <a:solidFill>
                  <a:schemeClr val="tx1"/>
                </a:solidFill>
              </a:rPr>
              <a:t> demonstrate that the system maintains a stable output, with voltage ripple controlled at 1% and current ripple at 5%. The </a:t>
            </a:r>
            <a:r>
              <a:rPr lang="en-US" sz="3600" b="1" dirty="0">
                <a:solidFill>
                  <a:schemeClr val="tx1"/>
                </a:solidFill>
              </a:rPr>
              <a:t>three-phase interleaved boost converter</a:t>
            </a:r>
            <a:r>
              <a:rPr lang="en-US" sz="3600" dirty="0">
                <a:solidFill>
                  <a:schemeClr val="tx1"/>
                </a:solidFill>
              </a:rPr>
              <a:t> efficiently steps up the voltage, and the </a:t>
            </a:r>
            <a:r>
              <a:rPr lang="en-US" sz="3600" b="1" dirty="0">
                <a:solidFill>
                  <a:schemeClr val="tx1"/>
                </a:solidFill>
              </a:rPr>
              <a:t>bidirectional converter</a:t>
            </a:r>
            <a:r>
              <a:rPr lang="en-US" sz="3600" dirty="0">
                <a:solidFill>
                  <a:schemeClr val="tx1"/>
                </a:solidFill>
              </a:rPr>
              <a:t> successfully manages the charging and discharging processes of the </a:t>
            </a:r>
            <a:r>
              <a:rPr lang="en-US" sz="3600" b="1" dirty="0">
                <a:solidFill>
                  <a:schemeClr val="tx1"/>
                </a:solidFill>
              </a:rPr>
              <a:t>Li-ion battery</a:t>
            </a:r>
            <a:r>
              <a:rPr lang="en-US" sz="3600" dirty="0">
                <a:solidFill>
                  <a:schemeClr val="tx1"/>
                </a:solidFill>
              </a:rPr>
              <a:t>. Overall, the system shows improved energy efficiency and reliable performance across different operational conditions.</a:t>
            </a:r>
            <a:endParaRPr lang="en-US" sz="32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r>
              <a:rPr lang="en-IN" sz="4800" dirty="0">
                <a:solidFill>
                  <a:srgbClr val="FF0000"/>
                </a:solidFill>
              </a:rPr>
              <a:t>                </a:t>
            </a:r>
          </a:p>
          <a:p>
            <a:pPr>
              <a:spcAft>
                <a:spcPts val="3000"/>
              </a:spcAft>
            </a:pPr>
            <a:endParaRPr lang="en-IN" sz="4800" dirty="0">
              <a:solidFill>
                <a:srgbClr val="FF0000"/>
              </a:solidFill>
            </a:endParaRPr>
          </a:p>
          <a:p>
            <a:pPr>
              <a:spcAft>
                <a:spcPts val="3000"/>
              </a:spcAft>
            </a:pPr>
            <a:endParaRPr lang="en-US" sz="4000" dirty="0">
              <a:solidFill>
                <a:srgbClr val="FF0000"/>
              </a:solidFill>
              <a:latin typeface="Times New Roman" charset="0"/>
              <a:ea typeface="Times New Roman" charset="0"/>
              <a:cs typeface="Times New Roman" charset="0"/>
            </a:endParaRPr>
          </a:p>
          <a:p>
            <a:pPr algn="just">
              <a:spcAft>
                <a:spcPts val="3000"/>
              </a:spcAft>
            </a:pPr>
            <a:endParaRPr lang="en-US" sz="3600" dirty="0">
              <a:solidFill>
                <a:srgbClr val="FF0000"/>
              </a:solidFill>
            </a:endParaRPr>
          </a:p>
          <a:p>
            <a:pPr algn="just">
              <a:spcAft>
                <a:spcPts val="3000"/>
              </a:spcAft>
            </a:pPr>
            <a:endParaRPr lang="en-US" sz="3600" dirty="0">
              <a:solidFill>
                <a:srgbClr val="FF0000"/>
              </a:solidFill>
            </a:endParaRPr>
          </a:p>
          <a:p>
            <a:pPr algn="just">
              <a:spcAft>
                <a:spcPts val="3000"/>
              </a:spcAft>
            </a:pPr>
            <a:endParaRPr lang="en-US" sz="3600" dirty="0">
              <a:solidFill>
                <a:srgbClr val="FF0000"/>
              </a:solidFill>
            </a:endParaRPr>
          </a:p>
          <a:p>
            <a:pPr algn="just">
              <a:spcAft>
                <a:spcPts val="3000"/>
              </a:spcAft>
            </a:pPr>
            <a:endParaRPr lang="en-US" sz="3600" dirty="0">
              <a:solidFill>
                <a:srgbClr val="FF0000"/>
              </a:solidFill>
            </a:endParaRPr>
          </a:p>
          <a:p>
            <a:pPr algn="just">
              <a:spcAft>
                <a:spcPts val="3000"/>
              </a:spcAft>
            </a:pPr>
            <a:endParaRPr lang="en-US" sz="3600" dirty="0">
              <a:solidFill>
                <a:srgbClr val="FF0000"/>
              </a:solidFill>
            </a:endParaRPr>
          </a:p>
          <a:p>
            <a:pPr algn="just">
              <a:spcAft>
                <a:spcPts val="3000"/>
              </a:spcAft>
            </a:pPr>
            <a:endParaRPr lang="en-US" sz="3600" dirty="0">
              <a:solidFill>
                <a:schemeClr val="tx1"/>
              </a:solidFill>
            </a:endParaRPr>
          </a:p>
          <a:p>
            <a:pPr algn="just">
              <a:spcAft>
                <a:spcPts val="3000"/>
              </a:spcAft>
            </a:pPr>
            <a:endParaRPr lang="en-US" sz="3600" dirty="0">
              <a:solidFill>
                <a:schemeClr val="tx1"/>
              </a:solidFill>
            </a:endParaRPr>
          </a:p>
          <a:p>
            <a:pPr algn="just">
              <a:spcAft>
                <a:spcPts val="3000"/>
              </a:spcAft>
            </a:pPr>
            <a:endParaRPr lang="en-US" sz="3600" dirty="0">
              <a:solidFill>
                <a:schemeClr val="tx1"/>
              </a:solidFill>
            </a:endParaRPr>
          </a:p>
          <a:p>
            <a:pPr algn="just">
              <a:spcAft>
                <a:spcPts val="3000"/>
              </a:spcAft>
            </a:pPr>
            <a:r>
              <a:rPr lang="en-US" sz="3600" dirty="0">
                <a:solidFill>
                  <a:schemeClr val="tx1"/>
                </a:solidFill>
              </a:rPr>
              <a:t>This project successfully demonstrates an efficient solar energy management system using </a:t>
            </a:r>
            <a:r>
              <a:rPr lang="en-US" sz="3600" b="1" dirty="0">
                <a:solidFill>
                  <a:schemeClr val="tx1"/>
                </a:solidFill>
              </a:rPr>
              <a:t>advanced power electronics</a:t>
            </a:r>
            <a:r>
              <a:rPr lang="en-US" sz="3600" dirty="0">
                <a:solidFill>
                  <a:schemeClr val="tx1"/>
                </a:solidFill>
              </a:rPr>
              <a:t>. The </a:t>
            </a:r>
            <a:r>
              <a:rPr lang="en-US" sz="3600" b="1" dirty="0">
                <a:solidFill>
                  <a:schemeClr val="tx1"/>
                </a:solidFill>
              </a:rPr>
              <a:t>three-phase interleaved boost converter</a:t>
            </a:r>
            <a:r>
              <a:rPr lang="en-US" sz="3600" dirty="0">
                <a:solidFill>
                  <a:schemeClr val="tx1"/>
                </a:solidFill>
              </a:rPr>
              <a:t> optimizes voltage boosting, while the </a:t>
            </a:r>
            <a:r>
              <a:rPr lang="en-US" sz="3600" b="1" dirty="0">
                <a:solidFill>
                  <a:schemeClr val="tx1"/>
                </a:solidFill>
              </a:rPr>
              <a:t>bidirectional buck-boost converter</a:t>
            </a:r>
            <a:r>
              <a:rPr lang="en-US" sz="3600" dirty="0">
                <a:solidFill>
                  <a:schemeClr val="tx1"/>
                </a:solidFill>
              </a:rPr>
              <a:t> ensures stable energy storage and discharge. Simulation results confirm the system’s capability to maintain high efficiency, optimize solar energy capture, and provide reliable power. This project contributes to the development of more effective solar energy systems, integrating control strategies and power converters to achieve sustainable energy solutions.</a:t>
            </a:r>
            <a:endParaRPr lang="en-US" sz="3600" dirty="0">
              <a:solidFill>
                <a:schemeClr val="tx1"/>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spcAft>
                <a:spcPts val="3000"/>
              </a:spcAft>
            </a:pPr>
            <a:endParaRPr lang="en-US" sz="4000" dirty="0">
              <a:solidFill>
                <a:srgbClr val="FF0000"/>
              </a:solidFill>
              <a:latin typeface="Times New Roman" charset="0"/>
              <a:ea typeface="Times New Roman" charset="0"/>
              <a:cs typeface="Times New Roman" charset="0"/>
            </a:endParaRPr>
          </a:p>
          <a:p>
            <a:pPr algn="just">
              <a:spcAft>
                <a:spcPts val="3000"/>
              </a:spcAft>
            </a:pPr>
            <a:endParaRPr lang="en-US" sz="3000" dirty="0">
              <a:solidFill>
                <a:schemeClr val="tx1"/>
              </a:solidFill>
              <a:latin typeface="Times New Roman" charset="0"/>
              <a:ea typeface="Times New Roman" charset="0"/>
              <a:cs typeface="Times New Roman" charset="0"/>
            </a:endParaRPr>
          </a:p>
        </p:txBody>
      </p:sp>
      <p:sp>
        <p:nvSpPr>
          <p:cNvPr id="10" name="Rectangle 9">
            <a:extLst>
              <a:ext uri="{FF2B5EF4-FFF2-40B4-BE49-F238E27FC236}">
                <a16:creationId xmlns:a16="http://schemas.microsoft.com/office/drawing/2014/main" id="{041D601B-86F0-D255-7E90-680147AA2211}"/>
              </a:ext>
            </a:extLst>
          </p:cNvPr>
          <p:cNvSpPr/>
          <p:nvPr/>
        </p:nvSpPr>
        <p:spPr>
          <a:xfrm>
            <a:off x="14019852" y="28217277"/>
            <a:ext cx="4719946" cy="707886"/>
          </a:xfrm>
          <a:prstGeom prst="rect">
            <a:avLst/>
          </a:prstGeom>
        </p:spPr>
        <p:txBody>
          <a:bodyPr wrap="none">
            <a:spAutoFit/>
          </a:bodyPr>
          <a:lstStyle/>
          <a:p>
            <a:pPr algn="ctr">
              <a:spcAft>
                <a:spcPts val="3000"/>
              </a:spcAft>
            </a:pPr>
            <a:r>
              <a:rPr lang="en-US" sz="4000" b="1" dirty="0">
                <a:solidFill>
                  <a:srgbClr val="FF0000"/>
                </a:solidFill>
                <a:latin typeface="Times New Roman" charset="0"/>
                <a:ea typeface="Times New Roman" charset="0"/>
                <a:cs typeface="Times New Roman" charset="0"/>
              </a:rPr>
              <a:t>EQUATIONS USED</a:t>
            </a:r>
          </a:p>
        </p:txBody>
      </p:sp>
      <p:sp>
        <p:nvSpPr>
          <p:cNvPr id="19" name="TextBox 18">
            <a:extLst>
              <a:ext uri="{FF2B5EF4-FFF2-40B4-BE49-F238E27FC236}">
                <a16:creationId xmlns:a16="http://schemas.microsoft.com/office/drawing/2014/main" id="{01E74303-B76E-7E52-4E2B-911E058A317E}"/>
              </a:ext>
            </a:extLst>
          </p:cNvPr>
          <p:cNvSpPr txBox="1"/>
          <p:nvPr/>
        </p:nvSpPr>
        <p:spPr>
          <a:xfrm>
            <a:off x="988307" y="35288626"/>
            <a:ext cx="9385210" cy="7294305"/>
          </a:xfrm>
          <a:prstGeom prst="rect">
            <a:avLst/>
          </a:prstGeom>
          <a:noFill/>
        </p:spPr>
        <p:txBody>
          <a:bodyPr wrap="square">
            <a:spAutoFit/>
          </a:bodyPr>
          <a:lstStyle/>
          <a:p>
            <a:pPr>
              <a:buFont typeface="+mj-lt"/>
              <a:buAutoNum type="arabicPeriod"/>
            </a:pPr>
            <a:r>
              <a:rPr lang="en-US" sz="3600" b="1" dirty="0">
                <a:solidFill>
                  <a:schemeClr val="accent1">
                    <a:lumMod val="50000"/>
                  </a:schemeClr>
                </a:solidFill>
              </a:rPr>
              <a:t>Solar Panels</a:t>
            </a:r>
            <a:r>
              <a:rPr lang="en-US" sz="3600" dirty="0">
                <a:solidFill>
                  <a:schemeClr val="accent1">
                    <a:lumMod val="50000"/>
                  </a:schemeClr>
                </a:solidFill>
              </a:rPr>
              <a:t>: </a:t>
            </a:r>
            <a:r>
              <a:rPr lang="en-US" sz="3600" dirty="0"/>
              <a:t>Provide the primary energy input, with an </a:t>
            </a:r>
            <a:r>
              <a:rPr lang="en-US" sz="3600" b="1" dirty="0"/>
              <a:t>MPPT controller</a:t>
            </a:r>
            <a:r>
              <a:rPr lang="en-US" sz="3600" dirty="0"/>
              <a:t> to optimize energy capture.</a:t>
            </a:r>
          </a:p>
          <a:p>
            <a:pPr>
              <a:buFont typeface="+mj-lt"/>
              <a:buAutoNum type="arabicPeriod"/>
            </a:pPr>
            <a:r>
              <a:rPr lang="en-US" sz="3600" b="1" dirty="0">
                <a:solidFill>
                  <a:schemeClr val="accent1">
                    <a:lumMod val="50000"/>
                  </a:schemeClr>
                </a:solidFill>
              </a:rPr>
              <a:t>Three-Phase Interleaved Boost Converter</a:t>
            </a:r>
            <a:r>
              <a:rPr lang="en-US" sz="3600" dirty="0">
                <a:solidFill>
                  <a:schemeClr val="accent1">
                    <a:lumMod val="50000"/>
                  </a:schemeClr>
                </a:solidFill>
              </a:rPr>
              <a:t>: </a:t>
            </a:r>
            <a:r>
              <a:rPr lang="en-US" sz="3600" dirty="0"/>
              <a:t>Steps up the input voltage from the solar panels, ensuring smooth power flow with reduced current ripple.</a:t>
            </a:r>
          </a:p>
          <a:p>
            <a:pPr>
              <a:buFont typeface="+mj-lt"/>
              <a:buAutoNum type="arabicPeriod"/>
            </a:pPr>
            <a:r>
              <a:rPr lang="en-US" sz="3600" b="1" dirty="0">
                <a:solidFill>
                  <a:schemeClr val="accent1">
                    <a:lumMod val="50000"/>
                  </a:schemeClr>
                </a:solidFill>
              </a:rPr>
              <a:t>Bidirectional Buck-Boost Converter</a:t>
            </a:r>
            <a:r>
              <a:rPr lang="en-US" sz="3600" dirty="0">
                <a:solidFill>
                  <a:schemeClr val="accent1">
                    <a:lumMod val="50000"/>
                  </a:schemeClr>
                </a:solidFill>
              </a:rPr>
              <a:t>: </a:t>
            </a:r>
            <a:r>
              <a:rPr lang="en-US" sz="3600" dirty="0"/>
              <a:t>Manages the charging and discharging of the </a:t>
            </a:r>
            <a:r>
              <a:rPr lang="en-US" sz="3600" b="1" dirty="0"/>
              <a:t>Li-ion battery</a:t>
            </a:r>
            <a:r>
              <a:rPr lang="en-US" sz="3600" dirty="0"/>
              <a:t>, ensuring stable energy storage and retrieval. The </a:t>
            </a:r>
            <a:r>
              <a:rPr lang="en-US" sz="3600" b="1" dirty="0"/>
              <a:t>DC link</a:t>
            </a:r>
            <a:r>
              <a:rPr lang="en-US" sz="3600" dirty="0"/>
              <a:t> maintains constant voltage during battery discharge to reliably supply power to the load.</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02FA5DF-427A-94C5-5790-64CCE49A73FC}"/>
                  </a:ext>
                </a:extLst>
              </p:cNvPr>
              <p:cNvSpPr txBox="1"/>
              <p:nvPr/>
            </p:nvSpPr>
            <p:spPr>
              <a:xfrm>
                <a:off x="11698659" y="28925164"/>
                <a:ext cx="9065841" cy="5324406"/>
              </a:xfrm>
              <a:prstGeom prst="rect">
                <a:avLst/>
              </a:prstGeom>
              <a:noFill/>
            </p:spPr>
            <p:txBody>
              <a:bodyPr wrap="square">
                <a:spAutoFit/>
              </a:bodyPr>
              <a:lstStyle/>
              <a:p>
                <a:pPr>
                  <a:lnSpc>
                    <a:spcPct val="150000"/>
                  </a:lnSpc>
                  <a:buFont typeface="Arial" panose="020B0604020202020204" pitchFamily="34" charset="0"/>
                  <a:buChar char="•"/>
                </a:pPr>
                <a14:m>
                  <m:oMath xmlns:m="http://schemas.openxmlformats.org/officeDocument/2006/math">
                    <m:r>
                      <a:rPr lang="en-IN" sz="3200" i="1" dirty="0" smtClean="0">
                        <a:latin typeface="Cambria Math" panose="02040503050406030204" pitchFamily="18" charset="0"/>
                      </a:rPr>
                      <m:t>𝐿</m:t>
                    </m:r>
                    <m:r>
                      <a:rPr lang="en-IN" sz="3200" i="1" dirty="0" smtClean="0">
                        <a:latin typeface="Cambria Math" panose="02040503050406030204" pitchFamily="18" charset="0"/>
                      </a:rPr>
                      <m:t> = </m:t>
                    </m:r>
                    <m:r>
                      <a:rPr lang="en-IN" sz="3200" i="1" dirty="0" smtClean="0">
                        <a:latin typeface="Cambria Math" panose="02040503050406030204" pitchFamily="18" charset="0"/>
                      </a:rPr>
                      <m:t>𝑉𝑖𝑛</m:t>
                    </m:r>
                    <m:r>
                      <a:rPr lang="en-IN" sz="3200" i="1" dirty="0" smtClean="0">
                        <a:latin typeface="Cambria Math" panose="02040503050406030204" pitchFamily="18" charset="0"/>
                      </a:rPr>
                      <m:t>· </m:t>
                    </m:r>
                    <m:r>
                      <a:rPr lang="en-IN" sz="3200" i="1" dirty="0" smtClean="0">
                        <a:latin typeface="Cambria Math" panose="02040503050406030204" pitchFamily="18" charset="0"/>
                      </a:rPr>
                      <m:t>𝐷</m:t>
                    </m:r>
                    <m:r>
                      <a:rPr lang="en-IN" sz="3200" i="1" dirty="0" smtClean="0">
                        <a:latin typeface="Cambria Math" panose="02040503050406030204" pitchFamily="18" charset="0"/>
                      </a:rPr>
                      <m:t>.</m:t>
                    </m:r>
                    <m:f>
                      <m:fPr>
                        <m:ctrlPr>
                          <a:rPr lang="en-US" sz="3200" b="0" i="1" dirty="0" smtClean="0">
                            <a:latin typeface="Cambria Math" panose="02040503050406030204" pitchFamily="18" charset="0"/>
                          </a:rPr>
                        </m:ctrlPr>
                      </m:fPr>
                      <m:num>
                        <m:d>
                          <m:dPr>
                            <m:ctrlPr>
                              <a:rPr lang="en-IN" sz="3200" i="1" dirty="0" smtClean="0">
                                <a:latin typeface="Cambria Math" panose="02040503050406030204" pitchFamily="18" charset="0"/>
                              </a:rPr>
                            </m:ctrlPr>
                          </m:dPr>
                          <m:e>
                            <m:r>
                              <a:rPr lang="en-IN" sz="3200" i="1" dirty="0" smtClean="0">
                                <a:latin typeface="Cambria Math" panose="02040503050406030204" pitchFamily="18" charset="0"/>
                              </a:rPr>
                              <m:t>1 − </m:t>
                            </m:r>
                            <m:r>
                              <a:rPr lang="en-IN" sz="3200" i="1" dirty="0" smtClean="0">
                                <a:latin typeface="Cambria Math" panose="02040503050406030204" pitchFamily="18" charset="0"/>
                              </a:rPr>
                              <m:t>𝐷</m:t>
                            </m:r>
                          </m:e>
                        </m:d>
                      </m:num>
                      <m:den>
                        <m:r>
                          <a:rPr lang="en-IN" sz="3200" i="1" dirty="0">
                            <a:latin typeface="Cambria Math" panose="02040503050406030204" pitchFamily="18" charset="0"/>
                          </a:rPr>
                          <m:t>∆</m:t>
                        </m:r>
                        <m:r>
                          <a:rPr lang="en-IN" sz="3200" i="1" dirty="0">
                            <a:latin typeface="Cambria Math" panose="02040503050406030204" pitchFamily="18" charset="0"/>
                          </a:rPr>
                          <m:t>𝐼𝐿</m:t>
                        </m:r>
                        <m:r>
                          <a:rPr lang="en-IN" sz="3200" i="1" dirty="0">
                            <a:latin typeface="Cambria Math" panose="02040503050406030204" pitchFamily="18" charset="0"/>
                          </a:rPr>
                          <m:t> · </m:t>
                        </m:r>
                        <m:r>
                          <a:rPr lang="en-IN" sz="3200" i="1" dirty="0">
                            <a:latin typeface="Cambria Math" panose="02040503050406030204" pitchFamily="18" charset="0"/>
                          </a:rPr>
                          <m:t>𝑓𝑠</m:t>
                        </m:r>
                      </m:den>
                    </m:f>
                  </m:oMath>
                </a14:m>
                <a:endParaRPr lang="en-IN" sz="3200" dirty="0"/>
              </a:p>
              <a:p>
                <a:pPr>
                  <a:lnSpc>
                    <a:spcPct val="150000"/>
                  </a:lnSpc>
                  <a:buFont typeface="Arial" panose="020B0604020202020204" pitchFamily="34" charset="0"/>
                  <a:buChar char="•"/>
                </a:pPr>
                <a14:m>
                  <m:oMath xmlns:m="http://schemas.openxmlformats.org/officeDocument/2006/math">
                    <m:r>
                      <a:rPr lang="en-IN" sz="3200" i="1" dirty="0" smtClean="0">
                        <a:latin typeface="Cambria Math" panose="02040503050406030204" pitchFamily="18" charset="0"/>
                      </a:rPr>
                      <m:t>𝐶</m:t>
                    </m:r>
                    <m:r>
                      <a:rPr lang="en-IN" sz="3200" i="1" dirty="0" smtClean="0">
                        <a:latin typeface="Cambria Math" panose="02040503050406030204" pitchFamily="18" charset="0"/>
                      </a:rPr>
                      <m:t> =</m:t>
                    </m:r>
                    <m:f>
                      <m:fPr>
                        <m:ctrlPr>
                          <a:rPr lang="en-US" sz="3200" b="0" i="1" dirty="0" smtClean="0">
                            <a:latin typeface="Cambria Math" panose="02040503050406030204" pitchFamily="18" charset="0"/>
                          </a:rPr>
                        </m:ctrlPr>
                      </m:fPr>
                      <m:num>
                        <m:d>
                          <m:dPr>
                            <m:ctrlPr>
                              <a:rPr lang="en-US" sz="3200" b="0" i="1" dirty="0" smtClean="0">
                                <a:latin typeface="Cambria Math" panose="02040503050406030204" pitchFamily="18" charset="0"/>
                              </a:rPr>
                            </m:ctrlPr>
                          </m:dPr>
                          <m:e>
                            <m:r>
                              <a:rPr lang="en-IN" sz="3200" i="1" dirty="0" smtClean="0">
                                <a:latin typeface="Cambria Math" panose="02040503050406030204" pitchFamily="18" charset="0"/>
                              </a:rPr>
                              <m:t>𝐷</m:t>
                            </m:r>
                            <m:r>
                              <a:rPr lang="en-IN" sz="3200" i="1" dirty="0" smtClean="0">
                                <a:latin typeface="Cambria Math" panose="02040503050406030204" pitchFamily="18" charset="0"/>
                              </a:rPr>
                              <m:t> · </m:t>
                            </m:r>
                            <m:d>
                              <m:dPr>
                                <m:ctrlPr>
                                  <a:rPr lang="en-IN" sz="3200" i="1" dirty="0" smtClean="0">
                                    <a:latin typeface="Cambria Math" panose="02040503050406030204" pitchFamily="18" charset="0"/>
                                  </a:rPr>
                                </m:ctrlPr>
                              </m:dPr>
                              <m:e>
                                <m:r>
                                  <a:rPr lang="en-IN" sz="3200" i="1" dirty="0" smtClean="0">
                                    <a:latin typeface="Cambria Math" panose="02040503050406030204" pitchFamily="18" charset="0"/>
                                  </a:rPr>
                                  <m:t>1 − </m:t>
                                </m:r>
                                <m:r>
                                  <a:rPr lang="en-IN" sz="3200" i="1" dirty="0" smtClean="0">
                                    <a:latin typeface="Cambria Math" panose="02040503050406030204" pitchFamily="18" charset="0"/>
                                  </a:rPr>
                                  <m:t>𝐷</m:t>
                                </m:r>
                              </m:e>
                            </m:d>
                          </m:e>
                        </m:d>
                      </m:num>
                      <m:den>
                        <m:r>
                          <a:rPr lang="en-US" sz="3200" i="1" dirty="0">
                            <a:latin typeface="Cambria Math" panose="02040503050406030204" pitchFamily="18" charset="0"/>
                          </a:rPr>
                          <m:t>(</m:t>
                        </m:r>
                        <m:r>
                          <a:rPr lang="en-IN" sz="3200" i="1" dirty="0">
                            <a:latin typeface="Cambria Math" panose="02040503050406030204" pitchFamily="18" charset="0"/>
                          </a:rPr>
                          <m:t>8</m:t>
                        </m:r>
                        <m:r>
                          <a:rPr lang="en-IN" sz="3200" i="1" dirty="0">
                            <a:latin typeface="Cambria Math" panose="02040503050406030204" pitchFamily="18" charset="0"/>
                          </a:rPr>
                          <m:t>𝐿𝑓</m:t>
                        </m:r>
                        <m:r>
                          <a:rPr lang="en-IN" sz="3200" i="1" dirty="0">
                            <a:latin typeface="Cambria Math" panose="02040503050406030204" pitchFamily="18" charset="0"/>
                          </a:rPr>
                          <m:t> 2 </m:t>
                        </m:r>
                        <m:r>
                          <a:rPr lang="en-IN" sz="3200" i="1" dirty="0">
                            <a:latin typeface="Cambria Math" panose="02040503050406030204" pitchFamily="18" charset="0"/>
                          </a:rPr>
                          <m:t>𝑠</m:t>
                        </m:r>
                        <m:r>
                          <a:rPr lang="en-IN" sz="3200" i="1" dirty="0">
                            <a:latin typeface="Cambria Math" panose="02040503050406030204" pitchFamily="18" charset="0"/>
                          </a:rPr>
                          <m:t> </m:t>
                        </m:r>
                        <m:r>
                          <a:rPr lang="en-IN" sz="3200" i="0" dirty="0" smtClean="0">
                            <a:latin typeface="+mj-lt"/>
                          </a:rPr>
                          <m:t>( ∆</m:t>
                        </m:r>
                        <m:r>
                          <m:rPr>
                            <m:sty m:val="p"/>
                          </m:rPr>
                          <a:rPr lang="en-IN" sz="3200" i="0" dirty="0" smtClean="0">
                            <a:latin typeface="+mj-lt"/>
                          </a:rPr>
                          <m:t>Vo</m:t>
                        </m:r>
                        <m:r>
                          <a:rPr lang="en-US" sz="3200" i="0" dirty="0">
                            <a:latin typeface="+mj-lt"/>
                          </a:rPr>
                          <m:t> /</m:t>
                        </m:r>
                        <m:r>
                          <a:rPr lang="en-IN" sz="3200" i="0" dirty="0" err="1">
                            <a:latin typeface="+mj-lt"/>
                          </a:rPr>
                          <m:t> </m:t>
                        </m:r>
                        <m:r>
                          <m:rPr>
                            <m:sty m:val="p"/>
                          </m:rPr>
                          <a:rPr lang="en-IN" sz="3200" i="0" dirty="0" err="1">
                            <a:latin typeface="+mj-lt"/>
                          </a:rPr>
                          <m:t>Vo</m:t>
                        </m:r>
                        <m:r>
                          <a:rPr lang="en-IN" sz="3200" i="0" dirty="0">
                            <a:latin typeface="+mj-lt"/>
                          </a:rPr>
                          <m:t> )</m:t>
                        </m:r>
                        <m:r>
                          <a:rPr lang="en-US" sz="3200" i="1" dirty="0">
                            <a:latin typeface="Cambria Math" panose="02040503050406030204" pitchFamily="18" charset="0"/>
                          </a:rPr>
                          <m:t>)</m:t>
                        </m:r>
                      </m:den>
                    </m:f>
                  </m:oMath>
                </a14:m>
                <a:endParaRPr lang="en-IN" sz="3200" dirty="0">
                  <a:solidFill>
                    <a:schemeClr val="tx1"/>
                  </a:solidFill>
                </a:endParaRPr>
              </a:p>
              <a:p>
                <a:pPr algn="just">
                  <a:lnSpc>
                    <a:spcPct val="150000"/>
                  </a:lnSpc>
                  <a:buFont typeface="Arial" panose="020B0604020202020204" pitchFamily="34" charset="0"/>
                  <a:buChar char="•"/>
                </a:pPr>
                <a14:m>
                  <m:oMath xmlns:m="http://schemas.openxmlformats.org/officeDocument/2006/math">
                    <m:r>
                      <a:rPr lang="en-IN" sz="3200" i="1" dirty="0" smtClean="0">
                        <a:solidFill>
                          <a:schemeClr val="tx1"/>
                        </a:solidFill>
                        <a:latin typeface="Cambria Math" panose="02040503050406030204" pitchFamily="18" charset="0"/>
                      </a:rPr>
                      <m:t>​ </m:t>
                    </m:r>
                    <m:r>
                      <a:rPr lang="en-IN" sz="3200" i="1" dirty="0" smtClean="0">
                        <a:latin typeface="Cambria Math" panose="02040503050406030204" pitchFamily="18" charset="0"/>
                      </a:rPr>
                      <m:t>𝑃𝑚𝑎𝑥</m:t>
                    </m:r>
                    <m:r>
                      <a:rPr lang="en-IN" sz="3200" i="1" dirty="0" smtClean="0">
                        <a:latin typeface="Cambria Math" panose="02040503050406030204" pitchFamily="18" charset="0"/>
                      </a:rPr>
                      <m:t> = </m:t>
                    </m:r>
                    <m:r>
                      <a:rPr lang="en-IN" sz="3200" i="1" dirty="0" err="1" smtClean="0">
                        <a:latin typeface="Cambria Math" panose="02040503050406030204" pitchFamily="18" charset="0"/>
                      </a:rPr>
                      <m:t>𝑉𝑚𝑝</m:t>
                    </m:r>
                    <m:r>
                      <a:rPr lang="en-IN" sz="3200" i="1" dirty="0" smtClean="0">
                        <a:latin typeface="Cambria Math" panose="02040503050406030204" pitchFamily="18" charset="0"/>
                      </a:rPr>
                      <m:t> × </m:t>
                    </m:r>
                    <m:r>
                      <a:rPr lang="en-IN" sz="3200" i="1" dirty="0" smtClean="0">
                        <a:latin typeface="Cambria Math" panose="02040503050406030204" pitchFamily="18" charset="0"/>
                      </a:rPr>
                      <m:t>𝐼𝑚𝑝</m:t>
                    </m:r>
                    <m:r>
                      <a:rPr lang="en-IN" sz="3200" i="1" dirty="0" smtClean="0">
                        <a:latin typeface="Cambria Math" panose="02040503050406030204" pitchFamily="18" charset="0"/>
                      </a:rPr>
                      <m:t> </m:t>
                    </m:r>
                  </m:oMath>
                </a14:m>
                <a:endParaRPr lang="en-US" sz="3200" dirty="0"/>
              </a:p>
              <a:p>
                <a:pPr algn="just">
                  <a:lnSpc>
                    <a:spcPct val="150000"/>
                  </a:lnSpc>
                  <a:buFont typeface="Arial" panose="020B0604020202020204" pitchFamily="34" charset="0"/>
                  <a:buChar char="•"/>
                </a:pPr>
                <a14:m>
                  <m:oMath xmlns:m="http://schemas.openxmlformats.org/officeDocument/2006/math">
                    <m:r>
                      <m:rPr>
                        <m:nor/>
                      </m:rPr>
                      <a:rPr lang="en-IN" sz="3200" smtClean="0"/>
                      <m:t>Gid</m:t>
                    </m:r>
                    <m:r>
                      <m:rPr>
                        <m:nor/>
                      </m:rPr>
                      <a:rPr lang="en-IN" sz="3200" smtClean="0"/>
                      <m:t>(</m:t>
                    </m:r>
                    <m:r>
                      <m:rPr>
                        <m:nor/>
                      </m:rPr>
                      <a:rPr lang="en-IN" sz="3200" smtClean="0"/>
                      <m:t>s</m:t>
                    </m:r>
                    <m:r>
                      <m:rPr>
                        <m:nor/>
                      </m:rPr>
                      <a:rPr lang="en-IN" sz="3200" smtClean="0"/>
                      <m:t>) = </m:t>
                    </m:r>
                    <m:r>
                      <m:rPr>
                        <m:nor/>
                      </m:rPr>
                      <a:rPr lang="en-US" sz="3200" b="0" i="0" smtClean="0"/>
                      <m:t>(</m:t>
                    </m:r>
                    <m:r>
                      <m:rPr>
                        <m:nor/>
                      </m:rPr>
                      <a:rPr lang="en-IN" sz="3200" smtClean="0"/>
                      <m:t>Vin</m:t>
                    </m:r>
                    <m:r>
                      <m:rPr>
                        <m:nor/>
                      </m:rPr>
                      <a:rPr lang="en-US" sz="3200" b="0" i="0" smtClean="0"/>
                      <m:t>/ </m:t>
                    </m:r>
                    <m:r>
                      <m:rPr>
                        <m:nor/>
                      </m:rPr>
                      <a:rPr lang="en-IN" sz="3200" smtClean="0"/>
                      <m:t> </m:t>
                    </m:r>
                    <m:r>
                      <m:rPr>
                        <m:nor/>
                      </m:rPr>
                      <a:rPr lang="en-IN" sz="3200" smtClean="0"/>
                      <m:t>L</m:t>
                    </m:r>
                    <m:r>
                      <m:rPr>
                        <m:nor/>
                      </m:rPr>
                      <a:rPr lang="en-IN" sz="3200" smtClean="0"/>
                      <m:t> </m:t>
                    </m:r>
                    <m:r>
                      <m:rPr>
                        <m:nor/>
                      </m:rPr>
                      <a:rPr lang="en-US" sz="3200" b="0" i="0" smtClean="0"/>
                      <m:t>)</m:t>
                    </m:r>
                    <m:r>
                      <m:rPr>
                        <m:nor/>
                      </m:rPr>
                      <a:rPr lang="en-IN" sz="3200" smtClean="0"/>
                      <m:t>· </m:t>
                    </m:r>
                    <m:r>
                      <m:rPr>
                        <m:nor/>
                      </m:rPr>
                      <a:rPr lang="en-US" sz="3200" b="0" i="0" smtClean="0"/>
                      <m:t>(</m:t>
                    </m:r>
                    <m:r>
                      <m:rPr>
                        <m:nor/>
                      </m:rPr>
                      <a:rPr lang="en-IN" sz="3200" smtClean="0"/>
                      <m:t>D</m:t>
                    </m:r>
                    <m:r>
                      <m:rPr>
                        <m:nor/>
                      </m:rPr>
                      <a:rPr lang="en-IN" sz="3200" smtClean="0"/>
                      <m:t>(1 − </m:t>
                    </m:r>
                    <m:r>
                      <m:rPr>
                        <m:nor/>
                      </m:rPr>
                      <a:rPr lang="en-IN" sz="3200" smtClean="0"/>
                      <m:t>D</m:t>
                    </m:r>
                    <m:r>
                      <m:rPr>
                        <m:nor/>
                      </m:rPr>
                      <a:rPr lang="en-IN" sz="3200" smtClean="0"/>
                      <m:t>) </m:t>
                    </m:r>
                    <m:r>
                      <m:rPr>
                        <m:nor/>
                      </m:rPr>
                      <a:rPr lang="en-US" sz="3200" b="0" i="0" smtClean="0"/>
                      <m:t> / </m:t>
                    </m:r>
                    <m:r>
                      <m:rPr>
                        <m:nor/>
                      </m:rPr>
                      <a:rPr lang="en-IN" sz="3200" smtClean="0"/>
                      <m:t>s</m:t>
                    </m:r>
                    <m:r>
                      <m:rPr>
                        <m:nor/>
                      </m:rPr>
                      <a:rPr lang="en-US" sz="3200" b="0" i="0" smtClean="0"/>
                      <m:t>)</m:t>
                    </m:r>
                  </m:oMath>
                </a14:m>
                <a:endParaRPr lang="en-US" sz="3200" b="0" dirty="0"/>
              </a:p>
              <a:p>
                <a:pPr algn="just">
                  <a:lnSpc>
                    <a:spcPct val="150000"/>
                  </a:lnSpc>
                  <a:buFont typeface="Arial" panose="020B0604020202020204" pitchFamily="34" charset="0"/>
                  <a:buChar char="•"/>
                </a:pPr>
                <a:r>
                  <a:rPr lang="en-IN" sz="3200" dirty="0" err="1"/>
                  <a:t>Gvd</a:t>
                </a:r>
                <a:r>
                  <a:rPr lang="en-IN" sz="3200" dirty="0"/>
                  <a:t>(s) = (Vo / C ) .(1  / s)</a:t>
                </a:r>
                <a:endParaRPr lang="en-US" sz="3200" b="0" dirty="0"/>
              </a:p>
              <a:p>
                <a:pPr algn="just">
                  <a:buFont typeface="Arial" panose="020B0604020202020204" pitchFamily="34" charset="0"/>
                  <a:buChar char="•"/>
                </a:pPr>
                <a:endParaRPr lang="en-IN" sz="3600" dirty="0">
                  <a:solidFill>
                    <a:schemeClr val="tx1"/>
                  </a:solidFill>
                </a:endParaRPr>
              </a:p>
            </p:txBody>
          </p:sp>
        </mc:Choice>
        <mc:Fallback>
          <p:sp>
            <p:nvSpPr>
              <p:cNvPr id="21" name="TextBox 20">
                <a:extLst>
                  <a:ext uri="{FF2B5EF4-FFF2-40B4-BE49-F238E27FC236}">
                    <a16:creationId xmlns:a16="http://schemas.microsoft.com/office/drawing/2014/main" id="{D02FA5DF-427A-94C5-5790-64CCE49A73FC}"/>
                  </a:ext>
                </a:extLst>
              </p:cNvPr>
              <p:cNvSpPr txBox="1">
                <a:spLocks noRot="1" noChangeAspect="1" noMove="1" noResize="1" noEditPoints="1" noAdjustHandles="1" noChangeArrowheads="1" noChangeShapeType="1" noTextEdit="1"/>
              </p:cNvSpPr>
              <p:nvPr/>
            </p:nvSpPr>
            <p:spPr>
              <a:xfrm>
                <a:off x="11698659" y="28925164"/>
                <a:ext cx="9065841" cy="5324406"/>
              </a:xfrm>
              <a:prstGeom prst="rect">
                <a:avLst/>
              </a:prstGeom>
              <a:blipFill>
                <a:blip r:embed="rId3"/>
                <a:stretch>
                  <a:fillRect l="-1547"/>
                </a:stretch>
              </a:blipFill>
            </p:spPr>
            <p:txBody>
              <a:bodyPr/>
              <a:lstStyle/>
              <a:p>
                <a:r>
                  <a:rPr lang="en-IN">
                    <a:noFill/>
                  </a:rPr>
                  <a:t> </a:t>
                </a:r>
              </a:p>
            </p:txBody>
          </p:sp>
        </mc:Fallback>
      </mc:AlternateContent>
      <p:sp>
        <p:nvSpPr>
          <p:cNvPr id="36" name="TextBox 35">
            <a:extLst>
              <a:ext uri="{FF2B5EF4-FFF2-40B4-BE49-F238E27FC236}">
                <a16:creationId xmlns:a16="http://schemas.microsoft.com/office/drawing/2014/main" id="{D9B28AA0-2834-4C75-FB47-6F210B3057BF}"/>
              </a:ext>
            </a:extLst>
          </p:cNvPr>
          <p:cNvSpPr txBox="1"/>
          <p:nvPr/>
        </p:nvSpPr>
        <p:spPr>
          <a:xfrm>
            <a:off x="25948626" y="31704468"/>
            <a:ext cx="2522925" cy="584775"/>
          </a:xfrm>
          <a:prstGeom prst="rect">
            <a:avLst/>
          </a:prstGeom>
          <a:noFill/>
        </p:spPr>
        <p:txBody>
          <a:bodyPr wrap="square">
            <a:spAutoFit/>
          </a:bodyPr>
          <a:lstStyle/>
          <a:p>
            <a:r>
              <a:rPr lang="en-IN" sz="3200" b="1" dirty="0">
                <a:solidFill>
                  <a:srgbClr val="7030A0"/>
                </a:solidFill>
              </a:rPr>
              <a:t>Fig.:- DC Link </a:t>
            </a:r>
          </a:p>
        </p:txBody>
      </p:sp>
      <p:sp>
        <p:nvSpPr>
          <p:cNvPr id="37" name="Rettangolo arrotondato 20">
            <a:extLst>
              <a:ext uri="{FF2B5EF4-FFF2-40B4-BE49-F238E27FC236}">
                <a16:creationId xmlns:a16="http://schemas.microsoft.com/office/drawing/2014/main" id="{8773981E-E13C-F4F1-D06C-E9EE1B9F2C81}"/>
              </a:ext>
            </a:extLst>
          </p:cNvPr>
          <p:cNvSpPr/>
          <p:nvPr/>
        </p:nvSpPr>
        <p:spPr>
          <a:xfrm>
            <a:off x="11232483" y="35336837"/>
            <a:ext cx="10452848" cy="750656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endParaRPr lang="en-US" sz="3600" dirty="0">
              <a:solidFill>
                <a:schemeClr val="tx1"/>
              </a:solidFill>
            </a:endParaRPr>
          </a:p>
          <a:p>
            <a:pPr>
              <a:spcAft>
                <a:spcPts val="3000"/>
              </a:spcAft>
            </a:pPr>
            <a:endParaRPr lang="en-US" sz="36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3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p:txBody>
      </p:sp>
      <p:sp>
        <p:nvSpPr>
          <p:cNvPr id="38" name="Rectangle 37">
            <a:extLst>
              <a:ext uri="{FF2B5EF4-FFF2-40B4-BE49-F238E27FC236}">
                <a16:creationId xmlns:a16="http://schemas.microsoft.com/office/drawing/2014/main" id="{BF229E8A-C906-F16B-C101-CBE310625C86}"/>
              </a:ext>
            </a:extLst>
          </p:cNvPr>
          <p:cNvSpPr/>
          <p:nvPr/>
        </p:nvSpPr>
        <p:spPr>
          <a:xfrm>
            <a:off x="13483540" y="35685524"/>
            <a:ext cx="5795754" cy="707886"/>
          </a:xfrm>
          <a:prstGeom prst="rect">
            <a:avLst/>
          </a:prstGeom>
        </p:spPr>
        <p:txBody>
          <a:bodyPr wrap="none">
            <a:spAutoFit/>
          </a:bodyPr>
          <a:lstStyle/>
          <a:p>
            <a:pPr algn="ctr">
              <a:spcAft>
                <a:spcPts val="3000"/>
              </a:spcAft>
            </a:pPr>
            <a:r>
              <a:rPr lang="en-US" sz="4000" b="1" dirty="0">
                <a:solidFill>
                  <a:srgbClr val="FF0000"/>
                </a:solidFill>
                <a:latin typeface="Times New Roman" charset="0"/>
                <a:ea typeface="Times New Roman" charset="0"/>
                <a:cs typeface="Times New Roman" charset="0"/>
              </a:rPr>
              <a:t>MODE OF OPERATION</a:t>
            </a:r>
          </a:p>
        </p:txBody>
      </p:sp>
      <p:sp>
        <p:nvSpPr>
          <p:cNvPr id="47" name="TextBox 46">
            <a:extLst>
              <a:ext uri="{FF2B5EF4-FFF2-40B4-BE49-F238E27FC236}">
                <a16:creationId xmlns:a16="http://schemas.microsoft.com/office/drawing/2014/main" id="{A6B6819C-0D22-56EC-410A-C59B1B29AE2F}"/>
              </a:ext>
            </a:extLst>
          </p:cNvPr>
          <p:cNvSpPr txBox="1"/>
          <p:nvPr/>
        </p:nvSpPr>
        <p:spPr>
          <a:xfrm>
            <a:off x="11839620" y="36773926"/>
            <a:ext cx="9385210" cy="5078313"/>
          </a:xfrm>
          <a:prstGeom prst="rect">
            <a:avLst/>
          </a:prstGeom>
          <a:noFill/>
        </p:spPr>
        <p:txBody>
          <a:bodyPr wrap="square">
            <a:spAutoFit/>
          </a:bodyPr>
          <a:lstStyle/>
          <a:p>
            <a:r>
              <a:rPr lang="en-US" sz="3600" dirty="0"/>
              <a:t>The system operates in two modes:</a:t>
            </a:r>
          </a:p>
          <a:p>
            <a:pPr>
              <a:buFont typeface="+mj-lt"/>
              <a:buAutoNum type="arabicPeriod"/>
            </a:pPr>
            <a:r>
              <a:rPr lang="en-US" sz="3600" b="1" dirty="0">
                <a:solidFill>
                  <a:schemeClr val="accent1">
                    <a:lumMod val="50000"/>
                  </a:schemeClr>
                </a:solidFill>
              </a:rPr>
              <a:t>Charging mode</a:t>
            </a:r>
            <a:r>
              <a:rPr lang="en-US" sz="3600" dirty="0">
                <a:solidFill>
                  <a:schemeClr val="accent1">
                    <a:lumMod val="50000"/>
                  </a:schemeClr>
                </a:solidFill>
              </a:rPr>
              <a:t>: </a:t>
            </a:r>
            <a:r>
              <a:rPr lang="en-US" sz="3600" dirty="0"/>
              <a:t>The </a:t>
            </a:r>
            <a:r>
              <a:rPr lang="en-US" sz="3600" b="1" dirty="0"/>
              <a:t>bidirectional buck-boost converter</a:t>
            </a:r>
            <a:r>
              <a:rPr lang="en-US" sz="3600" dirty="0"/>
              <a:t> steps down the voltage to charge the battery, while the </a:t>
            </a:r>
            <a:r>
              <a:rPr lang="en-US" sz="3600" b="1" dirty="0"/>
              <a:t>MPPT controller</a:t>
            </a:r>
            <a:r>
              <a:rPr lang="en-US" sz="3600" dirty="0"/>
              <a:t> maximizes solar energy capture.</a:t>
            </a:r>
          </a:p>
          <a:p>
            <a:pPr>
              <a:buFont typeface="+mj-lt"/>
              <a:buAutoNum type="arabicPeriod"/>
            </a:pPr>
            <a:r>
              <a:rPr lang="en-US" sz="3600" b="1" dirty="0">
                <a:solidFill>
                  <a:schemeClr val="accent1">
                    <a:lumMod val="50000"/>
                  </a:schemeClr>
                </a:solidFill>
              </a:rPr>
              <a:t>Discharging mode</a:t>
            </a:r>
            <a:r>
              <a:rPr lang="en-US" sz="3600" dirty="0">
                <a:solidFill>
                  <a:schemeClr val="accent1">
                    <a:lumMod val="50000"/>
                  </a:schemeClr>
                </a:solidFill>
              </a:rPr>
              <a:t>: </a:t>
            </a:r>
            <a:r>
              <a:rPr lang="en-US" sz="3600" dirty="0"/>
              <a:t>The converter steps up the battery voltage to power the load. The </a:t>
            </a:r>
            <a:r>
              <a:rPr lang="en-US" sz="3600" b="1" dirty="0"/>
              <a:t>DC link</a:t>
            </a:r>
            <a:r>
              <a:rPr lang="en-US" sz="3600" dirty="0"/>
              <a:t> maintains stable voltage, ensuring smooth power flow and reliable performance.</a:t>
            </a:r>
          </a:p>
        </p:txBody>
      </p:sp>
      <p:pic>
        <p:nvPicPr>
          <p:cNvPr id="14" name="Picture 13">
            <a:extLst>
              <a:ext uri="{FF2B5EF4-FFF2-40B4-BE49-F238E27FC236}">
                <a16:creationId xmlns:a16="http://schemas.microsoft.com/office/drawing/2014/main" id="{1A540FB4-D768-62F1-68C1-603DBA824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01" y="30914291"/>
            <a:ext cx="10096823" cy="3963938"/>
          </a:xfrm>
          <a:prstGeom prst="rect">
            <a:avLst/>
          </a:prstGeom>
        </p:spPr>
      </p:pic>
      <p:sp>
        <p:nvSpPr>
          <p:cNvPr id="16" name="Rettangolo arrotondato 20">
            <a:extLst>
              <a:ext uri="{FF2B5EF4-FFF2-40B4-BE49-F238E27FC236}">
                <a16:creationId xmlns:a16="http://schemas.microsoft.com/office/drawing/2014/main" id="{9095E339-6149-1741-5774-68C4699B68A2}"/>
              </a:ext>
            </a:extLst>
          </p:cNvPr>
          <p:cNvSpPr/>
          <p:nvPr/>
        </p:nvSpPr>
        <p:spPr>
          <a:xfrm>
            <a:off x="11248453" y="16070408"/>
            <a:ext cx="10436878" cy="11423503"/>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spcAft>
                <a:spcPts val="3000"/>
              </a:spcAft>
            </a:pPr>
            <a:r>
              <a:rPr lang="en-US" sz="4000" b="1" dirty="0">
                <a:solidFill>
                  <a:srgbClr val="FF0000"/>
                </a:solidFill>
                <a:latin typeface="Times New Roman" charset="0"/>
                <a:ea typeface="Times New Roman" charset="0"/>
                <a:cs typeface="Times New Roman" charset="0"/>
              </a:rPr>
              <a:t>SIMULATION SETUP</a:t>
            </a:r>
          </a:p>
          <a:p>
            <a:pPr algn="just">
              <a:spcAft>
                <a:spcPts val="3000"/>
              </a:spcAft>
            </a:pPr>
            <a:endParaRPr lang="en-US" sz="3000" dirty="0">
              <a:solidFill>
                <a:schemeClr val="tx1"/>
              </a:solidFill>
              <a:latin typeface="Times New Roman" charset="0"/>
              <a:ea typeface="Times New Roman" charset="0"/>
              <a:cs typeface="Times New Roman" charset="0"/>
            </a:endParaRPr>
          </a:p>
          <a:p>
            <a:pPr>
              <a:spcAft>
                <a:spcPts val="3000"/>
              </a:spcAft>
            </a:pPr>
            <a:endParaRPr lang="en-US" sz="2000" dirty="0">
              <a:solidFill>
                <a:schemeClr val="tx1"/>
              </a:solidFill>
              <a:latin typeface="Times New Roman" charset="0"/>
              <a:ea typeface="Times New Roman" charset="0"/>
              <a:cs typeface="Times New Roman" charset="0"/>
            </a:endParaRPr>
          </a:p>
        </p:txBody>
      </p:sp>
      <p:pic>
        <p:nvPicPr>
          <p:cNvPr id="20" name="Picture 19">
            <a:extLst>
              <a:ext uri="{FF2B5EF4-FFF2-40B4-BE49-F238E27FC236}">
                <a16:creationId xmlns:a16="http://schemas.microsoft.com/office/drawing/2014/main" id="{26F8FF94-3154-0061-0D21-85B5FF482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9620" y="17425237"/>
            <a:ext cx="9070266" cy="4525795"/>
          </a:xfrm>
          <a:prstGeom prst="rect">
            <a:avLst/>
          </a:prstGeom>
        </p:spPr>
      </p:pic>
      <p:sp>
        <p:nvSpPr>
          <p:cNvPr id="23" name="TextBox 22">
            <a:extLst>
              <a:ext uri="{FF2B5EF4-FFF2-40B4-BE49-F238E27FC236}">
                <a16:creationId xmlns:a16="http://schemas.microsoft.com/office/drawing/2014/main" id="{07A496B0-19A1-A361-03E3-91E722BD98B9}"/>
              </a:ext>
            </a:extLst>
          </p:cNvPr>
          <p:cNvSpPr txBox="1"/>
          <p:nvPr/>
        </p:nvSpPr>
        <p:spPr>
          <a:xfrm>
            <a:off x="11625654" y="22326321"/>
            <a:ext cx="9556517" cy="4524315"/>
          </a:xfrm>
          <a:prstGeom prst="rect">
            <a:avLst/>
          </a:prstGeom>
          <a:noFill/>
        </p:spPr>
        <p:txBody>
          <a:bodyPr wrap="square">
            <a:spAutoFit/>
          </a:bodyPr>
          <a:lstStyle/>
          <a:p>
            <a:pPr algn="just"/>
            <a:r>
              <a:rPr lang="en-US" sz="3600" dirty="0"/>
              <a:t>The simulation includes a </a:t>
            </a:r>
            <a:r>
              <a:rPr lang="en-US" sz="3600" b="1" dirty="0"/>
              <a:t>solar panel</a:t>
            </a:r>
            <a:r>
              <a:rPr lang="en-US" sz="3600" dirty="0"/>
              <a:t>, </a:t>
            </a:r>
            <a:r>
              <a:rPr lang="en-US" sz="3600" b="1" dirty="0"/>
              <a:t>MPPT controller</a:t>
            </a:r>
            <a:r>
              <a:rPr lang="en-US" sz="3600" dirty="0"/>
              <a:t>, </a:t>
            </a:r>
            <a:r>
              <a:rPr lang="en-US" sz="3600" b="1" dirty="0"/>
              <a:t>interleaved boost converter</a:t>
            </a:r>
            <a:r>
              <a:rPr lang="en-US" sz="3600" dirty="0"/>
              <a:t>, </a:t>
            </a:r>
            <a:r>
              <a:rPr lang="en-US" sz="3600" b="1" dirty="0"/>
              <a:t>bidirectional buck-boost converter</a:t>
            </a:r>
            <a:r>
              <a:rPr lang="en-US" sz="3600" dirty="0"/>
              <a:t>, and </a:t>
            </a:r>
            <a:r>
              <a:rPr lang="en-US" sz="3600" b="1" dirty="0"/>
              <a:t>Li-ion battery</a:t>
            </a:r>
            <a:r>
              <a:rPr lang="en-US" sz="3600" dirty="0"/>
              <a:t>. The </a:t>
            </a:r>
            <a:r>
              <a:rPr lang="en-US" sz="3600" b="1" dirty="0"/>
              <a:t>MPPT</a:t>
            </a:r>
            <a:r>
              <a:rPr lang="en-US" sz="3600" dirty="0"/>
              <a:t> optimizes solar power, the boost converter increases voltage, and the </a:t>
            </a:r>
            <a:r>
              <a:rPr lang="en-US" sz="3600" b="1" dirty="0"/>
              <a:t>bidirectional converter</a:t>
            </a:r>
            <a:r>
              <a:rPr lang="en-US" sz="3600" dirty="0"/>
              <a:t> manages charging and discharging. The </a:t>
            </a:r>
            <a:r>
              <a:rPr lang="en-US" sz="3600" b="1" dirty="0"/>
              <a:t>DC link</a:t>
            </a:r>
            <a:r>
              <a:rPr lang="en-US" sz="3600" dirty="0"/>
              <a:t> stabilizes voltage during battery discharge.</a:t>
            </a:r>
            <a:endParaRPr lang="en-IN" sz="3600" dirty="0"/>
          </a:p>
        </p:txBody>
      </p:sp>
      <p:pic>
        <p:nvPicPr>
          <p:cNvPr id="25" name="Picture 24">
            <a:extLst>
              <a:ext uri="{FF2B5EF4-FFF2-40B4-BE49-F238E27FC236}">
                <a16:creationId xmlns:a16="http://schemas.microsoft.com/office/drawing/2014/main" id="{F8CD3EBA-FC7C-79A8-6975-78D95A2CDA2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206142" y="19883516"/>
            <a:ext cx="7487218" cy="3496260"/>
          </a:xfrm>
          <a:prstGeom prst="rect">
            <a:avLst/>
          </a:prstGeom>
        </p:spPr>
      </p:pic>
      <p:pic>
        <p:nvPicPr>
          <p:cNvPr id="28" name="Picture 27">
            <a:extLst>
              <a:ext uri="{FF2B5EF4-FFF2-40B4-BE49-F238E27FC236}">
                <a16:creationId xmlns:a16="http://schemas.microsoft.com/office/drawing/2014/main" id="{73DEC763-B45F-A698-C727-76A50EBA696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388688" y="15074909"/>
            <a:ext cx="7487218" cy="3624572"/>
          </a:xfrm>
          <a:prstGeom prst="rect">
            <a:avLst/>
          </a:prstGeom>
        </p:spPr>
      </p:pic>
      <p:pic>
        <p:nvPicPr>
          <p:cNvPr id="39" name="Picture 38">
            <a:extLst>
              <a:ext uri="{FF2B5EF4-FFF2-40B4-BE49-F238E27FC236}">
                <a16:creationId xmlns:a16="http://schemas.microsoft.com/office/drawing/2014/main" id="{AF13B0DA-CDFA-90B1-B4A8-649B4146E7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388688" y="24204348"/>
            <a:ext cx="7487218" cy="3488068"/>
          </a:xfrm>
          <a:prstGeom prst="rect">
            <a:avLst/>
          </a:prstGeom>
        </p:spPr>
      </p:pic>
      <p:pic>
        <p:nvPicPr>
          <p:cNvPr id="41" name="Picture 40">
            <a:extLst>
              <a:ext uri="{FF2B5EF4-FFF2-40B4-BE49-F238E27FC236}">
                <a16:creationId xmlns:a16="http://schemas.microsoft.com/office/drawing/2014/main" id="{F039CF2A-6397-6C9A-204C-11E3A6AA797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388688" y="28835228"/>
            <a:ext cx="7487218" cy="2597986"/>
          </a:xfrm>
          <a:prstGeom prst="rect">
            <a:avLst/>
          </a:prstGeom>
        </p:spPr>
      </p:pic>
      <p:sp>
        <p:nvSpPr>
          <p:cNvPr id="42" name="TextBox 41">
            <a:extLst>
              <a:ext uri="{FF2B5EF4-FFF2-40B4-BE49-F238E27FC236}">
                <a16:creationId xmlns:a16="http://schemas.microsoft.com/office/drawing/2014/main" id="{BB7CE7A2-C5D1-E12D-091D-C30F831F7193}"/>
              </a:ext>
            </a:extLst>
          </p:cNvPr>
          <p:cNvSpPr txBox="1"/>
          <p:nvPr/>
        </p:nvSpPr>
        <p:spPr>
          <a:xfrm>
            <a:off x="25029948" y="27833737"/>
            <a:ext cx="4360279" cy="584775"/>
          </a:xfrm>
          <a:prstGeom prst="rect">
            <a:avLst/>
          </a:prstGeom>
          <a:noFill/>
        </p:spPr>
        <p:txBody>
          <a:bodyPr wrap="square">
            <a:spAutoFit/>
          </a:bodyPr>
          <a:lstStyle/>
          <a:p>
            <a:r>
              <a:rPr lang="en-IN" sz="3200" b="1" dirty="0">
                <a:solidFill>
                  <a:srgbClr val="7030A0"/>
                </a:solidFill>
              </a:rPr>
              <a:t>Fig.:- IBC Vs Buck Boost </a:t>
            </a:r>
          </a:p>
        </p:txBody>
      </p:sp>
      <p:sp>
        <p:nvSpPr>
          <p:cNvPr id="44" name="TextBox 43">
            <a:extLst>
              <a:ext uri="{FF2B5EF4-FFF2-40B4-BE49-F238E27FC236}">
                <a16:creationId xmlns:a16="http://schemas.microsoft.com/office/drawing/2014/main" id="{1C0E97E7-F823-1BAE-4FC1-649C950F89F0}"/>
              </a:ext>
            </a:extLst>
          </p:cNvPr>
          <p:cNvSpPr txBox="1"/>
          <p:nvPr/>
        </p:nvSpPr>
        <p:spPr>
          <a:xfrm>
            <a:off x="25186437" y="23337510"/>
            <a:ext cx="3987012" cy="584775"/>
          </a:xfrm>
          <a:prstGeom prst="rect">
            <a:avLst/>
          </a:prstGeom>
          <a:noFill/>
        </p:spPr>
        <p:txBody>
          <a:bodyPr wrap="square">
            <a:spAutoFit/>
          </a:bodyPr>
          <a:lstStyle/>
          <a:p>
            <a:r>
              <a:rPr lang="en-IN" sz="3200" b="1" dirty="0">
                <a:solidFill>
                  <a:srgbClr val="7030A0"/>
                </a:solidFill>
              </a:rPr>
              <a:t>Fig.:- Battery Charging</a:t>
            </a:r>
          </a:p>
        </p:txBody>
      </p:sp>
      <p:sp>
        <p:nvSpPr>
          <p:cNvPr id="45" name="TextBox 44">
            <a:extLst>
              <a:ext uri="{FF2B5EF4-FFF2-40B4-BE49-F238E27FC236}">
                <a16:creationId xmlns:a16="http://schemas.microsoft.com/office/drawing/2014/main" id="{63B96C61-3A2A-1749-C2CB-A73F1B8DF76E}"/>
              </a:ext>
            </a:extLst>
          </p:cNvPr>
          <p:cNvSpPr txBox="1"/>
          <p:nvPr/>
        </p:nvSpPr>
        <p:spPr>
          <a:xfrm>
            <a:off x="24905093" y="18939278"/>
            <a:ext cx="4609987" cy="584775"/>
          </a:xfrm>
          <a:prstGeom prst="rect">
            <a:avLst/>
          </a:prstGeom>
          <a:noFill/>
        </p:spPr>
        <p:txBody>
          <a:bodyPr wrap="square">
            <a:spAutoFit/>
          </a:bodyPr>
          <a:lstStyle/>
          <a:p>
            <a:r>
              <a:rPr lang="en-IN" sz="3200" b="1" dirty="0">
                <a:solidFill>
                  <a:srgbClr val="7030A0"/>
                </a:solidFill>
              </a:rPr>
              <a:t>Fig.:- Battery Discharging</a:t>
            </a:r>
          </a:p>
        </p:txBody>
      </p:sp>
    </p:spTree>
    <p:extLst>
      <p:ext uri="{BB962C8B-B14F-4D97-AF65-F5344CB8AC3E}">
        <p14:creationId xmlns:p14="http://schemas.microsoft.com/office/powerpoint/2010/main" val="245108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2831</TotalTime>
  <Words>756</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Vinayak B</dc:creator>
  <cp:lastModifiedBy>22hariharan17@gmail.com</cp:lastModifiedBy>
  <cp:revision>121</cp:revision>
  <cp:lastPrinted>2022-05-18T08:53:06Z</cp:lastPrinted>
  <dcterms:created xsi:type="dcterms:W3CDTF">2018-11-30T04:20:04Z</dcterms:created>
  <dcterms:modified xsi:type="dcterms:W3CDTF">2024-10-14T17:44:15Z</dcterms:modified>
</cp:coreProperties>
</file>