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87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Salary Data 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Column Labels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152607.64000000001</c:v>
                </c:pt>
                <c:pt idx="3">
                  <c:v>172792.41</c:v>
                </c:pt>
                <c:pt idx="5">
                  <c:v>166193.15999999995</c:v>
                </c:pt>
                <c:pt idx="6">
                  <c:v>31042.51</c:v>
                </c:pt>
                <c:pt idx="8">
                  <c:v>51165.37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6EA-4EF3-A136-3AE38B481E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1">
                  <c:v>0</c:v>
                </c:pt>
                <c:pt idx="2">
                  <c:v>297073.78999999998</c:v>
                </c:pt>
                <c:pt idx="3">
                  <c:v>472599.39000000007</c:v>
                </c:pt>
                <c:pt idx="4">
                  <c:v>299955.46000000002</c:v>
                </c:pt>
                <c:pt idx="5">
                  <c:v>198670.33000000002</c:v>
                </c:pt>
                <c:pt idx="6">
                  <c:v>250488.97999999998</c:v>
                </c:pt>
                <c:pt idx="7">
                  <c:v>238929.51999999996</c:v>
                </c:pt>
                <c:pt idx="8">
                  <c:v>221707.5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6EA-4EF3-A136-3AE38B481E3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1">
                  <c:v>0</c:v>
                </c:pt>
                <c:pt idx="2">
                  <c:v>143647.12</c:v>
                </c:pt>
                <c:pt idx="6">
                  <c:v>32496.880000000001</c:v>
                </c:pt>
                <c:pt idx="7">
                  <c:v>70755.5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6EA-4EF3-A136-3AE38B481E3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0</c:v>
                </c:pt>
                <c:pt idx="2">
                  <c:v>593328.55000000005</c:v>
                </c:pt>
                <c:pt idx="3">
                  <c:v>645391.80000000005</c:v>
                </c:pt>
                <c:pt idx="4">
                  <c:v>299955.46000000002</c:v>
                </c:pt>
                <c:pt idx="5">
                  <c:v>364863.49000000005</c:v>
                </c:pt>
                <c:pt idx="6">
                  <c:v>314028.37</c:v>
                </c:pt>
                <c:pt idx="7">
                  <c:v>309685.01999999996</c:v>
                </c:pt>
                <c:pt idx="8">
                  <c:v>272872.87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36EA-4EF3-A136-3AE38B481E3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57419.350000000006</c:v>
                </c:pt>
                <c:pt idx="3">
                  <c:v>109548.34</c:v>
                </c:pt>
                <c:pt idx="4">
                  <c:v>183397.77000000002</c:v>
                </c:pt>
                <c:pt idx="5">
                  <c:v>72876.909999999989</c:v>
                </c:pt>
                <c:pt idx="6">
                  <c:v>72843.23</c:v>
                </c:pt>
                <c:pt idx="7">
                  <c:v>31816.57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6EA-4EF3-A136-3AE38B481E3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1">
                  <c:v>0</c:v>
                </c:pt>
                <c:pt idx="2">
                  <c:v>565951.99000000011</c:v>
                </c:pt>
                <c:pt idx="3">
                  <c:v>697951</c:v>
                </c:pt>
                <c:pt idx="4">
                  <c:v>278704.46000000002</c:v>
                </c:pt>
                <c:pt idx="5">
                  <c:v>136867.04999999999</c:v>
                </c:pt>
                <c:pt idx="6">
                  <c:v>488667.19</c:v>
                </c:pt>
                <c:pt idx="7">
                  <c:v>310352.58999999997</c:v>
                </c:pt>
                <c:pt idx="8">
                  <c:v>327257.86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36EA-4EF3-A136-3AE38B481E3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Sheet1!$H$2:$H$10</c:f>
              <c:numCache>
                <c:formatCode>General</c:formatCode>
                <c:ptCount val="9"/>
                <c:pt idx="1">
                  <c:v>0</c:v>
                </c:pt>
                <c:pt idx="2">
                  <c:v>52246.289999999994</c:v>
                </c:pt>
                <c:pt idx="3">
                  <c:v>146720.76</c:v>
                </c:pt>
                <c:pt idx="4">
                  <c:v>238334.53</c:v>
                </c:pt>
                <c:pt idx="5">
                  <c:v>159716.94</c:v>
                </c:pt>
                <c:pt idx="6">
                  <c:v>142228.72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36EA-4EF3-A136-3AE38B481E3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Sheet1!$I$2:$I$10</c:f>
              <c:numCache>
                <c:formatCode>General</c:formatCode>
                <c:ptCount val="9"/>
                <c:pt idx="0">
                  <c:v>0</c:v>
                </c:pt>
                <c:pt idx="2">
                  <c:v>675617.63000000012</c:v>
                </c:pt>
                <c:pt idx="3">
                  <c:v>954220.1</c:v>
                </c:pt>
                <c:pt idx="4">
                  <c:v>700436.76</c:v>
                </c:pt>
                <c:pt idx="5">
                  <c:v>369460.9</c:v>
                </c:pt>
                <c:pt idx="6">
                  <c:v>703739.14</c:v>
                </c:pt>
                <c:pt idx="7">
                  <c:v>342169.16</c:v>
                </c:pt>
                <c:pt idx="8">
                  <c:v>327257.86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36EA-4EF3-A136-3AE38B481E3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Sheet1!$J$2:$J$10</c:f>
              <c:numCache>
                <c:formatCode>General</c:formatCode>
                <c:ptCount val="9"/>
                <c:pt idx="0">
                  <c:v>0</c:v>
                </c:pt>
                <c:pt idx="2">
                  <c:v>1268946.1800000004</c:v>
                </c:pt>
                <c:pt idx="3">
                  <c:v>1599611.9</c:v>
                </c:pt>
                <c:pt idx="4">
                  <c:v>1000392.22</c:v>
                </c:pt>
                <c:pt idx="5">
                  <c:v>734324.38999999978</c:v>
                </c:pt>
                <c:pt idx="6">
                  <c:v>1017767.51</c:v>
                </c:pt>
                <c:pt idx="7">
                  <c:v>651854.1799999997</c:v>
                </c:pt>
                <c:pt idx="8">
                  <c:v>600130.73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36EA-4EF3-A136-3AE38B481E35}"/>
            </c:ext>
          </c:extLst>
        </c:ser>
        <c:dLbls/>
        <c:gapWidth val="219"/>
        <c:overlap val="-27"/>
        <c:axId val="80196736"/>
        <c:axId val="80198272"/>
      </c:barChart>
      <c:catAx>
        <c:axId val="8019673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198272"/>
        <c:crosses val="autoZero"/>
        <c:auto val="1"/>
        <c:lblAlgn val="ctr"/>
        <c:lblOffset val="100"/>
      </c:catAx>
      <c:valAx>
        <c:axId val="8019827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19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833750" y="357166"/>
            <a:ext cx="12501650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Castellar" pitchFamily="18" charset="0"/>
                <a:cs typeface="Times New Roman" panose="02020603050405020304" pitchFamily="18" charset="0"/>
              </a:rPr>
              <a:t>Employee Data </a:t>
            </a:r>
            <a:r>
              <a:rPr lang="en-US" b="1" dirty="0" smtClean="0">
                <a:solidFill>
                  <a:srgbClr val="0F0F0F"/>
                </a:solidFill>
                <a:latin typeface="Castellar" pitchFamily="18" charset="0"/>
                <a:cs typeface="Times New Roman" panose="02020603050405020304" pitchFamily="18" charset="0"/>
              </a:rPr>
              <a:t>Analysis </a:t>
            </a:r>
            <a:br>
              <a:rPr lang="en-US" b="1" dirty="0" smtClean="0">
                <a:solidFill>
                  <a:srgbClr val="0F0F0F"/>
                </a:solidFill>
                <a:latin typeface="Castellar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0F0F0F"/>
                </a:solidFill>
                <a:latin typeface="Castellar" pitchFamily="18" charset="0"/>
                <a:cs typeface="Times New Roman" panose="02020603050405020304" pitchFamily="18" charset="0"/>
              </a:rPr>
              <a:t>using </a:t>
            </a:r>
            <a:r>
              <a:rPr lang="en-US" b="1" dirty="0">
                <a:solidFill>
                  <a:srgbClr val="0F0F0F"/>
                </a:solidFill>
                <a:latin typeface="Castellar" pitchFamily="18" charset="0"/>
                <a:cs typeface="Times New Roman" panose="02020603050405020304" pitchFamily="18" charset="0"/>
              </a:rPr>
              <a:t>Excel</a:t>
            </a:r>
            <a:r>
              <a:rPr lang="en-US" b="1" i="0" dirty="0">
                <a:solidFill>
                  <a:srgbClr val="0F0F0F"/>
                </a:solidFill>
                <a:effectLst/>
                <a:latin typeface="Castellar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Castellar" pitchFamily="18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Castellar" pitchFamily="18" charset="0"/>
              </a:rPr>
            </a:br>
            <a:endParaRPr spc="15" dirty="0">
              <a:latin typeface="Castellar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309522" y="2214554"/>
            <a:ext cx="74461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Arial Narrow" pitchFamily="34" charset="0"/>
                <a:cs typeface="Arial" pitchFamily="34" charset="0"/>
              </a:rPr>
              <a:t>STUDENT </a:t>
            </a:r>
            <a:r>
              <a:rPr lang="en-US" sz="2400" b="1" dirty="0" smtClean="0">
                <a:latin typeface="Arial Narrow" pitchFamily="34" charset="0"/>
                <a:cs typeface="Arial" pitchFamily="34" charset="0"/>
              </a:rPr>
              <a:t>NAME   </a:t>
            </a:r>
            <a:r>
              <a:rPr lang="en-US" sz="2400" b="1" dirty="0" smtClean="0"/>
              <a:t>:</a:t>
            </a:r>
            <a:r>
              <a:rPr lang="en-US" sz="2400" dirty="0" smtClean="0"/>
              <a:t> </a:t>
            </a:r>
            <a:r>
              <a:rPr lang="en-IN" sz="2400" dirty="0" smtClean="0">
                <a:latin typeface="Arial Narrow" pitchFamily="34" charset="0"/>
              </a:rPr>
              <a:t>HARIHARAN.B</a:t>
            </a:r>
            <a:endParaRPr lang="en-IN" sz="2400" dirty="0">
              <a:latin typeface="Arial Narrow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rial Narrow" pitchFamily="34" charset="0"/>
              </a:rPr>
              <a:t>REGISTER </a:t>
            </a:r>
            <a:r>
              <a:rPr lang="en-US" sz="2400" b="1" dirty="0" smtClean="0">
                <a:latin typeface="Arial Narrow" pitchFamily="34" charset="0"/>
              </a:rPr>
              <a:t>NO      :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>
                <a:latin typeface="Arial Narrow" pitchFamily="34" charset="0"/>
              </a:rPr>
              <a:t>31220</a:t>
            </a:r>
            <a:r>
              <a:rPr lang="en-IN" sz="2400" dirty="0" smtClean="0">
                <a:latin typeface="Arial Narrow" pitchFamily="34" charset="0"/>
              </a:rPr>
              <a:t>1717</a:t>
            </a:r>
            <a:r>
              <a:rPr lang="en-IN" sz="2400" dirty="0" smtClean="0">
                <a:solidFill>
                  <a:srgbClr val="222222"/>
                </a:solidFill>
                <a:latin typeface="Arial Narrow" pitchFamily="34" charset="0"/>
              </a:rPr>
              <a:t>,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 Narrow" pitchFamily="34" charset="0"/>
              </a:rPr>
              <a:t>asunm119312201</a:t>
            </a:r>
            <a:r>
              <a:rPr lang="en-IN" sz="2400" b="0" i="0" dirty="0" smtClean="0">
                <a:solidFill>
                  <a:srgbClr val="222222"/>
                </a:solidFill>
                <a:effectLst/>
                <a:latin typeface="Arial Narrow" pitchFamily="34" charset="0"/>
              </a:rPr>
              <a:t>717</a:t>
            </a:r>
            <a:endParaRPr lang="en-US" sz="2400" dirty="0">
              <a:latin typeface="Arial Narrow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Arial Narrow" pitchFamily="34" charset="0"/>
              </a:rPr>
              <a:t>DEPARTMENT</a:t>
            </a:r>
            <a:r>
              <a:rPr lang="en-US" sz="2400" b="1" dirty="0" smtClean="0"/>
              <a:t>      : </a:t>
            </a:r>
            <a:r>
              <a:rPr lang="en-US" sz="2400" dirty="0" smtClean="0">
                <a:latin typeface="Arial Narrow" pitchFamily="34" charset="0"/>
              </a:rPr>
              <a:t>B.COM[GENERAL]-COMMERCE</a:t>
            </a:r>
            <a:endParaRPr lang="en-US" sz="2400" dirty="0">
              <a:latin typeface="Arial Narrow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Arial Narrow" pitchFamily="34" charset="0"/>
              </a:rPr>
              <a:t>COLLEGE </a:t>
            </a:r>
            <a:r>
              <a:rPr lang="en-US" sz="2400" b="1" dirty="0" smtClean="0"/>
              <a:t>             : </a:t>
            </a:r>
            <a:r>
              <a:rPr lang="en-US" sz="2400" dirty="0">
                <a:latin typeface="Arial Narrow" pitchFamily="34" charset="0"/>
              </a:rPr>
              <a:t>SINDHI </a:t>
            </a:r>
            <a:r>
              <a:rPr lang="en-US" sz="2400" dirty="0" smtClean="0">
                <a:latin typeface="Arial Narrow" pitchFamily="34" charset="0"/>
              </a:rPr>
              <a:t>COLLEGE</a:t>
            </a:r>
            <a:endParaRPr lang="en-US" sz="2400" dirty="0">
              <a:latin typeface="Arial Narrow" pitchFamily="34" charset="0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6953256" y="142852"/>
            <a:ext cx="2643205" cy="6367497"/>
            <a:chOff x="6953256" y="142852"/>
            <a:chExt cx="2643205" cy="6367497"/>
          </a:xfrm>
        </p:grpSpPr>
        <p:sp>
          <p:nvSpPr>
            <p:cNvPr id="6" name="object 6"/>
            <p:cNvSpPr/>
            <p:nvPr/>
          </p:nvSpPr>
          <p:spPr>
            <a:xfrm>
              <a:off x="7953388" y="2357430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6"/>
            <p:cNvSpPr/>
            <p:nvPr/>
          </p:nvSpPr>
          <p:spPr>
            <a:xfrm>
              <a:off x="8596330" y="3429000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6"/>
            <p:cNvSpPr/>
            <p:nvPr/>
          </p:nvSpPr>
          <p:spPr>
            <a:xfrm>
              <a:off x="7953388" y="3071810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6"/>
            <p:cNvSpPr/>
            <p:nvPr/>
          </p:nvSpPr>
          <p:spPr>
            <a:xfrm>
              <a:off x="7310446" y="2714620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5"/>
            <p:cNvSpPr/>
            <p:nvPr/>
          </p:nvSpPr>
          <p:spPr>
            <a:xfrm>
              <a:off x="7810512" y="3786190"/>
              <a:ext cx="928693" cy="72389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5"/>
            <p:cNvSpPr/>
            <p:nvPr/>
          </p:nvSpPr>
          <p:spPr>
            <a:xfrm>
              <a:off x="7810512" y="4572008"/>
              <a:ext cx="928693" cy="72389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5"/>
            <p:cNvSpPr/>
            <p:nvPr/>
          </p:nvSpPr>
          <p:spPr>
            <a:xfrm>
              <a:off x="7024694" y="5786454"/>
              <a:ext cx="928694" cy="72389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5"/>
            <p:cNvSpPr/>
            <p:nvPr/>
          </p:nvSpPr>
          <p:spPr>
            <a:xfrm>
              <a:off x="8667768" y="4143380"/>
              <a:ext cx="928693" cy="72389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5"/>
            <p:cNvSpPr/>
            <p:nvPr/>
          </p:nvSpPr>
          <p:spPr>
            <a:xfrm>
              <a:off x="8596330" y="2714620"/>
              <a:ext cx="785818" cy="642941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6"/>
            <p:cNvSpPr/>
            <p:nvPr/>
          </p:nvSpPr>
          <p:spPr>
            <a:xfrm>
              <a:off x="8596330" y="2000240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5"/>
            <p:cNvSpPr/>
            <p:nvPr/>
          </p:nvSpPr>
          <p:spPr>
            <a:xfrm>
              <a:off x="6953256" y="5000636"/>
              <a:ext cx="928693" cy="72389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5"/>
            <p:cNvSpPr/>
            <p:nvPr/>
          </p:nvSpPr>
          <p:spPr>
            <a:xfrm>
              <a:off x="7810512" y="5357826"/>
              <a:ext cx="928693" cy="72389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5"/>
            <p:cNvSpPr/>
            <p:nvPr/>
          </p:nvSpPr>
          <p:spPr>
            <a:xfrm>
              <a:off x="7810512" y="1571612"/>
              <a:ext cx="928693" cy="72389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5"/>
            <p:cNvSpPr/>
            <p:nvPr/>
          </p:nvSpPr>
          <p:spPr>
            <a:xfrm>
              <a:off x="8596330" y="1214422"/>
              <a:ext cx="928693" cy="72389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5"/>
            <p:cNvSpPr/>
            <p:nvPr/>
          </p:nvSpPr>
          <p:spPr>
            <a:xfrm>
              <a:off x="7810512" y="785794"/>
              <a:ext cx="928693" cy="72389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6"/>
            <p:cNvSpPr/>
            <p:nvPr/>
          </p:nvSpPr>
          <p:spPr>
            <a:xfrm>
              <a:off x="8596330" y="500042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6"/>
            <p:cNvSpPr/>
            <p:nvPr/>
          </p:nvSpPr>
          <p:spPr>
            <a:xfrm>
              <a:off x="8015306" y="142852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E539B7D-9D52-3303-EDA8-EC8B7576226D}"/>
              </a:ext>
            </a:extLst>
          </p:cNvPr>
          <p:cNvSpPr txBox="1"/>
          <p:nvPr/>
        </p:nvSpPr>
        <p:spPr>
          <a:xfrm>
            <a:off x="739775" y="1447800"/>
            <a:ext cx="70326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The Dataset contains Employee Salary Analysis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Employee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Place Of Employment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Sum Of Salary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Type Of Employment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Fixed Term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Permanent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Temporary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Gender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Male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Female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Male 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Female Total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Grand Total        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xmlns="" id="{C1DF9483-E693-CD6C-82CB-8C0E02031F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221900013"/>
              </p:ext>
            </p:extLst>
          </p:nvPr>
        </p:nvGraphicFramePr>
        <p:xfrm>
          <a:off x="755332" y="104409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8EACFCD-4A8C-B20B-E1D2-0A204AB1520D}"/>
              </a:ext>
            </a:extLst>
          </p:cNvPr>
          <p:cNvSpPr txBox="1"/>
          <p:nvPr/>
        </p:nvSpPr>
        <p:spPr>
          <a:xfrm>
            <a:off x="755332" y="1676400"/>
            <a:ext cx="71694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" panose="020B0603020202020204" pitchFamily="34" charset="0"/>
              </a:rPr>
              <a:t>The Employee Salary Analysis System is a game-changing solution that transforms the way organizations approach Budget management. By harnessing the power of advanced analytics , automation , and AI-driven insights , this system unlocks the  hidden potential of employees, amplifies business performance, and fuels sustainable growth</a:t>
            </a:r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1033089"/>
            <a:ext cx="56368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r>
              <a:rPr lang="en-US" sz="4250" spc="10" dirty="0"/>
              <a:t/>
            </a:r>
            <a:br>
              <a:rPr lang="en-US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96210BF-FEF7-8CBA-0A7B-6A3006A4B4F5}"/>
              </a:ext>
            </a:extLst>
          </p:cNvPr>
          <p:cNvSpPr txBox="1"/>
          <p:nvPr/>
        </p:nvSpPr>
        <p:spPr>
          <a:xfrm>
            <a:off x="838200" y="2133600"/>
            <a:ext cx="6400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Ascertain The Salary Of Every Single Employee And Allocate Funds For HR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 To Increase The Pay Of Suitable Candidate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Distinguish Genders Of The Employees To Provide Proper Concessions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. Tools and Techniques-Used functions such as AVERAGE, MEDIAN, STDEV, and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VLOOKUP.Pivot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Tables and Pivot Charts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For summarizing and analyzing Data</a:t>
            </a:r>
            <a:r>
              <a:rPr lang="en-US" sz="2800" dirty="0">
                <a:solidFill>
                  <a:srgbClr val="0D0D0D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Utilized charts (e.g., bar, line, pie) to represent data visually.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Conditional Formatting-To highlight key data points.</a:t>
            </a:r>
          </a:p>
          <a:p>
            <a:endParaRPr lang="en-IN" sz="28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5D44C8B-5DED-8677-F905-E32D1F616DAE}"/>
              </a:ext>
            </a:extLst>
          </p:cNvPr>
          <p:cNvSpPr txBox="1"/>
          <p:nvPr/>
        </p:nvSpPr>
        <p:spPr>
          <a:xfrm>
            <a:off x="838200" y="1905000"/>
            <a:ext cx="57067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HR Mangers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Finance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Senior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Departments Heads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Compensation Analyst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Grievance &amp; Redressal Offi</a:t>
            </a:r>
            <a:r>
              <a:rPr lang="en-US" sz="2800" dirty="0"/>
              <a:t>cer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4234664-33C6-B8B0-0532-529FB96D708F}"/>
              </a:ext>
            </a:extLst>
          </p:cNvPr>
          <p:cNvSpPr txBox="1"/>
          <p:nvPr/>
        </p:nvSpPr>
        <p:spPr>
          <a:xfrm>
            <a:off x="3276600" y="1760547"/>
            <a:ext cx="4876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rebuchet MS" panose="020B0603020202020204" pitchFamily="34" charset="0"/>
              </a:rPr>
              <a:t>Solution</a:t>
            </a:r>
          </a:p>
          <a:p>
            <a:r>
              <a:rPr lang="en-US" dirty="0">
                <a:latin typeface="Trebuchet MS" panose="020B0603020202020204" pitchFamily="34" charset="0"/>
              </a:rPr>
              <a:t>Employee Salary Analysis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en-US" sz="2800" b="1" u="sng" dirty="0">
                <a:latin typeface="Trebuchet MS" panose="020B0603020202020204" pitchFamily="34" charset="0"/>
              </a:rPr>
              <a:t>For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Cost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Talent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Data-Driven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Compliance and Equity</a:t>
            </a:r>
          </a:p>
          <a:p>
            <a:r>
              <a:rPr lang="en-US" sz="2800" b="1" u="sng" dirty="0">
                <a:latin typeface="Trebuchet MS" panose="020B0603020202020204" pitchFamily="34" charset="0"/>
              </a:rPr>
              <a:t>For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Fair Compensation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Career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Transparency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C1CE5F3-3C29-89F6-DD33-6E1F4B52B5EE}"/>
              </a:ext>
            </a:extLst>
          </p:cNvPr>
          <p:cNvSpPr txBox="1"/>
          <p:nvPr/>
        </p:nvSpPr>
        <p:spPr>
          <a:xfrm>
            <a:off x="990600" y="1459557"/>
            <a:ext cx="70932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NAME : 	Employee Salary Data</a:t>
            </a:r>
            <a:br>
              <a:rPr lang="en-US" dirty="0"/>
            </a:br>
            <a:r>
              <a:rPr lang="en-US" dirty="0"/>
              <a:t>            </a:t>
            </a:r>
            <a:br>
              <a:rPr lang="en-US" dirty="0"/>
            </a:br>
            <a:r>
              <a:rPr lang="en-US" dirty="0"/>
              <a:t> DESCRIPTION: This dataset contains employee salary  data including:</a:t>
            </a:r>
            <a:br>
              <a:rPr lang="en-US" dirty="0"/>
            </a:br>
            <a:r>
              <a:rPr lang="en-US" dirty="0"/>
              <a:t>                        1.Employee Information: Employee ID, Name, Job Title , Department, </a:t>
            </a:r>
            <a:r>
              <a:rPr lang="en-US" dirty="0" err="1"/>
              <a:t>Location,Gender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               2 . Goal Setting: Individual Goals, Teams Goals , Company Goals.</a:t>
            </a:r>
            <a:br>
              <a:rPr lang="en-US" dirty="0"/>
            </a:br>
            <a:r>
              <a:rPr lang="en-US" dirty="0"/>
              <a:t>                           4.Feedback and Coaching : Manager Feedback , peer Feedback, Self- Assessment.</a:t>
            </a:r>
            <a:br>
              <a:rPr lang="en-US" dirty="0"/>
            </a:br>
            <a:r>
              <a:rPr lang="en-US" dirty="0"/>
              <a:t>                         5.Development Planning: Training Needs, Career Development Plans Succession Planning.</a:t>
            </a:r>
            <a:br>
              <a:rPr lang="en-US" dirty="0"/>
            </a:br>
            <a:r>
              <a:rPr lang="en-US" dirty="0"/>
              <a:t>                         6. Performance Evaluations; Regular Performance Reviews, 360-Degree.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675C240-5683-1FF0-C898-3D6D83915F4F}"/>
              </a:ext>
            </a:extLst>
          </p:cNvPr>
          <p:cNvSpPr txBox="1"/>
          <p:nvPr/>
        </p:nvSpPr>
        <p:spPr>
          <a:xfrm>
            <a:off x="2133600" y="2182505"/>
            <a:ext cx="655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“wow” Factor In Our Solution It is Helpful For Ascertain Budget For Finance Of The Company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Helps in Analysis The Work Force Of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Classify The Gender Of The Employees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</TotalTime>
  <Words>331</Words>
  <Application>Microsoft Office PowerPoint</Application>
  <PresentationFormat>Custom</PresentationFormat>
  <Paragraphs>89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 using Excel  </vt:lpstr>
      <vt:lpstr>PROJECT TITLE</vt:lpstr>
      <vt:lpstr>AGENDA</vt:lpstr>
      <vt:lpstr>PROBLEM STATEMENT 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19</cp:revision>
  <dcterms:created xsi:type="dcterms:W3CDTF">2024-03-29T15:07:22Z</dcterms:created>
  <dcterms:modified xsi:type="dcterms:W3CDTF">2024-09-28T08:43:54Z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