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45" d="100"/>
          <a:sy n="45" d="100"/>
        </p:scale>
        <p:origin x="58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9752" y="2059305"/>
            <a:ext cx="649249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10/04/2024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10/04/2024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10/04/2024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10/04/2024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10/04/2024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212" y="211073"/>
            <a:ext cx="1057757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418589"/>
            <a:ext cx="10998200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10/04/2024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971800" y="2057400"/>
            <a:ext cx="6492494" cy="513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2620">
              <a:lnSpc>
                <a:spcPct val="100000"/>
              </a:lnSpc>
              <a:spcBef>
                <a:spcPts val="105"/>
              </a:spcBef>
            </a:pPr>
            <a:r>
              <a:rPr lang="en-US" spc="-20"/>
              <a:t>Hariharan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172200" y="2819400"/>
            <a:ext cx="1844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2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351231"/>
            <a:ext cx="8731250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Evaluation:</a:t>
            </a:r>
            <a:endParaRPr sz="20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Evaluating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metrics.</a:t>
            </a:r>
            <a:endParaRPr sz="2000">
              <a:latin typeface="Calibri"/>
              <a:cs typeface="Calibri"/>
            </a:endParaRPr>
          </a:p>
          <a:p>
            <a:pPr marL="469900" marR="47180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Visualizing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training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 metrics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plots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analyze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epochs.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Deployment: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disk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save()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future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  <a:p>
            <a:pPr marL="469900" marR="24574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Building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upload</a:t>
            </a:r>
            <a:r>
              <a:rPr sz="2000" spc="-5" dirty="0">
                <a:latin typeface="Calibri"/>
                <a:cs typeface="Calibri"/>
              </a:rPr>
              <a:t> 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Preprocessing 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deployment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phase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5" dirty="0">
                <a:latin typeface="Calibri"/>
                <a:cs typeface="Calibri"/>
              </a:rPr>
              <a:t> for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Validation:</a:t>
            </a:r>
            <a:endParaRPr sz="2000">
              <a:latin typeface="Calibri"/>
              <a:cs typeface="Calibri"/>
            </a:endParaRPr>
          </a:p>
          <a:p>
            <a:pPr marL="469900" marR="55689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Validating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against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truth</a:t>
            </a:r>
            <a:r>
              <a:rPr sz="2000" spc="-5" dirty="0">
                <a:latin typeface="Calibri"/>
                <a:cs typeface="Calibri"/>
              </a:rPr>
              <a:t> labels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reliability.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99136"/>
            <a:ext cx="8599805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Value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Composition:</a:t>
            </a:r>
            <a:endParaRPr sz="2000">
              <a:latin typeface="Calibri"/>
              <a:cs typeface="Calibri"/>
            </a:endParaRPr>
          </a:p>
          <a:p>
            <a:pPr marL="12700" marR="469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composition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 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offered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Accuracy: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 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dirty="0">
                <a:latin typeface="Calibri"/>
                <a:cs typeface="Calibri"/>
              </a:rPr>
              <a:t> enabling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 applications.</a:t>
            </a:r>
            <a:endParaRPr sz="2000">
              <a:latin typeface="Calibri"/>
              <a:cs typeface="Calibri"/>
            </a:endParaRPr>
          </a:p>
          <a:p>
            <a:pPr marL="12700" marR="19875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Efficiency: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optimized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quick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turnaround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Versatility: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</a:t>
            </a:r>
            <a:r>
              <a:rPr sz="2000" dirty="0">
                <a:latin typeface="Calibri"/>
                <a:cs typeface="Calibri"/>
              </a:rPr>
              <a:t>ranging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wide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needs</a:t>
            </a:r>
            <a:r>
              <a:rPr sz="2000" dirty="0">
                <a:latin typeface="Calibri"/>
                <a:cs typeface="Calibri"/>
              </a:rPr>
              <a:t> across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domains.</a:t>
            </a:r>
            <a:endParaRPr sz="2000">
              <a:latin typeface="Calibri"/>
              <a:cs typeface="Calibri"/>
            </a:endParaRPr>
          </a:p>
          <a:p>
            <a:pPr marL="12700" marR="1143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Accessibility: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</a:t>
            </a:r>
            <a:r>
              <a:rPr sz="2000" dirty="0">
                <a:latin typeface="Calibri"/>
                <a:cs typeface="Calibri"/>
              </a:rPr>
              <a:t> predictions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requiring extensive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technical </a:t>
            </a:r>
            <a:r>
              <a:rPr sz="2000" spc="-5" dirty="0">
                <a:latin typeface="Calibri"/>
                <a:cs typeface="Calibri"/>
              </a:rPr>
              <a:t>knowledge.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Reliability: </a:t>
            </a:r>
            <a:r>
              <a:rPr sz="2000" spc="-5" dirty="0">
                <a:latin typeface="Calibri"/>
                <a:cs typeface="Calibri"/>
              </a:rPr>
              <a:t>Through </a:t>
            </a:r>
            <a:r>
              <a:rPr sz="2000" dirty="0">
                <a:latin typeface="Calibri"/>
                <a:cs typeface="Calibri"/>
              </a:rPr>
              <a:t>rigorous </a:t>
            </a:r>
            <a:r>
              <a:rPr sz="2000" spc="-5" dirty="0">
                <a:latin typeface="Calibri"/>
                <a:cs typeface="Calibri"/>
              </a:rPr>
              <a:t>training, testing, </a:t>
            </a:r>
            <a:r>
              <a:rPr sz="2000" dirty="0">
                <a:latin typeface="Calibri"/>
                <a:cs typeface="Calibri"/>
              </a:rPr>
              <a:t>and validation </a:t>
            </a:r>
            <a:r>
              <a:rPr sz="2000" spc="-5" dirty="0">
                <a:latin typeface="Calibri"/>
                <a:cs typeface="Calibri"/>
              </a:rPr>
              <a:t>processes, </a:t>
            </a:r>
            <a:r>
              <a:rPr sz="2000" dirty="0">
                <a:latin typeface="Calibri"/>
                <a:cs typeface="Calibri"/>
              </a:rPr>
              <a:t>the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instilling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8400"/>
            <a:ext cx="1304925" cy="22288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4248" y="258318"/>
            <a:ext cx="747204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5" dirty="0"/>
              <a:t>THE</a:t>
            </a:r>
            <a:r>
              <a:rPr sz="4250" spc="-20" dirty="0"/>
              <a:t> </a:t>
            </a:r>
            <a:r>
              <a:rPr sz="4250" spc="-5" dirty="0"/>
              <a:t>WOW</a:t>
            </a:r>
            <a:r>
              <a:rPr sz="4250" spc="70" dirty="0"/>
              <a:t> </a:t>
            </a:r>
            <a:r>
              <a:rPr sz="4250" spc="-5" dirty="0"/>
              <a:t>IN</a:t>
            </a:r>
            <a:r>
              <a:rPr sz="4250" spc="-10" dirty="0"/>
              <a:t> YOUR</a:t>
            </a:r>
            <a:r>
              <a:rPr sz="4250" spc="15" dirty="0"/>
              <a:t> </a:t>
            </a:r>
            <a:r>
              <a:rPr sz="4250" spc="-15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282953" y="1037589"/>
            <a:ext cx="810514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176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"wow" </a:t>
            </a:r>
            <a:r>
              <a:rPr sz="2000" spc="-5" dirty="0">
                <a:latin typeface="Calibri"/>
                <a:cs typeface="Calibri"/>
              </a:rPr>
              <a:t>factor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solution of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project lies </a:t>
            </a:r>
            <a:r>
              <a:rPr sz="2000" dirty="0">
                <a:latin typeface="Calibri"/>
                <a:cs typeface="Calibri"/>
              </a:rPr>
              <a:t>in its ability to </a:t>
            </a:r>
            <a:r>
              <a:rPr sz="2000" spc="-5" dirty="0">
                <a:latin typeface="Calibri"/>
                <a:cs typeface="Calibri"/>
              </a:rPr>
              <a:t>seamlessly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cutting-edge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impressive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Here</a:t>
            </a:r>
            <a:r>
              <a:rPr sz="2000" dirty="0">
                <a:latin typeface="Calibri"/>
                <a:cs typeface="Calibri"/>
              </a:rPr>
              <a:t> 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dirty="0">
                <a:latin typeface="Calibri"/>
                <a:cs typeface="Calibri"/>
              </a:rPr>
              <a:t> aspects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contribute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"wow"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factor:</a:t>
            </a:r>
            <a:endParaRPr sz="2000">
              <a:latin typeface="Calibri"/>
              <a:cs typeface="Calibri"/>
            </a:endParaRPr>
          </a:p>
          <a:p>
            <a:pPr marL="12700" marR="42164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State-of-the-Art </a:t>
            </a:r>
            <a:r>
              <a:rPr sz="2000" b="1" spc="-5" dirty="0">
                <a:latin typeface="Calibri"/>
                <a:cs typeface="Calibri"/>
              </a:rPr>
              <a:t>Accuracy: </a:t>
            </a:r>
            <a:r>
              <a:rPr sz="2000" spc="-5" dirty="0">
                <a:latin typeface="Calibri"/>
                <a:cs typeface="Calibri"/>
              </a:rPr>
              <a:t>The deep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achieves remarkable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surpassing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human-level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 </a:t>
            </a:r>
            <a:r>
              <a:rPr sz="2000" dirty="0">
                <a:latin typeface="Calibri"/>
                <a:cs typeface="Calibri"/>
              </a:rPr>
              <a:t>Witnessing the model accurately identify </a:t>
            </a:r>
            <a:r>
              <a:rPr sz="2000" spc="-5" dirty="0">
                <a:latin typeface="Calibri"/>
                <a:cs typeface="Calibri"/>
              </a:rPr>
              <a:t>digits with </a:t>
            </a:r>
            <a:r>
              <a:rPr sz="2000" dirty="0">
                <a:latin typeface="Calibri"/>
                <a:cs typeface="Calibri"/>
              </a:rPr>
              <a:t>such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precision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elicit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wonder.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Real-Time Prediction: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deployment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model enables </a:t>
            </a:r>
            <a:r>
              <a:rPr sz="2000" spc="-5" dirty="0">
                <a:latin typeface="Calibri"/>
                <a:cs typeface="Calibri"/>
              </a:rPr>
              <a:t>real-time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 of handwritten digit </a:t>
            </a:r>
            <a:r>
              <a:rPr sz="2000" dirty="0">
                <a:latin typeface="Calibri"/>
                <a:cs typeface="Calibri"/>
              </a:rPr>
              <a:t>images, providing instant </a:t>
            </a:r>
            <a:r>
              <a:rPr sz="2000" spc="-5" dirty="0">
                <a:latin typeface="Calibri"/>
                <a:cs typeface="Calibri"/>
              </a:rPr>
              <a:t>feedback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users.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speed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responsiveness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 </a:t>
            </a:r>
            <a:r>
              <a:rPr sz="2000" dirty="0">
                <a:latin typeface="Calibri"/>
                <a:cs typeface="Calibri"/>
              </a:rPr>
              <a:t>identifies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mere </a:t>
            </a:r>
            <a:r>
              <a:rPr sz="2000" dirty="0">
                <a:latin typeface="Calibri"/>
                <a:cs typeface="Calibri"/>
              </a:rPr>
              <a:t>seconds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evoke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awe.</a:t>
            </a:r>
            <a:endParaRPr sz="2000">
              <a:latin typeface="Calibri"/>
              <a:cs typeface="Calibri"/>
            </a:endParaRPr>
          </a:p>
          <a:p>
            <a:pPr marL="12700" marR="105410" algn="just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User-Friendly Interface: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intuitive </a:t>
            </a:r>
            <a:r>
              <a:rPr sz="2000" spc="-5" dirty="0">
                <a:latin typeface="Calibri"/>
                <a:cs typeface="Calibri"/>
              </a:rPr>
              <a:t>user interface simplifies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process 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interacting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 model, </a:t>
            </a:r>
            <a:r>
              <a:rPr sz="2000" spc="-5" dirty="0">
                <a:latin typeface="Calibri"/>
                <a:cs typeface="Calibri"/>
              </a:rPr>
              <a:t>allowing users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effortlessly </a:t>
            </a:r>
            <a:r>
              <a:rPr sz="2000" dirty="0">
                <a:latin typeface="Calibri"/>
                <a:cs typeface="Calibri"/>
              </a:rPr>
              <a:t>upload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 and receive </a:t>
            </a:r>
            <a:r>
              <a:rPr sz="2000" spc="-5" dirty="0">
                <a:latin typeface="Calibri"/>
                <a:cs typeface="Calibri"/>
              </a:rPr>
              <a:t>predictions. The seamless user </a:t>
            </a:r>
            <a:r>
              <a:rPr sz="2000" dirty="0">
                <a:latin typeface="Calibri"/>
                <a:cs typeface="Calibri"/>
              </a:rPr>
              <a:t>experience can leave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accessibility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convenience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5189"/>
            <a:ext cx="84728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Adaptability: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ability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across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styles,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sizes,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orientations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versatility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adaptability.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5" dirty="0">
                <a:latin typeface="Calibri"/>
                <a:cs typeface="Calibri"/>
              </a:rPr>
              <a:t> 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amazed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handles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diverse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consistent </a:t>
            </a:r>
            <a:r>
              <a:rPr sz="2000" spc="-5" dirty="0">
                <a:latin typeface="Calibri"/>
                <a:cs typeface="Calibri"/>
              </a:rPr>
              <a:t>accuracy.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Demonstration </a:t>
            </a:r>
            <a:r>
              <a:rPr sz="2000" b="1" dirty="0">
                <a:latin typeface="Calibri"/>
                <a:cs typeface="Calibri"/>
              </a:rPr>
              <a:t>of Advanced </a:t>
            </a:r>
            <a:r>
              <a:rPr sz="2000" b="1" spc="-5" dirty="0">
                <a:latin typeface="Calibri"/>
                <a:cs typeface="Calibri"/>
              </a:rPr>
              <a:t>Technology: </a:t>
            </a:r>
            <a:r>
              <a:rPr sz="2000" spc="-5" dirty="0">
                <a:latin typeface="Calibri"/>
                <a:cs typeface="Calibri"/>
              </a:rPr>
              <a:t>The project showcases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power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technology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solving</a:t>
            </a:r>
            <a:r>
              <a:rPr sz="2000" dirty="0">
                <a:latin typeface="Calibri"/>
                <a:cs typeface="Calibri"/>
              </a:rPr>
              <a:t> real-world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Witnessing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</a:t>
            </a:r>
            <a:r>
              <a:rPr sz="2000" dirty="0">
                <a:latin typeface="Calibri"/>
                <a:cs typeface="Calibri"/>
              </a:rPr>
              <a:t> interpret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 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dirty="0">
                <a:latin typeface="Calibri"/>
                <a:cs typeface="Calibri"/>
              </a:rPr>
              <a:t> algorithms,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leaving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3812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seamless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integration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truly</a:t>
            </a:r>
            <a:r>
              <a:rPr sz="2000" spc="-5" dirty="0">
                <a:latin typeface="Calibri"/>
                <a:cs typeface="Calibri"/>
              </a:rPr>
              <a:t> impressive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evoke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"wow"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experiencing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capabilities.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9241" y="273507"/>
            <a:ext cx="32975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MODELLING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904" y="1444351"/>
            <a:ext cx="2058537" cy="4769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7212" y="211073"/>
            <a:ext cx="2444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</a:t>
            </a:r>
            <a:r>
              <a:rPr spc="-60" dirty="0"/>
              <a:t>E</a:t>
            </a:r>
            <a:r>
              <a:rPr spc="-70" dirty="0"/>
              <a:t>S</a:t>
            </a:r>
            <a:r>
              <a:rPr spc="-65" dirty="0"/>
              <a:t>UL</a:t>
            </a:r>
            <a:r>
              <a:rPr spc="-60" dirty="0"/>
              <a:t>T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6900" y="1418589"/>
            <a:ext cx="851598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Model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Accuracy: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Achieved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correctly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identifying</a:t>
            </a:r>
            <a:r>
              <a:rPr sz="2000" spc="-5" dirty="0">
                <a:latin typeface="Calibri"/>
                <a:cs typeface="Calibri"/>
              </a:rPr>
              <a:t> handwritten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digits.</a:t>
            </a:r>
            <a:endParaRPr sz="2000">
              <a:latin typeface="Calibri"/>
              <a:cs typeface="Calibri"/>
            </a:endParaRPr>
          </a:p>
          <a:p>
            <a:pPr marL="12700" marR="4362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Confusion Matrix: </a:t>
            </a:r>
            <a:r>
              <a:rPr sz="2000" spc="-5" dirty="0">
                <a:latin typeface="Calibri"/>
                <a:cs typeface="Calibri"/>
              </a:rPr>
              <a:t>Provided </a:t>
            </a:r>
            <a:r>
              <a:rPr sz="2000" dirty="0">
                <a:latin typeface="Calibri"/>
                <a:cs typeface="Calibri"/>
              </a:rPr>
              <a:t>insights into model performance across </a:t>
            </a:r>
            <a:r>
              <a:rPr sz="2000" spc="-5" dirty="0">
                <a:latin typeface="Calibri"/>
                <a:cs typeface="Calibri"/>
              </a:rPr>
              <a:t>different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classes.</a:t>
            </a:r>
            <a:endParaRPr sz="2000">
              <a:latin typeface="Calibri"/>
              <a:cs typeface="Calibri"/>
            </a:endParaRPr>
          </a:p>
          <a:p>
            <a:pPr marL="12700" marR="3981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Evaluation Metrics: </a:t>
            </a:r>
            <a:r>
              <a:rPr sz="2000" spc="-5" dirty="0">
                <a:latin typeface="Calibri"/>
                <a:cs typeface="Calibri"/>
              </a:rPr>
              <a:t>Calculated </a:t>
            </a:r>
            <a:r>
              <a:rPr sz="2000" dirty="0">
                <a:latin typeface="Calibri"/>
                <a:cs typeface="Calibri"/>
              </a:rPr>
              <a:t>precision, recall, and </a:t>
            </a:r>
            <a:r>
              <a:rPr sz="2000" spc="-5" dirty="0">
                <a:latin typeface="Calibri"/>
                <a:cs typeface="Calibri"/>
              </a:rPr>
              <a:t>F1-score </a:t>
            </a:r>
            <a:r>
              <a:rPr sz="2000" dirty="0">
                <a:latin typeface="Calibri"/>
                <a:cs typeface="Calibri"/>
              </a:rPr>
              <a:t>to assess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comprehensively.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Visualization: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Visualized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confusion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heatmaps,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better understanding.</a:t>
            </a:r>
            <a:endParaRPr sz="2000">
              <a:latin typeface="Calibri"/>
              <a:cs typeface="Calibri"/>
            </a:endParaRPr>
          </a:p>
          <a:p>
            <a:pPr marL="12700" marR="3314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Real-World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Application: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practical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Comparison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Baselines: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Compared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baseline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existing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validation.</a:t>
            </a:r>
            <a:endParaRPr sz="2000">
              <a:latin typeface="Calibri"/>
              <a:cs typeface="Calibri"/>
            </a:endParaRPr>
          </a:p>
          <a:p>
            <a:pPr marL="12700" marR="725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Deployment </a:t>
            </a:r>
            <a:r>
              <a:rPr sz="2000" b="1" dirty="0">
                <a:latin typeface="Calibri"/>
                <a:cs typeface="Calibri"/>
              </a:rPr>
              <a:t>Success: </a:t>
            </a:r>
            <a:r>
              <a:rPr sz="2000" spc="-5" dirty="0">
                <a:latin typeface="Calibri"/>
                <a:cs typeface="Calibri"/>
              </a:rPr>
              <a:t>Successfully </a:t>
            </a:r>
            <a:r>
              <a:rPr sz="2000" dirty="0">
                <a:latin typeface="Calibri"/>
                <a:cs typeface="Calibri"/>
              </a:rPr>
              <a:t>deployed the model into a </a:t>
            </a:r>
            <a:r>
              <a:rPr sz="2000" spc="-5" dirty="0">
                <a:latin typeface="Calibri"/>
                <a:cs typeface="Calibri"/>
              </a:rPr>
              <a:t>user-friendly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feedback.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96900" y="590633"/>
            <a:ext cx="7038340" cy="10826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55"/>
              </a:spcBef>
            </a:pPr>
            <a:r>
              <a:rPr sz="4250" spc="-5" dirty="0"/>
              <a:t>PROJECT</a:t>
            </a:r>
            <a:r>
              <a:rPr sz="4250" spc="-120" dirty="0"/>
              <a:t> </a:t>
            </a:r>
            <a:r>
              <a:rPr sz="4250" spc="-10" dirty="0"/>
              <a:t>TITLE</a:t>
            </a:r>
            <a:endParaRPr sz="425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Title: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"Handwritten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Digit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Recognition</a:t>
            </a: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Deep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Learning“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00" y="2257170"/>
            <a:ext cx="837819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Introduction: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classic problem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field of </a:t>
            </a:r>
            <a:r>
              <a:rPr sz="2000" dirty="0">
                <a:latin typeface="Calibri"/>
                <a:cs typeface="Calibri"/>
              </a:rPr>
              <a:t> machine learning and computer </a:t>
            </a:r>
            <a:r>
              <a:rPr sz="2000" spc="-5" dirty="0">
                <a:latin typeface="Calibri"/>
                <a:cs typeface="Calibri"/>
              </a:rPr>
              <a:t>vision. </a:t>
            </a:r>
            <a:r>
              <a:rPr sz="2000" dirty="0">
                <a:latin typeface="Calibri"/>
                <a:cs typeface="Calibri"/>
              </a:rPr>
              <a:t>In this </a:t>
            </a:r>
            <a:r>
              <a:rPr sz="2000" spc="-5" dirty="0">
                <a:latin typeface="Calibri"/>
                <a:cs typeface="Calibri"/>
              </a:rPr>
              <a:t>project, </a:t>
            </a:r>
            <a:r>
              <a:rPr sz="2000" dirty="0">
                <a:latin typeface="Calibri"/>
                <a:cs typeface="Calibri"/>
              </a:rPr>
              <a:t>we aim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accurately</a:t>
            </a:r>
            <a:r>
              <a:rPr sz="2000" dirty="0">
                <a:latin typeface="Calibri"/>
                <a:cs typeface="Calibri"/>
              </a:rPr>
              <a:t> 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MNIST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 network 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library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5" dirty="0">
                <a:latin typeface="Calibri"/>
                <a:cs typeface="Calibri"/>
              </a:rPr>
              <a:t>be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predict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present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images.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showcase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effectiveness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demonstration </a:t>
            </a:r>
            <a:r>
              <a:rPr sz="2000" dirty="0">
                <a:latin typeface="Calibri"/>
                <a:cs typeface="Calibri"/>
              </a:rPr>
              <a:t>of how to </a:t>
            </a:r>
            <a:r>
              <a:rPr sz="2000" spc="-5" dirty="0">
                <a:latin typeface="Calibri"/>
                <a:cs typeface="Calibri"/>
              </a:rPr>
              <a:t>build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deploy such models for </a:t>
            </a:r>
            <a:r>
              <a:rPr sz="2000" dirty="0">
                <a:latin typeface="Calibri"/>
                <a:cs typeface="Calibri"/>
              </a:rPr>
              <a:t>real-world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88605"/>
            <a:ext cx="17379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6130" algn="l"/>
              </a:tabLst>
            </a:pPr>
            <a:r>
              <a:rPr sz="1100" spc="-5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	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6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19"/>
            <a:ext cx="4124325" cy="3009900"/>
            <a:chOff x="47625" y="3819519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19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41" y="139159"/>
            <a:ext cx="2864485" cy="1428750"/>
          </a:xfrm>
          <a:prstGeom prst="rect">
            <a:avLst/>
          </a:prstGeom>
        </p:spPr>
        <p:txBody>
          <a:bodyPr vert="horz" wrap="square" lIns="0" tIns="301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pc="-15" dirty="0"/>
              <a:t>AGENDA</a:t>
            </a:r>
          </a:p>
          <a:p>
            <a:pPr marL="1089660">
              <a:lnSpc>
                <a:spcPct val="100000"/>
              </a:lnSpc>
              <a:spcBef>
                <a:spcPts val="850"/>
              </a:spcBef>
            </a:pPr>
            <a:r>
              <a:rPr sz="1800" b="0" dirty="0">
                <a:latin typeface="Calibri"/>
                <a:cs typeface="Calibri"/>
              </a:rPr>
              <a:t>1.)</a:t>
            </a:r>
            <a:r>
              <a:rPr sz="1800" b="0" spc="-7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6354" y="1816430"/>
            <a:ext cx="409384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3.)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OVERVEIW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4.)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5.)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ITS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0" dirty="0"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6.)THE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BENEFITS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7.)MODELLING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8.)RESULTS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598424"/>
            <a:ext cx="56521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spc="-15" dirty="0"/>
              <a:t>PROBLEM	</a:t>
            </a:r>
            <a:r>
              <a:rPr sz="4250" spc="-70" dirty="0"/>
              <a:t>STATEMENT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2097151"/>
            <a:ext cx="738505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task is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learning 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 recognizing </a:t>
            </a:r>
            <a:r>
              <a:rPr sz="2000" spc="-5" dirty="0">
                <a:latin typeface="Calibri"/>
                <a:cs typeface="Calibri"/>
              </a:rPr>
              <a:t>handwritten digits from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Given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 which </a:t>
            </a:r>
            <a:r>
              <a:rPr sz="2000" spc="-5" dirty="0">
                <a:latin typeface="Calibri"/>
                <a:cs typeface="Calibri"/>
              </a:rPr>
              <a:t>consists of </a:t>
            </a:r>
            <a:r>
              <a:rPr sz="2000" dirty="0">
                <a:latin typeface="Calibri"/>
                <a:cs typeface="Calibri"/>
              </a:rPr>
              <a:t>28x28 grayscale images </a:t>
            </a:r>
            <a:r>
              <a:rPr sz="2000" spc="-5" dirty="0">
                <a:latin typeface="Calibri"/>
                <a:cs typeface="Calibri"/>
              </a:rPr>
              <a:t>of handwritten digits </a:t>
            </a:r>
            <a:r>
              <a:rPr sz="2000" dirty="0">
                <a:latin typeface="Calibri"/>
                <a:cs typeface="Calibri"/>
              </a:rPr>
              <a:t>(0-9),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goal is to </a:t>
            </a:r>
            <a:r>
              <a:rPr sz="2000" spc="-5" dirty="0">
                <a:latin typeface="Calibri"/>
                <a:cs typeface="Calibri"/>
              </a:rPr>
              <a:t>train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convolutional neural network (CNN) </a:t>
            </a:r>
            <a:r>
              <a:rPr sz="2000" dirty="0">
                <a:latin typeface="Calibri"/>
                <a:cs typeface="Calibri"/>
              </a:rPr>
              <a:t>that can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correctly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 an image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dirty="0">
                <a:latin typeface="Calibri"/>
                <a:cs typeface="Calibri"/>
              </a:rPr>
              <a:t>the corresponding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label (0-9) </a:t>
            </a:r>
            <a:r>
              <a:rPr sz="2000" spc="-5" dirty="0">
                <a:latin typeface="Calibri"/>
                <a:cs typeface="Calibri"/>
              </a:rPr>
              <a:t>with high </a:t>
            </a:r>
            <a:r>
              <a:rPr sz="2000" dirty="0">
                <a:latin typeface="Calibri"/>
                <a:cs typeface="Calibri"/>
              </a:rPr>
              <a:t>accuracy. </a:t>
            </a:r>
            <a:r>
              <a:rPr sz="2000" spc="-5" dirty="0">
                <a:latin typeface="Calibri"/>
                <a:cs typeface="Calibri"/>
              </a:rPr>
              <a:t>Additionally,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project should </a:t>
            </a:r>
            <a:r>
              <a:rPr sz="2000" dirty="0">
                <a:latin typeface="Calibri"/>
                <a:cs typeface="Calibri"/>
              </a:rPr>
              <a:t> include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handwritten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dirty="0">
                <a:latin typeface="Calibri"/>
                <a:cs typeface="Calibri"/>
              </a:rPr>
              <a:t> model.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objective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effectiveness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dirty="0">
                <a:latin typeface="Calibri"/>
                <a:cs typeface="Calibri"/>
              </a:rPr>
              <a:t> techniques in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practical tool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217119"/>
            <a:ext cx="526605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4775" algn="l"/>
              </a:tabLst>
            </a:pPr>
            <a:r>
              <a:rPr sz="4250" spc="-1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1037589"/>
            <a:ext cx="840549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58519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 project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robust </a:t>
            </a:r>
            <a:r>
              <a:rPr sz="2000" spc="-5" dirty="0">
                <a:latin typeface="Calibri"/>
                <a:cs typeface="Calibri"/>
              </a:rPr>
              <a:t>deep learning </a:t>
            </a:r>
            <a:r>
              <a:rPr sz="2000" dirty="0">
                <a:latin typeface="Calibri"/>
                <a:cs typeface="Calibri"/>
              </a:rPr>
              <a:t>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identifying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Leveraging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which comprises 28x28 </a:t>
            </a:r>
            <a:r>
              <a:rPr sz="2000" spc="-5" dirty="0">
                <a:latin typeface="Calibri"/>
                <a:cs typeface="Calibri"/>
              </a:rPr>
              <a:t>pixel </a:t>
            </a:r>
            <a:r>
              <a:rPr sz="2000" dirty="0">
                <a:latin typeface="Calibri"/>
                <a:cs typeface="Calibri"/>
              </a:rPr>
              <a:t>grayscale images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digits </a:t>
            </a:r>
            <a:r>
              <a:rPr sz="2000" dirty="0">
                <a:latin typeface="Calibri"/>
                <a:cs typeface="Calibri"/>
              </a:rPr>
              <a:t>ranging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0 to 9, the project endeavors to create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libraries.</a:t>
            </a:r>
            <a:endParaRPr sz="2000">
              <a:latin typeface="Calibri"/>
              <a:cs typeface="Calibri"/>
            </a:endParaRPr>
          </a:p>
          <a:p>
            <a:pPr marL="12700" marR="1066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several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 </a:t>
            </a:r>
            <a:r>
              <a:rPr sz="2000" spc="-5" dirty="0">
                <a:latin typeface="Calibri"/>
                <a:cs typeface="Calibri"/>
              </a:rPr>
              <a:t>steps,</a:t>
            </a:r>
            <a:r>
              <a:rPr sz="2000" dirty="0">
                <a:latin typeface="Calibri"/>
                <a:cs typeface="Calibri"/>
              </a:rPr>
              <a:t> including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building, training, evaluation, </a:t>
            </a:r>
            <a:r>
              <a:rPr sz="2000" dirty="0">
                <a:latin typeface="Calibri"/>
                <a:cs typeface="Calibri"/>
              </a:rPr>
              <a:t>deployment, and testing. </a:t>
            </a:r>
            <a:r>
              <a:rPr sz="2000" spc="-5" dirty="0">
                <a:latin typeface="Calibri"/>
                <a:cs typeface="Calibri"/>
              </a:rPr>
              <a:t>During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 </a:t>
            </a:r>
            <a:r>
              <a:rPr sz="2000" dirty="0">
                <a:latin typeface="Calibri"/>
                <a:cs typeface="Calibri"/>
              </a:rPr>
              <a:t>phase, the MNIST </a:t>
            </a:r>
            <a:r>
              <a:rPr sz="2000" spc="-5" dirty="0">
                <a:latin typeface="Calibri"/>
                <a:cs typeface="Calibri"/>
              </a:rPr>
              <a:t>dataset will be </a:t>
            </a:r>
            <a:r>
              <a:rPr sz="2000" dirty="0">
                <a:latin typeface="Calibri"/>
                <a:cs typeface="Calibri"/>
              </a:rPr>
              <a:t>loaded, </a:t>
            </a:r>
            <a:r>
              <a:rPr sz="2000" spc="-5" dirty="0">
                <a:latin typeface="Calibri"/>
                <a:cs typeface="Calibri"/>
              </a:rPr>
              <a:t>explored,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preprocessed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Subsequently,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CNN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designed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appropriate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layers,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functions,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optimization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808989"/>
            <a:ext cx="86277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Once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trained,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evaluated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performance metrics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effectiveness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dirty="0">
                <a:latin typeface="Calibri"/>
                <a:cs typeface="Calibri"/>
              </a:rPr>
              <a:t>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Following</a:t>
            </a:r>
            <a:r>
              <a:rPr sz="2000" dirty="0">
                <a:latin typeface="Calibri"/>
                <a:cs typeface="Calibri"/>
              </a:rPr>
              <a:t> successful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evaluation,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to</a:t>
            </a:r>
            <a:r>
              <a:rPr sz="2000" spc="-5" dirty="0">
                <a:latin typeface="Calibri"/>
                <a:cs typeface="Calibri"/>
              </a:rPr>
              <a:t> disk,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deployment,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17804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culminate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testing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 </a:t>
            </a:r>
            <a:r>
              <a:rPr sz="2000" dirty="0">
                <a:latin typeface="Calibri"/>
                <a:cs typeface="Calibri"/>
              </a:rPr>
              <a:t>and accuracy.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Additionally,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user-friendly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facilitate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end-users.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37846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seeks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tool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024" y="955294"/>
            <a:ext cx="4982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75" dirty="0"/>
              <a:t> </a:t>
            </a:r>
            <a:r>
              <a:rPr sz="3200" spc="-5" dirty="0"/>
              <a:t>AR</a:t>
            </a:r>
            <a:r>
              <a:rPr sz="3200" dirty="0"/>
              <a:t>E</a:t>
            </a:r>
            <a:r>
              <a:rPr sz="3200" spc="-7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60" dirty="0"/>
              <a:t> </a:t>
            </a:r>
            <a:r>
              <a:rPr sz="3200" spc="-15" dirty="0"/>
              <a:t>U</a:t>
            </a:r>
            <a:r>
              <a:rPr sz="3200" spc="-20" dirty="0"/>
              <a:t>S</a:t>
            </a:r>
            <a:r>
              <a:rPr sz="3200" spc="-10" dirty="0"/>
              <a:t>E</a:t>
            </a:r>
            <a:r>
              <a:rPr sz="3200" spc="-15" dirty="0"/>
              <a:t>R</a:t>
            </a:r>
            <a:r>
              <a:rPr sz="3200" spc="-20" dirty="0"/>
              <a:t>S</a:t>
            </a:r>
            <a:r>
              <a:rPr sz="3200" dirty="0"/>
              <a:t>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25500" y="2028570"/>
            <a:ext cx="855408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include individuals and </a:t>
            </a:r>
            <a:r>
              <a:rPr sz="2000" spc="-5" dirty="0">
                <a:latin typeface="Calibri"/>
                <a:cs typeface="Calibri"/>
              </a:rPr>
              <a:t>organizations </a:t>
            </a:r>
            <a:r>
              <a:rPr sz="2000" dirty="0">
                <a:latin typeface="Calibri"/>
                <a:cs typeface="Calibri"/>
              </a:rPr>
              <a:t>across various </a:t>
            </a:r>
            <a:r>
              <a:rPr sz="2000" spc="-5" dirty="0">
                <a:latin typeface="Calibri"/>
                <a:cs typeface="Calibri"/>
              </a:rPr>
              <a:t>domains </a:t>
            </a:r>
            <a:r>
              <a:rPr sz="2000" dirty="0">
                <a:latin typeface="Calibri"/>
                <a:cs typeface="Calibri"/>
              </a:rPr>
              <a:t>who require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 </a:t>
            </a:r>
            <a:r>
              <a:rPr sz="2000" dirty="0">
                <a:latin typeface="Calibri"/>
                <a:cs typeface="Calibri"/>
              </a:rPr>
              <a:t> include:</a:t>
            </a:r>
            <a:endParaRPr sz="2000">
              <a:latin typeface="Calibri"/>
              <a:cs typeface="Calibri"/>
            </a:endParaRPr>
          </a:p>
          <a:p>
            <a:pPr marL="12700" marR="10604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Students and Educators</a:t>
            </a:r>
            <a:r>
              <a:rPr sz="2000" dirty="0">
                <a:latin typeface="Calibri"/>
                <a:cs typeface="Calibri"/>
              </a:rPr>
              <a:t>: Students and educators can </a:t>
            </a:r>
            <a:r>
              <a:rPr sz="2000" spc="-5" dirty="0">
                <a:latin typeface="Calibri"/>
                <a:cs typeface="Calibri"/>
              </a:rPr>
              <a:t>utilize </a:t>
            </a:r>
            <a:r>
              <a:rPr sz="2000" dirty="0">
                <a:latin typeface="Calibri"/>
                <a:cs typeface="Calibri"/>
              </a:rPr>
              <a:t>the digit recognition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educational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purposes,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-5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5" dirty="0">
                <a:latin typeface="Calibri"/>
                <a:cs typeface="Calibri"/>
              </a:rPr>
              <a:t> 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classification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dirty="0">
                <a:latin typeface="Calibri"/>
                <a:cs typeface="Calibri"/>
              </a:rPr>
              <a:t> applications.</a:t>
            </a:r>
            <a:endParaRPr sz="2000">
              <a:latin typeface="Calibri"/>
              <a:cs typeface="Calibri"/>
            </a:endParaRPr>
          </a:p>
          <a:p>
            <a:pPr marL="12700" marR="13906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Researchers</a:t>
            </a:r>
            <a:r>
              <a:rPr sz="2000" dirty="0">
                <a:latin typeface="Calibri"/>
                <a:cs typeface="Calibri"/>
              </a:rPr>
              <a:t>: Researchers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fields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artificial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intelligence,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leverage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experimentation,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benchmarking,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advancing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state-of-the-art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  <a:p>
            <a:pPr marL="12700" marR="415925" algn="just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Software </a:t>
            </a:r>
            <a:r>
              <a:rPr sz="2000" b="1" spc="-5" dirty="0">
                <a:latin typeface="Calibri"/>
                <a:cs typeface="Calibri"/>
              </a:rPr>
              <a:t>Developers</a:t>
            </a:r>
            <a:r>
              <a:rPr sz="2000" spc="-5" dirty="0">
                <a:latin typeface="Calibri"/>
                <a:cs typeface="Calibri"/>
              </a:rPr>
              <a:t>: Software developers </a:t>
            </a:r>
            <a:r>
              <a:rPr sz="2000" dirty="0">
                <a:latin typeface="Calibri"/>
                <a:cs typeface="Calibri"/>
              </a:rPr>
              <a:t>can integrate the digit </a:t>
            </a:r>
            <a:r>
              <a:rPr sz="2000" spc="-5" dirty="0">
                <a:latin typeface="Calibri"/>
                <a:cs typeface="Calibri"/>
              </a:rPr>
              <a:t>recognition </a:t>
            </a:r>
            <a:r>
              <a:rPr sz="2000" dirty="0">
                <a:latin typeface="Calibri"/>
                <a:cs typeface="Calibri"/>
              </a:rPr>
              <a:t> model into their applications,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handwriting </a:t>
            </a:r>
            <a:r>
              <a:rPr sz="2000" dirty="0">
                <a:latin typeface="Calibri"/>
                <a:cs typeface="Calibri"/>
              </a:rPr>
              <a:t>recognition apps, </a:t>
            </a:r>
            <a:r>
              <a:rPr sz="2000" spc="-5" dirty="0">
                <a:latin typeface="Calibri"/>
                <a:cs typeface="Calibri"/>
              </a:rPr>
              <a:t>document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275336"/>
            <a:ext cx="8680450" cy="612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66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Financial Institutions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Financial institutions </a:t>
            </a:r>
            <a:r>
              <a:rPr sz="2000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model 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reading</a:t>
            </a:r>
            <a:r>
              <a:rPr sz="2000" spc="-5" dirty="0">
                <a:latin typeface="Calibri"/>
                <a:cs typeface="Calibri"/>
              </a:rPr>
              <a:t> handwritten digits</a:t>
            </a:r>
            <a:r>
              <a:rPr sz="2000" dirty="0">
                <a:latin typeface="Calibri"/>
                <a:cs typeface="Calibri"/>
              </a:rPr>
              <a:t> 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" dirty="0">
                <a:latin typeface="Calibri"/>
                <a:cs typeface="Calibri"/>
              </a:rPr>
              <a:t> verifying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signatures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authentication.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marR="6985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Postal and </a:t>
            </a:r>
            <a:r>
              <a:rPr sz="2000" b="1" spc="-5" dirty="0">
                <a:latin typeface="Calibri"/>
                <a:cs typeface="Calibri"/>
              </a:rPr>
              <a:t>Logistics </a:t>
            </a:r>
            <a:r>
              <a:rPr sz="2000" b="1" dirty="0">
                <a:latin typeface="Calibri"/>
                <a:cs typeface="Calibri"/>
              </a:rPr>
              <a:t>Companies</a:t>
            </a:r>
            <a:r>
              <a:rPr sz="2000" dirty="0">
                <a:latin typeface="Calibri"/>
                <a:cs typeface="Calibri"/>
              </a:rPr>
              <a:t>: Postal and logistics companies can </a:t>
            </a:r>
            <a:r>
              <a:rPr sz="2000" spc="-5" dirty="0">
                <a:latin typeface="Calibri"/>
                <a:cs typeface="Calibri"/>
              </a:rPr>
              <a:t>employ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sorting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mail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parcel</a:t>
            </a:r>
            <a:r>
              <a:rPr sz="2000" dirty="0">
                <a:latin typeface="Calibri"/>
                <a:cs typeface="Calibri"/>
              </a:rPr>
              <a:t> tracking </a:t>
            </a:r>
            <a:r>
              <a:rPr sz="2000" spc="-5" dirty="0">
                <a:latin typeface="Calibri"/>
                <a:cs typeface="Calibri"/>
              </a:rPr>
              <a:t>systems,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05104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Healthcare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Providers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Healthcare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utilize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digitizing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records,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interpreting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prescriptions,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analyzing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 forms </a:t>
            </a:r>
            <a:r>
              <a:rPr sz="2000" dirty="0">
                <a:latin typeface="Calibri"/>
                <a:cs typeface="Calibri"/>
              </a:rPr>
              <a:t>containing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numeric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Manufacturing </a:t>
            </a:r>
            <a:r>
              <a:rPr sz="2000" b="1" dirty="0">
                <a:latin typeface="Calibri"/>
                <a:cs typeface="Calibri"/>
              </a:rPr>
              <a:t>and Industrial Automation</a:t>
            </a:r>
            <a:r>
              <a:rPr sz="2000" dirty="0">
                <a:latin typeface="Calibri"/>
                <a:cs typeface="Calibri"/>
              </a:rPr>
              <a:t>: Manufacturing and industrial </a:t>
            </a:r>
            <a:r>
              <a:rPr sz="2000" spc="-5" dirty="0">
                <a:latin typeface="Calibri"/>
                <a:cs typeface="Calibri"/>
              </a:rPr>
              <a:t>sectors </a:t>
            </a:r>
            <a:r>
              <a:rPr sz="2000" dirty="0">
                <a:latin typeface="Calibri"/>
                <a:cs typeface="Calibri"/>
              </a:rPr>
              <a:t> can apply the model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quality control, </a:t>
            </a:r>
            <a:r>
              <a:rPr sz="2000" spc="-5" dirty="0">
                <a:latin typeface="Calibri"/>
                <a:cs typeface="Calibri"/>
              </a:rPr>
              <a:t>defect detection,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product </a:t>
            </a:r>
            <a:r>
              <a:rPr sz="2000" dirty="0">
                <a:latin typeface="Calibri"/>
                <a:cs typeface="Calibri"/>
              </a:rPr>
              <a:t>identification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 that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reading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</a:t>
            </a:r>
            <a:r>
              <a:rPr sz="2000" dirty="0">
                <a:latin typeface="Calibri"/>
                <a:cs typeface="Calibri"/>
              </a:rPr>
              <a:t> 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 </a:t>
            </a:r>
            <a:r>
              <a:rPr sz="2000" spc="5" dirty="0">
                <a:latin typeface="Calibri"/>
                <a:cs typeface="Calibri"/>
              </a:rPr>
              <a:t>codes.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7302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General </a:t>
            </a:r>
            <a:r>
              <a:rPr sz="2000" b="1" dirty="0">
                <a:latin typeface="Calibri"/>
                <a:cs typeface="Calibri"/>
              </a:rPr>
              <a:t>Public</a:t>
            </a:r>
            <a:r>
              <a:rPr sz="2000" dirty="0">
                <a:latin typeface="Calibri"/>
                <a:cs typeface="Calibri"/>
              </a:rPr>
              <a:t>: Members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general public </a:t>
            </a:r>
            <a:r>
              <a:rPr sz="2000" spc="-5" dirty="0">
                <a:latin typeface="Calibri"/>
                <a:cs typeface="Calibri"/>
              </a:rPr>
              <a:t>who need </a:t>
            </a:r>
            <a:r>
              <a:rPr sz="2000" dirty="0">
                <a:latin typeface="Calibri"/>
                <a:cs typeface="Calibri"/>
              </a:rPr>
              <a:t>to recognize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hobbyist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digitizing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documents, </a:t>
            </a:r>
            <a:r>
              <a:rPr sz="2000" spc="-5" dirty="0">
                <a:latin typeface="Calibri"/>
                <a:cs typeface="Calibri"/>
              </a:rPr>
              <a:t>organizing handwritten notes, </a:t>
            </a:r>
            <a:r>
              <a:rPr sz="2000" dirty="0">
                <a:latin typeface="Calibri"/>
                <a:cs typeface="Calibri"/>
              </a:rPr>
              <a:t>or creating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apps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1524000" cy="2209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491" y="459485"/>
            <a:ext cx="972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YOU</a:t>
            </a:r>
            <a:r>
              <a:rPr sz="3600" dirty="0"/>
              <a:t>R</a:t>
            </a:r>
            <a:r>
              <a:rPr sz="3600" spc="-90" dirty="0"/>
              <a:t> </a:t>
            </a:r>
            <a:r>
              <a:rPr sz="3600" spc="-20" dirty="0"/>
              <a:t>S</a:t>
            </a:r>
            <a:r>
              <a:rPr sz="3600" spc="-5" dirty="0"/>
              <a:t>O</a:t>
            </a:r>
            <a:r>
              <a:rPr sz="3600" spc="-25" dirty="0"/>
              <a:t>L</a:t>
            </a:r>
            <a:r>
              <a:rPr sz="3600" spc="-20" dirty="0"/>
              <a:t>U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</a:t>
            </a:r>
            <a:r>
              <a:rPr sz="3600" dirty="0"/>
              <a:t>N</a:t>
            </a:r>
            <a:r>
              <a:rPr sz="3600" spc="-340" dirty="0"/>
              <a:t> </a:t>
            </a:r>
            <a:r>
              <a:rPr sz="3600" spc="-5" dirty="0"/>
              <a:t>AN</a:t>
            </a:r>
            <a:r>
              <a:rPr sz="3600" dirty="0"/>
              <a:t>D</a:t>
            </a:r>
            <a:r>
              <a:rPr sz="3600" spc="-30" dirty="0"/>
              <a:t> </a:t>
            </a:r>
            <a:r>
              <a:rPr sz="3600" spc="-5" dirty="0"/>
              <a:t>IT</a:t>
            </a:r>
            <a:r>
              <a:rPr sz="3600" dirty="0"/>
              <a:t>S</a:t>
            </a:r>
            <a:r>
              <a:rPr sz="3600" spc="-5" dirty="0"/>
              <a:t> </a:t>
            </a:r>
            <a:r>
              <a:rPr sz="3600" spc="-35" dirty="0"/>
              <a:t>V</a:t>
            </a:r>
            <a:r>
              <a:rPr sz="3600" spc="-25" dirty="0"/>
              <a:t>AL</a:t>
            </a:r>
            <a:r>
              <a:rPr sz="3600" spc="-30" dirty="0"/>
              <a:t>U</a:t>
            </a:r>
            <a:r>
              <a:rPr sz="3600" dirty="0"/>
              <a:t>E</a:t>
            </a:r>
            <a:r>
              <a:rPr sz="3600" spc="-120" dirty="0"/>
              <a:t> </a:t>
            </a:r>
            <a:r>
              <a:rPr sz="3600" spc="-15" dirty="0"/>
              <a:t>PR</a:t>
            </a:r>
            <a:r>
              <a:rPr sz="3600" spc="-5" dirty="0"/>
              <a:t>O</a:t>
            </a:r>
            <a:r>
              <a:rPr sz="3600" spc="-30" dirty="0"/>
              <a:t>P</a:t>
            </a:r>
            <a:r>
              <a:rPr sz="3600" spc="-5" dirty="0"/>
              <a:t>O</a:t>
            </a:r>
            <a:r>
              <a:rPr sz="3600" spc="-30" dirty="0"/>
              <a:t>S</a:t>
            </a:r>
            <a:r>
              <a:rPr sz="3600" spc="-20" dirty="0"/>
              <a:t>I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587753" y="1191514"/>
            <a:ext cx="739394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4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 "Handwritten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Recognition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involves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development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MNIST</a:t>
            </a:r>
            <a:r>
              <a:rPr sz="1800" dirty="0">
                <a:latin typeface="Calibri"/>
                <a:cs typeface="Calibri"/>
              </a:rPr>
              <a:t> 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accurately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5" dirty="0">
                <a:latin typeface="Calibri"/>
                <a:cs typeface="Calibri"/>
              </a:rPr>
              <a:t> components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solution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include: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Data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Loading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MNIST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dirty="0">
                <a:latin typeface="Calibri"/>
                <a:cs typeface="Calibri"/>
              </a:rPr>
              <a:t> images.</a:t>
            </a:r>
            <a:endParaRPr sz="18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Preprocessing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normalizing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pixel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reshaping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match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Building:</a:t>
            </a:r>
            <a:endParaRPr sz="1800">
              <a:latin typeface="Calibri"/>
              <a:cs typeface="Calibri"/>
            </a:endParaRPr>
          </a:p>
          <a:p>
            <a:pPr marL="469900" marR="63246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Designing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convolutional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network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(CNN)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architecture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TensorFlow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Keras.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Configuring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appropriate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layers,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optimization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Compiling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evaluation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Training: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Splitting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validation </a:t>
            </a:r>
            <a:r>
              <a:rPr sz="1800" dirty="0">
                <a:latin typeface="Calibri"/>
                <a:cs typeface="Calibri"/>
              </a:rPr>
              <a:t>sets.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Training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fit()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method,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specifying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epochs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batch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size.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1739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MT</vt:lpstr>
      <vt:lpstr>Calibri</vt:lpstr>
      <vt:lpstr>Trebuchet MS</vt:lpstr>
      <vt:lpstr>Office Theme</vt:lpstr>
      <vt:lpstr>Hariharan</vt:lpstr>
      <vt:lpstr>PROJECT TITLE Project Title: "Handwritten Digit Recognition using Deep Learning“</vt:lpstr>
      <vt:lpstr>AGENDA 1.) INTRODUCTION</vt:lpstr>
      <vt:lpstr>PROBLEM STATEMENT</vt:lpstr>
      <vt:lpstr>PROJECT OVERVIEW</vt:lpstr>
      <vt:lpstr>PowerPoint Presentation</vt:lpstr>
      <vt:lpstr>WHO ARE THE END USERS?</vt:lpstr>
      <vt:lpstr>PowerPoint Presentation</vt:lpstr>
      <vt:lpstr>YOUR SOLUTION AND ITS VALUE PROPOSITION</vt:lpstr>
      <vt:lpstr>PowerPoint Presentation</vt:lpstr>
      <vt:lpstr>PowerPoint Presentation</vt:lpstr>
      <vt:lpstr>THE WOW IN YOUR SOLUTION</vt:lpstr>
      <vt:lpstr>PowerPoint Presentation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PRAVINRAJ M</cp:lastModifiedBy>
  <cp:revision>4</cp:revision>
  <dcterms:created xsi:type="dcterms:W3CDTF">2024-04-04T18:11:05Z</dcterms:created>
  <dcterms:modified xsi:type="dcterms:W3CDTF">2024-04-10T05:42:55Z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2024-04-04T00:00:00Z</vt:filetime>
  </property>
</Properties>
</file>