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2897D8-D02D-4CFA-AF23-B9FCAFA69781}">
  <a:tblStyle styleId="{C22897D8-D02D-4CFA-AF23-B9FCAFA697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Nunito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MavenPr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3c9147fa89_1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3c9147fa89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c9147fa89_1_1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3c9147fa89_1_1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3c9147fa89_1_1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3c9147fa89_1_1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3c9147fa89_1_1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3c9147fa89_1_1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3c9147fa89_1_1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3c9147fa89_1_1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spreadsheets/d/1rpY0y_5E5LA7L2sfE3mzzSz71Fz34aT-/edit?usp=sharing&amp;ouid=114766366629705948090&amp;rtpof=true&amp;sd=tru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Real Estate - Property Price Prediction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303800" y="598575"/>
            <a:ext cx="7030500" cy="748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Contents:</a:t>
            </a:r>
            <a:endParaRPr/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Business Problem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Data Summary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Assumptions &amp; Considerations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Approach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748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Our client is a Real Estate aggregator company that lists </a:t>
            </a:r>
            <a:r>
              <a:rPr lang="en" sz="1500"/>
              <a:t>properties across the country in their platform. Property owners can enlist their properties in the platform and the customers can directly contact the owners if they like to enquire about a property.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The customers found that similar properties in the same area have a huge difference in their prices. </a:t>
            </a:r>
            <a:r>
              <a:rPr lang="en" sz="1500"/>
              <a:t>They have contacted the support team and raised the issue multiple times.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This inconsistency in pricing is </a:t>
            </a:r>
            <a:r>
              <a:rPr lang="en" sz="1500"/>
              <a:t>creating</a:t>
            </a:r>
            <a:r>
              <a:rPr lang="en" sz="1500"/>
              <a:t> a lack of trust on the platform and hence the company called us to build a price discovery and regulation model that would estimate </a:t>
            </a:r>
            <a:r>
              <a:rPr b="1" i="1" lang="en" sz="1500"/>
              <a:t>the price range of a property</a:t>
            </a:r>
            <a:r>
              <a:rPr lang="en" sz="1500"/>
              <a:t> given its attributes like area, apartment type, amenities, etc.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748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Summary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)</a:t>
            </a:r>
            <a:endParaRPr/>
          </a:p>
        </p:txBody>
      </p:sp>
      <p:graphicFrame>
        <p:nvGraphicFramePr>
          <p:cNvPr id="295" name="Google Shape;295;p16"/>
          <p:cNvGraphicFramePr/>
          <p:nvPr/>
        </p:nvGraphicFramePr>
        <p:xfrm>
          <a:off x="1964250" y="161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{C22897D8-D02D-4CFA-AF23-B9FCAFA69781}</a:tableStyleId>
              </a:tblPr>
              <a:tblGrid>
                <a:gridCol w="2802000"/>
                <a:gridCol w="2802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No. of Records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No. of Columns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</a:t>
                      </a:r>
                      <a:r>
                        <a:rPr lang="en"/>
                        <a:t>availability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Pune, Maharashtra, India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3025450"/>
            <a:ext cx="7030500" cy="1793400"/>
          </a:xfrm>
          <a:prstGeom prst="rect">
            <a:avLst/>
          </a:prstGeom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Assumptions &amp; Considerations:</a:t>
            </a:r>
            <a:endParaRPr sz="16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Only Pune data is considered here for this project (the flow would still be the same even for multiple/all of the cities if it is present)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Price of a new listed apartment could be predicted based on the amenities and other features basis the past historical data.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748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9175"/>
            <a:ext cx="8839200" cy="297402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748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(Contd..)</a:t>
            </a:r>
            <a:endParaRPr/>
          </a:p>
        </p:txBody>
      </p:sp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350" y="1406550"/>
            <a:ext cx="7187400" cy="3491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