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72842-F2C1-43A2-A5DF-328BC55CE248}" v="639" dt="2023-12-22T11:14:28.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velan Parameswaran" userId="S::kovelanp@axallant.com::98bb3590-5d6e-4af1-9b0a-d18169857cad" providerId="AD" clId="Web-{B4872842-F2C1-43A2-A5DF-328BC55CE248}"/>
    <pc:docChg chg="addSld delSld modSld">
      <pc:chgData name="Kovelan Parameswaran" userId="S::kovelanp@axallant.com::98bb3590-5d6e-4af1-9b0a-d18169857cad" providerId="AD" clId="Web-{B4872842-F2C1-43A2-A5DF-328BC55CE248}" dt="2023-12-22T11:14:28.018" v="627" actId="20577"/>
      <pc:docMkLst>
        <pc:docMk/>
      </pc:docMkLst>
      <pc:sldChg chg="modSp">
        <pc:chgData name="Kovelan Parameswaran" userId="S::kovelanp@axallant.com::98bb3590-5d6e-4af1-9b0a-d18169857cad" providerId="AD" clId="Web-{B4872842-F2C1-43A2-A5DF-328BC55CE248}" dt="2023-12-22T11:14:28.018" v="627" actId="20577"/>
        <pc:sldMkLst>
          <pc:docMk/>
          <pc:sldMk cId="109857222" sldId="256"/>
        </pc:sldMkLst>
        <pc:spChg chg="mod">
          <ac:chgData name="Kovelan Parameswaran" userId="S::kovelanp@axallant.com::98bb3590-5d6e-4af1-9b0a-d18169857cad" providerId="AD" clId="Web-{B4872842-F2C1-43A2-A5DF-328BC55CE248}" dt="2023-12-22T11:14:28.018" v="627" actId="20577"/>
          <ac:spMkLst>
            <pc:docMk/>
            <pc:sldMk cId="109857222" sldId="256"/>
            <ac:spMk id="2" creationId="{00000000-0000-0000-0000-000000000000}"/>
          </ac:spMkLst>
        </pc:spChg>
      </pc:sldChg>
      <pc:sldChg chg="addSp delSp modSp new mod setBg">
        <pc:chgData name="Kovelan Parameswaran" userId="S::kovelanp@axallant.com::98bb3590-5d6e-4af1-9b0a-d18169857cad" providerId="AD" clId="Web-{B4872842-F2C1-43A2-A5DF-328BC55CE248}" dt="2023-12-22T10:24:58.313" v="109" actId="14100"/>
        <pc:sldMkLst>
          <pc:docMk/>
          <pc:sldMk cId="4105833589" sldId="257"/>
        </pc:sldMkLst>
        <pc:spChg chg="mod">
          <ac:chgData name="Kovelan Parameswaran" userId="S::kovelanp@axallant.com::98bb3590-5d6e-4af1-9b0a-d18169857cad" providerId="AD" clId="Web-{B4872842-F2C1-43A2-A5DF-328BC55CE248}" dt="2023-12-22T10:24:45.375" v="107"/>
          <ac:spMkLst>
            <pc:docMk/>
            <pc:sldMk cId="4105833589" sldId="257"/>
            <ac:spMk id="2" creationId="{81CB3C88-58EC-CB73-EA60-FEEA9022B372}"/>
          </ac:spMkLst>
        </pc:spChg>
        <pc:spChg chg="add del mod">
          <ac:chgData name="Kovelan Parameswaran" userId="S::kovelanp@axallant.com::98bb3590-5d6e-4af1-9b0a-d18169857cad" providerId="AD" clId="Web-{B4872842-F2C1-43A2-A5DF-328BC55CE248}" dt="2023-12-22T10:24:58.313" v="109" actId="14100"/>
          <ac:spMkLst>
            <pc:docMk/>
            <pc:sldMk cId="4105833589" sldId="257"/>
            <ac:spMk id="3" creationId="{296918C6-1739-B22A-E320-2A433897ABE4}"/>
          </ac:spMkLst>
        </pc:spChg>
        <pc:spChg chg="add">
          <ac:chgData name="Kovelan Parameswaran" userId="S::kovelanp@axallant.com::98bb3590-5d6e-4af1-9b0a-d18169857cad" providerId="AD" clId="Web-{B4872842-F2C1-43A2-A5DF-328BC55CE248}" dt="2023-12-22T10:24:45.375" v="107"/>
          <ac:spMkLst>
            <pc:docMk/>
            <pc:sldMk cId="4105833589" sldId="257"/>
            <ac:spMk id="6" creationId="{9F7D5CDA-D291-4307-BF55-1381FED29634}"/>
          </ac:spMkLst>
        </pc:spChg>
        <pc:spChg chg="add del mod">
          <ac:chgData name="Kovelan Parameswaran" userId="S::kovelanp@axallant.com::98bb3590-5d6e-4af1-9b0a-d18169857cad" providerId="AD" clId="Web-{B4872842-F2C1-43A2-A5DF-328BC55CE248}" dt="2023-12-22T10:16:46.315" v="55"/>
          <ac:spMkLst>
            <pc:docMk/>
            <pc:sldMk cId="4105833589" sldId="257"/>
            <ac:spMk id="7" creationId="{296918C6-1739-B22A-E320-2A433897ABE4}"/>
          </ac:spMkLst>
        </pc:spChg>
        <pc:spChg chg="add del">
          <ac:chgData name="Kovelan Parameswaran" userId="S::kovelanp@axallant.com::98bb3590-5d6e-4af1-9b0a-d18169857cad" providerId="AD" clId="Web-{B4872842-F2C1-43A2-A5DF-328BC55CE248}" dt="2023-12-22T10:16:46.315" v="55"/>
          <ac:spMkLst>
            <pc:docMk/>
            <pc:sldMk cId="4105833589" sldId="257"/>
            <ac:spMk id="9" creationId="{C0763A76-9F1C-4FC5-82B7-DD475DA461B2}"/>
          </ac:spMkLst>
        </pc:spChg>
        <pc:spChg chg="add del">
          <ac:chgData name="Kovelan Parameswaran" userId="S::kovelanp@axallant.com::98bb3590-5d6e-4af1-9b0a-d18169857cad" providerId="AD" clId="Web-{B4872842-F2C1-43A2-A5DF-328BC55CE248}" dt="2023-12-22T10:16:46.315" v="55"/>
          <ac:spMkLst>
            <pc:docMk/>
            <pc:sldMk cId="4105833589" sldId="257"/>
            <ac:spMk id="11" creationId="{E81BF4F6-F2CF-4984-9D14-D6966D92F99F}"/>
          </ac:spMkLst>
        </pc:spChg>
        <pc:graphicFrameChg chg="add del">
          <ac:chgData name="Kovelan Parameswaran" userId="S::kovelanp@axallant.com::98bb3590-5d6e-4af1-9b0a-d18169857cad" providerId="AD" clId="Web-{B4872842-F2C1-43A2-A5DF-328BC55CE248}" dt="2023-12-22T10:11:58.964" v="13"/>
          <ac:graphicFrameMkLst>
            <pc:docMk/>
            <pc:sldMk cId="4105833589" sldId="257"/>
            <ac:graphicFrameMk id="5" creationId="{3206CF70-03A0-19BD-D6D4-6D2731BDE6C7}"/>
          </ac:graphicFrameMkLst>
        </pc:graphicFrameChg>
        <pc:picChg chg="add del mod">
          <ac:chgData name="Kovelan Parameswaran" userId="S::kovelanp@axallant.com::98bb3590-5d6e-4af1-9b0a-d18169857cad" providerId="AD" clId="Web-{B4872842-F2C1-43A2-A5DF-328BC55CE248}" dt="2023-12-22T10:16:46.315" v="55"/>
          <ac:picMkLst>
            <pc:docMk/>
            <pc:sldMk cId="4105833589" sldId="257"/>
            <ac:picMk id="8" creationId="{E3057F29-80AE-13A7-A0FA-F2F00F52B77F}"/>
          </ac:picMkLst>
        </pc:picChg>
        <pc:picChg chg="add mod">
          <ac:chgData name="Kovelan Parameswaran" userId="S::kovelanp@axallant.com::98bb3590-5d6e-4af1-9b0a-d18169857cad" providerId="AD" clId="Web-{B4872842-F2C1-43A2-A5DF-328BC55CE248}" dt="2023-12-22T10:24:52.313" v="108" actId="14100"/>
          <ac:picMkLst>
            <pc:docMk/>
            <pc:sldMk cId="4105833589" sldId="257"/>
            <ac:picMk id="10" creationId="{0F372106-DDE4-2072-3ED5-E97FEB5CBB6E}"/>
          </ac:picMkLst>
        </pc:picChg>
      </pc:sldChg>
      <pc:sldChg chg="new del">
        <pc:chgData name="Kovelan Parameswaran" userId="S::kovelanp@axallant.com::98bb3590-5d6e-4af1-9b0a-d18169857cad" providerId="AD" clId="Web-{B4872842-F2C1-43A2-A5DF-328BC55CE248}" dt="2023-12-22T10:16:39.753" v="44"/>
        <pc:sldMkLst>
          <pc:docMk/>
          <pc:sldMk cId="979055112" sldId="258"/>
        </pc:sldMkLst>
      </pc:sldChg>
      <pc:sldChg chg="addSp delSp modSp new mod setBg">
        <pc:chgData name="Kovelan Parameswaran" userId="S::kovelanp@axallant.com::98bb3590-5d6e-4af1-9b0a-d18169857cad" providerId="AD" clId="Web-{B4872842-F2C1-43A2-A5DF-328BC55CE248}" dt="2023-12-22T10:31:37.496" v="151"/>
        <pc:sldMkLst>
          <pc:docMk/>
          <pc:sldMk cId="1878456044" sldId="258"/>
        </pc:sldMkLst>
        <pc:spChg chg="mod">
          <ac:chgData name="Kovelan Parameswaran" userId="S::kovelanp@axallant.com::98bb3590-5d6e-4af1-9b0a-d18169857cad" providerId="AD" clId="Web-{B4872842-F2C1-43A2-A5DF-328BC55CE248}" dt="2023-12-22T10:31:37.496" v="151"/>
          <ac:spMkLst>
            <pc:docMk/>
            <pc:sldMk cId="1878456044" sldId="258"/>
            <ac:spMk id="2" creationId="{C9FC2A99-A387-4524-A039-BD74B680BBA7}"/>
          </ac:spMkLst>
        </pc:spChg>
        <pc:spChg chg="del mod">
          <ac:chgData name="Kovelan Parameswaran" userId="S::kovelanp@axallant.com::98bb3590-5d6e-4af1-9b0a-d18169857cad" providerId="AD" clId="Web-{B4872842-F2C1-43A2-A5DF-328BC55CE248}" dt="2023-12-22T10:31:37.496" v="151"/>
          <ac:spMkLst>
            <pc:docMk/>
            <pc:sldMk cId="1878456044" sldId="258"/>
            <ac:spMk id="3" creationId="{543B7A1D-514D-BC9A-2AF6-130251E2D356}"/>
          </ac:spMkLst>
        </pc:spChg>
        <pc:spChg chg="add">
          <ac:chgData name="Kovelan Parameswaran" userId="S::kovelanp@axallant.com::98bb3590-5d6e-4af1-9b0a-d18169857cad" providerId="AD" clId="Web-{B4872842-F2C1-43A2-A5DF-328BC55CE248}" dt="2023-12-22T10:31:37.496" v="151"/>
          <ac:spMkLst>
            <pc:docMk/>
            <pc:sldMk cId="1878456044" sldId="258"/>
            <ac:spMk id="9" creationId="{35DB3719-6FDC-4E5D-891D-FF40B7300F64}"/>
          </ac:spMkLst>
        </pc:spChg>
        <pc:spChg chg="add">
          <ac:chgData name="Kovelan Parameswaran" userId="S::kovelanp@axallant.com::98bb3590-5d6e-4af1-9b0a-d18169857cad" providerId="AD" clId="Web-{B4872842-F2C1-43A2-A5DF-328BC55CE248}" dt="2023-12-22T10:31:37.496" v="151"/>
          <ac:spMkLst>
            <pc:docMk/>
            <pc:sldMk cId="1878456044" sldId="258"/>
            <ac:spMk id="11" creationId="{E0CBAC23-2E3F-4A90-BA59-F8299F6A5439}"/>
          </ac:spMkLst>
        </pc:spChg>
        <pc:graphicFrameChg chg="add">
          <ac:chgData name="Kovelan Parameswaran" userId="S::kovelanp@axallant.com::98bb3590-5d6e-4af1-9b0a-d18169857cad" providerId="AD" clId="Web-{B4872842-F2C1-43A2-A5DF-328BC55CE248}" dt="2023-12-22T10:31:37.496" v="151"/>
          <ac:graphicFrameMkLst>
            <pc:docMk/>
            <pc:sldMk cId="1878456044" sldId="258"/>
            <ac:graphicFrameMk id="5" creationId="{82439A0A-CC4D-495C-0E34-51E06E3963EA}"/>
          </ac:graphicFrameMkLst>
        </pc:graphicFrameChg>
      </pc:sldChg>
      <pc:sldChg chg="modSp new">
        <pc:chgData name="Kovelan Parameswaran" userId="S::kovelanp@axallant.com::98bb3590-5d6e-4af1-9b0a-d18169857cad" providerId="AD" clId="Web-{B4872842-F2C1-43A2-A5DF-328BC55CE248}" dt="2023-12-22T10:46:57.677" v="301" actId="20577"/>
        <pc:sldMkLst>
          <pc:docMk/>
          <pc:sldMk cId="4145282440" sldId="259"/>
        </pc:sldMkLst>
        <pc:spChg chg="mod">
          <ac:chgData name="Kovelan Parameswaran" userId="S::kovelanp@axallant.com::98bb3590-5d6e-4af1-9b0a-d18169857cad" providerId="AD" clId="Web-{B4872842-F2C1-43A2-A5DF-328BC55CE248}" dt="2023-12-22T10:32:19.872" v="156" actId="20577"/>
          <ac:spMkLst>
            <pc:docMk/>
            <pc:sldMk cId="4145282440" sldId="259"/>
            <ac:spMk id="2" creationId="{3F25646C-B984-8EF7-C060-FE5EDBF75145}"/>
          </ac:spMkLst>
        </pc:spChg>
        <pc:spChg chg="mod">
          <ac:chgData name="Kovelan Parameswaran" userId="S::kovelanp@axallant.com::98bb3590-5d6e-4af1-9b0a-d18169857cad" providerId="AD" clId="Web-{B4872842-F2C1-43A2-A5DF-328BC55CE248}" dt="2023-12-22T10:46:57.677" v="301" actId="20577"/>
          <ac:spMkLst>
            <pc:docMk/>
            <pc:sldMk cId="4145282440" sldId="259"/>
            <ac:spMk id="3" creationId="{753F2918-305F-CB13-DA92-0EE66D0702BE}"/>
          </ac:spMkLst>
        </pc:spChg>
      </pc:sldChg>
      <pc:sldChg chg="modSp new">
        <pc:chgData name="Kovelan Parameswaran" userId="S::kovelanp@axallant.com::98bb3590-5d6e-4af1-9b0a-d18169857cad" providerId="AD" clId="Web-{B4872842-F2C1-43A2-A5DF-328BC55CE248}" dt="2023-12-22T10:47:09.943" v="310" actId="20577"/>
        <pc:sldMkLst>
          <pc:docMk/>
          <pc:sldMk cId="4232272471" sldId="260"/>
        </pc:sldMkLst>
        <pc:spChg chg="mod">
          <ac:chgData name="Kovelan Parameswaran" userId="S::kovelanp@axallant.com::98bb3590-5d6e-4af1-9b0a-d18169857cad" providerId="AD" clId="Web-{B4872842-F2C1-43A2-A5DF-328BC55CE248}" dt="2023-12-22T10:33:59.765" v="181" actId="20577"/>
          <ac:spMkLst>
            <pc:docMk/>
            <pc:sldMk cId="4232272471" sldId="260"/>
            <ac:spMk id="2" creationId="{3DC037C7-CB24-5ACB-EE6B-A4BB056B1BC5}"/>
          </ac:spMkLst>
        </pc:spChg>
        <pc:spChg chg="mod">
          <ac:chgData name="Kovelan Parameswaran" userId="S::kovelanp@axallant.com::98bb3590-5d6e-4af1-9b0a-d18169857cad" providerId="AD" clId="Web-{B4872842-F2C1-43A2-A5DF-328BC55CE248}" dt="2023-12-22T10:47:09.943" v="310" actId="20577"/>
          <ac:spMkLst>
            <pc:docMk/>
            <pc:sldMk cId="4232272471" sldId="260"/>
            <ac:spMk id="3" creationId="{F7CEFFB7-0CBA-4F7B-F125-368256360BFC}"/>
          </ac:spMkLst>
        </pc:spChg>
      </pc:sldChg>
      <pc:sldChg chg="modSp new">
        <pc:chgData name="Kovelan Parameswaran" userId="S::kovelanp@axallant.com::98bb3590-5d6e-4af1-9b0a-d18169857cad" providerId="AD" clId="Web-{B4872842-F2C1-43A2-A5DF-328BC55CE248}" dt="2023-12-22T10:47:14.912" v="313" actId="20577"/>
        <pc:sldMkLst>
          <pc:docMk/>
          <pc:sldMk cId="2555657177" sldId="261"/>
        </pc:sldMkLst>
        <pc:spChg chg="mod">
          <ac:chgData name="Kovelan Parameswaran" userId="S::kovelanp@axallant.com::98bb3590-5d6e-4af1-9b0a-d18169857cad" providerId="AD" clId="Web-{B4872842-F2C1-43A2-A5DF-328BC55CE248}" dt="2023-12-22T10:34:36.188" v="185" actId="20577"/>
          <ac:spMkLst>
            <pc:docMk/>
            <pc:sldMk cId="2555657177" sldId="261"/>
            <ac:spMk id="2" creationId="{211C4320-4DC3-75EE-1657-06C299336FE2}"/>
          </ac:spMkLst>
        </pc:spChg>
        <pc:spChg chg="mod">
          <ac:chgData name="Kovelan Parameswaran" userId="S::kovelanp@axallant.com::98bb3590-5d6e-4af1-9b0a-d18169857cad" providerId="AD" clId="Web-{B4872842-F2C1-43A2-A5DF-328BC55CE248}" dt="2023-12-22T10:47:14.912" v="313" actId="20577"/>
          <ac:spMkLst>
            <pc:docMk/>
            <pc:sldMk cId="2555657177" sldId="261"/>
            <ac:spMk id="3" creationId="{595EBEE1-BC2B-7B4C-D378-8E27BA1436C3}"/>
          </ac:spMkLst>
        </pc:spChg>
      </pc:sldChg>
      <pc:sldChg chg="modSp new">
        <pc:chgData name="Kovelan Parameswaran" userId="S::kovelanp@axallant.com::98bb3590-5d6e-4af1-9b0a-d18169857cad" providerId="AD" clId="Web-{B4872842-F2C1-43A2-A5DF-328BC55CE248}" dt="2023-12-22T10:47:26.600" v="323" actId="20577"/>
        <pc:sldMkLst>
          <pc:docMk/>
          <pc:sldMk cId="979126602" sldId="262"/>
        </pc:sldMkLst>
        <pc:spChg chg="mod">
          <ac:chgData name="Kovelan Parameswaran" userId="S::kovelanp@axallant.com::98bb3590-5d6e-4af1-9b0a-d18169857cad" providerId="AD" clId="Web-{B4872842-F2C1-43A2-A5DF-328BC55CE248}" dt="2023-12-22T10:41:05.402" v="202" actId="20577"/>
          <ac:spMkLst>
            <pc:docMk/>
            <pc:sldMk cId="979126602" sldId="262"/>
            <ac:spMk id="2" creationId="{265ACA7B-B7C7-36A6-6025-81D2720A4AA5}"/>
          </ac:spMkLst>
        </pc:spChg>
        <pc:spChg chg="mod">
          <ac:chgData name="Kovelan Parameswaran" userId="S::kovelanp@axallant.com::98bb3590-5d6e-4af1-9b0a-d18169857cad" providerId="AD" clId="Web-{B4872842-F2C1-43A2-A5DF-328BC55CE248}" dt="2023-12-22T10:47:26.600" v="323" actId="20577"/>
          <ac:spMkLst>
            <pc:docMk/>
            <pc:sldMk cId="979126602" sldId="262"/>
            <ac:spMk id="3" creationId="{BC005473-9C76-1187-36F2-2B03D602791B}"/>
          </ac:spMkLst>
        </pc:spChg>
      </pc:sldChg>
      <pc:sldChg chg="modSp add replId">
        <pc:chgData name="Kovelan Parameswaran" userId="S::kovelanp@axallant.com::98bb3590-5d6e-4af1-9b0a-d18169857cad" providerId="AD" clId="Web-{B4872842-F2C1-43A2-A5DF-328BC55CE248}" dt="2023-12-22T10:46:06.035" v="266" actId="20577"/>
        <pc:sldMkLst>
          <pc:docMk/>
          <pc:sldMk cId="2699159017" sldId="263"/>
        </pc:sldMkLst>
        <pc:spChg chg="mod">
          <ac:chgData name="Kovelan Parameswaran" userId="S::kovelanp@axallant.com::98bb3590-5d6e-4af1-9b0a-d18169857cad" providerId="AD" clId="Web-{B4872842-F2C1-43A2-A5DF-328BC55CE248}" dt="2023-12-22T10:46:06.035" v="266" actId="20577"/>
          <ac:spMkLst>
            <pc:docMk/>
            <pc:sldMk cId="2699159017" sldId="263"/>
            <ac:spMk id="3" creationId="{17C2BC5F-FA20-0B16-AEE1-942F43B63C45}"/>
          </ac:spMkLst>
        </pc:spChg>
      </pc:sldChg>
      <pc:sldChg chg="modSp add replId">
        <pc:chgData name="Kovelan Parameswaran" userId="S::kovelanp@axallant.com::98bb3590-5d6e-4af1-9b0a-d18169857cad" providerId="AD" clId="Web-{B4872842-F2C1-43A2-A5DF-328BC55CE248}" dt="2023-12-22T10:47:37.162" v="332" actId="20577"/>
        <pc:sldMkLst>
          <pc:docMk/>
          <pc:sldMk cId="1799175978" sldId="264"/>
        </pc:sldMkLst>
        <pc:spChg chg="mod">
          <ac:chgData name="Kovelan Parameswaran" userId="S::kovelanp@axallant.com::98bb3590-5d6e-4af1-9b0a-d18169857cad" providerId="AD" clId="Web-{B4872842-F2C1-43A2-A5DF-328BC55CE248}" dt="2023-12-22T10:47:37.162" v="332" actId="20577"/>
          <ac:spMkLst>
            <pc:docMk/>
            <pc:sldMk cId="1799175978" sldId="264"/>
            <ac:spMk id="3" creationId="{2FF62945-F395-184D-31AF-0A7389B33BBE}"/>
          </ac:spMkLst>
        </pc:spChg>
      </pc:sldChg>
      <pc:sldChg chg="modSp new">
        <pc:chgData name="Kovelan Parameswaran" userId="S::kovelanp@axallant.com::98bb3590-5d6e-4af1-9b0a-d18169857cad" providerId="AD" clId="Web-{B4872842-F2C1-43A2-A5DF-328BC55CE248}" dt="2023-12-22T10:47:57.241" v="346" actId="20577"/>
        <pc:sldMkLst>
          <pc:docMk/>
          <pc:sldMk cId="2301929710" sldId="265"/>
        </pc:sldMkLst>
        <pc:spChg chg="mod">
          <ac:chgData name="Kovelan Parameswaran" userId="S::kovelanp@axallant.com::98bb3590-5d6e-4af1-9b0a-d18169857cad" providerId="AD" clId="Web-{B4872842-F2C1-43A2-A5DF-328BC55CE248}" dt="2023-12-22T10:44:30.064" v="238" actId="20577"/>
          <ac:spMkLst>
            <pc:docMk/>
            <pc:sldMk cId="2301929710" sldId="265"/>
            <ac:spMk id="2" creationId="{5AD1E8F3-1B6C-002E-77FC-A1949548C7AD}"/>
          </ac:spMkLst>
        </pc:spChg>
        <pc:spChg chg="mod">
          <ac:chgData name="Kovelan Parameswaran" userId="S::kovelanp@axallant.com::98bb3590-5d6e-4af1-9b0a-d18169857cad" providerId="AD" clId="Web-{B4872842-F2C1-43A2-A5DF-328BC55CE248}" dt="2023-12-22T10:47:57.241" v="346" actId="20577"/>
          <ac:spMkLst>
            <pc:docMk/>
            <pc:sldMk cId="2301929710" sldId="265"/>
            <ac:spMk id="3" creationId="{DAC88E1B-2681-DAA3-8D0B-161391A6F0D9}"/>
          </ac:spMkLst>
        </pc:spChg>
      </pc:sldChg>
      <pc:sldChg chg="modSp new">
        <pc:chgData name="Kovelan Parameswaran" userId="S::kovelanp@axallant.com::98bb3590-5d6e-4af1-9b0a-d18169857cad" providerId="AD" clId="Web-{B4872842-F2C1-43A2-A5DF-328BC55CE248}" dt="2023-12-22T10:49:44.650" v="381" actId="20577"/>
        <pc:sldMkLst>
          <pc:docMk/>
          <pc:sldMk cId="2780303407" sldId="266"/>
        </pc:sldMkLst>
        <pc:spChg chg="mod">
          <ac:chgData name="Kovelan Parameswaran" userId="S::kovelanp@axallant.com::98bb3590-5d6e-4af1-9b0a-d18169857cad" providerId="AD" clId="Web-{B4872842-F2C1-43A2-A5DF-328BC55CE248}" dt="2023-12-22T10:48:42.977" v="362" actId="20577"/>
          <ac:spMkLst>
            <pc:docMk/>
            <pc:sldMk cId="2780303407" sldId="266"/>
            <ac:spMk id="2" creationId="{828A9A43-A0D6-7208-7E21-DA9134FEA551}"/>
          </ac:spMkLst>
        </pc:spChg>
        <pc:spChg chg="mod">
          <ac:chgData name="Kovelan Parameswaran" userId="S::kovelanp@axallant.com::98bb3590-5d6e-4af1-9b0a-d18169857cad" providerId="AD" clId="Web-{B4872842-F2C1-43A2-A5DF-328BC55CE248}" dt="2023-12-22T10:49:44.650" v="381" actId="20577"/>
          <ac:spMkLst>
            <pc:docMk/>
            <pc:sldMk cId="2780303407" sldId="266"/>
            <ac:spMk id="3" creationId="{ACF3374F-E879-C767-A71D-AFF38560B970}"/>
          </ac:spMkLst>
        </pc:spChg>
      </pc:sldChg>
      <pc:sldChg chg="add replId">
        <pc:chgData name="Kovelan Parameswaran" userId="S::kovelanp@axallant.com::98bb3590-5d6e-4af1-9b0a-d18169857cad" providerId="AD" clId="Web-{B4872842-F2C1-43A2-A5DF-328BC55CE248}" dt="2023-12-22T10:49:06.712" v="363"/>
        <pc:sldMkLst>
          <pc:docMk/>
          <pc:sldMk cId="794108586" sldId="267"/>
        </pc:sldMkLst>
      </pc:sldChg>
      <pc:sldChg chg="modSp new">
        <pc:chgData name="Kovelan Parameswaran" userId="S::kovelanp@axallant.com::98bb3590-5d6e-4af1-9b0a-d18169857cad" providerId="AD" clId="Web-{B4872842-F2C1-43A2-A5DF-328BC55CE248}" dt="2023-12-22T11:00:23.667" v="466" actId="20577"/>
        <pc:sldMkLst>
          <pc:docMk/>
          <pc:sldMk cId="3736945437" sldId="268"/>
        </pc:sldMkLst>
        <pc:spChg chg="mod">
          <ac:chgData name="Kovelan Parameswaran" userId="S::kovelanp@axallant.com::98bb3590-5d6e-4af1-9b0a-d18169857cad" providerId="AD" clId="Web-{B4872842-F2C1-43A2-A5DF-328BC55CE248}" dt="2023-12-22T10:55:43.847" v="428" actId="20577"/>
          <ac:spMkLst>
            <pc:docMk/>
            <pc:sldMk cId="3736945437" sldId="268"/>
            <ac:spMk id="2" creationId="{E806F8D3-57A0-B685-0865-81EE3961C580}"/>
          </ac:spMkLst>
        </pc:spChg>
        <pc:spChg chg="mod">
          <ac:chgData name="Kovelan Parameswaran" userId="S::kovelanp@axallant.com::98bb3590-5d6e-4af1-9b0a-d18169857cad" providerId="AD" clId="Web-{B4872842-F2C1-43A2-A5DF-328BC55CE248}" dt="2023-12-22T11:00:23.667" v="466" actId="20577"/>
          <ac:spMkLst>
            <pc:docMk/>
            <pc:sldMk cId="3736945437" sldId="268"/>
            <ac:spMk id="3" creationId="{EABC1A58-7046-7A25-62A7-11A16E94E97A}"/>
          </ac:spMkLst>
        </pc:spChg>
      </pc:sldChg>
      <pc:sldChg chg="addSp delSp modSp new mod setBg">
        <pc:chgData name="Kovelan Parameswaran" userId="S::kovelanp@axallant.com::98bb3590-5d6e-4af1-9b0a-d18169857cad" providerId="AD" clId="Web-{B4872842-F2C1-43A2-A5DF-328BC55CE248}" dt="2023-12-22T10:59:29.885" v="458"/>
        <pc:sldMkLst>
          <pc:docMk/>
          <pc:sldMk cId="3909105654" sldId="269"/>
        </pc:sldMkLst>
        <pc:spChg chg="del mod">
          <ac:chgData name="Kovelan Parameswaran" userId="S::kovelanp@axallant.com::98bb3590-5d6e-4af1-9b0a-d18169857cad" providerId="AD" clId="Web-{B4872842-F2C1-43A2-A5DF-328BC55CE248}" dt="2023-12-22T10:59:26.635" v="457"/>
          <ac:spMkLst>
            <pc:docMk/>
            <pc:sldMk cId="3909105654" sldId="269"/>
            <ac:spMk id="2" creationId="{E57FA870-C416-447E-B9D6-06750C62EA24}"/>
          </ac:spMkLst>
        </pc:spChg>
        <pc:spChg chg="mod">
          <ac:chgData name="Kovelan Parameswaran" userId="S::kovelanp@axallant.com::98bb3590-5d6e-4af1-9b0a-d18169857cad" providerId="AD" clId="Web-{B4872842-F2C1-43A2-A5DF-328BC55CE248}" dt="2023-12-22T10:59:29.885" v="458"/>
          <ac:spMkLst>
            <pc:docMk/>
            <pc:sldMk cId="3909105654" sldId="269"/>
            <ac:spMk id="3" creationId="{47E0747D-41E6-992E-D734-18B9A1D83CCC}"/>
          </ac:spMkLst>
        </pc:spChg>
        <pc:spChg chg="add del">
          <ac:chgData name="Kovelan Parameswaran" userId="S::kovelanp@axallant.com::98bb3590-5d6e-4af1-9b0a-d18169857cad" providerId="AD" clId="Web-{B4872842-F2C1-43A2-A5DF-328BC55CE248}" dt="2023-12-22T10:59:29.885" v="458"/>
          <ac:spMkLst>
            <pc:docMk/>
            <pc:sldMk cId="3909105654" sldId="269"/>
            <ac:spMk id="9" creationId="{9F7D5CDA-D291-4307-BF55-1381FED29634}"/>
          </ac:spMkLst>
        </pc:spChg>
        <pc:spChg chg="add del">
          <ac:chgData name="Kovelan Parameswaran" userId="S::kovelanp@axallant.com::98bb3590-5d6e-4af1-9b0a-d18169857cad" providerId="AD" clId="Web-{B4872842-F2C1-43A2-A5DF-328BC55CE248}" dt="2023-12-22T10:59:29.885" v="458"/>
          <ac:spMkLst>
            <pc:docMk/>
            <pc:sldMk cId="3909105654" sldId="269"/>
            <ac:spMk id="11" creationId="{59B296B9-C5A5-4E4F-9B60-C907B5F1466C}"/>
          </ac:spMkLst>
        </pc:spChg>
        <pc:spChg chg="add del">
          <ac:chgData name="Kovelan Parameswaran" userId="S::kovelanp@axallant.com::98bb3590-5d6e-4af1-9b0a-d18169857cad" providerId="AD" clId="Web-{B4872842-F2C1-43A2-A5DF-328BC55CE248}" dt="2023-12-22T10:59:29.885" v="458"/>
          <ac:spMkLst>
            <pc:docMk/>
            <pc:sldMk cId="3909105654" sldId="269"/>
            <ac:spMk id="13" creationId="{D0300FD3-5AF1-6305-15FA-9078072672E2}"/>
          </ac:spMkLst>
        </pc:spChg>
        <pc:spChg chg="add">
          <ac:chgData name="Kovelan Parameswaran" userId="S::kovelanp@axallant.com::98bb3590-5d6e-4af1-9b0a-d18169857cad" providerId="AD" clId="Web-{B4872842-F2C1-43A2-A5DF-328BC55CE248}" dt="2023-12-22T10:59:29.885" v="458"/>
          <ac:spMkLst>
            <pc:docMk/>
            <pc:sldMk cId="3909105654" sldId="269"/>
            <ac:spMk id="18" creationId="{201CC55D-ED54-4C5C-95E6-10947BD1103B}"/>
          </ac:spMkLst>
        </pc:spChg>
        <pc:spChg chg="add">
          <ac:chgData name="Kovelan Parameswaran" userId="S::kovelanp@axallant.com::98bb3590-5d6e-4af1-9b0a-d18169857cad" providerId="AD" clId="Web-{B4872842-F2C1-43A2-A5DF-328BC55CE248}" dt="2023-12-22T10:59:29.885" v="458"/>
          <ac:spMkLst>
            <pc:docMk/>
            <pc:sldMk cId="3909105654" sldId="269"/>
            <ac:spMk id="24" creationId="{3873B707-463F-40B0-8227-E8CC6C67EB25}"/>
          </ac:spMkLst>
        </pc:spChg>
        <pc:spChg chg="add">
          <ac:chgData name="Kovelan Parameswaran" userId="S::kovelanp@axallant.com::98bb3590-5d6e-4af1-9b0a-d18169857cad" providerId="AD" clId="Web-{B4872842-F2C1-43A2-A5DF-328BC55CE248}" dt="2023-12-22T10:59:29.885" v="458"/>
          <ac:spMkLst>
            <pc:docMk/>
            <pc:sldMk cId="3909105654" sldId="269"/>
            <ac:spMk id="26" creationId="{C13237C8-E62C-4F0D-A318-BD6FB6C2D138}"/>
          </ac:spMkLst>
        </pc:spChg>
        <pc:spChg chg="add">
          <ac:chgData name="Kovelan Parameswaran" userId="S::kovelanp@axallant.com::98bb3590-5d6e-4af1-9b0a-d18169857cad" providerId="AD" clId="Web-{B4872842-F2C1-43A2-A5DF-328BC55CE248}" dt="2023-12-22T10:59:29.885" v="458"/>
          <ac:spMkLst>
            <pc:docMk/>
            <pc:sldMk cId="3909105654" sldId="269"/>
            <ac:spMk id="28" creationId="{19C9EAEA-39D0-4B0E-A0EB-51E7B26740B1}"/>
          </ac:spMkLst>
        </pc:spChg>
        <pc:grpChg chg="add">
          <ac:chgData name="Kovelan Parameswaran" userId="S::kovelanp@axallant.com::98bb3590-5d6e-4af1-9b0a-d18169857cad" providerId="AD" clId="Web-{B4872842-F2C1-43A2-A5DF-328BC55CE248}" dt="2023-12-22T10:59:29.885" v="458"/>
          <ac:grpSpMkLst>
            <pc:docMk/>
            <pc:sldMk cId="3909105654" sldId="269"/>
            <ac:grpSpMk id="20" creationId="{1DE889C7-FAD6-4397-98E2-05D503484459}"/>
          </ac:grpSpMkLst>
        </pc:grpChg>
        <pc:picChg chg="add mod ord">
          <ac:chgData name="Kovelan Parameswaran" userId="S::kovelanp@axallant.com::98bb3590-5d6e-4af1-9b0a-d18169857cad" providerId="AD" clId="Web-{B4872842-F2C1-43A2-A5DF-328BC55CE248}" dt="2023-12-22T10:59:29.885" v="458"/>
          <ac:picMkLst>
            <pc:docMk/>
            <pc:sldMk cId="3909105654" sldId="269"/>
            <ac:picMk id="5" creationId="{873436D7-7692-7E7C-BA1C-A5AF9E7DA43B}"/>
          </ac:picMkLst>
        </pc:picChg>
      </pc:sldChg>
      <pc:sldChg chg="modSp new">
        <pc:chgData name="Kovelan Parameswaran" userId="S::kovelanp@axallant.com::98bb3590-5d6e-4af1-9b0a-d18169857cad" providerId="AD" clId="Web-{B4872842-F2C1-43A2-A5DF-328BC55CE248}" dt="2023-12-22T11:03:45.673" v="489" actId="20577"/>
        <pc:sldMkLst>
          <pc:docMk/>
          <pc:sldMk cId="98215471" sldId="270"/>
        </pc:sldMkLst>
        <pc:spChg chg="mod">
          <ac:chgData name="Kovelan Parameswaran" userId="S::kovelanp@axallant.com::98bb3590-5d6e-4af1-9b0a-d18169857cad" providerId="AD" clId="Web-{B4872842-F2C1-43A2-A5DF-328BC55CE248}" dt="2023-12-22T11:03:45.673" v="489" actId="20577"/>
          <ac:spMkLst>
            <pc:docMk/>
            <pc:sldMk cId="98215471" sldId="270"/>
            <ac:spMk id="2" creationId="{F21EC765-E6F5-AB3A-0DC2-906EFEF601D2}"/>
          </ac:spMkLst>
        </pc:spChg>
        <pc:spChg chg="mod">
          <ac:chgData name="Kovelan Parameswaran" userId="S::kovelanp@axallant.com::98bb3590-5d6e-4af1-9b0a-d18169857cad" providerId="AD" clId="Web-{B4872842-F2C1-43A2-A5DF-328BC55CE248}" dt="2023-12-22T11:02:06.780" v="483" actId="20577"/>
          <ac:spMkLst>
            <pc:docMk/>
            <pc:sldMk cId="98215471" sldId="270"/>
            <ac:spMk id="3" creationId="{E2F9F969-96C6-9E15-7836-9764B058AEA8}"/>
          </ac:spMkLst>
        </pc:spChg>
      </pc:sldChg>
      <pc:sldChg chg="modSp new">
        <pc:chgData name="Kovelan Parameswaran" userId="S::kovelanp@axallant.com::98bb3590-5d6e-4af1-9b0a-d18169857cad" providerId="AD" clId="Web-{B4872842-F2C1-43A2-A5DF-328BC55CE248}" dt="2023-12-22T11:06:16.958" v="531" actId="20577"/>
        <pc:sldMkLst>
          <pc:docMk/>
          <pc:sldMk cId="2536191630" sldId="271"/>
        </pc:sldMkLst>
        <pc:spChg chg="mod">
          <ac:chgData name="Kovelan Parameswaran" userId="S::kovelanp@axallant.com::98bb3590-5d6e-4af1-9b0a-d18169857cad" providerId="AD" clId="Web-{B4872842-F2C1-43A2-A5DF-328BC55CE248}" dt="2023-12-22T11:04:04.533" v="491" actId="20577"/>
          <ac:spMkLst>
            <pc:docMk/>
            <pc:sldMk cId="2536191630" sldId="271"/>
            <ac:spMk id="2" creationId="{B1607C2F-24B6-AD1C-72B8-EABCF03068A3}"/>
          </ac:spMkLst>
        </pc:spChg>
        <pc:spChg chg="mod">
          <ac:chgData name="Kovelan Parameswaran" userId="S::kovelanp@axallant.com::98bb3590-5d6e-4af1-9b0a-d18169857cad" providerId="AD" clId="Web-{B4872842-F2C1-43A2-A5DF-328BC55CE248}" dt="2023-12-22T11:06:16.958" v="531" actId="20577"/>
          <ac:spMkLst>
            <pc:docMk/>
            <pc:sldMk cId="2536191630" sldId="271"/>
            <ac:spMk id="3" creationId="{E6AB6120-7FEE-1A8A-F947-5861229E4F65}"/>
          </ac:spMkLst>
        </pc:spChg>
      </pc:sldChg>
      <pc:sldChg chg="modSp new">
        <pc:chgData name="Kovelan Parameswaran" userId="S::kovelanp@axallant.com::98bb3590-5d6e-4af1-9b0a-d18169857cad" providerId="AD" clId="Web-{B4872842-F2C1-43A2-A5DF-328BC55CE248}" dt="2023-12-22T11:09:42.854" v="550" actId="20577"/>
        <pc:sldMkLst>
          <pc:docMk/>
          <pc:sldMk cId="1933305930" sldId="272"/>
        </pc:sldMkLst>
        <pc:spChg chg="mod">
          <ac:chgData name="Kovelan Parameswaran" userId="S::kovelanp@axallant.com::98bb3590-5d6e-4af1-9b0a-d18169857cad" providerId="AD" clId="Web-{B4872842-F2C1-43A2-A5DF-328BC55CE248}" dt="2023-12-22T11:07:17.960" v="539" actId="20577"/>
          <ac:spMkLst>
            <pc:docMk/>
            <pc:sldMk cId="1933305930" sldId="272"/>
            <ac:spMk id="2" creationId="{F2FFF9D5-4071-BD7C-ACCC-2CF86505F499}"/>
          </ac:spMkLst>
        </pc:spChg>
        <pc:spChg chg="mod">
          <ac:chgData name="Kovelan Parameswaran" userId="S::kovelanp@axallant.com::98bb3590-5d6e-4af1-9b0a-d18169857cad" providerId="AD" clId="Web-{B4872842-F2C1-43A2-A5DF-328BC55CE248}" dt="2023-12-22T11:09:42.854" v="550" actId="20577"/>
          <ac:spMkLst>
            <pc:docMk/>
            <pc:sldMk cId="1933305930" sldId="272"/>
            <ac:spMk id="3" creationId="{81D7B42B-4635-F890-C0C1-EFCC6714E2CC}"/>
          </ac:spMkLst>
        </pc:spChg>
      </pc:sldChg>
      <pc:sldChg chg="modSp new">
        <pc:chgData name="Kovelan Parameswaran" userId="S::kovelanp@axallant.com::98bb3590-5d6e-4af1-9b0a-d18169857cad" providerId="AD" clId="Web-{B4872842-F2C1-43A2-A5DF-328BC55CE248}" dt="2023-12-22T11:13:58.127" v="626" actId="20577"/>
        <pc:sldMkLst>
          <pc:docMk/>
          <pc:sldMk cId="3352501818" sldId="273"/>
        </pc:sldMkLst>
        <pc:spChg chg="mod">
          <ac:chgData name="Kovelan Parameswaran" userId="S::kovelanp@axallant.com::98bb3590-5d6e-4af1-9b0a-d18169857cad" providerId="AD" clId="Web-{B4872842-F2C1-43A2-A5DF-328BC55CE248}" dt="2023-12-22T11:10:07.871" v="553" actId="20577"/>
          <ac:spMkLst>
            <pc:docMk/>
            <pc:sldMk cId="3352501818" sldId="273"/>
            <ac:spMk id="2" creationId="{31684D08-B56C-66BD-0147-54997A83A747}"/>
          </ac:spMkLst>
        </pc:spChg>
        <pc:spChg chg="mod">
          <ac:chgData name="Kovelan Parameswaran" userId="S::kovelanp@axallant.com::98bb3590-5d6e-4af1-9b0a-d18169857cad" providerId="AD" clId="Web-{B4872842-F2C1-43A2-A5DF-328BC55CE248}" dt="2023-12-22T11:13:58.127" v="626" actId="20577"/>
          <ac:spMkLst>
            <pc:docMk/>
            <pc:sldMk cId="3352501818" sldId="273"/>
            <ac:spMk id="3" creationId="{4A8814BF-E9EF-F25B-E221-36F7128C256A}"/>
          </ac:spMkLst>
        </pc:spChg>
      </pc:sldChg>
      <pc:sldChg chg="modSp new">
        <pc:chgData name="Kovelan Parameswaran" userId="S::kovelanp@axallant.com::98bb3590-5d6e-4af1-9b0a-d18169857cad" providerId="AD" clId="Web-{B4872842-F2C1-43A2-A5DF-328BC55CE248}" dt="2023-12-22T11:13:13.720" v="620" actId="20577"/>
        <pc:sldMkLst>
          <pc:docMk/>
          <pc:sldMk cId="3014659751" sldId="274"/>
        </pc:sldMkLst>
        <pc:spChg chg="mod">
          <ac:chgData name="Kovelan Parameswaran" userId="S::kovelanp@axallant.com::98bb3590-5d6e-4af1-9b0a-d18169857cad" providerId="AD" clId="Web-{B4872842-F2C1-43A2-A5DF-328BC55CE248}" dt="2023-12-22T11:12:12.546" v="595" actId="20577"/>
          <ac:spMkLst>
            <pc:docMk/>
            <pc:sldMk cId="3014659751" sldId="274"/>
            <ac:spMk id="2" creationId="{1F47D69A-32F5-1964-4EA6-55959A0A2C05}"/>
          </ac:spMkLst>
        </pc:spChg>
        <pc:spChg chg="mod">
          <ac:chgData name="Kovelan Parameswaran" userId="S::kovelanp@axallant.com::98bb3590-5d6e-4af1-9b0a-d18169857cad" providerId="AD" clId="Web-{B4872842-F2C1-43A2-A5DF-328BC55CE248}" dt="2023-12-22T11:13:13.720" v="620" actId="20577"/>
          <ac:spMkLst>
            <pc:docMk/>
            <pc:sldMk cId="3014659751" sldId="274"/>
            <ac:spMk id="3" creationId="{B0BAB8D0-DD57-0304-A016-6CC244F6484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1287EF-B75D-4B10-8776-5E1D5542D03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E3AD87-097E-4504-9D66-28457A5B3288}">
      <dgm:prSet/>
      <dgm:spPr/>
      <dgm:t>
        <a:bodyPr/>
        <a:lstStyle/>
        <a:p>
          <a:pPr>
            <a:defRPr b="1"/>
          </a:pPr>
          <a:r>
            <a:rPr lang="en-GB"/>
            <a:t>Conceptual Attributes </a:t>
          </a:r>
          <a:endParaRPr lang="en-US"/>
        </a:p>
      </dgm:t>
    </dgm:pt>
    <dgm:pt modelId="{7F033FF8-602F-4A1B-A745-ED3C91743B54}" type="parTrans" cxnId="{AFBF5E0D-CD04-475E-9B26-61228E2A68A3}">
      <dgm:prSet/>
      <dgm:spPr/>
      <dgm:t>
        <a:bodyPr/>
        <a:lstStyle/>
        <a:p>
          <a:endParaRPr lang="en-US"/>
        </a:p>
      </dgm:t>
    </dgm:pt>
    <dgm:pt modelId="{BF2EBD29-04BD-4E7B-B9C2-BAA97A93877D}" type="sibTrans" cxnId="{AFBF5E0D-CD04-475E-9B26-61228E2A68A3}">
      <dgm:prSet/>
      <dgm:spPr/>
      <dgm:t>
        <a:bodyPr/>
        <a:lstStyle/>
        <a:p>
          <a:endParaRPr lang="en-US"/>
        </a:p>
      </dgm:t>
    </dgm:pt>
    <dgm:pt modelId="{3161C106-7391-4A12-AF19-F064EACC9C5A}">
      <dgm:prSet/>
      <dgm:spPr/>
      <dgm:t>
        <a:bodyPr/>
        <a:lstStyle/>
        <a:p>
          <a:r>
            <a:rPr lang="en-GB"/>
            <a:t>Mental abilities and cognitive skills that enable individuals to understand complex ideas, create plans, and solve problems at a high level of abstraction.</a:t>
          </a:r>
          <a:endParaRPr lang="en-US"/>
        </a:p>
      </dgm:t>
    </dgm:pt>
    <dgm:pt modelId="{66572C66-44B8-4EA5-9238-0850F994A40D}" type="parTrans" cxnId="{A0CF2628-782E-4B43-9471-F607C64B9799}">
      <dgm:prSet/>
      <dgm:spPr/>
      <dgm:t>
        <a:bodyPr/>
        <a:lstStyle/>
        <a:p>
          <a:endParaRPr lang="en-US"/>
        </a:p>
      </dgm:t>
    </dgm:pt>
    <dgm:pt modelId="{99EE6557-A68E-489B-B202-728878878636}" type="sibTrans" cxnId="{A0CF2628-782E-4B43-9471-F607C64B9799}">
      <dgm:prSet/>
      <dgm:spPr/>
      <dgm:t>
        <a:bodyPr/>
        <a:lstStyle/>
        <a:p>
          <a:endParaRPr lang="en-US"/>
        </a:p>
      </dgm:t>
    </dgm:pt>
    <dgm:pt modelId="{3963639D-5BC8-414E-85CC-8A806A925A00}">
      <dgm:prSet/>
      <dgm:spPr/>
      <dgm:t>
        <a:bodyPr/>
        <a:lstStyle/>
        <a:p>
          <a:pPr>
            <a:defRPr b="1"/>
          </a:pPr>
          <a:r>
            <a:rPr lang="en-GB"/>
            <a:t>Human Attributes </a:t>
          </a:r>
          <a:endParaRPr lang="en-US"/>
        </a:p>
      </dgm:t>
    </dgm:pt>
    <dgm:pt modelId="{15AC1FEB-8663-4606-BA91-742688CE894C}" type="parTrans" cxnId="{B51337D0-79DD-4F28-A969-F0DDF8397BF5}">
      <dgm:prSet/>
      <dgm:spPr/>
      <dgm:t>
        <a:bodyPr/>
        <a:lstStyle/>
        <a:p>
          <a:endParaRPr lang="en-US"/>
        </a:p>
      </dgm:t>
    </dgm:pt>
    <dgm:pt modelId="{7D2F3002-6998-4C24-B6E2-55DFC43C7EA7}" type="sibTrans" cxnId="{B51337D0-79DD-4F28-A969-F0DDF8397BF5}">
      <dgm:prSet/>
      <dgm:spPr/>
      <dgm:t>
        <a:bodyPr/>
        <a:lstStyle/>
        <a:p>
          <a:endParaRPr lang="en-US"/>
        </a:p>
      </dgm:t>
    </dgm:pt>
    <dgm:pt modelId="{92B6AF5B-03D9-4E92-978D-BA4DBBB49F95}">
      <dgm:prSet/>
      <dgm:spPr/>
      <dgm:t>
        <a:bodyPr/>
        <a:lstStyle/>
        <a:p>
          <a:r>
            <a:rPr lang="en-GB"/>
            <a:t>Combination of soft skills and personal qualities that are crucial for professional success but are not necessarily tied to any specific technical skill set.</a:t>
          </a:r>
          <a:endParaRPr lang="en-US"/>
        </a:p>
      </dgm:t>
    </dgm:pt>
    <dgm:pt modelId="{1DB531D9-48AE-44D4-88BB-1718FCB134B9}" type="parTrans" cxnId="{BADF46FB-B0AE-4A97-B418-37DE07F83775}">
      <dgm:prSet/>
      <dgm:spPr/>
      <dgm:t>
        <a:bodyPr/>
        <a:lstStyle/>
        <a:p>
          <a:endParaRPr lang="en-US"/>
        </a:p>
      </dgm:t>
    </dgm:pt>
    <dgm:pt modelId="{AE99A4D2-B377-47DA-AE2E-13BE21EBC434}" type="sibTrans" cxnId="{BADF46FB-B0AE-4A97-B418-37DE07F83775}">
      <dgm:prSet/>
      <dgm:spPr/>
      <dgm:t>
        <a:bodyPr/>
        <a:lstStyle/>
        <a:p>
          <a:endParaRPr lang="en-US"/>
        </a:p>
      </dgm:t>
    </dgm:pt>
    <dgm:pt modelId="{4AAC6A33-0442-4E31-BDF0-F74ADBB79242}">
      <dgm:prSet/>
      <dgm:spPr/>
      <dgm:t>
        <a:bodyPr/>
        <a:lstStyle/>
        <a:p>
          <a:pPr>
            <a:defRPr b="1"/>
          </a:pPr>
          <a:r>
            <a:rPr lang="en-GB"/>
            <a:t>Technical attributes</a:t>
          </a:r>
          <a:endParaRPr lang="en-US"/>
        </a:p>
      </dgm:t>
    </dgm:pt>
    <dgm:pt modelId="{562FC3E1-037F-4A2D-B999-D16010C9B45D}" type="parTrans" cxnId="{30DAE961-B83D-4AA7-B177-5C9E4559666C}">
      <dgm:prSet/>
      <dgm:spPr/>
      <dgm:t>
        <a:bodyPr/>
        <a:lstStyle/>
        <a:p>
          <a:endParaRPr lang="en-US"/>
        </a:p>
      </dgm:t>
    </dgm:pt>
    <dgm:pt modelId="{13E69C56-281F-4217-BA9D-1792A1521DD5}" type="sibTrans" cxnId="{30DAE961-B83D-4AA7-B177-5C9E4559666C}">
      <dgm:prSet/>
      <dgm:spPr/>
      <dgm:t>
        <a:bodyPr/>
        <a:lstStyle/>
        <a:p>
          <a:endParaRPr lang="en-US"/>
        </a:p>
      </dgm:t>
    </dgm:pt>
    <dgm:pt modelId="{99C1D75F-ABA1-4874-93D0-08DA3538D52C}">
      <dgm:prSet/>
      <dgm:spPr/>
      <dgm:t>
        <a:bodyPr/>
        <a:lstStyle/>
        <a:p>
          <a:r>
            <a:rPr lang="en-GB"/>
            <a:t>Specific knowledge, skills, and abilities that are directly related to the technical aspects of a job or field of study.</a:t>
          </a:r>
          <a:endParaRPr lang="en-US"/>
        </a:p>
      </dgm:t>
    </dgm:pt>
    <dgm:pt modelId="{89A1EB46-BF74-4B6D-88CA-F492CA5CF9CF}" type="parTrans" cxnId="{6045B5EA-A639-48BE-9EFB-2758C35F18D8}">
      <dgm:prSet/>
      <dgm:spPr/>
      <dgm:t>
        <a:bodyPr/>
        <a:lstStyle/>
        <a:p>
          <a:endParaRPr lang="en-US"/>
        </a:p>
      </dgm:t>
    </dgm:pt>
    <dgm:pt modelId="{2B3D5D02-F966-4F45-94AC-BBBA6EB2BAD5}" type="sibTrans" cxnId="{6045B5EA-A639-48BE-9EFB-2758C35F18D8}">
      <dgm:prSet/>
      <dgm:spPr/>
      <dgm:t>
        <a:bodyPr/>
        <a:lstStyle/>
        <a:p>
          <a:endParaRPr lang="en-US"/>
        </a:p>
      </dgm:t>
    </dgm:pt>
    <dgm:pt modelId="{C6C1946C-2F8A-4C60-A09A-7A3DA32FF21A}" type="pres">
      <dgm:prSet presAssocID="{B91287EF-B75D-4B10-8776-5E1D5542D033}" presName="root" presStyleCnt="0">
        <dgm:presLayoutVars>
          <dgm:dir/>
          <dgm:resizeHandles val="exact"/>
        </dgm:presLayoutVars>
      </dgm:prSet>
      <dgm:spPr/>
    </dgm:pt>
    <dgm:pt modelId="{8A1770BD-CD1F-4235-81BD-3B0DC0D0DD42}" type="pres">
      <dgm:prSet presAssocID="{C0E3AD87-097E-4504-9D66-28457A5B3288}" presName="compNode" presStyleCnt="0"/>
      <dgm:spPr/>
    </dgm:pt>
    <dgm:pt modelId="{7E3D628B-7676-4272-A7E2-99A75E1F5E1A}" type="pres">
      <dgm:prSet presAssocID="{C0E3AD87-097E-4504-9D66-28457A5B32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FFAF726-1D37-4BF1-A9D1-9655ACF977DD}" type="pres">
      <dgm:prSet presAssocID="{C0E3AD87-097E-4504-9D66-28457A5B3288}" presName="iconSpace" presStyleCnt="0"/>
      <dgm:spPr/>
    </dgm:pt>
    <dgm:pt modelId="{8E841332-8982-429F-BDE6-4901B6A2B861}" type="pres">
      <dgm:prSet presAssocID="{C0E3AD87-097E-4504-9D66-28457A5B3288}" presName="parTx" presStyleLbl="revTx" presStyleIdx="0" presStyleCnt="6">
        <dgm:presLayoutVars>
          <dgm:chMax val="0"/>
          <dgm:chPref val="0"/>
        </dgm:presLayoutVars>
      </dgm:prSet>
      <dgm:spPr/>
    </dgm:pt>
    <dgm:pt modelId="{3F6382CB-D1AB-4220-999B-FBE9D2708405}" type="pres">
      <dgm:prSet presAssocID="{C0E3AD87-097E-4504-9D66-28457A5B3288}" presName="txSpace" presStyleCnt="0"/>
      <dgm:spPr/>
    </dgm:pt>
    <dgm:pt modelId="{5D245B4F-C910-4A9B-ADC2-CB6C4BCEA4E5}" type="pres">
      <dgm:prSet presAssocID="{C0E3AD87-097E-4504-9D66-28457A5B3288}" presName="desTx" presStyleLbl="revTx" presStyleIdx="1" presStyleCnt="6">
        <dgm:presLayoutVars/>
      </dgm:prSet>
      <dgm:spPr/>
    </dgm:pt>
    <dgm:pt modelId="{833F8024-F5BC-4046-95EC-D02F20D751FC}" type="pres">
      <dgm:prSet presAssocID="{BF2EBD29-04BD-4E7B-B9C2-BAA97A93877D}" presName="sibTrans" presStyleCnt="0"/>
      <dgm:spPr/>
    </dgm:pt>
    <dgm:pt modelId="{B0724ACA-FB3F-4B6B-AF20-633A4ECF271E}" type="pres">
      <dgm:prSet presAssocID="{3963639D-5BC8-414E-85CC-8A806A925A00}" presName="compNode" presStyleCnt="0"/>
      <dgm:spPr/>
    </dgm:pt>
    <dgm:pt modelId="{196A49DB-549B-429A-9B86-8A4E44C1944A}" type="pres">
      <dgm:prSet presAssocID="{3963639D-5BC8-414E-85CC-8A806A925A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C7AB4155-16AD-4C89-852F-88EBB5F2506D}" type="pres">
      <dgm:prSet presAssocID="{3963639D-5BC8-414E-85CC-8A806A925A00}" presName="iconSpace" presStyleCnt="0"/>
      <dgm:spPr/>
    </dgm:pt>
    <dgm:pt modelId="{532DA59A-2F97-4597-9915-91F60458E304}" type="pres">
      <dgm:prSet presAssocID="{3963639D-5BC8-414E-85CC-8A806A925A00}" presName="parTx" presStyleLbl="revTx" presStyleIdx="2" presStyleCnt="6">
        <dgm:presLayoutVars>
          <dgm:chMax val="0"/>
          <dgm:chPref val="0"/>
        </dgm:presLayoutVars>
      </dgm:prSet>
      <dgm:spPr/>
    </dgm:pt>
    <dgm:pt modelId="{6CBB3469-2315-40C0-A603-ABD1FF0BE36C}" type="pres">
      <dgm:prSet presAssocID="{3963639D-5BC8-414E-85CC-8A806A925A00}" presName="txSpace" presStyleCnt="0"/>
      <dgm:spPr/>
    </dgm:pt>
    <dgm:pt modelId="{1F59F236-194D-46F0-A809-2238E34D2BC4}" type="pres">
      <dgm:prSet presAssocID="{3963639D-5BC8-414E-85CC-8A806A925A00}" presName="desTx" presStyleLbl="revTx" presStyleIdx="3" presStyleCnt="6">
        <dgm:presLayoutVars/>
      </dgm:prSet>
      <dgm:spPr/>
    </dgm:pt>
    <dgm:pt modelId="{B1354A91-D8E2-4475-B68E-2AC419EF40E6}" type="pres">
      <dgm:prSet presAssocID="{7D2F3002-6998-4C24-B6E2-55DFC43C7EA7}" presName="sibTrans" presStyleCnt="0"/>
      <dgm:spPr/>
    </dgm:pt>
    <dgm:pt modelId="{5D9B8554-D0A5-4500-886E-C7EF200414AD}" type="pres">
      <dgm:prSet presAssocID="{4AAC6A33-0442-4E31-BDF0-F74ADBB79242}" presName="compNode" presStyleCnt="0"/>
      <dgm:spPr/>
    </dgm:pt>
    <dgm:pt modelId="{2FC29BA9-7D63-4886-9B15-AC493CA46F51}" type="pres">
      <dgm:prSet presAssocID="{4AAC6A33-0442-4E31-BDF0-F74ADBB792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B63145B9-7984-4C74-A331-1951623D5848}" type="pres">
      <dgm:prSet presAssocID="{4AAC6A33-0442-4E31-BDF0-F74ADBB79242}" presName="iconSpace" presStyleCnt="0"/>
      <dgm:spPr/>
    </dgm:pt>
    <dgm:pt modelId="{12AC429D-B7BA-48F1-A170-AFAC988E2F43}" type="pres">
      <dgm:prSet presAssocID="{4AAC6A33-0442-4E31-BDF0-F74ADBB79242}" presName="parTx" presStyleLbl="revTx" presStyleIdx="4" presStyleCnt="6">
        <dgm:presLayoutVars>
          <dgm:chMax val="0"/>
          <dgm:chPref val="0"/>
        </dgm:presLayoutVars>
      </dgm:prSet>
      <dgm:spPr/>
    </dgm:pt>
    <dgm:pt modelId="{7C5E60A8-EA13-47AC-BD5F-3A8EB43AABA0}" type="pres">
      <dgm:prSet presAssocID="{4AAC6A33-0442-4E31-BDF0-F74ADBB79242}" presName="txSpace" presStyleCnt="0"/>
      <dgm:spPr/>
    </dgm:pt>
    <dgm:pt modelId="{6FD6B6FB-C2D0-48E4-BB19-CC960D65F910}" type="pres">
      <dgm:prSet presAssocID="{4AAC6A33-0442-4E31-BDF0-F74ADBB79242}" presName="desTx" presStyleLbl="revTx" presStyleIdx="5" presStyleCnt="6">
        <dgm:presLayoutVars/>
      </dgm:prSet>
      <dgm:spPr/>
    </dgm:pt>
  </dgm:ptLst>
  <dgm:cxnLst>
    <dgm:cxn modelId="{99246D0C-969F-4314-9838-9F6FE552E4AA}" type="presOf" srcId="{99C1D75F-ABA1-4874-93D0-08DA3538D52C}" destId="{6FD6B6FB-C2D0-48E4-BB19-CC960D65F910}" srcOrd="0" destOrd="0" presId="urn:microsoft.com/office/officeart/2018/2/layout/IconLabelDescriptionList"/>
    <dgm:cxn modelId="{AFBF5E0D-CD04-475E-9B26-61228E2A68A3}" srcId="{B91287EF-B75D-4B10-8776-5E1D5542D033}" destId="{C0E3AD87-097E-4504-9D66-28457A5B3288}" srcOrd="0" destOrd="0" parTransId="{7F033FF8-602F-4A1B-A745-ED3C91743B54}" sibTransId="{BF2EBD29-04BD-4E7B-B9C2-BAA97A93877D}"/>
    <dgm:cxn modelId="{01F83114-B96B-4D13-8861-DB4346863D6A}" type="presOf" srcId="{4AAC6A33-0442-4E31-BDF0-F74ADBB79242}" destId="{12AC429D-B7BA-48F1-A170-AFAC988E2F43}" srcOrd="0" destOrd="0" presId="urn:microsoft.com/office/officeart/2018/2/layout/IconLabelDescriptionList"/>
    <dgm:cxn modelId="{4B2E401A-AD58-42E7-BDE1-30FC48F638E2}" type="presOf" srcId="{C0E3AD87-097E-4504-9D66-28457A5B3288}" destId="{8E841332-8982-429F-BDE6-4901B6A2B861}" srcOrd="0" destOrd="0" presId="urn:microsoft.com/office/officeart/2018/2/layout/IconLabelDescriptionList"/>
    <dgm:cxn modelId="{A0CF2628-782E-4B43-9471-F607C64B9799}" srcId="{C0E3AD87-097E-4504-9D66-28457A5B3288}" destId="{3161C106-7391-4A12-AF19-F064EACC9C5A}" srcOrd="0" destOrd="0" parTransId="{66572C66-44B8-4EA5-9238-0850F994A40D}" sibTransId="{99EE6557-A68E-489B-B202-728878878636}"/>
    <dgm:cxn modelId="{81FBA02F-EA53-4F2A-B7D7-8AE5A3C0DB76}" type="presOf" srcId="{3963639D-5BC8-414E-85CC-8A806A925A00}" destId="{532DA59A-2F97-4597-9915-91F60458E304}" srcOrd="0" destOrd="0" presId="urn:microsoft.com/office/officeart/2018/2/layout/IconLabelDescriptionList"/>
    <dgm:cxn modelId="{30DAE961-B83D-4AA7-B177-5C9E4559666C}" srcId="{B91287EF-B75D-4B10-8776-5E1D5542D033}" destId="{4AAC6A33-0442-4E31-BDF0-F74ADBB79242}" srcOrd="2" destOrd="0" parTransId="{562FC3E1-037F-4A2D-B999-D16010C9B45D}" sibTransId="{13E69C56-281F-4217-BA9D-1792A1521DD5}"/>
    <dgm:cxn modelId="{6479278A-C04F-4849-8303-721A0A919497}" type="presOf" srcId="{92B6AF5B-03D9-4E92-978D-BA4DBBB49F95}" destId="{1F59F236-194D-46F0-A809-2238E34D2BC4}" srcOrd="0" destOrd="0" presId="urn:microsoft.com/office/officeart/2018/2/layout/IconLabelDescriptionList"/>
    <dgm:cxn modelId="{7E7F8298-593C-4B8B-BD23-10998B6A1C81}" type="presOf" srcId="{3161C106-7391-4A12-AF19-F064EACC9C5A}" destId="{5D245B4F-C910-4A9B-ADC2-CB6C4BCEA4E5}" srcOrd="0" destOrd="0" presId="urn:microsoft.com/office/officeart/2018/2/layout/IconLabelDescriptionList"/>
    <dgm:cxn modelId="{B25DA59F-82BD-4BDF-AB68-3245E379E0A8}" type="presOf" srcId="{B91287EF-B75D-4B10-8776-5E1D5542D033}" destId="{C6C1946C-2F8A-4C60-A09A-7A3DA32FF21A}" srcOrd="0" destOrd="0" presId="urn:microsoft.com/office/officeart/2018/2/layout/IconLabelDescriptionList"/>
    <dgm:cxn modelId="{B51337D0-79DD-4F28-A969-F0DDF8397BF5}" srcId="{B91287EF-B75D-4B10-8776-5E1D5542D033}" destId="{3963639D-5BC8-414E-85CC-8A806A925A00}" srcOrd="1" destOrd="0" parTransId="{15AC1FEB-8663-4606-BA91-742688CE894C}" sibTransId="{7D2F3002-6998-4C24-B6E2-55DFC43C7EA7}"/>
    <dgm:cxn modelId="{6045B5EA-A639-48BE-9EFB-2758C35F18D8}" srcId="{4AAC6A33-0442-4E31-BDF0-F74ADBB79242}" destId="{99C1D75F-ABA1-4874-93D0-08DA3538D52C}" srcOrd="0" destOrd="0" parTransId="{89A1EB46-BF74-4B6D-88CA-F492CA5CF9CF}" sibTransId="{2B3D5D02-F966-4F45-94AC-BBBA6EB2BAD5}"/>
    <dgm:cxn modelId="{BADF46FB-B0AE-4A97-B418-37DE07F83775}" srcId="{3963639D-5BC8-414E-85CC-8A806A925A00}" destId="{92B6AF5B-03D9-4E92-978D-BA4DBBB49F95}" srcOrd="0" destOrd="0" parTransId="{1DB531D9-48AE-44D4-88BB-1718FCB134B9}" sibTransId="{AE99A4D2-B377-47DA-AE2E-13BE21EBC434}"/>
    <dgm:cxn modelId="{9FAAAB93-968F-45E7-BC0F-D393186F4CBA}" type="presParOf" srcId="{C6C1946C-2F8A-4C60-A09A-7A3DA32FF21A}" destId="{8A1770BD-CD1F-4235-81BD-3B0DC0D0DD42}" srcOrd="0" destOrd="0" presId="urn:microsoft.com/office/officeart/2018/2/layout/IconLabelDescriptionList"/>
    <dgm:cxn modelId="{023F9D05-2B24-4F06-9DA0-72C3049879A1}" type="presParOf" srcId="{8A1770BD-CD1F-4235-81BD-3B0DC0D0DD42}" destId="{7E3D628B-7676-4272-A7E2-99A75E1F5E1A}" srcOrd="0" destOrd="0" presId="urn:microsoft.com/office/officeart/2018/2/layout/IconLabelDescriptionList"/>
    <dgm:cxn modelId="{4A9AEAEC-405A-42B1-9670-BC9949D93FC8}" type="presParOf" srcId="{8A1770BD-CD1F-4235-81BD-3B0DC0D0DD42}" destId="{DFFAF726-1D37-4BF1-A9D1-9655ACF977DD}" srcOrd="1" destOrd="0" presId="urn:microsoft.com/office/officeart/2018/2/layout/IconLabelDescriptionList"/>
    <dgm:cxn modelId="{83291261-D224-4B28-9202-84628C1F10C6}" type="presParOf" srcId="{8A1770BD-CD1F-4235-81BD-3B0DC0D0DD42}" destId="{8E841332-8982-429F-BDE6-4901B6A2B861}" srcOrd="2" destOrd="0" presId="urn:microsoft.com/office/officeart/2018/2/layout/IconLabelDescriptionList"/>
    <dgm:cxn modelId="{85756A87-B1D3-41F6-A7A1-0C1BB0866277}" type="presParOf" srcId="{8A1770BD-CD1F-4235-81BD-3B0DC0D0DD42}" destId="{3F6382CB-D1AB-4220-999B-FBE9D2708405}" srcOrd="3" destOrd="0" presId="urn:microsoft.com/office/officeart/2018/2/layout/IconLabelDescriptionList"/>
    <dgm:cxn modelId="{A088A16C-8067-430E-9032-C5874B575893}" type="presParOf" srcId="{8A1770BD-CD1F-4235-81BD-3B0DC0D0DD42}" destId="{5D245B4F-C910-4A9B-ADC2-CB6C4BCEA4E5}" srcOrd="4" destOrd="0" presId="urn:microsoft.com/office/officeart/2018/2/layout/IconLabelDescriptionList"/>
    <dgm:cxn modelId="{EF4C9223-C5A9-442F-B5C8-E17003C63D32}" type="presParOf" srcId="{C6C1946C-2F8A-4C60-A09A-7A3DA32FF21A}" destId="{833F8024-F5BC-4046-95EC-D02F20D751FC}" srcOrd="1" destOrd="0" presId="urn:microsoft.com/office/officeart/2018/2/layout/IconLabelDescriptionList"/>
    <dgm:cxn modelId="{257A2A30-3FA1-4FDD-BDDC-A920907682E2}" type="presParOf" srcId="{C6C1946C-2F8A-4C60-A09A-7A3DA32FF21A}" destId="{B0724ACA-FB3F-4B6B-AF20-633A4ECF271E}" srcOrd="2" destOrd="0" presId="urn:microsoft.com/office/officeart/2018/2/layout/IconLabelDescriptionList"/>
    <dgm:cxn modelId="{BB7007B3-4E3E-4978-AF44-F93C97FD4F3F}" type="presParOf" srcId="{B0724ACA-FB3F-4B6B-AF20-633A4ECF271E}" destId="{196A49DB-549B-429A-9B86-8A4E44C1944A}" srcOrd="0" destOrd="0" presId="urn:microsoft.com/office/officeart/2018/2/layout/IconLabelDescriptionList"/>
    <dgm:cxn modelId="{BBA7C60D-C45D-4165-9585-E17755376B8B}" type="presParOf" srcId="{B0724ACA-FB3F-4B6B-AF20-633A4ECF271E}" destId="{C7AB4155-16AD-4C89-852F-88EBB5F2506D}" srcOrd="1" destOrd="0" presId="urn:microsoft.com/office/officeart/2018/2/layout/IconLabelDescriptionList"/>
    <dgm:cxn modelId="{5D7A3949-C480-4D7E-B2FF-AD247E4FC96F}" type="presParOf" srcId="{B0724ACA-FB3F-4B6B-AF20-633A4ECF271E}" destId="{532DA59A-2F97-4597-9915-91F60458E304}" srcOrd="2" destOrd="0" presId="urn:microsoft.com/office/officeart/2018/2/layout/IconLabelDescriptionList"/>
    <dgm:cxn modelId="{EEC1E7E2-DA1A-441F-8701-323B8C6F6DDE}" type="presParOf" srcId="{B0724ACA-FB3F-4B6B-AF20-633A4ECF271E}" destId="{6CBB3469-2315-40C0-A603-ABD1FF0BE36C}" srcOrd="3" destOrd="0" presId="urn:microsoft.com/office/officeart/2018/2/layout/IconLabelDescriptionList"/>
    <dgm:cxn modelId="{F6F758B6-FE29-42F6-8867-10E6608D748E}" type="presParOf" srcId="{B0724ACA-FB3F-4B6B-AF20-633A4ECF271E}" destId="{1F59F236-194D-46F0-A809-2238E34D2BC4}" srcOrd="4" destOrd="0" presId="urn:microsoft.com/office/officeart/2018/2/layout/IconLabelDescriptionList"/>
    <dgm:cxn modelId="{CD393A6C-B4D6-4890-878E-F820233E49C3}" type="presParOf" srcId="{C6C1946C-2F8A-4C60-A09A-7A3DA32FF21A}" destId="{B1354A91-D8E2-4475-B68E-2AC419EF40E6}" srcOrd="3" destOrd="0" presId="urn:microsoft.com/office/officeart/2018/2/layout/IconLabelDescriptionList"/>
    <dgm:cxn modelId="{EAA68D6D-0DB1-441B-BF2B-902B635ECD3C}" type="presParOf" srcId="{C6C1946C-2F8A-4C60-A09A-7A3DA32FF21A}" destId="{5D9B8554-D0A5-4500-886E-C7EF200414AD}" srcOrd="4" destOrd="0" presId="urn:microsoft.com/office/officeart/2018/2/layout/IconLabelDescriptionList"/>
    <dgm:cxn modelId="{49380BFC-C338-4E04-AA12-2358D59B88C6}" type="presParOf" srcId="{5D9B8554-D0A5-4500-886E-C7EF200414AD}" destId="{2FC29BA9-7D63-4886-9B15-AC493CA46F51}" srcOrd="0" destOrd="0" presId="urn:microsoft.com/office/officeart/2018/2/layout/IconLabelDescriptionList"/>
    <dgm:cxn modelId="{9663AA96-414A-4757-884B-7465D2216969}" type="presParOf" srcId="{5D9B8554-D0A5-4500-886E-C7EF200414AD}" destId="{B63145B9-7984-4C74-A331-1951623D5848}" srcOrd="1" destOrd="0" presId="urn:microsoft.com/office/officeart/2018/2/layout/IconLabelDescriptionList"/>
    <dgm:cxn modelId="{8387DED5-9C35-4A83-A9FA-F8B3A250CF08}" type="presParOf" srcId="{5D9B8554-D0A5-4500-886E-C7EF200414AD}" destId="{12AC429D-B7BA-48F1-A170-AFAC988E2F43}" srcOrd="2" destOrd="0" presId="urn:microsoft.com/office/officeart/2018/2/layout/IconLabelDescriptionList"/>
    <dgm:cxn modelId="{7605A5D7-B842-4BA2-90D3-1B4D51A2946E}" type="presParOf" srcId="{5D9B8554-D0A5-4500-886E-C7EF200414AD}" destId="{7C5E60A8-EA13-47AC-BD5F-3A8EB43AABA0}" srcOrd="3" destOrd="0" presId="urn:microsoft.com/office/officeart/2018/2/layout/IconLabelDescriptionList"/>
    <dgm:cxn modelId="{415864C9-2FF3-43CE-9B35-1E094AE5DD23}" type="presParOf" srcId="{5D9B8554-D0A5-4500-886E-C7EF200414AD}" destId="{6FD6B6FB-C2D0-48E4-BB19-CC960D65F91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D628B-7676-4272-A7E2-99A75E1F5E1A}">
      <dsp:nvSpPr>
        <dsp:cNvPr id="0" name=""/>
        <dsp:cNvSpPr/>
      </dsp:nvSpPr>
      <dsp:spPr>
        <a:xfrm>
          <a:off x="393" y="498526"/>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41332-8982-429F-BDE6-4901B6A2B861}">
      <dsp:nvSpPr>
        <dsp:cNvPr id="0" name=""/>
        <dsp:cNvSpPr/>
      </dsp:nvSpPr>
      <dsp:spPr>
        <a:xfrm>
          <a:off x="393" y="17240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GB" sz="2600" kern="1200"/>
            <a:t>Conceptual Attributes </a:t>
          </a:r>
          <a:endParaRPr lang="en-US" sz="2600" kern="1200"/>
        </a:p>
      </dsp:txBody>
      <dsp:txXfrm>
        <a:off x="393" y="1724017"/>
        <a:ext cx="3138750" cy="470812"/>
      </dsp:txXfrm>
    </dsp:sp>
    <dsp:sp modelId="{5D245B4F-C910-4A9B-ADC2-CB6C4BCEA4E5}">
      <dsp:nvSpPr>
        <dsp:cNvPr id="0" name=""/>
        <dsp:cNvSpPr/>
      </dsp:nvSpPr>
      <dsp:spPr>
        <a:xfrm>
          <a:off x="393" y="2253866"/>
          <a:ext cx="3138750" cy="119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700" kern="1200"/>
            <a:t>Mental abilities and cognitive skills that enable individuals to understand complex ideas, create plans, and solve problems at a high level of abstraction.</a:t>
          </a:r>
          <a:endParaRPr lang="en-US" sz="1700" kern="1200"/>
        </a:p>
      </dsp:txBody>
      <dsp:txXfrm>
        <a:off x="393" y="2253866"/>
        <a:ext cx="3138750" cy="1196483"/>
      </dsp:txXfrm>
    </dsp:sp>
    <dsp:sp modelId="{196A49DB-549B-429A-9B86-8A4E44C1944A}">
      <dsp:nvSpPr>
        <dsp:cNvPr id="0" name=""/>
        <dsp:cNvSpPr/>
      </dsp:nvSpPr>
      <dsp:spPr>
        <a:xfrm>
          <a:off x="3688425" y="498526"/>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2DA59A-2F97-4597-9915-91F60458E304}">
      <dsp:nvSpPr>
        <dsp:cNvPr id="0" name=""/>
        <dsp:cNvSpPr/>
      </dsp:nvSpPr>
      <dsp:spPr>
        <a:xfrm>
          <a:off x="3688425" y="17240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GB" sz="2600" kern="1200"/>
            <a:t>Human Attributes </a:t>
          </a:r>
          <a:endParaRPr lang="en-US" sz="2600" kern="1200"/>
        </a:p>
      </dsp:txBody>
      <dsp:txXfrm>
        <a:off x="3688425" y="1724017"/>
        <a:ext cx="3138750" cy="470812"/>
      </dsp:txXfrm>
    </dsp:sp>
    <dsp:sp modelId="{1F59F236-194D-46F0-A809-2238E34D2BC4}">
      <dsp:nvSpPr>
        <dsp:cNvPr id="0" name=""/>
        <dsp:cNvSpPr/>
      </dsp:nvSpPr>
      <dsp:spPr>
        <a:xfrm>
          <a:off x="3688425" y="2253866"/>
          <a:ext cx="3138750" cy="119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700" kern="1200"/>
            <a:t>Combination of soft skills and personal qualities that are crucial for professional success but are not necessarily tied to any specific technical skill set.</a:t>
          </a:r>
          <a:endParaRPr lang="en-US" sz="1700" kern="1200"/>
        </a:p>
      </dsp:txBody>
      <dsp:txXfrm>
        <a:off x="3688425" y="2253866"/>
        <a:ext cx="3138750" cy="1196483"/>
      </dsp:txXfrm>
    </dsp:sp>
    <dsp:sp modelId="{2FC29BA9-7D63-4886-9B15-AC493CA46F51}">
      <dsp:nvSpPr>
        <dsp:cNvPr id="0" name=""/>
        <dsp:cNvSpPr/>
      </dsp:nvSpPr>
      <dsp:spPr>
        <a:xfrm>
          <a:off x="7376456" y="498526"/>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AC429D-B7BA-48F1-A170-AFAC988E2F43}">
      <dsp:nvSpPr>
        <dsp:cNvPr id="0" name=""/>
        <dsp:cNvSpPr/>
      </dsp:nvSpPr>
      <dsp:spPr>
        <a:xfrm>
          <a:off x="7376456" y="17240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GB" sz="2600" kern="1200"/>
            <a:t>Technical attributes</a:t>
          </a:r>
          <a:endParaRPr lang="en-US" sz="2600" kern="1200"/>
        </a:p>
      </dsp:txBody>
      <dsp:txXfrm>
        <a:off x="7376456" y="1724017"/>
        <a:ext cx="3138750" cy="470812"/>
      </dsp:txXfrm>
    </dsp:sp>
    <dsp:sp modelId="{6FD6B6FB-C2D0-48E4-BB19-CC960D65F910}">
      <dsp:nvSpPr>
        <dsp:cNvPr id="0" name=""/>
        <dsp:cNvSpPr/>
      </dsp:nvSpPr>
      <dsp:spPr>
        <a:xfrm>
          <a:off x="7376456" y="2253866"/>
          <a:ext cx="3138750" cy="119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700" kern="1200"/>
            <a:t>Specific knowledge, skills, and abilities that are directly related to the technical aspects of a job or field of study.</a:t>
          </a:r>
          <a:endParaRPr lang="en-US" sz="1700" kern="1200"/>
        </a:p>
      </dsp:txBody>
      <dsp:txXfrm>
        <a:off x="7376456" y="2253866"/>
        <a:ext cx="3138750" cy="119648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22/12/2023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22/12/2023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22/12/2023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22/12/2023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researchgate.net/publication/235296645_Graduates'_university_lecturers'_and_employers'_perceptions_towards_employability_skills?_tp=eyJjb250ZXh0Ijp7ImZpcnN0UGFnZSI6InB1YmxpY2F0aW9uIiwicGFnZSI6InB1YmxpY2F0aW9uIn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solidFill>
                  <a:srgbClr val="1C1C19"/>
                </a:solidFill>
                <a:ea typeface="+mj-lt"/>
                <a:cs typeface="+mj-lt"/>
              </a:rPr>
              <a:t>The expectations of private sector employers from new graduate employees </a:t>
            </a:r>
            <a:endParaRPr lang="en-US" dirty="0">
              <a:cs typeface="Calibri Light"/>
            </a:endParaRP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E8F3-1B6C-002E-77FC-A1949548C7AD}"/>
              </a:ext>
            </a:extLst>
          </p:cNvPr>
          <p:cNvSpPr>
            <a:spLocks noGrp="1"/>
          </p:cNvSpPr>
          <p:nvPr>
            <p:ph type="title"/>
          </p:nvPr>
        </p:nvSpPr>
        <p:spPr/>
        <p:txBody>
          <a:bodyPr>
            <a:normAutofit/>
          </a:bodyPr>
          <a:lstStyle/>
          <a:p>
            <a:r>
              <a:rPr lang="en-GB" dirty="0">
                <a:solidFill>
                  <a:srgbClr val="000000"/>
                </a:solidFill>
                <a:ea typeface="+mj-lt"/>
                <a:cs typeface="+mj-lt"/>
              </a:rPr>
              <a:t>Technical attributes </a:t>
            </a:r>
            <a:endParaRPr lang="en-US" dirty="0"/>
          </a:p>
        </p:txBody>
      </p:sp>
      <p:sp>
        <p:nvSpPr>
          <p:cNvPr id="3" name="Content Placeholder 2">
            <a:extLst>
              <a:ext uri="{FF2B5EF4-FFF2-40B4-BE49-F238E27FC236}">
                <a16:creationId xmlns:a16="http://schemas.microsoft.com/office/drawing/2014/main" id="{DAC88E1B-2681-DAA3-8D0B-161391A6F0D9}"/>
              </a:ext>
            </a:extLst>
          </p:cNvPr>
          <p:cNvSpPr>
            <a:spLocks noGrp="1"/>
          </p:cNvSpPr>
          <p:nvPr>
            <p:ph idx="1"/>
          </p:nvPr>
        </p:nvSpPr>
        <p:spPr/>
        <p:txBody>
          <a:bodyPr vert="horz" lIns="91440" tIns="45720" rIns="91440" bIns="45720" rtlCol="0" anchor="t">
            <a:normAutofit/>
          </a:bodyPr>
          <a:lstStyle/>
          <a:p>
            <a:r>
              <a:rPr lang="en-GB" dirty="0">
                <a:ea typeface="+mn-lt"/>
                <a:cs typeface="+mn-lt"/>
              </a:rPr>
              <a:t>Knowledge of Specific Disciplines</a:t>
            </a:r>
            <a:r>
              <a:rPr lang="en-GB" dirty="0">
                <a:solidFill>
                  <a:srgbClr val="000000"/>
                </a:solidFill>
                <a:ea typeface="+mn-lt"/>
                <a:cs typeface="+mn-lt"/>
              </a:rPr>
              <a:t>: </a:t>
            </a:r>
            <a:endParaRPr lang="en-GB" sz="2400" dirty="0">
              <a:solidFill>
                <a:srgbClr val="000000"/>
              </a:solidFill>
              <a:ea typeface="+mn-lt"/>
              <a:cs typeface="+mn-lt"/>
            </a:endParaRPr>
          </a:p>
          <a:p>
            <a:pPr marL="457200" lvl="1" indent="0">
              <a:buNone/>
            </a:pPr>
            <a:r>
              <a:rPr lang="en-GB" sz="2000" dirty="0">
                <a:solidFill>
                  <a:srgbClr val="000000"/>
                </a:solidFill>
                <a:ea typeface="+mn-lt"/>
                <a:cs typeface="+mn-lt"/>
              </a:rPr>
              <a:t>This includes the theoretical understanding of a field, such as computer science, engineering, finance, or biology.</a:t>
            </a:r>
            <a:endParaRPr lang="en-GB" sz="2000">
              <a:solidFill>
                <a:srgbClr val="000000"/>
              </a:solidFill>
              <a:cs typeface="Calibri" panose="020F0502020204030204"/>
            </a:endParaRPr>
          </a:p>
          <a:p>
            <a:r>
              <a:rPr lang="en-GB" dirty="0">
                <a:ea typeface="+mn-lt"/>
                <a:cs typeface="+mn-lt"/>
              </a:rPr>
              <a:t>Technical Skills</a:t>
            </a:r>
            <a:r>
              <a:rPr lang="en-GB" dirty="0">
                <a:solidFill>
                  <a:srgbClr val="000000"/>
                </a:solidFill>
                <a:ea typeface="+mn-lt"/>
                <a:cs typeface="+mn-lt"/>
              </a:rPr>
              <a:t>: </a:t>
            </a:r>
            <a:endParaRPr lang="en-GB" sz="2400" dirty="0">
              <a:solidFill>
                <a:srgbClr val="000000"/>
              </a:solidFill>
              <a:ea typeface="+mn-lt"/>
              <a:cs typeface="+mn-lt"/>
            </a:endParaRPr>
          </a:p>
          <a:p>
            <a:pPr marL="457200" lvl="1" indent="0">
              <a:buNone/>
            </a:pPr>
            <a:r>
              <a:rPr lang="en-GB" sz="2000" dirty="0">
                <a:solidFill>
                  <a:srgbClr val="000000"/>
                </a:solidFill>
                <a:ea typeface="+mn-lt"/>
                <a:cs typeface="+mn-lt"/>
              </a:rPr>
              <a:t>Practical abilities to perform specific tasks, like coding in various programming languages, operating machinery, conducting laboratory experiments, or using specialized software.</a:t>
            </a:r>
            <a:endParaRPr lang="en-GB" sz="2000">
              <a:cs typeface="Calibri"/>
            </a:endParaRPr>
          </a:p>
          <a:p>
            <a:r>
              <a:rPr lang="en-GB" dirty="0">
                <a:ea typeface="+mn-lt"/>
                <a:cs typeface="+mn-lt"/>
              </a:rPr>
              <a:t>Professional Certification</a:t>
            </a:r>
            <a:r>
              <a:rPr lang="en-GB" dirty="0">
                <a:solidFill>
                  <a:srgbClr val="000000"/>
                </a:solidFill>
                <a:ea typeface="+mn-lt"/>
                <a:cs typeface="+mn-lt"/>
              </a:rPr>
              <a:t>: </a:t>
            </a:r>
            <a:endParaRPr lang="en-GB" sz="2400" dirty="0">
              <a:solidFill>
                <a:srgbClr val="000000"/>
              </a:solidFill>
              <a:ea typeface="+mn-lt"/>
              <a:cs typeface="+mn-lt"/>
            </a:endParaRPr>
          </a:p>
          <a:p>
            <a:pPr marL="457200" lvl="1" indent="0">
              <a:buNone/>
            </a:pPr>
            <a:r>
              <a:rPr lang="en-GB" sz="2000" dirty="0">
                <a:solidFill>
                  <a:srgbClr val="000000"/>
                </a:solidFill>
                <a:ea typeface="+mn-lt"/>
                <a:cs typeface="+mn-lt"/>
              </a:rPr>
              <a:t>Possession of qualifications that attest to one’s technical competencies, like a Certified Public Accountant (CPA) for accounting or a Professional Engineer (PE) license for engineering.</a:t>
            </a:r>
            <a:endParaRPr lang="en-GB" sz="2000">
              <a:cs typeface="Calibri"/>
            </a:endParaRPr>
          </a:p>
          <a:p>
            <a:endParaRPr lang="en-GB" sz="2400" dirty="0">
              <a:cs typeface="Calibri"/>
            </a:endParaRPr>
          </a:p>
        </p:txBody>
      </p:sp>
    </p:spTree>
    <p:extLst>
      <p:ext uri="{BB962C8B-B14F-4D97-AF65-F5344CB8AC3E}">
        <p14:creationId xmlns:p14="http://schemas.microsoft.com/office/powerpoint/2010/main" val="230192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9A43-A0D6-7208-7E21-DA9134FEA551}"/>
              </a:ext>
            </a:extLst>
          </p:cNvPr>
          <p:cNvSpPr>
            <a:spLocks noGrp="1"/>
          </p:cNvSpPr>
          <p:nvPr>
            <p:ph type="title"/>
          </p:nvPr>
        </p:nvSpPr>
        <p:spPr/>
        <p:txBody>
          <a:bodyPr/>
          <a:lstStyle/>
          <a:p>
            <a:r>
              <a:rPr lang="en-GB" dirty="0">
                <a:ea typeface="+mj-lt"/>
                <a:cs typeface="+mj-lt"/>
              </a:rPr>
              <a:t>Technical attributes</a:t>
            </a:r>
            <a:endParaRPr lang="en-US" dirty="0"/>
          </a:p>
        </p:txBody>
      </p:sp>
      <p:sp>
        <p:nvSpPr>
          <p:cNvPr id="3" name="Content Placeholder 2">
            <a:extLst>
              <a:ext uri="{FF2B5EF4-FFF2-40B4-BE49-F238E27FC236}">
                <a16:creationId xmlns:a16="http://schemas.microsoft.com/office/drawing/2014/main" id="{ACF3374F-E879-C767-A71D-AFF38560B970}"/>
              </a:ext>
            </a:extLst>
          </p:cNvPr>
          <p:cNvSpPr>
            <a:spLocks noGrp="1"/>
          </p:cNvSpPr>
          <p:nvPr>
            <p:ph idx="1"/>
          </p:nvPr>
        </p:nvSpPr>
        <p:spPr/>
        <p:txBody>
          <a:bodyPr vert="horz" lIns="91440" tIns="45720" rIns="91440" bIns="45720" rtlCol="0" anchor="t">
            <a:normAutofit/>
          </a:bodyPr>
          <a:lstStyle/>
          <a:p>
            <a:r>
              <a:rPr lang="en-GB" dirty="0">
                <a:ea typeface="+mn-lt"/>
                <a:cs typeface="+mn-lt"/>
              </a:rPr>
              <a:t>Hands-On </a:t>
            </a:r>
            <a:r>
              <a:rPr lang="en-GB" dirty="0">
                <a:solidFill>
                  <a:srgbClr val="000000"/>
                </a:solidFill>
                <a:ea typeface="+mn-lt"/>
                <a:cs typeface="+mn-lt"/>
              </a:rPr>
              <a:t>Experience: </a:t>
            </a:r>
            <a:endParaRPr lang="en-US">
              <a:solidFill>
                <a:srgbClr val="000000"/>
              </a:solidFill>
              <a:ea typeface="+mn-lt"/>
              <a:cs typeface="+mn-lt"/>
            </a:endParaRPr>
          </a:p>
          <a:p>
            <a:pPr marL="457200" lvl="1" indent="0">
              <a:buNone/>
            </a:pPr>
            <a:r>
              <a:rPr lang="en-GB" dirty="0">
                <a:solidFill>
                  <a:srgbClr val="000000"/>
                </a:solidFill>
                <a:ea typeface="+mn-lt"/>
                <a:cs typeface="+mn-lt"/>
              </a:rPr>
              <a:t>Practical experience gained through internships, laboratory work, or industry placements that give insights into the application of technical skills in real-world settings.</a:t>
            </a:r>
            <a:endParaRPr lang="en-US" dirty="0">
              <a:solidFill>
                <a:srgbClr val="000000"/>
              </a:solidFill>
              <a:ea typeface="+mn-lt"/>
              <a:cs typeface="+mn-lt"/>
            </a:endParaRPr>
          </a:p>
          <a:p>
            <a:r>
              <a:rPr lang="en-GB" dirty="0">
                <a:solidFill>
                  <a:srgbClr val="000000"/>
                </a:solidFill>
                <a:ea typeface="+mn-lt"/>
                <a:cs typeface="+mn-lt"/>
              </a:rPr>
              <a:t>Adaptability to Technological Change: </a:t>
            </a:r>
          </a:p>
          <a:p>
            <a:pPr marL="457200" lvl="1" indent="0">
              <a:buNone/>
            </a:pPr>
            <a:r>
              <a:rPr lang="en-GB" dirty="0">
                <a:solidFill>
                  <a:srgbClr val="000000"/>
                </a:solidFill>
                <a:ea typeface="+mn-lt"/>
                <a:cs typeface="+mn-lt"/>
              </a:rPr>
              <a:t>The ability to learn and adapt to new technologies and methodologies as they emerge in a field.</a:t>
            </a:r>
            <a:endParaRPr lang="en-GB" dirty="0">
              <a:cs typeface="Calibri"/>
            </a:endParaRPr>
          </a:p>
          <a:p>
            <a:r>
              <a:rPr lang="en-GB" dirty="0">
                <a:solidFill>
                  <a:srgbClr val="000000"/>
                </a:solidFill>
                <a:ea typeface="+mn-lt"/>
                <a:cs typeface="+mn-lt"/>
              </a:rPr>
              <a:t>Project Management: </a:t>
            </a:r>
          </a:p>
          <a:p>
            <a:pPr marL="457200" lvl="1" indent="0">
              <a:buNone/>
            </a:pPr>
            <a:r>
              <a:rPr lang="en-GB" dirty="0">
                <a:solidFill>
                  <a:srgbClr val="000000"/>
                </a:solidFill>
                <a:ea typeface="+mn-lt"/>
                <a:cs typeface="+mn-lt"/>
              </a:rPr>
              <a:t>Skills in planning, executing, and leading projects, often involving technical tasks and teams.</a:t>
            </a:r>
            <a:endParaRPr lang="en-GB">
              <a:cs typeface="Calibri"/>
            </a:endParaRPr>
          </a:p>
        </p:txBody>
      </p:sp>
    </p:spTree>
    <p:extLst>
      <p:ext uri="{BB962C8B-B14F-4D97-AF65-F5344CB8AC3E}">
        <p14:creationId xmlns:p14="http://schemas.microsoft.com/office/powerpoint/2010/main" val="27803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8E66F-8AE9-F6C9-3C46-45210AC373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E89FD-7717-9408-0805-E778A1A58FE7}"/>
              </a:ext>
            </a:extLst>
          </p:cNvPr>
          <p:cNvSpPr>
            <a:spLocks noGrp="1"/>
          </p:cNvSpPr>
          <p:nvPr>
            <p:ph type="title"/>
          </p:nvPr>
        </p:nvSpPr>
        <p:spPr/>
        <p:txBody>
          <a:bodyPr/>
          <a:lstStyle/>
          <a:p>
            <a:r>
              <a:rPr lang="en-GB" dirty="0">
                <a:ea typeface="+mj-lt"/>
                <a:cs typeface="+mj-lt"/>
              </a:rPr>
              <a:t>Technical attributes</a:t>
            </a:r>
            <a:endParaRPr lang="en-US" dirty="0"/>
          </a:p>
        </p:txBody>
      </p:sp>
      <p:sp>
        <p:nvSpPr>
          <p:cNvPr id="3" name="Content Placeholder 2">
            <a:extLst>
              <a:ext uri="{FF2B5EF4-FFF2-40B4-BE49-F238E27FC236}">
                <a16:creationId xmlns:a16="http://schemas.microsoft.com/office/drawing/2014/main" id="{6190DAC8-432A-38F6-C0DA-83DD14565B13}"/>
              </a:ext>
            </a:extLst>
          </p:cNvPr>
          <p:cNvSpPr>
            <a:spLocks noGrp="1"/>
          </p:cNvSpPr>
          <p:nvPr>
            <p:ph idx="1"/>
          </p:nvPr>
        </p:nvSpPr>
        <p:spPr/>
        <p:txBody>
          <a:bodyPr vert="horz" lIns="91440" tIns="45720" rIns="91440" bIns="45720" rtlCol="0" anchor="t">
            <a:normAutofit/>
          </a:bodyPr>
          <a:lstStyle/>
          <a:p>
            <a:r>
              <a:rPr lang="en-GB" dirty="0">
                <a:cs typeface="Calibri"/>
              </a:rPr>
              <a:t>Analytical and Problem-Solving Skills: </a:t>
            </a:r>
          </a:p>
          <a:p>
            <a:pPr marL="457200" lvl="1" indent="0">
              <a:buNone/>
            </a:pPr>
            <a:r>
              <a:rPr lang="en-GB" dirty="0">
                <a:cs typeface="Calibri"/>
              </a:rPr>
              <a:t>The ability to apply knowledge to </a:t>
            </a:r>
            <a:r>
              <a:rPr lang="en-GB" dirty="0" err="1">
                <a:cs typeface="Calibri"/>
              </a:rPr>
              <a:t>analyze</a:t>
            </a:r>
            <a:r>
              <a:rPr lang="en-GB" dirty="0">
                <a:cs typeface="Calibri"/>
              </a:rPr>
              <a:t> problems, think critically, and devise effective solutions.</a:t>
            </a:r>
          </a:p>
          <a:p>
            <a:r>
              <a:rPr lang="en-GB" dirty="0">
                <a:cs typeface="Calibri"/>
              </a:rPr>
              <a:t>Technical Communication: </a:t>
            </a:r>
          </a:p>
          <a:p>
            <a:pPr marL="457200" lvl="1" indent="0">
              <a:buNone/>
            </a:pPr>
            <a:r>
              <a:rPr lang="en-GB" dirty="0">
                <a:cs typeface="Calibri"/>
              </a:rPr>
              <a:t>The capacity to communicate complex technical information clearly and effectively to both technical and non-technical audiences.</a:t>
            </a:r>
          </a:p>
          <a:p>
            <a:r>
              <a:rPr lang="en-GB" dirty="0">
                <a:cs typeface="Calibri"/>
              </a:rPr>
              <a:t>Industry-Specific Knowledge: </a:t>
            </a:r>
          </a:p>
          <a:p>
            <a:pPr marL="457200" lvl="1" indent="0">
              <a:buNone/>
            </a:pPr>
            <a:r>
              <a:rPr lang="en-GB" dirty="0">
                <a:cs typeface="Calibri"/>
              </a:rPr>
              <a:t>Understanding of industry standards, practices, and the regulatory environment related to a particular technical field.</a:t>
            </a:r>
          </a:p>
          <a:p>
            <a:endParaRPr lang="en-GB" dirty="0">
              <a:cs typeface="Calibri"/>
            </a:endParaRPr>
          </a:p>
        </p:txBody>
      </p:sp>
    </p:spTree>
    <p:extLst>
      <p:ext uri="{BB962C8B-B14F-4D97-AF65-F5344CB8AC3E}">
        <p14:creationId xmlns:p14="http://schemas.microsoft.com/office/powerpoint/2010/main" val="79410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8D3-57A0-B685-0865-81EE3961C580}"/>
              </a:ext>
            </a:extLst>
          </p:cNvPr>
          <p:cNvSpPr>
            <a:spLocks noGrp="1"/>
          </p:cNvSpPr>
          <p:nvPr>
            <p:ph type="title"/>
          </p:nvPr>
        </p:nvSpPr>
        <p:spPr/>
        <p:txBody>
          <a:bodyPr/>
          <a:lstStyle/>
          <a:p>
            <a:r>
              <a:rPr lang="en-GB">
                <a:cs typeface="Calibri Light"/>
              </a:rPr>
              <a:t>AAA Model </a:t>
            </a:r>
            <a:endParaRPr lang="en-GB" sz="2800">
              <a:solidFill>
                <a:srgbClr val="000000"/>
              </a:solidFill>
              <a:cs typeface="Calibri Light" panose="020F0302020204030204"/>
            </a:endParaRPr>
          </a:p>
        </p:txBody>
      </p:sp>
      <p:sp>
        <p:nvSpPr>
          <p:cNvPr id="3" name="Content Placeholder 2">
            <a:extLst>
              <a:ext uri="{FF2B5EF4-FFF2-40B4-BE49-F238E27FC236}">
                <a16:creationId xmlns:a16="http://schemas.microsoft.com/office/drawing/2014/main" id="{EABC1A58-7046-7A25-62A7-11A16E94E97A}"/>
              </a:ext>
            </a:extLst>
          </p:cNvPr>
          <p:cNvSpPr>
            <a:spLocks noGrp="1"/>
          </p:cNvSpPr>
          <p:nvPr>
            <p:ph idx="1"/>
          </p:nvPr>
        </p:nvSpPr>
        <p:spPr/>
        <p:txBody>
          <a:bodyPr vert="horz" lIns="91440" tIns="45720" rIns="91440" bIns="45720" rtlCol="0" anchor="t">
            <a:normAutofit/>
          </a:bodyPr>
          <a:lstStyle/>
          <a:p>
            <a:pPr marL="0" indent="0">
              <a:buNone/>
            </a:pPr>
            <a:r>
              <a:rPr lang="en-GB" dirty="0">
                <a:solidFill>
                  <a:srgbClr val="000000"/>
                </a:solidFill>
                <a:ea typeface="+mn-lt"/>
                <a:cs typeface="+mn-lt"/>
              </a:rPr>
              <a:t>Attitudes </a:t>
            </a:r>
            <a:endParaRPr lang="en-US"/>
          </a:p>
          <a:p>
            <a:pPr marL="800100" lvl="1" indent="-342900"/>
            <a:r>
              <a:rPr lang="en-GB" dirty="0">
                <a:solidFill>
                  <a:srgbClr val="000000"/>
                </a:solidFill>
                <a:latin typeface="Calibri"/>
                <a:cs typeface="Calibri"/>
              </a:rPr>
              <a:t>“Good Attitudes” is about person</a:t>
            </a:r>
          </a:p>
          <a:p>
            <a:pPr marL="800100" lvl="1" indent="-342900"/>
            <a:r>
              <a:rPr lang="en-GB" dirty="0">
                <a:cs typeface="Calibri"/>
              </a:rPr>
              <a:t>Qualities such as integrity, initiatives, enthusiasm, passion for work, persistence, endurance, resourcefulness </a:t>
            </a:r>
          </a:p>
          <a:p>
            <a:pPr marL="800100" lvl="1" indent="-342900"/>
            <a:r>
              <a:rPr lang="en-GB" dirty="0">
                <a:cs typeface="Calibri"/>
              </a:rPr>
              <a:t>but not merely “Yes” or “Can do” attitude. </a:t>
            </a:r>
          </a:p>
          <a:p>
            <a:pPr marL="800100" lvl="1" indent="-342900"/>
            <a:r>
              <a:rPr lang="en-GB" dirty="0">
                <a:solidFill>
                  <a:srgbClr val="000000"/>
                </a:solidFill>
                <a:latin typeface="Calibri"/>
                <a:cs typeface="Calibri"/>
              </a:rPr>
              <a:t>Attitude is something impossible to change, if not at least difficult to change.</a:t>
            </a:r>
          </a:p>
          <a:p>
            <a:pPr marL="800100" lvl="1" indent="-342900"/>
            <a:r>
              <a:rPr lang="en-GB" dirty="0">
                <a:solidFill>
                  <a:srgbClr val="000000"/>
                </a:solidFill>
                <a:latin typeface="Calibri"/>
                <a:cs typeface="Calibri"/>
              </a:rPr>
              <a:t>The attitudes have developed over a long period.</a:t>
            </a:r>
          </a:p>
          <a:p>
            <a:pPr marL="800100" lvl="1" indent="-342900"/>
            <a:endParaRPr lang="en-GB" dirty="0">
              <a:solidFill>
                <a:srgbClr val="000000"/>
              </a:solidFill>
              <a:latin typeface="Calibri"/>
              <a:cs typeface="Calibri"/>
            </a:endParaRPr>
          </a:p>
          <a:p>
            <a:pPr marL="457200" lvl="1" indent="0">
              <a:buNone/>
            </a:pPr>
            <a:endParaRPr lang="en-GB" dirty="0">
              <a:solidFill>
                <a:srgbClr val="000000"/>
              </a:solidFill>
              <a:latin typeface="Calibri"/>
              <a:cs typeface="Calibri"/>
            </a:endParaRPr>
          </a:p>
        </p:txBody>
      </p:sp>
    </p:spTree>
    <p:extLst>
      <p:ext uri="{BB962C8B-B14F-4D97-AF65-F5344CB8AC3E}">
        <p14:creationId xmlns:p14="http://schemas.microsoft.com/office/powerpoint/2010/main" val="373694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0747D-41E6-992E-D734-18B9A1D83CCC}"/>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GB" sz="2000">
                <a:ea typeface="+mn-lt"/>
                <a:cs typeface="+mn-lt"/>
              </a:rPr>
              <a:t>The research say that teaching attitudes, particularly for adults is not easy. Therefore, industries prefer to hire fresh graduates who can demonstrate right attitudes believing that they can be trained and nurtured according to the requirements of the job and the company culture. </a:t>
            </a:r>
          </a:p>
          <a:p>
            <a:endParaRPr lang="en-GB" sz="2000">
              <a:cs typeface="Calibri"/>
            </a:endParaRPr>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 shot of a row of graduates">
            <a:extLst>
              <a:ext uri="{FF2B5EF4-FFF2-40B4-BE49-F238E27FC236}">
                <a16:creationId xmlns:a16="http://schemas.microsoft.com/office/drawing/2014/main" id="{873436D7-7692-7E7C-BA1C-A5AF9E7DA43B}"/>
              </a:ext>
            </a:extLst>
          </p:cNvPr>
          <p:cNvPicPr>
            <a:picLocks noChangeAspect="1"/>
          </p:cNvPicPr>
          <p:nvPr/>
        </p:nvPicPr>
        <p:blipFill rotWithShape="1">
          <a:blip r:embed="rId2"/>
          <a:srcRect l="11243" r="19899" b="1"/>
          <a:stretch/>
        </p:blipFill>
        <p:spPr>
          <a:xfrm>
            <a:off x="5977788" y="799352"/>
            <a:ext cx="5425410" cy="5259296"/>
          </a:xfrm>
          <a:prstGeom prst="rect">
            <a:avLst/>
          </a:prstGeom>
        </p:spPr>
      </p:pic>
    </p:spTree>
    <p:extLst>
      <p:ext uri="{BB962C8B-B14F-4D97-AF65-F5344CB8AC3E}">
        <p14:creationId xmlns:p14="http://schemas.microsoft.com/office/powerpoint/2010/main" val="390910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C765-E6F5-AB3A-0DC2-906EFEF601D2}"/>
              </a:ext>
            </a:extLst>
          </p:cNvPr>
          <p:cNvSpPr>
            <a:spLocks noGrp="1"/>
          </p:cNvSpPr>
          <p:nvPr>
            <p:ph type="title"/>
          </p:nvPr>
        </p:nvSpPr>
        <p:spPr/>
        <p:txBody>
          <a:bodyPr/>
          <a:lstStyle/>
          <a:p>
            <a:r>
              <a:rPr lang="en-GB" dirty="0">
                <a:ea typeface="+mj-lt"/>
                <a:cs typeface="+mj-lt"/>
              </a:rPr>
              <a:t>AAA Model </a:t>
            </a:r>
          </a:p>
        </p:txBody>
      </p:sp>
      <p:sp>
        <p:nvSpPr>
          <p:cNvPr id="3" name="Content Placeholder 2">
            <a:extLst>
              <a:ext uri="{FF2B5EF4-FFF2-40B4-BE49-F238E27FC236}">
                <a16:creationId xmlns:a16="http://schemas.microsoft.com/office/drawing/2014/main" id="{E2F9F969-96C6-9E15-7836-9764B058AEA8}"/>
              </a:ext>
            </a:extLst>
          </p:cNvPr>
          <p:cNvSpPr>
            <a:spLocks noGrp="1"/>
          </p:cNvSpPr>
          <p:nvPr>
            <p:ph idx="1"/>
          </p:nvPr>
        </p:nvSpPr>
        <p:spPr/>
        <p:txBody>
          <a:bodyPr vert="horz" lIns="91440" tIns="45720" rIns="91440" bIns="45720" rtlCol="0" anchor="t">
            <a:normAutofit/>
          </a:bodyPr>
          <a:lstStyle/>
          <a:p>
            <a:r>
              <a:rPr lang="en-GB" b="1" dirty="0">
                <a:solidFill>
                  <a:srgbClr val="1C1C19"/>
                </a:solidFill>
                <a:ea typeface="+mn-lt"/>
                <a:cs typeface="+mn-lt"/>
              </a:rPr>
              <a:t>Ability </a:t>
            </a:r>
            <a:endParaRPr lang="en-GB">
              <a:cs typeface="Calibri" panose="020F0502020204030204"/>
            </a:endParaRPr>
          </a:p>
          <a:p>
            <a:pPr marL="457200" lvl="1" indent="0">
              <a:buNone/>
            </a:pPr>
            <a:r>
              <a:rPr lang="en-GB" dirty="0">
                <a:cs typeface="Calibri" panose="020F0502020204030204"/>
              </a:rPr>
              <a:t>Ability is all about skills and knowledge that are required to perform a particular task (s) or job. This is often discussed as “Hard Skills” and “Soft Skills”. </a:t>
            </a:r>
            <a:endParaRPr lang="en-GB" dirty="0"/>
          </a:p>
          <a:p>
            <a:pPr marL="457200" lvl="1" indent="0">
              <a:buNone/>
            </a:pPr>
            <a:endParaRPr lang="en-GB" dirty="0">
              <a:cs typeface="Calibri"/>
            </a:endParaRPr>
          </a:p>
          <a:p>
            <a:pPr marL="457200" lvl="1" indent="0">
              <a:buNone/>
            </a:pPr>
            <a:r>
              <a:rPr lang="en-GB" dirty="0">
                <a:cs typeface="Calibri"/>
              </a:rPr>
              <a:t>To perform any sort of a job or task people should have some sort of “Ability”, in other word “Capability” (physical and mental). </a:t>
            </a:r>
            <a:endParaRPr lang="en-GB" dirty="0"/>
          </a:p>
        </p:txBody>
      </p:sp>
    </p:spTree>
    <p:extLst>
      <p:ext uri="{BB962C8B-B14F-4D97-AF65-F5344CB8AC3E}">
        <p14:creationId xmlns:p14="http://schemas.microsoft.com/office/powerpoint/2010/main" val="9821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C2F-24B6-AD1C-72B8-EABCF03068A3}"/>
              </a:ext>
            </a:extLst>
          </p:cNvPr>
          <p:cNvSpPr>
            <a:spLocks noGrp="1"/>
          </p:cNvSpPr>
          <p:nvPr>
            <p:ph type="title"/>
          </p:nvPr>
        </p:nvSpPr>
        <p:spPr/>
        <p:txBody>
          <a:bodyPr/>
          <a:lstStyle/>
          <a:p>
            <a:r>
              <a:rPr lang="en-GB" dirty="0">
                <a:solidFill>
                  <a:srgbClr val="000000"/>
                </a:solidFill>
                <a:ea typeface="+mj-lt"/>
                <a:cs typeface="+mj-lt"/>
              </a:rPr>
              <a:t>AAA Model </a:t>
            </a:r>
          </a:p>
        </p:txBody>
      </p:sp>
      <p:sp>
        <p:nvSpPr>
          <p:cNvPr id="3" name="Content Placeholder 2">
            <a:extLst>
              <a:ext uri="{FF2B5EF4-FFF2-40B4-BE49-F238E27FC236}">
                <a16:creationId xmlns:a16="http://schemas.microsoft.com/office/drawing/2014/main" id="{E6AB6120-7FEE-1A8A-F947-5861229E4F65}"/>
              </a:ext>
            </a:extLst>
          </p:cNvPr>
          <p:cNvSpPr>
            <a:spLocks noGrp="1"/>
          </p:cNvSpPr>
          <p:nvPr>
            <p:ph idx="1"/>
          </p:nvPr>
        </p:nvSpPr>
        <p:spPr/>
        <p:txBody>
          <a:bodyPr vert="horz" lIns="91440" tIns="45720" rIns="91440" bIns="45720" rtlCol="0" anchor="t">
            <a:normAutofit/>
          </a:bodyPr>
          <a:lstStyle/>
          <a:p>
            <a:r>
              <a:rPr lang="en-GB" dirty="0">
                <a:cs typeface="Calibri"/>
              </a:rPr>
              <a:t>Application </a:t>
            </a:r>
          </a:p>
          <a:p>
            <a:pPr marL="457200" lvl="1" indent="0">
              <a:buNone/>
            </a:pPr>
            <a:r>
              <a:rPr lang="en-GB" dirty="0">
                <a:solidFill>
                  <a:srgbClr val="000000"/>
                </a:solidFill>
                <a:latin typeface="Calibri"/>
                <a:cs typeface="Calibri"/>
              </a:rPr>
              <a:t>Application of Knowledge and Skills to overcome organizational challenges and issues is another critical area. </a:t>
            </a:r>
            <a:endParaRPr lang="en-GB">
              <a:solidFill>
                <a:srgbClr val="000000"/>
              </a:solidFill>
              <a:latin typeface="Calibri"/>
              <a:cs typeface="Calibri"/>
            </a:endParaRPr>
          </a:p>
          <a:p>
            <a:pPr marL="457200" lvl="1" indent="0">
              <a:buNone/>
            </a:pPr>
            <a:r>
              <a:rPr lang="en-GB" dirty="0">
                <a:cs typeface="Calibri"/>
              </a:rPr>
              <a:t>Combination of Attitude and </a:t>
            </a:r>
            <a:r>
              <a:rPr lang="en-GB">
                <a:cs typeface="Calibri"/>
              </a:rPr>
              <a:t>Ability</a:t>
            </a:r>
          </a:p>
          <a:p>
            <a:pPr marL="457200" lvl="1" indent="0">
              <a:buNone/>
            </a:pPr>
            <a:endParaRPr lang="en-GB" dirty="0">
              <a:cs typeface="Calibri"/>
            </a:endParaRPr>
          </a:p>
          <a:p>
            <a:pPr marL="457200" lvl="1" indent="0">
              <a:buNone/>
            </a:pPr>
            <a:r>
              <a:rPr lang="en-GB" i="1" dirty="0">
                <a:cs typeface="Calibri"/>
              </a:rPr>
              <a:t>'</a:t>
            </a:r>
            <a:r>
              <a:rPr lang="en-GB" i="1" dirty="0">
                <a:solidFill>
                  <a:srgbClr val="000000"/>
                </a:solidFill>
                <a:latin typeface="Calibri"/>
                <a:cs typeface="Calibri"/>
              </a:rPr>
              <a:t>We often hear managers’ criticisms about the fresh graduates’ lack of practical knowledge. What they mean by that is the application of </a:t>
            </a:r>
            <a:r>
              <a:rPr lang="en-GB" i="1" err="1">
                <a:solidFill>
                  <a:srgbClr val="000000"/>
                </a:solidFill>
                <a:latin typeface="Calibri"/>
                <a:cs typeface="Calibri"/>
              </a:rPr>
              <a:t>knowl</a:t>
            </a:r>
            <a:r>
              <a:rPr lang="en-GB" i="1" dirty="0">
                <a:solidFill>
                  <a:srgbClr val="000000"/>
                </a:solidFill>
                <a:latin typeface="Calibri"/>
                <a:cs typeface="Calibri"/>
              </a:rPr>
              <a:t>- edge into practical problems.'</a:t>
            </a:r>
          </a:p>
          <a:p>
            <a:pPr marL="457200" lvl="1" indent="0">
              <a:buNone/>
            </a:pPr>
            <a:endParaRPr lang="en-GB" dirty="0">
              <a:cs typeface="Calibri"/>
            </a:endParaRPr>
          </a:p>
        </p:txBody>
      </p:sp>
    </p:spTree>
    <p:extLst>
      <p:ext uri="{BB962C8B-B14F-4D97-AF65-F5344CB8AC3E}">
        <p14:creationId xmlns:p14="http://schemas.microsoft.com/office/powerpoint/2010/main" val="253619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F9D5-4071-BD7C-ACCC-2CF86505F499}"/>
              </a:ext>
            </a:extLst>
          </p:cNvPr>
          <p:cNvSpPr>
            <a:spLocks noGrp="1"/>
          </p:cNvSpPr>
          <p:nvPr>
            <p:ph type="title"/>
          </p:nvPr>
        </p:nvSpPr>
        <p:spPr/>
        <p:txBody>
          <a:bodyPr>
            <a:normAutofit/>
          </a:bodyPr>
          <a:lstStyle/>
          <a:p>
            <a:r>
              <a:rPr lang="en-GB" dirty="0">
                <a:solidFill>
                  <a:srgbClr val="000000"/>
                </a:solidFill>
                <a:ea typeface="+mj-lt"/>
                <a:cs typeface="+mj-lt"/>
              </a:rPr>
              <a:t>Graduate skills and industry needs</a:t>
            </a:r>
            <a:endParaRPr lang="en-US" dirty="0"/>
          </a:p>
        </p:txBody>
      </p:sp>
      <p:sp>
        <p:nvSpPr>
          <p:cNvPr id="3" name="Content Placeholder 2">
            <a:extLst>
              <a:ext uri="{FF2B5EF4-FFF2-40B4-BE49-F238E27FC236}">
                <a16:creationId xmlns:a16="http://schemas.microsoft.com/office/drawing/2014/main" id="{81D7B42B-4635-F890-C0C1-EFCC6714E2CC}"/>
              </a:ext>
            </a:extLst>
          </p:cNvPr>
          <p:cNvSpPr>
            <a:spLocks noGrp="1"/>
          </p:cNvSpPr>
          <p:nvPr>
            <p:ph idx="1"/>
          </p:nvPr>
        </p:nvSpPr>
        <p:spPr/>
        <p:txBody>
          <a:bodyPr vert="horz" lIns="91440" tIns="45720" rIns="91440" bIns="45720" rtlCol="0" anchor="t">
            <a:normAutofit/>
          </a:bodyPr>
          <a:lstStyle/>
          <a:p>
            <a:r>
              <a:rPr lang="en-GB" dirty="0">
                <a:solidFill>
                  <a:srgbClr val="000000"/>
                </a:solidFill>
                <a:ea typeface="+mn-lt"/>
                <a:cs typeface="+mn-lt"/>
              </a:rPr>
              <a:t>It occurs when the skills possessed by graduates do not align with what is required by employers in the workforce.</a:t>
            </a:r>
          </a:p>
          <a:p>
            <a:r>
              <a:rPr lang="en-GB" dirty="0">
                <a:solidFill>
                  <a:srgbClr val="000000"/>
                </a:solidFill>
                <a:ea typeface="+mn-lt"/>
                <a:cs typeface="+mn-lt"/>
              </a:rPr>
              <a:t>The mismatch between graduate skills and industry needs, often referred to as a "skills gap," is a pressing concern in many economies </a:t>
            </a:r>
            <a:r>
              <a:rPr lang="en-GB">
                <a:solidFill>
                  <a:srgbClr val="000000"/>
                </a:solidFill>
                <a:ea typeface="+mn-lt"/>
                <a:cs typeface="+mn-lt"/>
              </a:rPr>
              <a:t>around the world.</a:t>
            </a:r>
            <a:endParaRPr lang="en-GB" dirty="0">
              <a:solidFill>
                <a:srgbClr val="000000"/>
              </a:solidFill>
              <a:ea typeface="+mn-lt"/>
              <a:cs typeface="+mn-lt"/>
            </a:endParaRPr>
          </a:p>
          <a:p>
            <a:endParaRPr lang="en-GB" dirty="0">
              <a:solidFill>
                <a:srgbClr val="000000"/>
              </a:solidFill>
              <a:cs typeface="Calibri" panose="020F0502020204030204"/>
            </a:endParaRPr>
          </a:p>
          <a:p>
            <a:pPr marL="0" indent="0">
              <a:buNone/>
            </a:pPr>
            <a:endParaRPr lang="en-GB" dirty="0">
              <a:solidFill>
                <a:srgbClr val="000000"/>
              </a:solidFill>
              <a:cs typeface="Calibri" panose="020F0502020204030204"/>
            </a:endParaRPr>
          </a:p>
        </p:txBody>
      </p:sp>
    </p:spTree>
    <p:extLst>
      <p:ext uri="{BB962C8B-B14F-4D97-AF65-F5344CB8AC3E}">
        <p14:creationId xmlns:p14="http://schemas.microsoft.com/office/powerpoint/2010/main" val="193330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4D08-B56C-66BD-0147-54997A83A747}"/>
              </a:ext>
            </a:extLst>
          </p:cNvPr>
          <p:cNvSpPr>
            <a:spLocks noGrp="1"/>
          </p:cNvSpPr>
          <p:nvPr>
            <p:ph type="title"/>
          </p:nvPr>
        </p:nvSpPr>
        <p:spPr/>
        <p:txBody>
          <a:bodyPr/>
          <a:lstStyle/>
          <a:p>
            <a:r>
              <a:rPr lang="en-GB" b="1" dirty="0"/>
              <a:t>Causes of the Mismatch</a:t>
            </a:r>
            <a:endParaRPr lang="en-US" dirty="0">
              <a:cs typeface="Calibri Light"/>
            </a:endParaRPr>
          </a:p>
        </p:txBody>
      </p:sp>
      <p:sp>
        <p:nvSpPr>
          <p:cNvPr id="3" name="Content Placeholder 2">
            <a:extLst>
              <a:ext uri="{FF2B5EF4-FFF2-40B4-BE49-F238E27FC236}">
                <a16:creationId xmlns:a16="http://schemas.microsoft.com/office/drawing/2014/main" id="{4A8814BF-E9EF-F25B-E221-36F7128C256A}"/>
              </a:ext>
            </a:extLst>
          </p:cNvPr>
          <p:cNvSpPr>
            <a:spLocks noGrp="1"/>
          </p:cNvSpPr>
          <p:nvPr>
            <p:ph idx="1"/>
          </p:nvPr>
        </p:nvSpPr>
        <p:spPr/>
        <p:txBody>
          <a:bodyPr vert="horz" lIns="91440" tIns="45720" rIns="91440" bIns="45720" rtlCol="0" anchor="t">
            <a:normAutofit fontScale="92500" lnSpcReduction="20000"/>
          </a:bodyPr>
          <a:lstStyle/>
          <a:p>
            <a:r>
              <a:rPr lang="en-GB" dirty="0">
                <a:cs typeface="Calibri"/>
              </a:rPr>
              <a:t>Rapid</a:t>
            </a:r>
            <a:r>
              <a:rPr lang="en-GB" b="1" dirty="0">
                <a:cs typeface="Calibri"/>
              </a:rPr>
              <a:t> Technological Change</a:t>
            </a:r>
            <a:r>
              <a:rPr lang="en-GB" dirty="0">
                <a:cs typeface="Calibri"/>
              </a:rPr>
              <a:t>: </a:t>
            </a:r>
          </a:p>
          <a:p>
            <a:pPr marL="457200" lvl="1" indent="0">
              <a:buNone/>
            </a:pPr>
            <a:r>
              <a:rPr lang="en-GB" dirty="0">
                <a:cs typeface="Calibri"/>
              </a:rPr>
              <a:t>Technological advancements can render certain skills obsolete quickly, while higher education institutions may be slower to adapt their curricula.</a:t>
            </a:r>
            <a:endParaRPr lang="en-GB">
              <a:cs typeface="Calibri"/>
            </a:endParaRPr>
          </a:p>
          <a:p>
            <a:r>
              <a:rPr lang="en-GB" dirty="0">
                <a:cs typeface="Calibri"/>
              </a:rPr>
              <a:t>Changing</a:t>
            </a:r>
            <a:r>
              <a:rPr lang="en-GB" b="1" dirty="0">
                <a:cs typeface="Calibri"/>
              </a:rPr>
              <a:t> Business Models</a:t>
            </a:r>
            <a:r>
              <a:rPr lang="en-GB" dirty="0">
                <a:cs typeface="Calibri"/>
              </a:rPr>
              <a:t>: </a:t>
            </a:r>
          </a:p>
          <a:p>
            <a:pPr marL="457200" lvl="1" indent="0">
              <a:buNone/>
            </a:pPr>
            <a:r>
              <a:rPr lang="en-GB" dirty="0">
                <a:cs typeface="Calibri"/>
              </a:rPr>
              <a:t>As industries evolve, the types of jobs and the skill sets they require can change. Graduates may be trained for roles that are no longer in demand.</a:t>
            </a:r>
            <a:endParaRPr lang="en-GB">
              <a:cs typeface="Calibri"/>
            </a:endParaRPr>
          </a:p>
          <a:p>
            <a:r>
              <a:rPr lang="en-GB" dirty="0">
                <a:cs typeface="Calibri"/>
              </a:rPr>
              <a:t>Educational</a:t>
            </a:r>
            <a:r>
              <a:rPr lang="en-GB" b="1" dirty="0">
                <a:cs typeface="Calibri"/>
              </a:rPr>
              <a:t> Curriculum Not Aligned</a:t>
            </a:r>
            <a:r>
              <a:rPr lang="en-GB" dirty="0">
                <a:cs typeface="Calibri"/>
              </a:rPr>
              <a:t>: </a:t>
            </a:r>
          </a:p>
          <a:p>
            <a:pPr marL="457200" lvl="1" indent="0">
              <a:buNone/>
            </a:pPr>
            <a:r>
              <a:rPr lang="en-GB" dirty="0">
                <a:cs typeface="Calibri"/>
              </a:rPr>
              <a:t>There can be a disconnect between the curriculum taught in educational institutions and the practical skills needed in the real world.</a:t>
            </a:r>
            <a:endParaRPr lang="en-GB">
              <a:cs typeface="Calibri"/>
            </a:endParaRPr>
          </a:p>
          <a:p>
            <a:r>
              <a:rPr lang="en-GB" b="1" dirty="0">
                <a:cs typeface="Calibri"/>
              </a:rPr>
              <a:t>Soft </a:t>
            </a:r>
            <a:r>
              <a:rPr lang="en-GB" dirty="0">
                <a:cs typeface="Calibri"/>
              </a:rPr>
              <a:t>Skills</a:t>
            </a:r>
            <a:r>
              <a:rPr lang="en-GB" b="1" dirty="0">
                <a:cs typeface="Calibri"/>
              </a:rPr>
              <a:t> Deficit</a:t>
            </a:r>
            <a:r>
              <a:rPr lang="en-GB" dirty="0">
                <a:cs typeface="Calibri"/>
              </a:rPr>
              <a:t>: </a:t>
            </a:r>
          </a:p>
          <a:p>
            <a:pPr marL="457200" lvl="1" indent="0">
              <a:buNone/>
            </a:pPr>
            <a:r>
              <a:rPr lang="en-GB" dirty="0">
                <a:cs typeface="Calibri"/>
              </a:rPr>
              <a:t>While technical skills can be taught more straightforwardly, soft skills such as communication, teamwork, and problem-solving are not always emphasized in academic settings.</a:t>
            </a:r>
            <a:endParaRPr lang="en-GB">
              <a:cs typeface="Calibri"/>
            </a:endParaRPr>
          </a:p>
          <a:p>
            <a:endParaRPr lang="en-GB" dirty="0">
              <a:cs typeface="Calibri"/>
            </a:endParaRPr>
          </a:p>
        </p:txBody>
      </p:sp>
    </p:spTree>
    <p:extLst>
      <p:ext uri="{BB962C8B-B14F-4D97-AF65-F5344CB8AC3E}">
        <p14:creationId xmlns:p14="http://schemas.microsoft.com/office/powerpoint/2010/main" val="3352501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D69A-32F5-1964-4EA6-55959A0A2C05}"/>
              </a:ext>
            </a:extLst>
          </p:cNvPr>
          <p:cNvSpPr>
            <a:spLocks noGrp="1"/>
          </p:cNvSpPr>
          <p:nvPr>
            <p:ph type="title"/>
          </p:nvPr>
        </p:nvSpPr>
        <p:spPr/>
        <p:txBody>
          <a:bodyPr/>
          <a:lstStyle/>
          <a:p>
            <a:r>
              <a:rPr lang="en-GB" b="1" dirty="0"/>
              <a:t>Implications of the Mismatch</a:t>
            </a:r>
            <a:endParaRPr lang="en-US" dirty="0">
              <a:cs typeface="Calibri Light"/>
            </a:endParaRPr>
          </a:p>
        </p:txBody>
      </p:sp>
      <p:sp>
        <p:nvSpPr>
          <p:cNvPr id="3" name="Content Placeholder 2">
            <a:extLst>
              <a:ext uri="{FF2B5EF4-FFF2-40B4-BE49-F238E27FC236}">
                <a16:creationId xmlns:a16="http://schemas.microsoft.com/office/drawing/2014/main" id="{B0BAB8D0-DD57-0304-A016-6CC244F64843}"/>
              </a:ext>
            </a:extLst>
          </p:cNvPr>
          <p:cNvSpPr>
            <a:spLocks noGrp="1"/>
          </p:cNvSpPr>
          <p:nvPr>
            <p:ph idx="1"/>
          </p:nvPr>
        </p:nvSpPr>
        <p:spPr/>
        <p:txBody>
          <a:bodyPr vert="horz" lIns="91440" tIns="45720" rIns="91440" bIns="45720" rtlCol="0" anchor="t">
            <a:normAutofit/>
          </a:bodyPr>
          <a:lstStyle/>
          <a:p>
            <a:r>
              <a:rPr lang="en-GB" dirty="0">
                <a:cs typeface="Calibri"/>
              </a:rPr>
              <a:t>Underemployment: </a:t>
            </a:r>
          </a:p>
          <a:p>
            <a:pPr marL="457200" lvl="1" indent="0">
              <a:buNone/>
            </a:pPr>
            <a:r>
              <a:rPr lang="en-GB" dirty="0">
                <a:cs typeface="Calibri"/>
              </a:rPr>
              <a:t>Graduates may end up in jobs that do not fully utilize their skills and education, leading to dissatisfaction and a waste of resources.</a:t>
            </a:r>
          </a:p>
          <a:p>
            <a:r>
              <a:rPr lang="en-GB" dirty="0">
                <a:cs typeface="Calibri"/>
              </a:rPr>
              <a:t>Skill Shortages: </a:t>
            </a:r>
          </a:p>
          <a:p>
            <a:pPr marL="457200" lvl="1" indent="0">
              <a:buNone/>
            </a:pPr>
            <a:r>
              <a:rPr lang="en-GB" dirty="0">
                <a:cs typeface="Calibri"/>
              </a:rPr>
              <a:t>Employers may experience shortages of skilled workers in certain key areas, which can inhibit growth and innovation.</a:t>
            </a:r>
          </a:p>
          <a:p>
            <a:r>
              <a:rPr lang="en-GB" dirty="0">
                <a:cs typeface="Calibri"/>
              </a:rPr>
              <a:t>Economic Impacts: </a:t>
            </a:r>
          </a:p>
          <a:p>
            <a:pPr marL="457200" lvl="1" indent="0">
              <a:buNone/>
            </a:pPr>
            <a:r>
              <a:rPr lang="en-GB" dirty="0">
                <a:cs typeface="Calibri"/>
              </a:rPr>
              <a:t>A skills gap can lead to a less efficient </a:t>
            </a:r>
            <a:r>
              <a:rPr lang="en-GB" dirty="0" err="1">
                <a:cs typeface="Calibri"/>
              </a:rPr>
              <a:t>labor</a:t>
            </a:r>
            <a:r>
              <a:rPr lang="en-GB" dirty="0">
                <a:cs typeface="Calibri"/>
              </a:rPr>
              <a:t> market, with implications for productivity and economic growth.</a:t>
            </a:r>
          </a:p>
          <a:p>
            <a:endParaRPr lang="en-GB" dirty="0">
              <a:cs typeface="Calibri"/>
            </a:endParaRPr>
          </a:p>
        </p:txBody>
      </p:sp>
    </p:spTree>
    <p:extLst>
      <p:ext uri="{BB962C8B-B14F-4D97-AF65-F5344CB8AC3E}">
        <p14:creationId xmlns:p14="http://schemas.microsoft.com/office/powerpoint/2010/main" val="301465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B3C88-58EC-CB73-EA60-FEEA9022B372}"/>
              </a:ext>
            </a:extLst>
          </p:cNvPr>
          <p:cNvSpPr>
            <a:spLocks noGrp="1"/>
          </p:cNvSpPr>
          <p:nvPr>
            <p:ph type="title"/>
          </p:nvPr>
        </p:nvSpPr>
        <p:spPr>
          <a:xfrm>
            <a:off x="761800" y="762001"/>
            <a:ext cx="5334197" cy="1708242"/>
          </a:xfrm>
        </p:spPr>
        <p:txBody>
          <a:bodyPr anchor="ctr">
            <a:normAutofit/>
          </a:bodyPr>
          <a:lstStyle/>
          <a:p>
            <a:r>
              <a:rPr lang="en-GB" sz="4000">
                <a:cs typeface="Calibri Light"/>
              </a:rPr>
              <a:t>Introduction</a:t>
            </a:r>
            <a:endParaRPr lang="en-GB" sz="4000"/>
          </a:p>
        </p:txBody>
      </p:sp>
      <p:sp>
        <p:nvSpPr>
          <p:cNvPr id="3" name="Content Placeholder 2">
            <a:extLst>
              <a:ext uri="{FF2B5EF4-FFF2-40B4-BE49-F238E27FC236}">
                <a16:creationId xmlns:a16="http://schemas.microsoft.com/office/drawing/2014/main" id="{296918C6-1739-B22A-E320-2A433897ABE4}"/>
              </a:ext>
            </a:extLst>
          </p:cNvPr>
          <p:cNvSpPr>
            <a:spLocks noGrp="1"/>
          </p:cNvSpPr>
          <p:nvPr>
            <p:ph idx="1"/>
          </p:nvPr>
        </p:nvSpPr>
        <p:spPr>
          <a:xfrm>
            <a:off x="761800" y="2470244"/>
            <a:ext cx="6954652" cy="3769835"/>
          </a:xfrm>
        </p:spPr>
        <p:txBody>
          <a:bodyPr vert="horz" lIns="91440" tIns="45720" rIns="91440" bIns="45720" rtlCol="0" anchor="ctr">
            <a:normAutofit/>
          </a:bodyPr>
          <a:lstStyle/>
          <a:p>
            <a:r>
              <a:rPr lang="en-GB" sz="2000">
                <a:ea typeface="+mn-lt"/>
                <a:cs typeface="+mn-lt"/>
              </a:rPr>
              <a:t>Higher education has been expected as a major component that contributes to society by improving the quality of human life</a:t>
            </a:r>
            <a:endParaRPr lang="en-GB" sz="2000">
              <a:cs typeface="Calibri" panose="020F0502020204030204"/>
            </a:endParaRPr>
          </a:p>
          <a:p>
            <a:r>
              <a:rPr lang="en-GB" sz="2000">
                <a:ea typeface="+mn-lt"/>
                <a:cs typeface="+mn-lt"/>
              </a:rPr>
              <a:t>Universities already shifted and shift from pure research to the production of employable graduates in the current era</a:t>
            </a:r>
            <a:endParaRPr lang="en-GB" sz="2000">
              <a:cs typeface="Calibri" panose="020F0502020204030204"/>
            </a:endParaRPr>
          </a:p>
          <a:p>
            <a:endParaRPr lang="en-GB" sz="2000">
              <a:cs typeface="Calibri" panose="020F0502020204030204"/>
            </a:endParaRPr>
          </a:p>
          <a:p>
            <a:r>
              <a:rPr lang="en-GB" sz="2000">
                <a:ea typeface="+mn-lt"/>
                <a:cs typeface="+mn-lt"/>
              </a:rPr>
              <a:t>Graduate unemployment " is due to a mismatch between the aspirations of graduates and the employment opportunities available to them". </a:t>
            </a:r>
            <a:r>
              <a:rPr lang="en-GB" sz="2000">
                <a:ea typeface="+mn-lt"/>
                <a:cs typeface="+mn-lt"/>
                <a:hlinkClick r:id="rId2"/>
              </a:rPr>
              <a:t>Wickramasinghe (2010)</a:t>
            </a:r>
            <a:endParaRPr lang="en-GB" sz="2000">
              <a:cs typeface="Calibri"/>
              <a:hlinkClick r:id="rId2"/>
            </a:endParaRPr>
          </a:p>
          <a:p>
            <a:endParaRPr lang="en-GB" sz="2000">
              <a:cs typeface="Calibri"/>
            </a:endParaRPr>
          </a:p>
        </p:txBody>
      </p:sp>
      <p:pic>
        <p:nvPicPr>
          <p:cNvPr id="10" name="Picture 9" descr="Back shot of a row of graduates">
            <a:extLst>
              <a:ext uri="{FF2B5EF4-FFF2-40B4-BE49-F238E27FC236}">
                <a16:creationId xmlns:a16="http://schemas.microsoft.com/office/drawing/2014/main" id="{0F372106-DDE4-2072-3ED5-E97FEB5CBB6E}"/>
              </a:ext>
            </a:extLst>
          </p:cNvPr>
          <p:cNvPicPr>
            <a:picLocks noChangeAspect="1"/>
          </p:cNvPicPr>
          <p:nvPr/>
        </p:nvPicPr>
        <p:blipFill rotWithShape="1">
          <a:blip r:embed="rId3"/>
          <a:srcRect l="19843" r="28396" b="-3"/>
          <a:stretch/>
        </p:blipFill>
        <p:spPr>
          <a:xfrm>
            <a:off x="7889872" y="-1241"/>
            <a:ext cx="4302129" cy="6859241"/>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10583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C2A99-A387-4524-A039-BD74B680BBA7}"/>
              </a:ext>
            </a:extLst>
          </p:cNvPr>
          <p:cNvSpPr>
            <a:spLocks noGrp="1"/>
          </p:cNvSpPr>
          <p:nvPr>
            <p:ph type="title"/>
          </p:nvPr>
        </p:nvSpPr>
        <p:spPr>
          <a:xfrm>
            <a:off x="838200" y="365125"/>
            <a:ext cx="10515600" cy="1325563"/>
          </a:xfrm>
        </p:spPr>
        <p:txBody>
          <a:bodyPr>
            <a:normAutofit/>
          </a:bodyPr>
          <a:lstStyle/>
          <a:p>
            <a:r>
              <a:rPr lang="en-GB" sz="4200">
                <a:ea typeface="+mj-lt"/>
                <a:cs typeface="+mj-lt"/>
              </a:rPr>
              <a:t>Overview of graduate attributes desired by the private sector</a:t>
            </a:r>
            <a:endParaRPr lang="en-US" sz="4200">
              <a:ea typeface="+mj-lt"/>
              <a:cs typeface="+mj-lt"/>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2439A0A-CC4D-495C-0E34-51E06E3963EA}"/>
              </a:ext>
            </a:extLst>
          </p:cNvPr>
          <p:cNvGraphicFramePr>
            <a:graphicFrameLocks noGrp="1"/>
          </p:cNvGraphicFramePr>
          <p:nvPr>
            <p:ph idx="1"/>
            <p:extLst>
              <p:ext uri="{D42A27DB-BD31-4B8C-83A1-F6EECF244321}">
                <p14:modId xmlns:p14="http://schemas.microsoft.com/office/powerpoint/2010/main" val="361692185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845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646C-B984-8EF7-C060-FE5EDBF75145}"/>
              </a:ext>
            </a:extLst>
          </p:cNvPr>
          <p:cNvSpPr>
            <a:spLocks noGrp="1"/>
          </p:cNvSpPr>
          <p:nvPr>
            <p:ph type="title"/>
          </p:nvPr>
        </p:nvSpPr>
        <p:spPr/>
        <p:txBody>
          <a:bodyPr>
            <a:normAutofit/>
          </a:bodyPr>
          <a:lstStyle/>
          <a:p>
            <a:r>
              <a:rPr lang="en-GB" dirty="0">
                <a:ea typeface="+mj-lt"/>
                <a:cs typeface="+mj-lt"/>
              </a:rPr>
              <a:t>Conceptual Attributes</a:t>
            </a:r>
            <a:endParaRPr lang="en-US" dirty="0"/>
          </a:p>
        </p:txBody>
      </p:sp>
      <p:sp>
        <p:nvSpPr>
          <p:cNvPr id="3" name="Content Placeholder 2">
            <a:extLst>
              <a:ext uri="{FF2B5EF4-FFF2-40B4-BE49-F238E27FC236}">
                <a16:creationId xmlns:a16="http://schemas.microsoft.com/office/drawing/2014/main" id="{753F2918-305F-CB13-DA92-0EE66D0702BE}"/>
              </a:ext>
            </a:extLst>
          </p:cNvPr>
          <p:cNvSpPr>
            <a:spLocks noGrp="1"/>
          </p:cNvSpPr>
          <p:nvPr>
            <p:ph idx="1"/>
          </p:nvPr>
        </p:nvSpPr>
        <p:spPr/>
        <p:txBody>
          <a:bodyPr vert="horz" lIns="91440" tIns="45720" rIns="91440" bIns="45720" rtlCol="0" anchor="t">
            <a:noAutofit/>
          </a:bodyPr>
          <a:lstStyle/>
          <a:p>
            <a:pPr>
              <a:lnSpc>
                <a:spcPct val="100000"/>
              </a:lnSpc>
            </a:pPr>
            <a:r>
              <a:rPr lang="en-GB" dirty="0">
                <a:ea typeface="+mn-lt"/>
                <a:cs typeface="+mn-lt"/>
              </a:rPr>
              <a:t>Critical Thinking</a:t>
            </a:r>
            <a:r>
              <a:rPr lang="en-GB" dirty="0">
                <a:solidFill>
                  <a:srgbClr val="000000"/>
                </a:solidFill>
                <a:ea typeface="+mn-lt"/>
                <a:cs typeface="+mn-lt"/>
              </a:rPr>
              <a:t>: </a:t>
            </a:r>
          </a:p>
          <a:p>
            <a:pPr marL="457200" lvl="1" indent="0">
              <a:lnSpc>
                <a:spcPct val="100000"/>
              </a:lnSpc>
              <a:buNone/>
            </a:pPr>
            <a:r>
              <a:rPr lang="en-GB" dirty="0">
                <a:solidFill>
                  <a:srgbClr val="000000"/>
                </a:solidFill>
                <a:ea typeface="+mn-lt"/>
                <a:cs typeface="+mn-lt"/>
              </a:rPr>
              <a:t>The ability to </a:t>
            </a:r>
            <a:r>
              <a:rPr lang="en-GB" dirty="0" err="1">
                <a:solidFill>
                  <a:srgbClr val="000000"/>
                </a:solidFill>
                <a:ea typeface="+mn-lt"/>
                <a:cs typeface="+mn-lt"/>
              </a:rPr>
              <a:t>analyze</a:t>
            </a:r>
            <a:r>
              <a:rPr lang="en-GB" dirty="0">
                <a:solidFill>
                  <a:srgbClr val="000000"/>
                </a:solidFill>
                <a:ea typeface="+mn-lt"/>
                <a:cs typeface="+mn-lt"/>
              </a:rPr>
              <a:t> situations or statements and determine their validity or accuracy through logical reasoning.</a:t>
            </a:r>
            <a:endParaRPr lang="en-GB">
              <a:solidFill>
                <a:srgbClr val="000000"/>
              </a:solidFill>
              <a:cs typeface="Calibri" panose="020F0502020204030204"/>
            </a:endParaRPr>
          </a:p>
          <a:p>
            <a:pPr>
              <a:lnSpc>
                <a:spcPct val="100000"/>
              </a:lnSpc>
            </a:pPr>
            <a:r>
              <a:rPr lang="en-GB" dirty="0">
                <a:ea typeface="+mn-lt"/>
                <a:cs typeface="+mn-lt"/>
              </a:rPr>
              <a:t>Strategic Planning</a:t>
            </a:r>
            <a:r>
              <a:rPr lang="en-GB" dirty="0">
                <a:solidFill>
                  <a:srgbClr val="000000"/>
                </a:solidFill>
                <a:ea typeface="+mn-lt"/>
                <a:cs typeface="+mn-lt"/>
              </a:rPr>
              <a:t>:</a:t>
            </a:r>
          </a:p>
          <a:p>
            <a:pPr marL="457200" lvl="1" indent="0">
              <a:lnSpc>
                <a:spcPct val="100000"/>
              </a:lnSpc>
              <a:buNone/>
            </a:pPr>
            <a:r>
              <a:rPr lang="en-GB" dirty="0">
                <a:solidFill>
                  <a:srgbClr val="000000"/>
                </a:solidFill>
                <a:ea typeface="+mn-lt"/>
                <a:cs typeface="+mn-lt"/>
              </a:rPr>
              <a:t>The skill to develop long-term plans with a vision for future outcomes and the steps necessary to achieve them.</a:t>
            </a:r>
            <a:endParaRPr lang="en-GB">
              <a:cs typeface="Calibri" panose="020F0502020204030204"/>
            </a:endParaRPr>
          </a:p>
          <a:p>
            <a:pPr>
              <a:lnSpc>
                <a:spcPct val="100000"/>
              </a:lnSpc>
            </a:pPr>
            <a:r>
              <a:rPr lang="en-GB" dirty="0">
                <a:ea typeface="+mn-lt"/>
                <a:cs typeface="+mn-lt"/>
              </a:rPr>
              <a:t>Innovative Thinking</a:t>
            </a:r>
            <a:r>
              <a:rPr lang="en-GB" dirty="0">
                <a:solidFill>
                  <a:srgbClr val="000000"/>
                </a:solidFill>
                <a:ea typeface="+mn-lt"/>
                <a:cs typeface="+mn-lt"/>
              </a:rPr>
              <a:t>: </a:t>
            </a:r>
          </a:p>
          <a:p>
            <a:pPr marL="457200" lvl="1" indent="0">
              <a:lnSpc>
                <a:spcPct val="100000"/>
              </a:lnSpc>
              <a:buNone/>
            </a:pPr>
            <a:r>
              <a:rPr lang="en-GB" dirty="0">
                <a:solidFill>
                  <a:srgbClr val="000000"/>
                </a:solidFill>
                <a:ea typeface="+mn-lt"/>
                <a:cs typeface="+mn-lt"/>
              </a:rPr>
              <a:t>The capacity to think outside the box and generate novel ideas or solutions to problems.</a:t>
            </a:r>
            <a:endParaRPr lang="en-GB">
              <a:cs typeface="Calibri"/>
            </a:endParaRPr>
          </a:p>
          <a:p>
            <a:pPr marL="0" indent="0">
              <a:buNone/>
            </a:pPr>
            <a:endParaRPr lang="en-GB" dirty="0">
              <a:cs typeface="Calibri"/>
            </a:endParaRPr>
          </a:p>
          <a:p>
            <a:endParaRPr lang="en-GB" dirty="0">
              <a:cs typeface="Calibri"/>
            </a:endParaRPr>
          </a:p>
        </p:txBody>
      </p:sp>
    </p:spTree>
    <p:extLst>
      <p:ext uri="{BB962C8B-B14F-4D97-AF65-F5344CB8AC3E}">
        <p14:creationId xmlns:p14="http://schemas.microsoft.com/office/powerpoint/2010/main" val="414528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37C7-CB24-5ACB-EE6B-A4BB056B1BC5}"/>
              </a:ext>
            </a:extLst>
          </p:cNvPr>
          <p:cNvSpPr>
            <a:spLocks noGrp="1"/>
          </p:cNvSpPr>
          <p:nvPr>
            <p:ph type="title"/>
          </p:nvPr>
        </p:nvSpPr>
        <p:spPr/>
        <p:txBody>
          <a:bodyPr/>
          <a:lstStyle/>
          <a:p>
            <a:r>
              <a:rPr lang="en-GB" dirty="0">
                <a:ea typeface="+mj-lt"/>
                <a:cs typeface="+mj-lt"/>
              </a:rPr>
              <a:t>Conceptual Attributes</a:t>
            </a:r>
          </a:p>
        </p:txBody>
      </p:sp>
      <p:sp>
        <p:nvSpPr>
          <p:cNvPr id="3" name="Content Placeholder 2">
            <a:extLst>
              <a:ext uri="{FF2B5EF4-FFF2-40B4-BE49-F238E27FC236}">
                <a16:creationId xmlns:a16="http://schemas.microsoft.com/office/drawing/2014/main" id="{F7CEFFB7-0CBA-4F7B-F125-368256360BFC}"/>
              </a:ext>
            </a:extLst>
          </p:cNvPr>
          <p:cNvSpPr>
            <a:spLocks noGrp="1"/>
          </p:cNvSpPr>
          <p:nvPr>
            <p:ph idx="1"/>
          </p:nvPr>
        </p:nvSpPr>
        <p:spPr/>
        <p:txBody>
          <a:bodyPr vert="horz" lIns="91440" tIns="45720" rIns="91440" bIns="45720" rtlCol="0" anchor="t">
            <a:normAutofit/>
          </a:bodyPr>
          <a:lstStyle/>
          <a:p>
            <a:r>
              <a:rPr lang="en-GB" dirty="0">
                <a:latin typeface="Calibri"/>
                <a:cs typeface="Arial"/>
              </a:rPr>
              <a:t>Abstract Reasoning:  </a:t>
            </a:r>
            <a:endParaRPr lang="en-US"/>
          </a:p>
          <a:p>
            <a:pPr marL="457200" lvl="1" indent="0">
              <a:buNone/>
            </a:pPr>
            <a:r>
              <a:rPr lang="en-GB" dirty="0">
                <a:latin typeface="Calibri"/>
                <a:cs typeface="Arial"/>
              </a:rPr>
              <a:t>Our</a:t>
            </a:r>
            <a:r>
              <a:rPr lang="en-GB" dirty="0">
                <a:solidFill>
                  <a:srgbClr val="000000"/>
                </a:solidFill>
                <a:ea typeface="+mn-lt"/>
                <a:cs typeface="Arial"/>
              </a:rPr>
              <a:t> ability to quickly reason with information to solve new, unfamiliar problems, independent of any prior knowledge.</a:t>
            </a:r>
            <a:endParaRPr lang="en-GB">
              <a:cs typeface="Calibri"/>
            </a:endParaRPr>
          </a:p>
          <a:p>
            <a:r>
              <a:rPr lang="en-GB" dirty="0">
                <a:ea typeface="+mn-lt"/>
                <a:cs typeface="Arial"/>
              </a:rPr>
              <a:t>Analytical Skills</a:t>
            </a:r>
            <a:r>
              <a:rPr lang="en-GB" dirty="0">
                <a:solidFill>
                  <a:srgbClr val="000000"/>
                </a:solidFill>
                <a:ea typeface="+mn-lt"/>
                <a:cs typeface="Arial"/>
              </a:rPr>
              <a:t>: </a:t>
            </a:r>
            <a:endParaRPr lang="en-GB" dirty="0">
              <a:solidFill>
                <a:srgbClr val="000000"/>
              </a:solidFill>
              <a:ea typeface="+mn-lt"/>
              <a:cs typeface="Calibri" panose="020F0502020204030204"/>
            </a:endParaRPr>
          </a:p>
          <a:p>
            <a:pPr marL="457200" lvl="1" indent="0">
              <a:buNone/>
            </a:pPr>
            <a:r>
              <a:rPr lang="en-GB" dirty="0">
                <a:solidFill>
                  <a:srgbClr val="000000"/>
                </a:solidFill>
                <a:ea typeface="+mn-lt"/>
                <a:cs typeface="Arial"/>
              </a:rPr>
              <a:t>The ability to break complex information or problems into smaller parts to gain a better understanding and to form conclusions.</a:t>
            </a:r>
            <a:endParaRPr lang="en-GB">
              <a:latin typeface="Calibri"/>
              <a:cs typeface="Calibri" panose="020F0502020204030204"/>
            </a:endParaRPr>
          </a:p>
          <a:p>
            <a:r>
              <a:rPr lang="en-GB" dirty="0">
                <a:latin typeface="Calibri"/>
                <a:cs typeface="Arial"/>
              </a:rPr>
              <a:t>Decision-Making: </a:t>
            </a:r>
            <a:endParaRPr lang="en-GB">
              <a:latin typeface="Calibri"/>
              <a:cs typeface="Calibri"/>
            </a:endParaRPr>
          </a:p>
          <a:p>
            <a:pPr marL="457200" lvl="1" indent="0">
              <a:buNone/>
            </a:pPr>
            <a:r>
              <a:rPr lang="en-GB" dirty="0">
                <a:latin typeface="Calibri"/>
                <a:cs typeface="Arial"/>
              </a:rPr>
              <a:t>Evaluating different options and choosing the most appropriate course of action.</a:t>
            </a:r>
            <a:endParaRPr lang="en-GB">
              <a:latin typeface="Calibri"/>
              <a:cs typeface="Calibri"/>
            </a:endParaRPr>
          </a:p>
        </p:txBody>
      </p:sp>
    </p:spTree>
    <p:extLst>
      <p:ext uri="{BB962C8B-B14F-4D97-AF65-F5344CB8AC3E}">
        <p14:creationId xmlns:p14="http://schemas.microsoft.com/office/powerpoint/2010/main" val="423227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4320-4DC3-75EE-1657-06C299336FE2}"/>
              </a:ext>
            </a:extLst>
          </p:cNvPr>
          <p:cNvSpPr>
            <a:spLocks noGrp="1"/>
          </p:cNvSpPr>
          <p:nvPr>
            <p:ph type="title"/>
          </p:nvPr>
        </p:nvSpPr>
        <p:spPr/>
        <p:txBody>
          <a:bodyPr/>
          <a:lstStyle/>
          <a:p>
            <a:r>
              <a:rPr lang="en-GB" dirty="0">
                <a:ea typeface="+mj-lt"/>
                <a:cs typeface="+mj-lt"/>
              </a:rPr>
              <a:t>Conceptual Attributes</a:t>
            </a:r>
          </a:p>
        </p:txBody>
      </p:sp>
      <p:sp>
        <p:nvSpPr>
          <p:cNvPr id="3" name="Content Placeholder 2">
            <a:extLst>
              <a:ext uri="{FF2B5EF4-FFF2-40B4-BE49-F238E27FC236}">
                <a16:creationId xmlns:a16="http://schemas.microsoft.com/office/drawing/2014/main" id="{595EBEE1-BC2B-7B4C-D378-8E27BA1436C3}"/>
              </a:ext>
            </a:extLst>
          </p:cNvPr>
          <p:cNvSpPr>
            <a:spLocks noGrp="1"/>
          </p:cNvSpPr>
          <p:nvPr>
            <p:ph idx="1"/>
          </p:nvPr>
        </p:nvSpPr>
        <p:spPr/>
        <p:txBody>
          <a:bodyPr vert="horz" lIns="91440" tIns="45720" rIns="91440" bIns="45720" rtlCol="0" anchor="t">
            <a:normAutofit/>
          </a:bodyPr>
          <a:lstStyle/>
          <a:p>
            <a:r>
              <a:rPr lang="en-GB" dirty="0">
                <a:ea typeface="+mn-lt"/>
                <a:cs typeface="+mn-lt"/>
              </a:rPr>
              <a:t>Problem Framing</a:t>
            </a:r>
            <a:r>
              <a:rPr lang="en-GB" dirty="0">
                <a:solidFill>
                  <a:srgbClr val="000000"/>
                </a:solidFill>
                <a:ea typeface="+mn-lt"/>
                <a:cs typeface="+mn-lt"/>
              </a:rPr>
              <a:t>: </a:t>
            </a:r>
          </a:p>
          <a:p>
            <a:pPr marL="457200" lvl="1" indent="0">
              <a:buNone/>
            </a:pPr>
            <a:r>
              <a:rPr lang="en-GB" dirty="0">
                <a:solidFill>
                  <a:srgbClr val="000000"/>
                </a:solidFill>
                <a:ea typeface="+mn-lt"/>
                <a:cs typeface="+mn-lt"/>
              </a:rPr>
              <a:t>Defining the scope and nature of a problem or challenge, which is essential for effective problem-solving.</a:t>
            </a:r>
            <a:endParaRPr lang="en-GB">
              <a:solidFill>
                <a:srgbClr val="000000"/>
              </a:solidFill>
              <a:cs typeface="Calibri"/>
            </a:endParaRPr>
          </a:p>
        </p:txBody>
      </p:sp>
    </p:spTree>
    <p:extLst>
      <p:ext uri="{BB962C8B-B14F-4D97-AF65-F5344CB8AC3E}">
        <p14:creationId xmlns:p14="http://schemas.microsoft.com/office/powerpoint/2010/main" val="255565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CA7B-B7C7-36A6-6025-81D2720A4AA5}"/>
              </a:ext>
            </a:extLst>
          </p:cNvPr>
          <p:cNvSpPr>
            <a:spLocks noGrp="1"/>
          </p:cNvSpPr>
          <p:nvPr>
            <p:ph type="title"/>
          </p:nvPr>
        </p:nvSpPr>
        <p:spPr/>
        <p:txBody>
          <a:bodyPr>
            <a:normAutofit/>
          </a:bodyPr>
          <a:lstStyle/>
          <a:p>
            <a:r>
              <a:rPr lang="en-GB" dirty="0">
                <a:solidFill>
                  <a:srgbClr val="000000"/>
                </a:solidFill>
                <a:ea typeface="+mj-lt"/>
                <a:cs typeface="+mj-lt"/>
              </a:rPr>
              <a:t>Human attributes</a:t>
            </a:r>
            <a:endParaRPr lang="en-US" dirty="0"/>
          </a:p>
        </p:txBody>
      </p:sp>
      <p:sp>
        <p:nvSpPr>
          <p:cNvPr id="3" name="Content Placeholder 2">
            <a:extLst>
              <a:ext uri="{FF2B5EF4-FFF2-40B4-BE49-F238E27FC236}">
                <a16:creationId xmlns:a16="http://schemas.microsoft.com/office/drawing/2014/main" id="{BC005473-9C76-1187-36F2-2B03D602791B}"/>
              </a:ext>
            </a:extLst>
          </p:cNvPr>
          <p:cNvSpPr>
            <a:spLocks noGrp="1"/>
          </p:cNvSpPr>
          <p:nvPr>
            <p:ph idx="1"/>
          </p:nvPr>
        </p:nvSpPr>
        <p:spPr/>
        <p:txBody>
          <a:bodyPr vert="horz" lIns="91440" tIns="45720" rIns="91440" bIns="45720" rtlCol="0" anchor="t">
            <a:noAutofit/>
          </a:bodyPr>
          <a:lstStyle/>
          <a:p>
            <a:r>
              <a:rPr lang="en-GB" dirty="0">
                <a:ea typeface="+mn-lt"/>
                <a:cs typeface="+mn-lt"/>
              </a:rPr>
              <a:t>Communication Skills</a:t>
            </a:r>
            <a:r>
              <a:rPr lang="en-GB" dirty="0">
                <a:solidFill>
                  <a:srgbClr val="000000"/>
                </a:solidFill>
                <a:ea typeface="+mn-lt"/>
                <a:cs typeface="+mn-lt"/>
              </a:rPr>
              <a:t>: </a:t>
            </a:r>
          </a:p>
          <a:p>
            <a:pPr marL="457200" lvl="1" indent="0">
              <a:buNone/>
            </a:pPr>
            <a:r>
              <a:rPr lang="en-GB" dirty="0">
                <a:solidFill>
                  <a:srgbClr val="000000"/>
                </a:solidFill>
                <a:ea typeface="+mn-lt"/>
                <a:cs typeface="+mn-lt"/>
              </a:rPr>
              <a:t>The ability to clearly and effectively convey information, listen actively, and engage in productive dialogues.</a:t>
            </a:r>
            <a:endParaRPr lang="en-GB">
              <a:solidFill>
                <a:srgbClr val="000000"/>
              </a:solidFill>
              <a:cs typeface="Calibri"/>
            </a:endParaRPr>
          </a:p>
          <a:p>
            <a:r>
              <a:rPr lang="en-GB" dirty="0">
                <a:ea typeface="+mn-lt"/>
                <a:cs typeface="+mn-lt"/>
              </a:rPr>
              <a:t>Emotional Intelligence</a:t>
            </a:r>
            <a:r>
              <a:rPr lang="en-GB" dirty="0">
                <a:solidFill>
                  <a:srgbClr val="000000"/>
                </a:solidFill>
                <a:ea typeface="+mn-lt"/>
                <a:cs typeface="+mn-lt"/>
              </a:rPr>
              <a:t>: </a:t>
            </a:r>
          </a:p>
          <a:p>
            <a:pPr marL="457200" lvl="1" indent="0">
              <a:buNone/>
            </a:pPr>
            <a:r>
              <a:rPr lang="en-GB" dirty="0">
                <a:solidFill>
                  <a:srgbClr val="000000"/>
                </a:solidFill>
                <a:ea typeface="+mn-lt"/>
                <a:cs typeface="+mn-lt"/>
              </a:rPr>
              <a:t>Awareness and management of one's own emotions, as well as the ability to understand and respond to the emotions of others.</a:t>
            </a:r>
            <a:endParaRPr lang="en-GB">
              <a:cs typeface="Calibri"/>
            </a:endParaRPr>
          </a:p>
          <a:p>
            <a:r>
              <a:rPr lang="en-GB" dirty="0">
                <a:ea typeface="+mn-lt"/>
                <a:cs typeface="+mn-lt"/>
              </a:rPr>
              <a:t>Teamwork and Collaboration</a:t>
            </a:r>
            <a:r>
              <a:rPr lang="en-GB" dirty="0">
                <a:solidFill>
                  <a:srgbClr val="000000"/>
                </a:solidFill>
                <a:ea typeface="+mn-lt"/>
                <a:cs typeface="+mn-lt"/>
              </a:rPr>
              <a:t>: </a:t>
            </a:r>
          </a:p>
          <a:p>
            <a:pPr marL="457200" lvl="1" indent="0">
              <a:buNone/>
            </a:pPr>
            <a:r>
              <a:rPr lang="en-GB" dirty="0">
                <a:solidFill>
                  <a:srgbClr val="000000"/>
                </a:solidFill>
                <a:ea typeface="+mn-lt"/>
                <a:cs typeface="+mn-lt"/>
              </a:rPr>
              <a:t>The propensity to work well with others, contribute to team efforts, and manage interpersonal dynamics.</a:t>
            </a:r>
            <a:endParaRPr lang="en-GB">
              <a:cs typeface="Calibri"/>
            </a:endParaRPr>
          </a:p>
        </p:txBody>
      </p:sp>
    </p:spTree>
    <p:extLst>
      <p:ext uri="{BB962C8B-B14F-4D97-AF65-F5344CB8AC3E}">
        <p14:creationId xmlns:p14="http://schemas.microsoft.com/office/powerpoint/2010/main" val="979126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EE001-29D8-D628-A153-D3B089A4C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7686DB-C873-4B9A-0830-950D2F58918E}"/>
              </a:ext>
            </a:extLst>
          </p:cNvPr>
          <p:cNvSpPr>
            <a:spLocks noGrp="1"/>
          </p:cNvSpPr>
          <p:nvPr>
            <p:ph type="title"/>
          </p:nvPr>
        </p:nvSpPr>
        <p:spPr/>
        <p:txBody>
          <a:bodyPr>
            <a:normAutofit/>
          </a:bodyPr>
          <a:lstStyle/>
          <a:p>
            <a:r>
              <a:rPr lang="en-GB" dirty="0">
                <a:solidFill>
                  <a:srgbClr val="000000"/>
                </a:solidFill>
                <a:ea typeface="+mj-lt"/>
                <a:cs typeface="+mj-lt"/>
              </a:rPr>
              <a:t>Human attributes</a:t>
            </a:r>
            <a:endParaRPr lang="en-US" dirty="0"/>
          </a:p>
        </p:txBody>
      </p:sp>
      <p:sp>
        <p:nvSpPr>
          <p:cNvPr id="3" name="Content Placeholder 2">
            <a:extLst>
              <a:ext uri="{FF2B5EF4-FFF2-40B4-BE49-F238E27FC236}">
                <a16:creationId xmlns:a16="http://schemas.microsoft.com/office/drawing/2014/main" id="{17C2BC5F-FA20-0B16-AEE1-942F43B63C45}"/>
              </a:ext>
            </a:extLst>
          </p:cNvPr>
          <p:cNvSpPr>
            <a:spLocks noGrp="1"/>
          </p:cNvSpPr>
          <p:nvPr>
            <p:ph idx="1"/>
          </p:nvPr>
        </p:nvSpPr>
        <p:spPr/>
        <p:txBody>
          <a:bodyPr vert="horz" lIns="91440" tIns="45720" rIns="91440" bIns="45720" rtlCol="0" anchor="t">
            <a:noAutofit/>
          </a:bodyPr>
          <a:lstStyle/>
          <a:p>
            <a:r>
              <a:rPr lang="en-GB" dirty="0">
                <a:ea typeface="+mn-lt"/>
                <a:cs typeface="+mn-lt"/>
              </a:rPr>
              <a:t>Adaptability</a:t>
            </a:r>
            <a:r>
              <a:rPr lang="en-GB" dirty="0">
                <a:solidFill>
                  <a:srgbClr val="000000"/>
                </a:solidFill>
                <a:ea typeface="+mn-lt"/>
                <a:cs typeface="+mn-lt"/>
              </a:rPr>
              <a:t>: </a:t>
            </a:r>
            <a:endParaRPr lang="en-US">
              <a:solidFill>
                <a:srgbClr val="000000"/>
              </a:solidFill>
              <a:ea typeface="+mn-lt"/>
              <a:cs typeface="+mn-lt"/>
            </a:endParaRPr>
          </a:p>
          <a:p>
            <a:pPr marL="457200" lvl="1" indent="0">
              <a:buNone/>
            </a:pPr>
            <a:r>
              <a:rPr lang="en-GB" dirty="0">
                <a:solidFill>
                  <a:srgbClr val="000000"/>
                </a:solidFill>
                <a:ea typeface="+mn-lt"/>
                <a:cs typeface="+mn-lt"/>
              </a:rPr>
              <a:t>The capability to adjust to new conditions, be flexible in thinking, and respond positively to change.</a:t>
            </a:r>
            <a:endParaRPr lang="en-US">
              <a:cs typeface="Calibri"/>
            </a:endParaRPr>
          </a:p>
          <a:p>
            <a:r>
              <a:rPr lang="en-GB" dirty="0">
                <a:ea typeface="+mn-lt"/>
                <a:cs typeface="+mn-lt"/>
              </a:rPr>
              <a:t>Problem-Solving</a:t>
            </a:r>
            <a:r>
              <a:rPr lang="en-GB" dirty="0">
                <a:solidFill>
                  <a:srgbClr val="000000"/>
                </a:solidFill>
                <a:ea typeface="+mn-lt"/>
                <a:cs typeface="+mn-lt"/>
              </a:rPr>
              <a:t>: </a:t>
            </a:r>
          </a:p>
          <a:p>
            <a:pPr marL="457200" lvl="1" indent="0">
              <a:buNone/>
            </a:pPr>
            <a:r>
              <a:rPr lang="en-GB" dirty="0">
                <a:solidFill>
                  <a:srgbClr val="000000"/>
                </a:solidFill>
                <a:ea typeface="+mn-lt"/>
                <a:cs typeface="+mn-lt"/>
              </a:rPr>
              <a:t>Creative and strategic thinking skills that enable an individual to find solutions to complex issues.</a:t>
            </a:r>
            <a:endParaRPr lang="en-GB">
              <a:cs typeface="Calibri"/>
            </a:endParaRPr>
          </a:p>
          <a:p>
            <a:r>
              <a:rPr lang="en-GB" dirty="0">
                <a:ea typeface="+mn-lt"/>
                <a:cs typeface="+mn-lt"/>
              </a:rPr>
              <a:t>Leadership:</a:t>
            </a:r>
          </a:p>
          <a:p>
            <a:pPr marL="457200" lvl="1" indent="0">
              <a:buNone/>
            </a:pPr>
            <a:r>
              <a:rPr lang="en-GB" dirty="0">
                <a:ea typeface="+mn-lt"/>
                <a:cs typeface="+mn-lt"/>
              </a:rPr>
              <a:t>The</a:t>
            </a:r>
            <a:r>
              <a:rPr lang="en-GB" dirty="0">
                <a:solidFill>
                  <a:srgbClr val="000000"/>
                </a:solidFill>
                <a:ea typeface="+mn-lt"/>
                <a:cs typeface="+mn-lt"/>
              </a:rPr>
              <a:t> potential to inspire, influence, and guide others, often including the ability to delegate and empower team members.</a:t>
            </a:r>
            <a:endParaRPr lang="en-GB">
              <a:cs typeface="Calibri"/>
            </a:endParaRPr>
          </a:p>
          <a:p>
            <a:endParaRPr lang="en-GB" dirty="0">
              <a:solidFill>
                <a:srgbClr val="000000"/>
              </a:solidFill>
              <a:cs typeface="Calibri"/>
            </a:endParaRPr>
          </a:p>
        </p:txBody>
      </p:sp>
    </p:spTree>
    <p:extLst>
      <p:ext uri="{BB962C8B-B14F-4D97-AF65-F5344CB8AC3E}">
        <p14:creationId xmlns:p14="http://schemas.microsoft.com/office/powerpoint/2010/main" val="269915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CCB65-7920-B4C2-CCA5-BAB61E638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1AA241-051F-2DA1-1733-3D3C1078D9DA}"/>
              </a:ext>
            </a:extLst>
          </p:cNvPr>
          <p:cNvSpPr>
            <a:spLocks noGrp="1"/>
          </p:cNvSpPr>
          <p:nvPr>
            <p:ph type="title"/>
          </p:nvPr>
        </p:nvSpPr>
        <p:spPr/>
        <p:txBody>
          <a:bodyPr>
            <a:normAutofit/>
          </a:bodyPr>
          <a:lstStyle/>
          <a:p>
            <a:r>
              <a:rPr lang="en-GB" dirty="0">
                <a:solidFill>
                  <a:srgbClr val="000000"/>
                </a:solidFill>
                <a:ea typeface="+mj-lt"/>
                <a:cs typeface="+mj-lt"/>
              </a:rPr>
              <a:t>Human attributes</a:t>
            </a:r>
            <a:endParaRPr lang="en-US" dirty="0"/>
          </a:p>
        </p:txBody>
      </p:sp>
      <p:sp>
        <p:nvSpPr>
          <p:cNvPr id="3" name="Content Placeholder 2">
            <a:extLst>
              <a:ext uri="{FF2B5EF4-FFF2-40B4-BE49-F238E27FC236}">
                <a16:creationId xmlns:a16="http://schemas.microsoft.com/office/drawing/2014/main" id="{2FF62945-F395-184D-31AF-0A7389B33BBE}"/>
              </a:ext>
            </a:extLst>
          </p:cNvPr>
          <p:cNvSpPr>
            <a:spLocks noGrp="1"/>
          </p:cNvSpPr>
          <p:nvPr>
            <p:ph idx="1"/>
          </p:nvPr>
        </p:nvSpPr>
        <p:spPr/>
        <p:txBody>
          <a:bodyPr vert="horz" lIns="91440" tIns="45720" rIns="91440" bIns="45720" rtlCol="0" anchor="t">
            <a:noAutofit/>
          </a:bodyPr>
          <a:lstStyle/>
          <a:p>
            <a:r>
              <a:rPr lang="en-GB" dirty="0">
                <a:ea typeface="+mn-lt"/>
                <a:cs typeface="+mn-lt"/>
              </a:rPr>
              <a:t>Learning Agility</a:t>
            </a:r>
            <a:r>
              <a:rPr lang="en-GB" dirty="0">
                <a:solidFill>
                  <a:srgbClr val="000000"/>
                </a:solidFill>
                <a:ea typeface="+mn-lt"/>
                <a:cs typeface="+mn-lt"/>
              </a:rPr>
              <a:t>: </a:t>
            </a:r>
            <a:endParaRPr lang="en-US" dirty="0">
              <a:solidFill>
                <a:srgbClr val="000000"/>
              </a:solidFill>
              <a:ea typeface="+mn-lt"/>
              <a:cs typeface="+mn-lt"/>
            </a:endParaRPr>
          </a:p>
          <a:p>
            <a:pPr marL="457200" lvl="1" indent="0">
              <a:buNone/>
            </a:pPr>
            <a:r>
              <a:rPr lang="en-GB" dirty="0">
                <a:solidFill>
                  <a:srgbClr val="000000"/>
                </a:solidFill>
                <a:ea typeface="+mn-lt"/>
                <a:cs typeface="+mn-lt"/>
              </a:rPr>
              <a:t>The ability to rapidly learn new knowledge and skills, and apply them effectively in various situations.</a:t>
            </a:r>
            <a:endParaRPr lang="en-US">
              <a:solidFill>
                <a:srgbClr val="000000"/>
              </a:solidFill>
              <a:ea typeface="+mn-lt"/>
              <a:cs typeface="+mn-lt"/>
            </a:endParaRPr>
          </a:p>
          <a:p>
            <a:r>
              <a:rPr lang="en-GB" dirty="0">
                <a:ea typeface="+mn-lt"/>
                <a:cs typeface="+mn-lt"/>
              </a:rPr>
              <a:t>Customer Service Orientation</a:t>
            </a:r>
            <a:r>
              <a:rPr lang="en-GB" dirty="0">
                <a:solidFill>
                  <a:srgbClr val="000000"/>
                </a:solidFill>
                <a:ea typeface="+mn-lt"/>
                <a:cs typeface="+mn-lt"/>
              </a:rPr>
              <a:t>: </a:t>
            </a:r>
          </a:p>
          <a:p>
            <a:pPr marL="457200" lvl="1" indent="0">
              <a:buNone/>
            </a:pPr>
            <a:r>
              <a:rPr lang="en-GB" dirty="0">
                <a:solidFill>
                  <a:srgbClr val="000000"/>
                </a:solidFill>
                <a:ea typeface="+mn-lt"/>
                <a:cs typeface="+mn-lt"/>
              </a:rPr>
              <a:t>For roles that involve client interaction, the inclination to meet and exceed customer expectations.</a:t>
            </a:r>
            <a:endParaRPr lang="en-GB">
              <a:cs typeface="Calibri"/>
            </a:endParaRPr>
          </a:p>
          <a:p>
            <a:r>
              <a:rPr lang="en-GB" dirty="0">
                <a:ea typeface="+mn-lt"/>
                <a:cs typeface="+mn-lt"/>
              </a:rPr>
              <a:t>Professionalism</a:t>
            </a:r>
            <a:r>
              <a:rPr lang="en-GB" dirty="0">
                <a:solidFill>
                  <a:srgbClr val="000000"/>
                </a:solidFill>
                <a:ea typeface="+mn-lt"/>
                <a:cs typeface="+mn-lt"/>
              </a:rPr>
              <a:t>: </a:t>
            </a:r>
          </a:p>
          <a:p>
            <a:pPr marL="457200" lvl="1" indent="0">
              <a:buNone/>
            </a:pPr>
            <a:r>
              <a:rPr lang="en-GB" dirty="0">
                <a:solidFill>
                  <a:srgbClr val="000000"/>
                </a:solidFill>
                <a:ea typeface="+mn-lt"/>
                <a:cs typeface="+mn-lt"/>
              </a:rPr>
              <a:t>Displaying </a:t>
            </a:r>
            <a:r>
              <a:rPr lang="en-GB" dirty="0" err="1">
                <a:solidFill>
                  <a:srgbClr val="000000"/>
                </a:solidFill>
                <a:ea typeface="+mn-lt"/>
                <a:cs typeface="+mn-lt"/>
              </a:rPr>
              <a:t>behavior</a:t>
            </a:r>
            <a:r>
              <a:rPr lang="en-GB" dirty="0">
                <a:solidFill>
                  <a:srgbClr val="000000"/>
                </a:solidFill>
                <a:ea typeface="+mn-lt"/>
                <a:cs typeface="+mn-lt"/>
              </a:rPr>
              <a:t> that is appropriate for the workplace, including dressing suitably, communicating politely, and showing respect to colleagues and clients.</a:t>
            </a:r>
            <a:endParaRPr lang="en-GB">
              <a:cs typeface="Calibri"/>
            </a:endParaRPr>
          </a:p>
          <a:p>
            <a:endParaRPr lang="en-GB" dirty="0">
              <a:solidFill>
                <a:srgbClr val="000000"/>
              </a:solidFill>
              <a:cs typeface="Calibri"/>
            </a:endParaRPr>
          </a:p>
        </p:txBody>
      </p:sp>
    </p:spTree>
    <p:extLst>
      <p:ext uri="{BB962C8B-B14F-4D97-AF65-F5344CB8AC3E}">
        <p14:creationId xmlns:p14="http://schemas.microsoft.com/office/powerpoint/2010/main" val="1799175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The expectations of private sector employers from new graduate employees </vt:lpstr>
      <vt:lpstr>Introduction</vt:lpstr>
      <vt:lpstr>Overview of graduate attributes desired by the private sector</vt:lpstr>
      <vt:lpstr>Conceptual Attributes</vt:lpstr>
      <vt:lpstr>Conceptual Attributes</vt:lpstr>
      <vt:lpstr>Conceptual Attributes</vt:lpstr>
      <vt:lpstr>Human attributes</vt:lpstr>
      <vt:lpstr>Human attributes</vt:lpstr>
      <vt:lpstr>Human attributes</vt:lpstr>
      <vt:lpstr>Technical attributes </vt:lpstr>
      <vt:lpstr>Technical attributes</vt:lpstr>
      <vt:lpstr>Technical attributes</vt:lpstr>
      <vt:lpstr>AAA Model </vt:lpstr>
      <vt:lpstr>PowerPoint Presentation</vt:lpstr>
      <vt:lpstr>AAA Model </vt:lpstr>
      <vt:lpstr>AAA Model </vt:lpstr>
      <vt:lpstr>Graduate skills and industry needs</vt:lpstr>
      <vt:lpstr>Causes of the Mismatch</vt:lpstr>
      <vt:lpstr>Implications of the Mismatch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242</cp:revision>
  <dcterms:created xsi:type="dcterms:W3CDTF">2023-12-22T10:09:26Z</dcterms:created>
  <dcterms:modified xsi:type="dcterms:W3CDTF">2023-12-22T11:14:38Z</dcterms:modified>
</cp:coreProperties>
</file>