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78" r:id="rId7"/>
    <p:sldId id="279" r:id="rId8"/>
    <p:sldId id="262" r:id="rId9"/>
    <p:sldId id="263"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E60"/>
    <a:srgbClr val="124C5A"/>
    <a:srgbClr val="57AD94"/>
    <a:srgbClr val="2B7978"/>
    <a:srgbClr val="88BE95"/>
    <a:srgbClr val="9EC796"/>
    <a:srgbClr val="FFFFFF"/>
    <a:srgbClr val="12515A"/>
    <a:srgbClr val="2A7B83"/>
    <a:srgbClr val="2D8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35"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ECB2F-5CBD-49B9-AD87-43B0E8A872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F281E-5648-4E32-8F93-E1E5DA74E2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l="44991"/>
          <a:stretch>
            <a:fillRect/>
          </a:stretch>
        </p:blipFill>
        <p:spPr>
          <a:xfrm>
            <a:off x="5212660" y="0"/>
            <a:ext cx="6979340" cy="6858000"/>
          </a:xfrm>
          <a:custGeom>
            <a:avLst/>
            <a:gdLst>
              <a:gd name="connsiteX0" fmla="*/ 0 w 6706712"/>
              <a:gd name="connsiteY0" fmla="*/ 0 h 6590112"/>
              <a:gd name="connsiteX1" fmla="*/ 6706712 w 6706712"/>
              <a:gd name="connsiteY1" fmla="*/ 0 h 6590112"/>
              <a:gd name="connsiteX2" fmla="*/ 6706712 w 6706712"/>
              <a:gd name="connsiteY2" fmla="*/ 6590112 h 6590112"/>
              <a:gd name="connsiteX3" fmla="*/ 3567862 w 6706712"/>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6706712" h="6590112">
                <a:moveTo>
                  <a:pt x="0" y="0"/>
                </a:moveTo>
                <a:lnTo>
                  <a:pt x="6706712" y="0"/>
                </a:lnTo>
                <a:lnTo>
                  <a:pt x="6706712" y="6590112"/>
                </a:lnTo>
                <a:lnTo>
                  <a:pt x="3567862" y="6590112"/>
                </a:lnTo>
                <a:close/>
              </a:path>
            </a:pathLst>
          </a:custGeom>
        </p:spPr>
      </p:pic>
      <p:sp>
        <p:nvSpPr>
          <p:cNvPr id="12" name="文本框 1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878330" y="2280920"/>
            <a:ext cx="8435340" cy="2296160"/>
          </a:xfrm>
          <a:prstGeom prst="rect">
            <a:avLst/>
          </a:prstGeom>
          <a:noFill/>
        </p:spPr>
        <p:txBody>
          <a:bodyPr wrap="square" rtlCol="0">
            <a:noAutofit/>
          </a:bodyPr>
          <a:lstStyle/>
          <a:p>
            <a:pPr algn="ctr"/>
            <a:r>
              <a:rPr lang="zh-CN" altLang="en-US" sz="60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Functiona</a:t>
            </a:r>
            <a:r>
              <a:rPr lang="en-IN" altLang="zh-CN" sz="60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l</a:t>
            </a:r>
            <a:r>
              <a:rPr lang="zh-CN" altLang="en-US" sz="60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 Testing </a:t>
            </a:r>
            <a:endParaRPr lang="zh-CN" altLang="en-US" sz="60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endParaRPr>
          </a:p>
        </p:txBody>
      </p:sp>
      <p:pic>
        <p:nvPicPr>
          <p:cNvPr id="104" name="Picture 103"/>
          <p:cNvPicPr/>
          <p:nvPr/>
        </p:nvPicPr>
        <p:blipFill>
          <a:blip r:embed="rId2"/>
          <a:stretch>
            <a:fillRect/>
          </a:stretch>
        </p:blipFill>
        <p:spPr>
          <a:xfrm>
            <a:off x="91440" y="315595"/>
            <a:ext cx="2820035" cy="1616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fltVal val="0"/>
                                          </p:val>
                                        </p:tav>
                                        <p:tav tm="100000">
                                          <p:val>
                                            <p:strVal val="#ppt_h"/>
                                          </p:val>
                                        </p:tav>
                                      </p:tavLst>
                                    </p:anim>
                                    <p:animEffect transition="in" filter="fade">
                                      <p:cBhvr>
                                        <p:cTn id="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18757" r="40840" b="7571"/>
          <a:stretch>
            <a:fillRect/>
          </a:stretch>
        </p:blipFill>
        <p:spPr>
          <a:xfrm>
            <a:off x="5579391" y="-46494"/>
            <a:ext cx="6643606" cy="6962291"/>
          </a:xfrm>
          <a:prstGeom prst="rect">
            <a:avLst/>
          </a:prstGeom>
        </p:spPr>
      </p:pic>
      <p:sp>
        <p:nvSpPr>
          <p:cNvPr id="6" name="文本框 5"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39976" y="1204688"/>
            <a:ext cx="3858749" cy="1015663"/>
          </a:xfrm>
          <a:prstGeom prst="rect">
            <a:avLst/>
          </a:prstGeom>
          <a:noFill/>
          <a:effectLst/>
        </p:spPr>
        <p:txBody>
          <a:bodyPr wrap="none" rtlCol="0">
            <a:spAutoFit/>
          </a:bodyPr>
          <a:lstStyle/>
          <a:p>
            <a:r>
              <a:rPr lang="en-US" altLang="zh-CN" sz="6000" b="1" dirty="0" smtClean="0">
                <a:solidFill>
                  <a:srgbClr val="0C1153"/>
                </a:solidFill>
                <a:latin typeface="张海山锐线体2.0" panose="02000000000000000000" pitchFamily="2" charset="-122"/>
                <a:ea typeface="张海山锐线体2.0" panose="02000000000000000000" pitchFamily="2" charset="-122"/>
                <a:cs typeface="Kartika" panose="02020503030404060203" pitchFamily="18" charset="0"/>
              </a:rPr>
              <a:t>CONTENTS</a:t>
            </a:r>
            <a:endParaRPr lang="zh-CN" altLang="en-US" sz="2800" b="1" dirty="0" smtClean="0">
              <a:solidFill>
                <a:srgbClr val="0C115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1" name="椭圆 10"/>
          <p:cNvSpPr/>
          <p:nvPr/>
        </p:nvSpPr>
        <p:spPr>
          <a:xfrm>
            <a:off x="1021499" y="2794366"/>
            <a:ext cx="287934" cy="287934"/>
          </a:xfrm>
          <a:prstGeom prst="ellipse">
            <a:avLst/>
          </a:prstGeom>
          <a:solidFill>
            <a:srgbClr val="2D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491615" y="2675890"/>
            <a:ext cx="3679825" cy="758825"/>
          </a:xfrm>
          <a:prstGeom prst="rect">
            <a:avLst/>
          </a:prstGeom>
          <a:noFill/>
        </p:spPr>
        <p:txBody>
          <a:bodyPr wrap="square" rtlCol="0">
            <a:noAutofit/>
          </a:bodyPr>
          <a:lstStyle/>
          <a:p>
            <a:r>
              <a:rPr lang="zh-CN" altLang="en-US" sz="2000" b="1" dirty="0">
                <a:solidFill>
                  <a:srgbClr val="2D807A"/>
                </a:solidFill>
                <a:latin typeface="Arial Rounded MT Bold" panose="020F0704030504030204" charset="0"/>
                <a:ea typeface="张海山锐线体2.0" panose="02000000000000000000" pitchFamily="2" charset="-122"/>
                <a:cs typeface="Arial Rounded MT Bold" panose="020F0704030504030204" charset="0"/>
              </a:rPr>
              <a:t>What is Functional Testing?</a:t>
            </a:r>
            <a:endParaRPr lang="zh-CN" altLang="en-US" sz="2000" b="1" dirty="0">
              <a:solidFill>
                <a:srgbClr val="2D807A"/>
              </a:solidFill>
              <a:latin typeface="Arial Rounded MT Bold" panose="020F0704030504030204" charset="0"/>
              <a:ea typeface="张海山锐线体2.0" panose="02000000000000000000" pitchFamily="2" charset="-122"/>
              <a:cs typeface="Arial Rounded MT Bold" panose="020F0704030504030204" charset="0"/>
            </a:endParaRPr>
          </a:p>
        </p:txBody>
      </p:sp>
      <p:sp>
        <p:nvSpPr>
          <p:cNvPr id="16" name="椭圆 15"/>
          <p:cNvSpPr/>
          <p:nvPr/>
        </p:nvSpPr>
        <p:spPr>
          <a:xfrm>
            <a:off x="1021499" y="3655274"/>
            <a:ext cx="287934" cy="287934"/>
          </a:xfrm>
          <a:prstGeom prst="ellipse">
            <a:avLst/>
          </a:prstGeom>
          <a:solidFill>
            <a:srgbClr val="1251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491615" y="3533140"/>
            <a:ext cx="3344545" cy="550545"/>
          </a:xfrm>
          <a:prstGeom prst="rect">
            <a:avLst/>
          </a:prstGeom>
          <a:noFill/>
        </p:spPr>
        <p:txBody>
          <a:bodyPr wrap="square" rtlCol="0">
            <a:noAutofit/>
          </a:bodyPr>
          <a:lstStyle/>
          <a:p>
            <a:r>
              <a:rPr lang="zh-CN" altLang="en-US" sz="2000" b="1" dirty="0">
                <a:solidFill>
                  <a:srgbClr val="12515A"/>
                </a:solidFill>
                <a:latin typeface="Bahnschrift" panose="020B0502040204020203" charset="0"/>
                <a:ea typeface="张海山锐线体2.0" panose="02000000000000000000" pitchFamily="2" charset="-122"/>
                <a:cs typeface="Bahnschrift" panose="020B0502040204020203" charset="0"/>
                <a:sym typeface="+mn-ea"/>
              </a:rPr>
              <a:t>Functional Testing Process </a:t>
            </a:r>
            <a:endParaRPr lang="zh-CN" altLang="en-US" sz="2000" b="1" dirty="0">
              <a:solidFill>
                <a:srgbClr val="12515A"/>
              </a:solidFill>
              <a:latin typeface="Bahnschrift" panose="020B0502040204020203" charset="0"/>
              <a:ea typeface="张海山锐线体2.0" panose="02000000000000000000" pitchFamily="2" charset="-122"/>
              <a:cs typeface="Bahnschrift" panose="020B0502040204020203" charset="0"/>
            </a:endParaRPr>
          </a:p>
        </p:txBody>
      </p:sp>
      <p:sp>
        <p:nvSpPr>
          <p:cNvPr id="18" name="椭圆 17"/>
          <p:cNvSpPr/>
          <p:nvPr/>
        </p:nvSpPr>
        <p:spPr>
          <a:xfrm>
            <a:off x="1021499" y="4516182"/>
            <a:ext cx="287934" cy="287934"/>
          </a:xfrm>
          <a:prstGeom prst="ellipse">
            <a:avLst/>
          </a:prstGeom>
          <a:solidFill>
            <a:srgbClr val="2D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583055" y="4398010"/>
            <a:ext cx="3800475" cy="759460"/>
          </a:xfrm>
          <a:prstGeom prst="rect">
            <a:avLst/>
          </a:prstGeom>
          <a:noFill/>
        </p:spPr>
        <p:txBody>
          <a:bodyPr wrap="square" rtlCol="0">
            <a:noAutofit/>
          </a:bodyPr>
          <a:lstStyle/>
          <a:p>
            <a:r>
              <a:rPr lang="zh-CN" altLang="en-US" sz="2400" b="1" dirty="0">
                <a:solidFill>
                  <a:srgbClr val="2D807A"/>
                </a:solidFill>
                <a:latin typeface="Bahnschrift" panose="020B0502040204020203" charset="0"/>
                <a:ea typeface="张海山锐线体2.0" panose="02000000000000000000" pitchFamily="2" charset="-122"/>
                <a:cs typeface="Bahnschrift" panose="020B0502040204020203" charset="0"/>
              </a:rPr>
              <a:t>Type of Functional Testing Techniques</a:t>
            </a:r>
            <a:endParaRPr lang="zh-CN" altLang="en-US" sz="2400" b="1" dirty="0">
              <a:solidFill>
                <a:srgbClr val="2D807A"/>
              </a:solidFill>
              <a:latin typeface="Bahnschrift" panose="020B0502040204020203" charset="0"/>
              <a:ea typeface="张海山锐线体2.0" panose="02000000000000000000" pitchFamily="2" charset="-122"/>
              <a:cs typeface="Bahnschrif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750" fill="hold"/>
                                        <p:tgtEl>
                                          <p:spTgt spid="15"/>
                                        </p:tgtEl>
                                        <p:attrNameLst>
                                          <p:attrName>ppt_w</p:attrName>
                                        </p:attrNameLst>
                                      </p:cBhvr>
                                      <p:tavLst>
                                        <p:tav tm="0">
                                          <p:val>
                                            <p:fltVal val="0"/>
                                          </p:val>
                                        </p:tav>
                                        <p:tav tm="100000">
                                          <p:val>
                                            <p:strVal val="#ppt_w"/>
                                          </p:val>
                                        </p:tav>
                                      </p:tavLst>
                                    </p:anim>
                                    <p:anim calcmode="lin" valueType="num">
                                      <p:cBhvr>
                                        <p:cTn id="14" dur="750" fill="hold"/>
                                        <p:tgtEl>
                                          <p:spTgt spid="15"/>
                                        </p:tgtEl>
                                        <p:attrNameLst>
                                          <p:attrName>ppt_h</p:attrName>
                                        </p:attrNameLst>
                                      </p:cBhvr>
                                      <p:tavLst>
                                        <p:tav tm="0">
                                          <p:val>
                                            <p:fltVal val="0"/>
                                          </p:val>
                                        </p:tav>
                                        <p:tav tm="100000">
                                          <p:val>
                                            <p:strVal val="#ppt_h"/>
                                          </p:val>
                                        </p:tav>
                                      </p:tavLst>
                                    </p:anim>
                                    <p:animEffect transition="in" filter="fade">
                                      <p:cBhvr>
                                        <p:cTn id="15" dur="750"/>
                                        <p:tgtEl>
                                          <p:spTgt spid="15"/>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750" fill="hold"/>
                                        <p:tgtEl>
                                          <p:spTgt spid="17"/>
                                        </p:tgtEl>
                                        <p:attrNameLst>
                                          <p:attrName>ppt_w</p:attrName>
                                        </p:attrNameLst>
                                      </p:cBhvr>
                                      <p:tavLst>
                                        <p:tav tm="0">
                                          <p:val>
                                            <p:fltVal val="0"/>
                                          </p:val>
                                        </p:tav>
                                        <p:tav tm="100000">
                                          <p:val>
                                            <p:strVal val="#ppt_w"/>
                                          </p:val>
                                        </p:tav>
                                      </p:tavLst>
                                    </p:anim>
                                    <p:anim calcmode="lin" valueType="num">
                                      <p:cBhvr>
                                        <p:cTn id="20" dur="750" fill="hold"/>
                                        <p:tgtEl>
                                          <p:spTgt spid="17"/>
                                        </p:tgtEl>
                                        <p:attrNameLst>
                                          <p:attrName>ppt_h</p:attrName>
                                        </p:attrNameLst>
                                      </p:cBhvr>
                                      <p:tavLst>
                                        <p:tav tm="0">
                                          <p:val>
                                            <p:fltVal val="0"/>
                                          </p:val>
                                        </p:tav>
                                        <p:tav tm="100000">
                                          <p:val>
                                            <p:strVal val="#ppt_h"/>
                                          </p:val>
                                        </p:tav>
                                      </p:tavLst>
                                    </p:anim>
                                    <p:animEffect transition="in" filter="fade">
                                      <p:cBhvr>
                                        <p:cTn id="21" dur="750"/>
                                        <p:tgtEl>
                                          <p:spTgt spid="17"/>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750" fill="hold"/>
                                        <p:tgtEl>
                                          <p:spTgt spid="19"/>
                                        </p:tgtEl>
                                        <p:attrNameLst>
                                          <p:attrName>ppt_w</p:attrName>
                                        </p:attrNameLst>
                                      </p:cBhvr>
                                      <p:tavLst>
                                        <p:tav tm="0">
                                          <p:val>
                                            <p:fltVal val="0"/>
                                          </p:val>
                                        </p:tav>
                                        <p:tav tm="100000">
                                          <p:val>
                                            <p:strVal val="#ppt_w"/>
                                          </p:val>
                                        </p:tav>
                                      </p:tavLst>
                                    </p:anim>
                                    <p:anim calcmode="lin" valueType="num">
                                      <p:cBhvr>
                                        <p:cTn id="26" dur="750" fill="hold"/>
                                        <p:tgtEl>
                                          <p:spTgt spid="19"/>
                                        </p:tgtEl>
                                        <p:attrNameLst>
                                          <p:attrName>ppt_h</p:attrName>
                                        </p:attrNameLst>
                                      </p:cBhvr>
                                      <p:tavLst>
                                        <p:tav tm="0">
                                          <p:val>
                                            <p:fltVal val="0"/>
                                          </p:val>
                                        </p:tav>
                                        <p:tav tm="100000">
                                          <p:val>
                                            <p:strVal val="#ppt_h"/>
                                          </p:val>
                                        </p:tav>
                                      </p:tavLst>
                                    </p:anim>
                                    <p:animEffect transition="in" filter="fade">
                                      <p:cBhvr>
                                        <p:cTn id="27"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678969" y="-139484"/>
            <a:ext cx="7357210" cy="6858000"/>
          </a:xfrm>
          <a:prstGeom prst="rect">
            <a:avLst/>
          </a:prstGeom>
        </p:spPr>
      </p:pic>
      <p:sp>
        <p:nvSpPr>
          <p:cNvPr id="3" name="文本框 2"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79954" y="282084"/>
            <a:ext cx="1258678" cy="1323439"/>
          </a:xfrm>
          <a:prstGeom prst="rect">
            <a:avLst/>
          </a:prstGeom>
          <a:noFill/>
          <a:effectLst/>
        </p:spPr>
        <p:txBody>
          <a:bodyPr wrap="none" rtlCol="0">
            <a:spAutoFit/>
          </a:bodyPr>
          <a:lstStyle/>
          <a:p>
            <a:r>
              <a:rPr lang="en-US" altLang="zh-CN" sz="8000" b="1" dirty="0" smtClean="0">
                <a:solidFill>
                  <a:schemeClr val="bg1"/>
                </a:solidFill>
                <a:latin typeface="张海山锐线体2.0" panose="02000000000000000000" pitchFamily="2" charset="-122"/>
                <a:ea typeface="张海山锐线体2.0" panose="02000000000000000000" pitchFamily="2" charset="-122"/>
                <a:cs typeface="Kartika" panose="02020503030404060203" pitchFamily="18" charset="0"/>
              </a:rPr>
              <a:t>01</a:t>
            </a:r>
            <a:endParaRPr lang="zh-CN" altLang="en-US" sz="4000" b="1" dirty="0" smtClean="0">
              <a:solidFill>
                <a:schemeClr val="bg1"/>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4" name="文本框 3"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543040" y="368300"/>
            <a:ext cx="5217160" cy="1504315"/>
          </a:xfrm>
          <a:prstGeom prst="rect">
            <a:avLst/>
          </a:prstGeom>
          <a:noFill/>
        </p:spPr>
        <p:txBody>
          <a:bodyPr wrap="square" rtlCol="0">
            <a:noAutofit/>
          </a:bodyPr>
          <a:lstStyle/>
          <a:p>
            <a:r>
              <a:rPr lang="zh-CN" altLang="en-US" sz="4400" b="1" dirty="0">
                <a:solidFill>
                  <a:srgbClr val="2D807A"/>
                </a:solidFill>
                <a:latin typeface="Arial Rounded MT Bold" panose="020F0704030504030204" charset="0"/>
                <a:ea typeface="张海山锐线体2.0" panose="02000000000000000000" pitchFamily="2" charset="-122"/>
                <a:cs typeface="Arial Rounded MT Bold" panose="020F0704030504030204" charset="0"/>
                <a:sym typeface="+mn-ea"/>
              </a:rPr>
              <a:t>What is Functional Testing?</a:t>
            </a:r>
            <a:endParaRPr lang="zh-CN" altLang="en-US" sz="4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5" name="文本框 4"/>
          <p:cNvSpPr txBox="1"/>
          <p:nvPr/>
        </p:nvSpPr>
        <p:spPr>
          <a:xfrm>
            <a:off x="5490845" y="2043430"/>
            <a:ext cx="6431915" cy="4814570"/>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dirty="0">
                <a:solidFill>
                  <a:srgbClr val="12515A"/>
                </a:solidFill>
                <a:latin typeface="Century Gothic" panose="020B0502020202020204" pitchFamily="34" charset="0"/>
                <a:ea typeface="+mj-ea"/>
              </a:rPr>
              <a:t>Functional testing is basically defined as a type of testing that verifies that each function of the software application works in conformance with the requirement and specification. This testing is not concerned with the source code of the application. Each functionality of the software application is tested by providing appropriate test input, expecting the output, and comparing the actual output with the expected output. This testing focuses on checking the user interface, APIs, database, security, client or server application, and functionality of the Application Under Test. Functional testing can be manual or automated. </a:t>
            </a:r>
            <a:endParaRPr lang="en-US" altLang="zh-CN" dirty="0">
              <a:solidFill>
                <a:srgbClr val="12515A"/>
              </a:solidFill>
              <a:latin typeface="Century Gothic" panose="020B0502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rcRect l="44991"/>
          <a:stretch>
            <a:fillRect/>
          </a:stretch>
        </p:blipFill>
        <p:spPr>
          <a:xfrm flipH="1" flipV="1">
            <a:off x="-1" y="1392781"/>
            <a:ext cx="5561915" cy="5465217"/>
          </a:xfrm>
          <a:custGeom>
            <a:avLst/>
            <a:gdLst>
              <a:gd name="connsiteX0" fmla="*/ 0 w 6706712"/>
              <a:gd name="connsiteY0" fmla="*/ 0 h 6590112"/>
              <a:gd name="connsiteX1" fmla="*/ 6706712 w 6706712"/>
              <a:gd name="connsiteY1" fmla="*/ 0 h 6590112"/>
              <a:gd name="connsiteX2" fmla="*/ 6706712 w 6706712"/>
              <a:gd name="connsiteY2" fmla="*/ 6590112 h 6590112"/>
              <a:gd name="connsiteX3" fmla="*/ 3567862 w 6706712"/>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6706712" h="6590112">
                <a:moveTo>
                  <a:pt x="0" y="0"/>
                </a:moveTo>
                <a:lnTo>
                  <a:pt x="6706712" y="0"/>
                </a:lnTo>
                <a:lnTo>
                  <a:pt x="6706712" y="6590112"/>
                </a:lnTo>
                <a:lnTo>
                  <a:pt x="3567862" y="6590112"/>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r="25745"/>
          <a:stretch>
            <a:fillRect/>
          </a:stretch>
        </p:blipFill>
        <p:spPr>
          <a:xfrm>
            <a:off x="-449450" y="-2807170"/>
            <a:ext cx="6011365" cy="437588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929380" y="327660"/>
            <a:ext cx="7343140" cy="1240790"/>
          </a:xfrm>
          <a:prstGeom prst="rect">
            <a:avLst/>
          </a:prstGeom>
          <a:noFill/>
        </p:spPr>
        <p:txBody>
          <a:bodyPr wrap="square" rtlCol="0">
            <a:noAutofit/>
          </a:bodyPr>
          <a:lstStyle/>
          <a:p>
            <a:r>
              <a:rPr lang="zh-CN" altLang="en-US" sz="4800" b="1" dirty="0">
                <a:solidFill>
                  <a:srgbClr val="12515A"/>
                </a:solidFill>
                <a:latin typeface="Bahnschrift" panose="020B0502040204020203" charset="0"/>
                <a:ea typeface="张海山锐线体2.0" panose="02000000000000000000" pitchFamily="2" charset="-122"/>
                <a:cs typeface="Bahnschrift" panose="020B0502040204020203" charset="0"/>
                <a:sym typeface="+mn-ea"/>
              </a:rPr>
              <a:t>Functional Testing Process</a:t>
            </a:r>
            <a:endPar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0" name="矩形 9"/>
          <p:cNvSpPr/>
          <p:nvPr/>
        </p:nvSpPr>
        <p:spPr>
          <a:xfrm>
            <a:off x="6267170" y="-2285968"/>
            <a:ext cx="1641571" cy="1600200"/>
          </a:xfrm>
          <a:prstGeom prst="rect">
            <a:avLst/>
          </a:prstGeom>
          <a:solidFill>
            <a:srgbClr val="2B7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25599" y="-2285968"/>
            <a:ext cx="1641571" cy="1600200"/>
          </a:xfrm>
          <a:prstGeom prst="rect">
            <a:avLst/>
          </a:prstGeom>
          <a:solidFill>
            <a:srgbClr val="57AD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0312" y="-2285969"/>
            <a:ext cx="1641571" cy="1600200"/>
          </a:xfrm>
          <a:prstGeom prst="rect">
            <a:avLst/>
          </a:prstGeom>
          <a:solidFill>
            <a:srgbClr val="142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08741" y="-2285969"/>
            <a:ext cx="1641571" cy="1600200"/>
          </a:xfrm>
          <a:prstGeom prst="rect">
            <a:avLst/>
          </a:prstGeom>
          <a:solidFill>
            <a:srgbClr val="124C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4"/>
          <p:cNvSpPr txBox="1"/>
          <p:nvPr/>
        </p:nvSpPr>
        <p:spPr>
          <a:xfrm>
            <a:off x="313690" y="1210310"/>
            <a:ext cx="8656955" cy="5381625"/>
          </a:xfrm>
          <a:prstGeom prst="rect">
            <a:avLst/>
          </a:prstGeom>
          <a:noFill/>
        </p:spPr>
        <p:txBody>
          <a:bodyPr wrap="square" rtlCol="0" anchor="ctr">
            <a:noAutofit/>
          </a:bodyPr>
          <a:lstStyle/>
          <a:p>
            <a:pPr algn="ctr">
              <a:lnSpc>
                <a:spcPct val="125000"/>
              </a:lnSpc>
            </a:pPr>
            <a:r>
              <a:rPr lang="en-US" dirty="0">
                <a:solidFill>
                  <a:srgbClr val="2B7978"/>
                </a:solidFill>
                <a:latin typeface="Bahnschrift" panose="020B0502040204020203" charset="0"/>
                <a:cs typeface="Bahnschrift" panose="020B0502040204020203" charset="0"/>
              </a:rPr>
              <a:t>Identify test input: This step involves identifying the functionality that needs to be tested. This can vary from testing the usability functions, and main functions to error conditions. </a:t>
            </a:r>
            <a:endParaRPr lang="en-US" dirty="0">
              <a:solidFill>
                <a:srgbClr val="2B7978"/>
              </a:solidFill>
              <a:latin typeface="Bahnschrift" panose="020B0502040204020203" charset="0"/>
              <a:cs typeface="Bahnschrift" panose="020B0502040204020203" charset="0"/>
            </a:endParaRPr>
          </a:p>
          <a:p>
            <a:pPr algn="ctr">
              <a:lnSpc>
                <a:spcPct val="125000"/>
              </a:lnSpc>
            </a:pPr>
            <a:r>
              <a:rPr lang="en-US" dirty="0">
                <a:solidFill>
                  <a:srgbClr val="2B7978"/>
                </a:solidFill>
                <a:latin typeface="Bahnschrift" panose="020B0502040204020203" charset="0"/>
                <a:cs typeface="Bahnschrift" panose="020B0502040204020203" charset="0"/>
              </a:rPr>
              <a:t>Compute expected outcomes: Create input data based on the specifications of the function and determine the output based on these specifications.</a:t>
            </a:r>
            <a:endParaRPr lang="en-US" dirty="0">
              <a:solidFill>
                <a:srgbClr val="2B7978"/>
              </a:solidFill>
              <a:latin typeface="Bahnschrift" panose="020B0502040204020203" charset="0"/>
              <a:cs typeface="Bahnschrift" panose="020B0502040204020203" charset="0"/>
            </a:endParaRPr>
          </a:p>
          <a:p>
            <a:pPr algn="ctr">
              <a:lnSpc>
                <a:spcPct val="125000"/>
              </a:lnSpc>
            </a:pPr>
            <a:r>
              <a:rPr lang="en-US" dirty="0">
                <a:solidFill>
                  <a:srgbClr val="2B7978"/>
                </a:solidFill>
                <a:latin typeface="Bahnschrift" panose="020B0502040204020203" charset="0"/>
                <a:cs typeface="Bahnschrift" panose="020B0502040204020203" charset="0"/>
              </a:rPr>
              <a:t>Execute test cases: This step involves executing the designed test cases and recording the output.</a:t>
            </a:r>
            <a:endParaRPr lang="en-US" dirty="0">
              <a:solidFill>
                <a:srgbClr val="2B7978"/>
              </a:solidFill>
              <a:latin typeface="Bahnschrift" panose="020B0502040204020203" charset="0"/>
              <a:cs typeface="Bahnschrift" panose="020B0502040204020203" charset="0"/>
            </a:endParaRPr>
          </a:p>
          <a:p>
            <a:pPr algn="ctr">
              <a:lnSpc>
                <a:spcPct val="125000"/>
              </a:lnSpc>
            </a:pPr>
            <a:r>
              <a:rPr lang="en-US" dirty="0">
                <a:solidFill>
                  <a:srgbClr val="2B7978"/>
                </a:solidFill>
                <a:latin typeface="Bahnschrift" panose="020B0502040204020203" charset="0"/>
                <a:cs typeface="Bahnschrift" panose="020B0502040204020203" charset="0"/>
              </a:rPr>
              <a:t>Compare the actual and expected output:  In this step, the actual output obtained after executing the test cases is compared with the expected output to determine the amount of deviation in the results. This step reveals if the system is working as expected or not</a:t>
            </a:r>
            <a:r>
              <a:rPr lang="en-US" dirty="0">
                <a:solidFill>
                  <a:srgbClr val="2B7978"/>
                </a:solidFill>
                <a:latin typeface="+mj-lt"/>
                <a:cs typeface="Segoe UI" panose="020B0502040204020203" pitchFamily="34" charset="0"/>
              </a:rPr>
              <a:t>.</a:t>
            </a:r>
            <a:endParaRPr lang="en-US" dirty="0">
              <a:solidFill>
                <a:srgbClr val="2B7978"/>
              </a:solidFill>
              <a:latin typeface="+mj-lt"/>
              <a:cs typeface="Segoe UI" panose="020B0502040204020203" pitchFamily="34" charset="0"/>
            </a:endParaRPr>
          </a:p>
        </p:txBody>
      </p:sp>
      <p:pic>
        <p:nvPicPr>
          <p:cNvPr id="101" name="Picture 100"/>
          <p:cNvPicPr/>
          <p:nvPr/>
        </p:nvPicPr>
        <p:blipFill>
          <a:blip r:embed="rId3"/>
          <a:stretch>
            <a:fillRect/>
          </a:stretch>
        </p:blipFill>
        <p:spPr>
          <a:xfrm>
            <a:off x="9051925" y="1392555"/>
            <a:ext cx="2928620" cy="42252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r="25745"/>
          <a:stretch>
            <a:fillRect/>
          </a:stretch>
        </p:blipFill>
        <p:spPr>
          <a:xfrm>
            <a:off x="-449450" y="-2807170"/>
            <a:ext cx="6011365" cy="437588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877820" y="899160"/>
            <a:ext cx="8597900" cy="395605"/>
          </a:xfrm>
          <a:prstGeom prst="rect">
            <a:avLst/>
          </a:prstGeom>
          <a:noFill/>
        </p:spPr>
        <p:txBody>
          <a:bodyPr wrap="square" rtlCol="0">
            <a:noAutofit/>
          </a:bodyPr>
          <a:lstStyle/>
          <a:p>
            <a:r>
              <a:rPr lang="zh-CN" altLang="en-US" sz="4800" b="1" dirty="0">
                <a:solidFill>
                  <a:srgbClr val="2D807A"/>
                </a:solidFill>
                <a:latin typeface="Bahnschrift" panose="020B0502040204020203" charset="0"/>
                <a:ea typeface="张海山锐线体2.0" panose="02000000000000000000" pitchFamily="2" charset="-122"/>
                <a:cs typeface="Bahnschrift" panose="020B0502040204020203" charset="0"/>
                <a:sym typeface="+mn-ea"/>
              </a:rPr>
              <a:t>Type of Functional Testing Techniques</a:t>
            </a:r>
            <a:endPar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0" name="矩形 9"/>
          <p:cNvSpPr/>
          <p:nvPr/>
        </p:nvSpPr>
        <p:spPr>
          <a:xfrm>
            <a:off x="6267170" y="-2285968"/>
            <a:ext cx="1641571" cy="1600200"/>
          </a:xfrm>
          <a:prstGeom prst="rect">
            <a:avLst/>
          </a:prstGeom>
          <a:solidFill>
            <a:srgbClr val="2B7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25599" y="-2285968"/>
            <a:ext cx="1641571" cy="1600200"/>
          </a:xfrm>
          <a:prstGeom prst="rect">
            <a:avLst/>
          </a:prstGeom>
          <a:solidFill>
            <a:srgbClr val="57AD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0312" y="-2285969"/>
            <a:ext cx="1641571" cy="1600200"/>
          </a:xfrm>
          <a:prstGeom prst="rect">
            <a:avLst/>
          </a:prstGeom>
          <a:solidFill>
            <a:srgbClr val="142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08741" y="-2285969"/>
            <a:ext cx="1641571" cy="1600200"/>
          </a:xfrm>
          <a:prstGeom prst="rect">
            <a:avLst/>
          </a:prstGeom>
          <a:solidFill>
            <a:srgbClr val="124C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hape 2778"/>
          <p:cNvSpPr/>
          <p:nvPr/>
        </p:nvSpPr>
        <p:spPr bwMode="auto">
          <a:xfrm>
            <a:off x="2734726" y="3854874"/>
            <a:ext cx="384596" cy="383484"/>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nvGrpSpPr>
          <p:cNvPr id="28" name="组合 27"/>
          <p:cNvGrpSpPr/>
          <p:nvPr/>
        </p:nvGrpSpPr>
        <p:grpSpPr>
          <a:xfrm>
            <a:off x="8316070" y="4034880"/>
            <a:ext cx="2500463" cy="577874"/>
            <a:chOff x="1760818" y="2349127"/>
            <a:chExt cx="2224143" cy="514014"/>
          </a:xfrm>
        </p:grpSpPr>
        <p:sp>
          <p:nvSpPr>
            <p:cNvPr id="29" name="文本框 28"/>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Century Gothic" panose="020B0502020202020204" pitchFamily="34" charset="0"/>
              </a:endParaRPr>
            </a:p>
          </p:txBody>
        </p:sp>
        <p:sp>
          <p:nvSpPr>
            <p:cNvPr id="30" name="文本框 29"/>
            <p:cNvSpPr txBox="1"/>
            <p:nvPr/>
          </p:nvSpPr>
          <p:spPr>
            <a:xfrm>
              <a:off x="1760818" y="2626479"/>
              <a:ext cx="2224143" cy="236662"/>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000" dirty="0">
                <a:solidFill>
                  <a:schemeClr val="tx1">
                    <a:lumMod val="50000"/>
                    <a:lumOff val="50000"/>
                  </a:schemeClr>
                </a:solidFill>
                <a:latin typeface="Century Gothic" panose="020B0502020202020204" pitchFamily="34" charset="0"/>
                <a:ea typeface="+mj-ea"/>
              </a:endParaRPr>
            </a:p>
          </p:txBody>
        </p:sp>
      </p:grpSp>
      <p:grpSp>
        <p:nvGrpSpPr>
          <p:cNvPr id="34" name="组合 33"/>
          <p:cNvGrpSpPr/>
          <p:nvPr/>
        </p:nvGrpSpPr>
        <p:grpSpPr>
          <a:xfrm>
            <a:off x="7854444" y="2220207"/>
            <a:ext cx="2500463" cy="577874"/>
            <a:chOff x="1760818" y="2349127"/>
            <a:chExt cx="2224143" cy="514014"/>
          </a:xfrm>
        </p:grpSpPr>
        <p:sp>
          <p:nvSpPr>
            <p:cNvPr id="35" name="文本框 34"/>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Century Gothic" panose="020B0502020202020204" pitchFamily="34" charset="0"/>
              </a:endParaRPr>
            </a:p>
          </p:txBody>
        </p:sp>
        <p:sp>
          <p:nvSpPr>
            <p:cNvPr id="36" name="文本框 35"/>
            <p:cNvSpPr txBox="1"/>
            <p:nvPr/>
          </p:nvSpPr>
          <p:spPr>
            <a:xfrm>
              <a:off x="1760818" y="2626479"/>
              <a:ext cx="2224143" cy="236662"/>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000" dirty="0">
                <a:solidFill>
                  <a:schemeClr val="tx1">
                    <a:lumMod val="50000"/>
                    <a:lumOff val="50000"/>
                  </a:schemeClr>
                </a:solidFill>
                <a:latin typeface="Century Gothic" panose="020B0502020202020204" pitchFamily="34" charset="0"/>
                <a:ea typeface="+mj-ea"/>
              </a:endParaRPr>
            </a:p>
          </p:txBody>
        </p:sp>
      </p:grpSp>
      <p:sp>
        <p:nvSpPr>
          <p:cNvPr id="3" name="Text Box 2"/>
          <p:cNvSpPr txBox="1"/>
          <p:nvPr/>
        </p:nvSpPr>
        <p:spPr>
          <a:xfrm>
            <a:off x="2014855" y="3266440"/>
            <a:ext cx="3827145" cy="1560830"/>
          </a:xfrm>
          <a:prstGeom prst="rect">
            <a:avLst/>
          </a:prstGeom>
          <a:noFill/>
        </p:spPr>
        <p:txBody>
          <a:bodyPr wrap="square" rtlCol="0">
            <a:noAutofit/>
          </a:bodyPr>
          <a:p>
            <a:pPr marL="285750" indent="-285750">
              <a:buFont typeface="Arial" panose="020B0604020202020204" pitchFamily="34" charset="0"/>
              <a:buChar char="•"/>
            </a:pPr>
            <a:r>
              <a:rPr lang="en-US" sz="2800">
                <a:latin typeface="Berlin Sans FB Demi" panose="020E0802020502020306" charset="0"/>
                <a:cs typeface="Berlin Sans FB Demi" panose="020E0802020502020306" charset="0"/>
              </a:rPr>
              <a:t>Unit Testing</a:t>
            </a:r>
            <a:endParaRPr lang="en-US" sz="2800">
              <a:latin typeface="Berlin Sans FB Demi" panose="020E0802020502020306" charset="0"/>
              <a:cs typeface="Berlin Sans FB Demi" panose="020E0802020502020306" charset="0"/>
            </a:endParaRPr>
          </a:p>
          <a:p>
            <a:pPr marL="285750" indent="-285750">
              <a:buFont typeface="Arial" panose="020B0604020202020204" pitchFamily="34" charset="0"/>
              <a:buChar char="•"/>
            </a:pPr>
            <a:endParaRPr lang="en-US" sz="2800">
              <a:latin typeface="Berlin Sans FB Demi" panose="020E0802020502020306" charset="0"/>
              <a:cs typeface="Berlin Sans FB Demi" panose="020E0802020502020306" charset="0"/>
            </a:endParaRPr>
          </a:p>
          <a:p>
            <a:pPr marL="285750" indent="-285750">
              <a:buFont typeface="Arial" panose="020B0604020202020204" pitchFamily="34" charset="0"/>
              <a:buChar char="•"/>
            </a:pPr>
            <a:r>
              <a:rPr lang="en-US" sz="2800">
                <a:latin typeface="Berlin Sans FB Demi" panose="020E0802020502020306" charset="0"/>
                <a:cs typeface="Berlin Sans FB Demi" panose="020E0802020502020306" charset="0"/>
              </a:rPr>
              <a:t>Integration Testing: </a:t>
            </a:r>
            <a:endParaRPr lang="en-US" sz="2800">
              <a:latin typeface="Berlin Sans FB Demi" panose="020E0802020502020306" charset="0"/>
              <a:cs typeface="Berlin Sans FB Demi" panose="020E080202050202030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r="25745"/>
          <a:stretch>
            <a:fillRect/>
          </a:stretch>
        </p:blipFill>
        <p:spPr>
          <a:xfrm>
            <a:off x="-449450" y="-2807170"/>
            <a:ext cx="6011365" cy="437588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733484" y="327770"/>
            <a:ext cx="5506483" cy="829945"/>
          </a:xfrm>
          <a:prstGeom prst="rect">
            <a:avLst/>
          </a:prstGeom>
          <a:noFill/>
        </p:spPr>
        <p:txBody>
          <a:bodyPr wrap="square" rtlCol="0">
            <a:spAutoFit/>
          </a:bodyPr>
          <a:lstStyle/>
          <a:p>
            <a:r>
              <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Unit Testing</a:t>
            </a:r>
            <a:endPar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0" name="矩形 9"/>
          <p:cNvSpPr/>
          <p:nvPr/>
        </p:nvSpPr>
        <p:spPr>
          <a:xfrm>
            <a:off x="6267170" y="-2285968"/>
            <a:ext cx="1641571" cy="1600200"/>
          </a:xfrm>
          <a:prstGeom prst="rect">
            <a:avLst/>
          </a:prstGeom>
          <a:solidFill>
            <a:srgbClr val="2B7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25599" y="-2285968"/>
            <a:ext cx="1641571" cy="1600200"/>
          </a:xfrm>
          <a:prstGeom prst="rect">
            <a:avLst/>
          </a:prstGeom>
          <a:solidFill>
            <a:srgbClr val="57AD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0312" y="-2285969"/>
            <a:ext cx="1641571" cy="1600200"/>
          </a:xfrm>
          <a:prstGeom prst="rect">
            <a:avLst/>
          </a:prstGeom>
          <a:solidFill>
            <a:srgbClr val="142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08741" y="-2285969"/>
            <a:ext cx="1641571" cy="1600200"/>
          </a:xfrm>
          <a:prstGeom prst="rect">
            <a:avLst/>
          </a:prstGeom>
          <a:solidFill>
            <a:srgbClr val="124C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7997876" y="4780353"/>
            <a:ext cx="2801722" cy="575854"/>
            <a:chOff x="1626835" y="2427377"/>
            <a:chExt cx="2492110" cy="512217"/>
          </a:xfrm>
        </p:grpSpPr>
        <p:sp>
          <p:nvSpPr>
            <p:cNvPr id="55" name="文本框 54"/>
            <p:cNvSpPr txBox="1"/>
            <p:nvPr/>
          </p:nvSpPr>
          <p:spPr>
            <a:xfrm>
              <a:off x="1805999" y="2427377"/>
              <a:ext cx="2133781" cy="299923"/>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Century Gothic" panose="020B0502020202020204" pitchFamily="34" charset="0"/>
              </a:endParaRPr>
            </a:p>
          </p:txBody>
        </p:sp>
        <p:sp>
          <p:nvSpPr>
            <p:cNvPr id="56" name="文本框 55"/>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grpSp>
        <p:nvGrpSpPr>
          <p:cNvPr id="57" name="组合 56"/>
          <p:cNvGrpSpPr/>
          <p:nvPr/>
        </p:nvGrpSpPr>
        <p:grpSpPr>
          <a:xfrm>
            <a:off x="2024380" y="1676400"/>
            <a:ext cx="7611110" cy="829945"/>
            <a:chOff x="1626835" y="2427377"/>
            <a:chExt cx="2492110" cy="5135906"/>
          </a:xfrm>
        </p:grpSpPr>
        <p:sp>
          <p:nvSpPr>
            <p:cNvPr id="58" name="文本框 57"/>
            <p:cNvSpPr txBox="1"/>
            <p:nvPr/>
          </p:nvSpPr>
          <p:spPr>
            <a:xfrm>
              <a:off x="1805999" y="2427377"/>
              <a:ext cx="2133781" cy="5135906"/>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 Unit testing is the type of functional testing technique where the individual units or modules of the application are tested. It ensures that each module is working correctly. </a:t>
              </a:r>
              <a:endParaRPr lang="zh-CN" altLang="en-US" sz="1600" b="1" dirty="0">
                <a:solidFill>
                  <a:schemeClr val="tx1">
                    <a:lumMod val="75000"/>
                    <a:lumOff val="25000"/>
                  </a:schemeClr>
                </a:solidFill>
                <a:latin typeface="Century Gothic" panose="020B0502020202020204" pitchFamily="34" charset="0"/>
              </a:endParaRPr>
            </a:p>
          </p:txBody>
        </p:sp>
        <p:sp>
          <p:nvSpPr>
            <p:cNvPr id="59" name="文本框 58"/>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sp>
        <p:nvSpPr>
          <p:cNvPr id="2" name="Text Box 1"/>
          <p:cNvSpPr txBox="1"/>
          <p:nvPr/>
        </p:nvSpPr>
        <p:spPr>
          <a:xfrm>
            <a:off x="222250" y="3025140"/>
            <a:ext cx="6896735" cy="3329305"/>
          </a:xfrm>
          <a:prstGeom prst="rect">
            <a:avLst/>
          </a:prstGeom>
          <a:noFill/>
        </p:spPr>
        <p:txBody>
          <a:bodyPr wrap="square" rtlCol="0">
            <a:noAutofit/>
          </a:bodyPr>
          <a:p>
            <a:r>
              <a:rPr lang="en-US">
                <a:latin typeface="Berlin Sans FB Demi" panose="020E0802020502020306" charset="0"/>
                <a:cs typeface="Berlin Sans FB Demi" panose="020E0802020502020306" charset="0"/>
              </a:rPr>
              <a:t>Objective of Unit Testing</a:t>
            </a:r>
            <a:endParaRPr lang="en-US">
              <a:latin typeface="Berlin Sans FB Demi" panose="020E0802020502020306" charset="0"/>
              <a:cs typeface="Berlin Sans FB Demi" panose="020E0802020502020306" charset="0"/>
            </a:endParaRPr>
          </a:p>
          <a:p>
            <a:r>
              <a:rPr lang="en-US"/>
              <a:t> </a:t>
            </a:r>
            <a:endParaRPr lang="en-US"/>
          </a:p>
          <a:p>
            <a:r>
              <a:rPr lang="en-US">
                <a:latin typeface="Berlin Sans FB Demi" panose="020E0802020502020306" charset="0"/>
                <a:cs typeface="Berlin Sans FB Demi" panose="020E0802020502020306" charset="0"/>
              </a:rPr>
              <a:t>The objective of Unit Testing is:</a:t>
            </a:r>
            <a:endParaRPr lang="en-US"/>
          </a:p>
          <a:p>
            <a:endParaRPr lang="en-US"/>
          </a:p>
          <a:p>
            <a:pPr marL="285750" indent="-285750">
              <a:buFont typeface="Arial" panose="020B0604020202020204" pitchFamily="34" charset="0"/>
              <a:buChar char="•"/>
            </a:pPr>
            <a:r>
              <a:rPr lang="en-US"/>
              <a:t>To isolate a section of code.</a:t>
            </a:r>
            <a:endParaRPr lang="en-US"/>
          </a:p>
          <a:p>
            <a:pPr marL="285750" indent="-285750">
              <a:buFont typeface="Arial" panose="020B0604020202020204" pitchFamily="34" charset="0"/>
              <a:buChar char="•"/>
            </a:pPr>
            <a:r>
              <a:rPr lang="en-US"/>
              <a:t>To verify the correctness of the code.</a:t>
            </a:r>
            <a:endParaRPr lang="en-US"/>
          </a:p>
          <a:p>
            <a:pPr marL="285750" indent="-285750">
              <a:buFont typeface="Arial" panose="020B0604020202020204" pitchFamily="34" charset="0"/>
              <a:buChar char="•"/>
            </a:pPr>
            <a:r>
              <a:rPr lang="en-US"/>
              <a:t>To test every function and procedure.</a:t>
            </a:r>
            <a:endParaRPr lang="en-US"/>
          </a:p>
          <a:p>
            <a:pPr marL="285750" indent="-285750">
              <a:buFont typeface="Arial" panose="020B0604020202020204" pitchFamily="34" charset="0"/>
              <a:buChar char="•"/>
            </a:pPr>
            <a:r>
              <a:rPr lang="en-US"/>
              <a:t>To fix bugs early in the development cycle and to save costs.</a:t>
            </a:r>
            <a:endParaRPr lang="en-US"/>
          </a:p>
          <a:p>
            <a:pPr marL="285750" indent="-285750">
              <a:buFont typeface="Arial" panose="020B0604020202020204" pitchFamily="34" charset="0"/>
              <a:buChar char="•"/>
            </a:pPr>
            <a:r>
              <a:rPr lang="en-US"/>
              <a:t>To help the developers understand the code base and enable them to make changes quickly.</a:t>
            </a:r>
            <a:endParaRPr lang="en-US"/>
          </a:p>
          <a:p>
            <a:pPr marL="285750" indent="-285750">
              <a:buFont typeface="Arial" panose="020B0604020202020204" pitchFamily="34" charset="0"/>
              <a:buChar char="•"/>
            </a:pPr>
            <a:r>
              <a:rPr lang="en-US"/>
              <a:t>To help with code reuse.</a:t>
            </a:r>
            <a:endParaRPr lang="en-US"/>
          </a:p>
        </p:txBody>
      </p:sp>
      <p:pic>
        <p:nvPicPr>
          <p:cNvPr id="102" name="Picture 101"/>
          <p:cNvPicPr/>
          <p:nvPr/>
        </p:nvPicPr>
        <p:blipFill>
          <a:blip r:embed="rId2"/>
          <a:stretch>
            <a:fillRect/>
          </a:stretch>
        </p:blipFill>
        <p:spPr>
          <a:xfrm>
            <a:off x="7240905" y="2767330"/>
            <a:ext cx="4315460" cy="358711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82905" y="207645"/>
            <a:ext cx="8766175" cy="1023620"/>
          </a:xfrm>
          <a:prstGeom prst="rect">
            <a:avLst/>
          </a:prstGeom>
          <a:noFill/>
        </p:spPr>
        <p:txBody>
          <a:bodyPr wrap="square" rtlCol="0">
            <a:noAutofit/>
          </a:bodyPr>
          <a:lstStyle/>
          <a:p>
            <a:r>
              <a:rPr lang="zh-CN" altLang="en-US" sz="32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Advantages of Unit Testing:</a:t>
            </a:r>
            <a:endParaRPr lang="zh-CN" altLang="en-US" sz="32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5" name="文本框 4"/>
          <p:cNvSpPr txBox="1"/>
          <p:nvPr/>
        </p:nvSpPr>
        <p:spPr>
          <a:xfrm>
            <a:off x="277495" y="1045845"/>
            <a:ext cx="11243310" cy="1979295"/>
          </a:xfrm>
          <a:prstGeom prst="rect">
            <a:avLst/>
          </a:prstGeom>
          <a:noFill/>
        </p:spPr>
        <p:txBody>
          <a:bodyPr wrap="square" rtlCol="0">
            <a:noAutofit/>
            <a:scene3d>
              <a:camera prst="orthographicFront"/>
              <a:lightRig rig="threePt" dir="t"/>
            </a:scene3d>
            <a:sp3d contourW="12700"/>
          </a:bodyPr>
          <a:lstStyle/>
          <a:p>
            <a:pPr marL="285750" indent="-285750" algn="l">
              <a:lnSpc>
                <a:spcPct val="114000"/>
              </a:lnSpc>
              <a:buFont typeface="Arial" panose="020B0604020202020204" pitchFamily="34" charset="0"/>
              <a:buChar char="•"/>
            </a:pPr>
            <a:r>
              <a:rPr lang="en-US" altLang="zh-CN" dirty="0">
                <a:solidFill>
                  <a:srgbClr val="12515A"/>
                </a:solidFill>
                <a:latin typeface="Century Gothic" panose="020B0502020202020204" pitchFamily="34" charset="0"/>
                <a:ea typeface="+mj-ea"/>
              </a:rPr>
              <a:t>Unit Testing allows developers to learn what functionality is provided by a unit and how to use it to gain a basic understanding of the unit API.</a:t>
            </a:r>
            <a:endParaRPr lang="en-US" altLang="zh-CN" dirty="0">
              <a:solidFill>
                <a:srgbClr val="12515A"/>
              </a:solidFill>
              <a:latin typeface="Century Gothic" panose="020B0502020202020204" pitchFamily="34" charset="0"/>
              <a:ea typeface="+mj-ea"/>
            </a:endParaRPr>
          </a:p>
          <a:p>
            <a:pPr marL="285750" indent="-285750" algn="l">
              <a:lnSpc>
                <a:spcPct val="114000"/>
              </a:lnSpc>
              <a:buFont typeface="Arial" panose="020B0604020202020204" pitchFamily="34" charset="0"/>
              <a:buChar char="•"/>
            </a:pPr>
            <a:r>
              <a:rPr lang="en-US" altLang="zh-CN" dirty="0">
                <a:solidFill>
                  <a:srgbClr val="12515A"/>
                </a:solidFill>
                <a:latin typeface="Century Gothic" panose="020B0502020202020204" pitchFamily="34" charset="0"/>
                <a:ea typeface="+mj-ea"/>
              </a:rPr>
              <a:t>Unit testing allows the programmer to refine code and make sure the module works properly.</a:t>
            </a:r>
            <a:endParaRPr lang="en-US" altLang="zh-CN" dirty="0">
              <a:solidFill>
                <a:srgbClr val="12515A"/>
              </a:solidFill>
              <a:latin typeface="Century Gothic" panose="020B0502020202020204" pitchFamily="34" charset="0"/>
              <a:ea typeface="+mj-ea"/>
            </a:endParaRPr>
          </a:p>
          <a:p>
            <a:pPr marL="285750" indent="-285750" algn="l">
              <a:lnSpc>
                <a:spcPct val="114000"/>
              </a:lnSpc>
              <a:buFont typeface="Arial" panose="020B0604020202020204" pitchFamily="34" charset="0"/>
              <a:buChar char="•"/>
            </a:pPr>
            <a:r>
              <a:rPr lang="en-US" altLang="zh-CN" dirty="0">
                <a:solidFill>
                  <a:srgbClr val="12515A"/>
                </a:solidFill>
                <a:latin typeface="Century Gothic" panose="020B0502020202020204" pitchFamily="34" charset="0"/>
                <a:ea typeface="+mj-ea"/>
              </a:rPr>
              <a:t>Unit testing enables testing parts of the project without waiting for others to be completed.</a:t>
            </a:r>
            <a:endParaRPr lang="en-US" altLang="zh-CN" dirty="0">
              <a:solidFill>
                <a:srgbClr val="12515A"/>
              </a:solidFill>
              <a:latin typeface="Century Gothic" panose="020B0502020202020204" pitchFamily="34" charset="0"/>
              <a:ea typeface="+mj-ea"/>
            </a:endParaRPr>
          </a:p>
          <a:p>
            <a:pPr marL="285750" indent="-285750" algn="l">
              <a:lnSpc>
                <a:spcPct val="114000"/>
              </a:lnSpc>
              <a:buFont typeface="Arial" panose="020B0604020202020204" pitchFamily="34" charset="0"/>
              <a:buChar char="•"/>
            </a:pPr>
            <a:r>
              <a:rPr lang="en-US" altLang="zh-CN" dirty="0">
                <a:solidFill>
                  <a:srgbClr val="12515A"/>
                </a:solidFill>
                <a:latin typeface="Century Gothic" panose="020B0502020202020204" pitchFamily="34" charset="0"/>
                <a:ea typeface="+mj-ea"/>
              </a:rPr>
              <a:t>Early Detection of Issues: Unit testing allows developers to detect and fix issues early in the development process before they become larger and more difficult to fix.</a:t>
            </a:r>
            <a:endParaRPr lang="en-US" altLang="zh-CN" dirty="0">
              <a:solidFill>
                <a:srgbClr val="12515A"/>
              </a:solidFill>
              <a:latin typeface="Century Gothic" panose="020B0502020202020204" pitchFamily="34" charset="0"/>
              <a:ea typeface="+mj-ea"/>
            </a:endParaRPr>
          </a:p>
        </p:txBody>
      </p:sp>
      <p:sp>
        <p:nvSpPr>
          <p:cNvPr id="7" name="Text Box 6"/>
          <p:cNvSpPr txBox="1"/>
          <p:nvPr/>
        </p:nvSpPr>
        <p:spPr>
          <a:xfrm>
            <a:off x="277495" y="3982085"/>
            <a:ext cx="10586085" cy="2529840"/>
          </a:xfrm>
          <a:prstGeom prst="rect">
            <a:avLst/>
          </a:prstGeom>
          <a:noFill/>
        </p:spPr>
        <p:txBody>
          <a:bodyPr wrap="square" rtlCol="0">
            <a:noAutofit/>
          </a:bodyPr>
          <a:p>
            <a:pPr marL="285750" indent="-285750">
              <a:buFont typeface="Arial" panose="020B0604020202020204" pitchFamily="34" charset="0"/>
              <a:buChar char="•"/>
            </a:pPr>
            <a:r>
              <a:rPr lang="en-US">
                <a:latin typeface="Century Gothic" panose="020B0502020202020204" pitchFamily="34" charset="0"/>
                <a:cs typeface="Century Gothic" panose="020B0502020202020204" pitchFamily="34" charset="0"/>
              </a:rPr>
              <a:t>The process is time-consuming for writing the unit test cases.</a:t>
            </a:r>
            <a:endParaRPr lang="en-US">
              <a:latin typeface="Century Gothic" panose="020B0502020202020204" pitchFamily="34" charset="0"/>
              <a:cs typeface="Century Gothic" panose="020B0502020202020204" pitchFamily="34" charset="0"/>
            </a:endParaRPr>
          </a:p>
          <a:p>
            <a:pPr marL="285750" indent="-285750">
              <a:buFont typeface="Arial" panose="020B0604020202020204" pitchFamily="34" charset="0"/>
              <a:buChar char="•"/>
            </a:pPr>
            <a:r>
              <a:rPr lang="en-US">
                <a:latin typeface="Century Gothic" panose="020B0502020202020204" pitchFamily="34" charset="0"/>
                <a:cs typeface="Century Gothic" panose="020B0502020202020204" pitchFamily="34" charset="0"/>
              </a:rPr>
              <a:t>Unit Testing will not cover all the errors in the module because there is a chance of having errors in the modules while doing integration testing.</a:t>
            </a:r>
            <a:endParaRPr lang="en-US">
              <a:latin typeface="Century Gothic" panose="020B0502020202020204" pitchFamily="34" charset="0"/>
              <a:cs typeface="Century Gothic" panose="020B0502020202020204" pitchFamily="34" charset="0"/>
            </a:endParaRPr>
          </a:p>
          <a:p>
            <a:pPr marL="285750" indent="-285750">
              <a:buFont typeface="Arial" panose="020B0604020202020204" pitchFamily="34" charset="0"/>
              <a:buChar char="•"/>
            </a:pPr>
            <a:r>
              <a:rPr lang="en-US">
                <a:latin typeface="Century Gothic" panose="020B0502020202020204" pitchFamily="34" charset="0"/>
                <a:cs typeface="Century Gothic" panose="020B0502020202020204" pitchFamily="34" charset="0"/>
              </a:rPr>
              <a:t>Unit Testing is not efficient for checking the errors in the UI(User Interface) part of the module.</a:t>
            </a:r>
            <a:endParaRPr lang="en-US">
              <a:latin typeface="Century Gothic" panose="020B0502020202020204" pitchFamily="34" charset="0"/>
              <a:cs typeface="Century Gothic" panose="020B0502020202020204" pitchFamily="34" charset="0"/>
            </a:endParaRPr>
          </a:p>
          <a:p>
            <a:pPr marL="285750" indent="-285750">
              <a:buFont typeface="Arial" panose="020B0604020202020204" pitchFamily="34" charset="0"/>
              <a:buChar char="•"/>
            </a:pPr>
            <a:r>
              <a:rPr lang="en-US">
                <a:latin typeface="Century Gothic" panose="020B0502020202020204" pitchFamily="34" charset="0"/>
                <a:cs typeface="Century Gothic" panose="020B0502020202020204" pitchFamily="34" charset="0"/>
              </a:rPr>
              <a:t>It requires more time for maintenance when the source code is changed frequently.</a:t>
            </a:r>
            <a:endParaRPr lang="en-US">
              <a:latin typeface="Century Gothic" panose="020B0502020202020204" pitchFamily="34" charset="0"/>
              <a:cs typeface="Century Gothic" panose="020B0502020202020204" pitchFamily="34" charset="0"/>
            </a:endParaRPr>
          </a:p>
        </p:txBody>
      </p:sp>
      <p:sp>
        <p:nvSpPr>
          <p:cNvPr id="6" name="Text Box 5"/>
          <p:cNvSpPr txBox="1"/>
          <p:nvPr/>
        </p:nvSpPr>
        <p:spPr>
          <a:xfrm>
            <a:off x="215265" y="3210560"/>
            <a:ext cx="8241030" cy="586105"/>
          </a:xfrm>
          <a:prstGeom prst="rect">
            <a:avLst/>
          </a:prstGeom>
          <a:noFill/>
        </p:spPr>
        <p:txBody>
          <a:bodyPr wrap="square" rtlCol="0">
            <a:noAutofit/>
          </a:bodyPr>
          <a:p>
            <a:r>
              <a:rPr lang="en-IN" altLang="zh-CN" sz="32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sym typeface="+mn-ea"/>
              </a:rPr>
              <a:t>Disa</a:t>
            </a:r>
            <a:r>
              <a:rPr lang="zh-CN" altLang="en-US" sz="32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sym typeface="+mn-ea"/>
              </a:rPr>
              <a:t>dvantages of Unit Testing:</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r="25745"/>
          <a:stretch>
            <a:fillRect/>
          </a:stretch>
        </p:blipFill>
        <p:spPr>
          <a:xfrm>
            <a:off x="-449450" y="-2807170"/>
            <a:ext cx="6011365" cy="437588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929380" y="327660"/>
            <a:ext cx="6511925" cy="1022985"/>
          </a:xfrm>
          <a:prstGeom prst="rect">
            <a:avLst/>
          </a:prstGeom>
          <a:noFill/>
        </p:spPr>
        <p:txBody>
          <a:bodyPr wrap="square" rtlCol="0">
            <a:noAutofit/>
          </a:bodyPr>
          <a:lstStyle/>
          <a:p>
            <a:r>
              <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Integration Testing </a:t>
            </a:r>
            <a:endPar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0" name="矩形 9"/>
          <p:cNvSpPr/>
          <p:nvPr/>
        </p:nvSpPr>
        <p:spPr>
          <a:xfrm>
            <a:off x="6267170" y="-2285968"/>
            <a:ext cx="1641571" cy="1600200"/>
          </a:xfrm>
          <a:prstGeom prst="rect">
            <a:avLst/>
          </a:prstGeom>
          <a:solidFill>
            <a:srgbClr val="2B7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25599" y="-2285968"/>
            <a:ext cx="1641571" cy="1600200"/>
          </a:xfrm>
          <a:prstGeom prst="rect">
            <a:avLst/>
          </a:prstGeom>
          <a:solidFill>
            <a:srgbClr val="57AD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0312" y="-2285969"/>
            <a:ext cx="1641571" cy="1600200"/>
          </a:xfrm>
          <a:prstGeom prst="rect">
            <a:avLst/>
          </a:prstGeom>
          <a:solidFill>
            <a:srgbClr val="142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08741" y="-2285969"/>
            <a:ext cx="1641571" cy="1600200"/>
          </a:xfrm>
          <a:prstGeom prst="rect">
            <a:avLst/>
          </a:prstGeom>
          <a:solidFill>
            <a:srgbClr val="124C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2684145" y="1350645"/>
            <a:ext cx="8301990" cy="2013585"/>
          </a:xfrm>
          <a:prstGeom prst="rect">
            <a:avLst/>
          </a:prstGeom>
          <a:noFill/>
        </p:spPr>
        <p:txBody>
          <a:bodyPr wrap="square" rtlCol="0">
            <a:noAutofit/>
          </a:bodyPr>
          <a:p>
            <a:r>
              <a:rPr lang="en-US" b="1">
                <a:latin typeface="Century Gothic" panose="020B0502020202020204" pitchFamily="34" charset="0"/>
                <a:cs typeface="Century Gothic" panose="020B0502020202020204" pitchFamily="34" charset="0"/>
              </a:rPr>
              <a:t>Integration testing is the process of testing the interface between two software units or modules. It focuses on determining the correctness of the interface. The purpose of integration testing is to expose faults in the interaction between integrated units. Once all the modules have been unit-tested, integration testing is performed.</a:t>
            </a:r>
            <a:endParaRPr lang="en-US" b="1">
              <a:latin typeface="Century Gothic" panose="020B0502020202020204" pitchFamily="34" charset="0"/>
              <a:cs typeface="Century Gothic" panose="020B0502020202020204" pitchFamily="34" charset="0"/>
            </a:endParaRPr>
          </a:p>
        </p:txBody>
      </p:sp>
      <p:sp>
        <p:nvSpPr>
          <p:cNvPr id="5"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24155" y="4253230"/>
            <a:ext cx="6144895" cy="1031240"/>
          </a:xfrm>
          <a:prstGeom prst="rect">
            <a:avLst/>
          </a:prstGeom>
          <a:noFill/>
        </p:spPr>
        <p:txBody>
          <a:bodyPr wrap="square" rtlCol="0">
            <a:noAutofit/>
          </a:bodyPr>
          <a:lstStyle/>
          <a:p>
            <a:r>
              <a:rPr lang="zh-CN" altLang="en-US" sz="2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 </a:t>
            </a:r>
            <a:r>
              <a:rPr lang="en-IN" altLang="zh-CN" sz="2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T</a:t>
            </a:r>
            <a:r>
              <a:rPr lang="zh-CN" altLang="en-US" sz="2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ypes of integration testing</a:t>
            </a:r>
            <a:endParaRPr lang="zh-CN" altLang="en-US" sz="2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67" name="Text Box 66"/>
          <p:cNvSpPr txBox="1"/>
          <p:nvPr/>
        </p:nvSpPr>
        <p:spPr>
          <a:xfrm>
            <a:off x="561340" y="4927600"/>
            <a:ext cx="3930650" cy="1332865"/>
          </a:xfrm>
          <a:prstGeom prst="rect">
            <a:avLst/>
          </a:prstGeom>
          <a:noFill/>
        </p:spPr>
        <p:txBody>
          <a:bodyPr wrap="square" rtlCol="0">
            <a:noAutofit/>
          </a:bodyPr>
          <a:p>
            <a:pPr marL="285750" indent="-285750">
              <a:buFont typeface="Arial" panose="020B0604020202020204" pitchFamily="34" charset="0"/>
              <a:buChar char="•"/>
            </a:pPr>
            <a:r>
              <a:rPr lang="en-US">
                <a:latin typeface="Bahnschrift Light" panose="020B0502040204020203" charset="0"/>
                <a:cs typeface="Bahnschrift Light" panose="020B0502040204020203" charset="0"/>
              </a:rPr>
              <a:t>Big-Bang Integration Testing</a:t>
            </a:r>
            <a:endParaRPr lang="en-US">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en-US">
                <a:latin typeface="Bahnschrift Light" panose="020B0502040204020203" charset="0"/>
                <a:cs typeface="Bahnschrift Light" panose="020B0502040204020203" charset="0"/>
              </a:rPr>
              <a:t>Bottom-Up Integration Testing</a:t>
            </a:r>
            <a:endParaRPr lang="en-US">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en-US">
                <a:latin typeface="Bahnschrift Light" panose="020B0502040204020203" charset="0"/>
                <a:cs typeface="Bahnschrift Light" panose="020B0502040204020203" charset="0"/>
              </a:rPr>
              <a:t>Top-Down Integration Testing</a:t>
            </a:r>
            <a:endParaRPr lang="en-US">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en-US">
                <a:latin typeface="Bahnschrift Light" panose="020B0502040204020203" charset="0"/>
                <a:cs typeface="Bahnschrift Light" panose="020B0502040204020203" charset="0"/>
              </a:rPr>
              <a:t>Top-Down Integration Testing </a:t>
            </a:r>
            <a:endParaRPr lang="en-US">
              <a:latin typeface="Bahnschrift Light" panose="020B0502040204020203" charset="0"/>
              <a:cs typeface="Bahnschrift Light" panose="020B0502040204020203" charset="0"/>
            </a:endParaRPr>
          </a:p>
          <a:p>
            <a:endParaRPr lang="en-US">
              <a:latin typeface="Bahnschrift Light" panose="020B0502040204020203" charset="0"/>
              <a:cs typeface="Bahnschrift Light" panose="020B0502040204020203" charset="0"/>
            </a:endParaRPr>
          </a:p>
        </p:txBody>
      </p:sp>
      <p:pic>
        <p:nvPicPr>
          <p:cNvPr id="103" name="Picture 102"/>
          <p:cNvPicPr/>
          <p:nvPr/>
        </p:nvPicPr>
        <p:blipFill>
          <a:blip r:embed="rId2"/>
          <a:stretch>
            <a:fillRect/>
          </a:stretch>
        </p:blipFill>
        <p:spPr>
          <a:xfrm>
            <a:off x="7018020" y="3499485"/>
            <a:ext cx="4173855" cy="3077845"/>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l="44991"/>
          <a:stretch>
            <a:fillRect/>
          </a:stretch>
        </p:blipFill>
        <p:spPr>
          <a:xfrm>
            <a:off x="5212660" y="0"/>
            <a:ext cx="6979340" cy="6858000"/>
          </a:xfrm>
          <a:custGeom>
            <a:avLst/>
            <a:gdLst>
              <a:gd name="connsiteX0" fmla="*/ 0 w 6706712"/>
              <a:gd name="connsiteY0" fmla="*/ 0 h 6590112"/>
              <a:gd name="connsiteX1" fmla="*/ 6706712 w 6706712"/>
              <a:gd name="connsiteY1" fmla="*/ 0 h 6590112"/>
              <a:gd name="connsiteX2" fmla="*/ 6706712 w 6706712"/>
              <a:gd name="connsiteY2" fmla="*/ 6590112 h 6590112"/>
              <a:gd name="connsiteX3" fmla="*/ 3567862 w 6706712"/>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6706712" h="6590112">
                <a:moveTo>
                  <a:pt x="0" y="0"/>
                </a:moveTo>
                <a:lnTo>
                  <a:pt x="6706712" y="0"/>
                </a:lnTo>
                <a:lnTo>
                  <a:pt x="6706712" y="6590112"/>
                </a:lnTo>
                <a:lnTo>
                  <a:pt x="3567862" y="6590112"/>
                </a:lnTo>
                <a:close/>
              </a:path>
            </a:pathLst>
          </a:custGeom>
        </p:spPr>
      </p:pic>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rcRect r="25745"/>
          <a:stretch>
            <a:fillRect/>
          </a:stretch>
        </p:blipFill>
        <p:spPr>
          <a:xfrm>
            <a:off x="4122579" y="1"/>
            <a:ext cx="9436461" cy="686913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12" name="文本框 1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528603" y="1903040"/>
            <a:ext cx="4567241" cy="829945"/>
          </a:xfrm>
          <a:prstGeom prst="rect">
            <a:avLst/>
          </a:prstGeom>
          <a:noFill/>
        </p:spPr>
        <p:txBody>
          <a:bodyPr wrap="square" rtlCol="0">
            <a:spAutoFit/>
          </a:bodyPr>
          <a:lstStyle/>
          <a:p>
            <a:pPr algn="ctr"/>
            <a:r>
              <a:rPr lang="en-US" altLang="zh-CN" sz="4800" b="1" dirty="0" smtClean="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Thank </a:t>
            </a:r>
            <a:r>
              <a:rPr lang="en-US" altLang="zh-CN" sz="48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you </a:t>
            </a:r>
            <a:endParaRPr lang="zh-CN" altLang="en-US" sz="48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endParaRPr>
          </a:p>
        </p:txBody>
      </p:sp>
      <p:sp>
        <p:nvSpPr>
          <p:cNvPr id="13" name="文本框 1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553970" y="3178810"/>
            <a:ext cx="2732405" cy="511810"/>
          </a:xfrm>
          <a:prstGeom prst="rect">
            <a:avLst/>
          </a:prstGeom>
          <a:noFill/>
        </p:spPr>
        <p:txBody>
          <a:bodyPr wrap="square" rtlCol="0">
            <a:noAutofit/>
          </a:bodyPr>
          <a:lstStyle/>
          <a:p>
            <a:r>
              <a:rPr lang="en-IN" altLang="en-US" sz="1600" b="1" dirty="0">
                <a:solidFill>
                  <a:srgbClr val="12515A"/>
                </a:solidFill>
                <a:latin typeface="方正兰亭超细黑简体" panose="02000000000000000000" pitchFamily="2" charset="-122"/>
                <a:ea typeface="方正兰亭超细黑简体" panose="02000000000000000000" pitchFamily="2" charset="-122"/>
                <a:cs typeface="Aharoni" panose="02010803020104030203" pitchFamily="2" charset="-79"/>
              </a:rPr>
              <a:t>HARI HARAN D</a:t>
            </a:r>
            <a:r>
              <a:rPr lang="en-US" altLang="zh-CN" sz="1600" b="1" dirty="0">
                <a:solidFill>
                  <a:srgbClr val="12515A"/>
                </a:solidFill>
                <a:latin typeface="方正兰亭超细黑简体" panose="02000000000000000000" pitchFamily="2" charset="-122"/>
                <a:ea typeface="方正兰亭超细黑简体" panose="02000000000000000000" pitchFamily="2" charset="-122"/>
                <a:cs typeface="Aharoni" panose="02010803020104030203" pitchFamily="2" charset="-79"/>
              </a:rPr>
              <a:t> </a:t>
            </a:r>
            <a:endParaRPr lang="zh-CN" altLang="en-US" sz="1600" b="1" dirty="0">
              <a:solidFill>
                <a:srgbClr val="12515A"/>
              </a:solidFill>
              <a:latin typeface="方正兰亭超细黑简体" panose="02000000000000000000" pitchFamily="2" charset="-122"/>
              <a:ea typeface="方正兰亭超细黑简体" panose="02000000000000000000" pitchFamily="2" charset="-122"/>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fltVal val="0"/>
                                          </p:val>
                                        </p:tav>
                                        <p:tav tm="100000">
                                          <p:val>
                                            <p:strVal val="#ppt_h"/>
                                          </p:val>
                                        </p:tav>
                                      </p:tavLst>
                                    </p:anim>
                                    <p:animEffect transition="in" filter="fade">
                                      <p:cBhvr>
                                        <p:cTn id="9" dur="750"/>
                                        <p:tgtEl>
                                          <p:spTgt spid="1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750" fill="hold"/>
                                        <p:tgtEl>
                                          <p:spTgt spid="13"/>
                                        </p:tgtEl>
                                        <p:attrNameLst>
                                          <p:attrName>ppt_w</p:attrName>
                                        </p:attrNameLst>
                                      </p:cBhvr>
                                      <p:tavLst>
                                        <p:tav tm="0">
                                          <p:val>
                                            <p:fltVal val="0"/>
                                          </p:val>
                                        </p:tav>
                                        <p:tav tm="100000">
                                          <p:val>
                                            <p:strVal val="#ppt_w"/>
                                          </p:val>
                                        </p:tav>
                                      </p:tavLst>
                                    </p:anim>
                                    <p:anim calcmode="lin" valueType="num">
                                      <p:cBhvr>
                                        <p:cTn id="14" dur="750" fill="hold"/>
                                        <p:tgtEl>
                                          <p:spTgt spid="13"/>
                                        </p:tgtEl>
                                        <p:attrNameLst>
                                          <p:attrName>ppt_h</p:attrName>
                                        </p:attrNameLst>
                                      </p:cBhvr>
                                      <p:tavLst>
                                        <p:tav tm="0">
                                          <p:val>
                                            <p:fltVal val="0"/>
                                          </p:val>
                                        </p:tav>
                                        <p:tav tm="100000">
                                          <p:val>
                                            <p:strVal val="#ppt_h"/>
                                          </p:val>
                                        </p:tav>
                                      </p:tavLst>
                                    </p:anim>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3559</Words>
  <Application>WPS Presentation</Application>
  <PresentationFormat>宽屏</PresentationFormat>
  <Paragraphs>74</Paragraphs>
  <Slides>9</Slides>
  <Notes>0</Notes>
  <HiddenSlides>0</HiddenSlides>
  <MMClips>0</MMClips>
  <ScaleCrop>false</ScaleCrop>
  <HeadingPairs>
    <vt:vector size="6" baseType="variant">
      <vt:variant>
        <vt:lpstr>已用的字体</vt:lpstr>
      </vt:variant>
      <vt:variant>
        <vt:i4>56</vt:i4>
      </vt:variant>
      <vt:variant>
        <vt:lpstr>主题</vt:lpstr>
      </vt:variant>
      <vt:variant>
        <vt:i4>1</vt:i4>
      </vt:variant>
      <vt:variant>
        <vt:lpstr>幻灯片标题</vt:lpstr>
      </vt:variant>
      <vt:variant>
        <vt:i4>9</vt:i4>
      </vt:variant>
    </vt:vector>
  </HeadingPairs>
  <TitlesOfParts>
    <vt:vector size="66" baseType="lpstr">
      <vt:lpstr>Arial</vt:lpstr>
      <vt:lpstr>SimSun</vt:lpstr>
      <vt:lpstr>Wingdings</vt:lpstr>
      <vt:lpstr>张海山锐线体2.0</vt:lpstr>
      <vt:lpstr>Aharoni</vt:lpstr>
      <vt:lpstr>方正兰亭超细黑简体</vt:lpstr>
      <vt:lpstr>Kartika</vt:lpstr>
      <vt:lpstr>Century Gothic</vt:lpstr>
      <vt:lpstr>Segoe UI</vt:lpstr>
      <vt:lpstr>Lato Light</vt:lpstr>
      <vt:lpstr>Lato Black</vt:lpstr>
      <vt:lpstr>Montserrat Light</vt:lpstr>
      <vt:lpstr>Gill Sans</vt:lpstr>
      <vt:lpstr>Source Sans Pro Light</vt:lpstr>
      <vt:lpstr>Calibri</vt:lpstr>
      <vt:lpstr>Open Sans</vt:lpstr>
      <vt:lpstr>Open Sans Light</vt:lpstr>
      <vt:lpstr>Fira Sans SemiBold Italic</vt:lpstr>
      <vt:lpstr>Clear Sans</vt:lpstr>
      <vt:lpstr>Helvetica Light</vt:lpstr>
      <vt:lpstr>Microsoft YaHei</vt:lpstr>
      <vt:lpstr>Arial Unicode MS</vt:lpstr>
      <vt:lpstr>等线 Light</vt:lpstr>
      <vt:lpstr>等线</vt:lpstr>
      <vt:lpstr>Arial</vt:lpstr>
      <vt:lpstr>Gill Sans</vt:lpstr>
      <vt:lpstr>Open Sans</vt:lpstr>
      <vt:lpstr>Source Sans Pro</vt:lpstr>
      <vt:lpstr>Open Sans Extrabold</vt:lpstr>
      <vt:lpstr>Montserrat</vt:lpstr>
      <vt:lpstr>Roboto Light</vt:lpstr>
      <vt:lpstr>Raleway</vt:lpstr>
      <vt:lpstr>Calibri Light</vt:lpstr>
      <vt:lpstr>Symbol</vt:lpstr>
      <vt:lpstr>Verdana</vt:lpstr>
      <vt:lpstr>Segoe Print</vt:lpstr>
      <vt:lpstr>Yu Gothic UI Semibold</vt:lpstr>
      <vt:lpstr>PMingLiU-ExtB</vt:lpstr>
      <vt:lpstr>Gill Sans MT</vt:lpstr>
      <vt:lpstr>Times New Roman</vt:lpstr>
      <vt:lpstr>Yu Gothic UI</vt:lpstr>
      <vt:lpstr>Wide Latin</vt:lpstr>
      <vt:lpstr>Agency FB</vt:lpstr>
      <vt:lpstr>Algerian</vt:lpstr>
      <vt:lpstr>Arial Black</vt:lpstr>
      <vt:lpstr>Arial Narrow</vt:lpstr>
      <vt:lpstr>Arial Rounded MT Bold</vt:lpstr>
      <vt:lpstr>Bahnschrift</vt:lpstr>
      <vt:lpstr>Bahnschrift Condensed</vt:lpstr>
      <vt:lpstr>Berlin Sans FB</vt:lpstr>
      <vt:lpstr>Bell MT</vt:lpstr>
      <vt:lpstr>Bauhaus 93</vt:lpstr>
      <vt:lpstr>Bernard MT Condensed</vt:lpstr>
      <vt:lpstr>Berlin Sans FB Demi</vt:lpstr>
      <vt:lpstr>Bahnschrift Light Condensed</vt:lpstr>
      <vt:lpstr>Bahnschrift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cp:lastModifiedBy>
  <cp:revision>58</cp:revision>
  <dcterms:created xsi:type="dcterms:W3CDTF">2019-04-29T15:21:00Z</dcterms:created>
  <dcterms:modified xsi:type="dcterms:W3CDTF">2024-03-06T13:06:04Z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1033-12.2.0.13518</vt:lpwstr>
  </property>
  <property fmtid="{D5CDD505-2E9C-101B-9397-08002B2CF9AE}" pid="3" name="ICV">
    <vt:lpwstr>73EF7A8DEB6848708A7BF99D7C61E3C6_11</vt:lpwstr>
  </property>
</Properties>
</file>