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Barlow ExtraLight"/>
      <p:regular r:id="rId17"/>
      <p:bold r:id="rId18"/>
      <p:italic r:id="rId19"/>
      <p:boldItalic r:id="rId20"/>
    </p:embeddedFont>
    <p:embeddedFont>
      <p:font typeface="Hepta Slab Medium"/>
      <p:regular r:id="rId21"/>
      <p:bold r:id="rId22"/>
    </p:embeddedFont>
    <p:embeddedFont>
      <p:font typeface="Hepta Slab Light"/>
      <p:regular r:id="rId23"/>
      <p:bold r:id="rId24"/>
    </p:embeddedFont>
    <p:embeddedFont>
      <p:font typeface="Hepta Slab"/>
      <p:regular r:id="rId25"/>
      <p:bold r:id="rId26"/>
    </p:embeddedFont>
    <p:embeddedFont>
      <p:font typeface="Barlow Medium"/>
      <p:regular r:id="rId27"/>
      <p:bold r:id="rId28"/>
      <p:italic r:id="rId29"/>
      <p:boldItalic r:id="rId30"/>
    </p:embeddedFont>
    <p:embeddedFont>
      <p:font typeface="Barlow Light"/>
      <p:regular r:id="rId31"/>
      <p:bold r:id="rId32"/>
      <p:italic r:id="rId33"/>
      <p:boldItalic r:id="rId34"/>
    </p:embeddedFont>
    <p:embeddedFont>
      <p:font typeface="Barlow"/>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arlowExtraLight-boldItalic.fntdata"/><Relationship Id="rId22" Type="http://schemas.openxmlformats.org/officeDocument/2006/relationships/font" Target="fonts/HeptaSlabMedium-bold.fntdata"/><Relationship Id="rId21" Type="http://schemas.openxmlformats.org/officeDocument/2006/relationships/font" Target="fonts/HeptaSlabMedium-regular.fntdata"/><Relationship Id="rId24" Type="http://schemas.openxmlformats.org/officeDocument/2006/relationships/font" Target="fonts/HeptaSlabLight-bold.fntdata"/><Relationship Id="rId23" Type="http://schemas.openxmlformats.org/officeDocument/2006/relationships/font" Target="fonts/HeptaSlab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ptaSlab-bold.fntdata"/><Relationship Id="rId25" Type="http://schemas.openxmlformats.org/officeDocument/2006/relationships/font" Target="fonts/HeptaSlab-regular.fntdata"/><Relationship Id="rId28" Type="http://schemas.openxmlformats.org/officeDocument/2006/relationships/font" Target="fonts/BarlowMedium-bold.fntdata"/><Relationship Id="rId27" Type="http://schemas.openxmlformats.org/officeDocument/2006/relationships/font" Target="fonts/Barlow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Light-regular.fntdata"/><Relationship Id="rId30" Type="http://schemas.openxmlformats.org/officeDocument/2006/relationships/font" Target="fonts/BarlowMedium-boldItalic.fntdata"/><Relationship Id="rId11" Type="http://schemas.openxmlformats.org/officeDocument/2006/relationships/slide" Target="slides/slide6.xml"/><Relationship Id="rId33" Type="http://schemas.openxmlformats.org/officeDocument/2006/relationships/font" Target="fonts/BarlowLight-italic.fntdata"/><Relationship Id="rId10" Type="http://schemas.openxmlformats.org/officeDocument/2006/relationships/slide" Target="slides/slide5.xml"/><Relationship Id="rId32" Type="http://schemas.openxmlformats.org/officeDocument/2006/relationships/font" Target="fonts/BarlowLight-bold.fntdata"/><Relationship Id="rId13" Type="http://schemas.openxmlformats.org/officeDocument/2006/relationships/slide" Target="slides/slide8.xml"/><Relationship Id="rId35" Type="http://schemas.openxmlformats.org/officeDocument/2006/relationships/font" Target="fonts/Barlow-regular.fntdata"/><Relationship Id="rId12" Type="http://schemas.openxmlformats.org/officeDocument/2006/relationships/slide" Target="slides/slide7.xml"/><Relationship Id="rId34" Type="http://schemas.openxmlformats.org/officeDocument/2006/relationships/font" Target="fonts/BarlowLight-boldItalic.fntdata"/><Relationship Id="rId15" Type="http://schemas.openxmlformats.org/officeDocument/2006/relationships/slide" Target="slides/slide10.xml"/><Relationship Id="rId37" Type="http://schemas.openxmlformats.org/officeDocument/2006/relationships/font" Target="fonts/Barlow-italic.fntdata"/><Relationship Id="rId14" Type="http://schemas.openxmlformats.org/officeDocument/2006/relationships/slide" Target="slides/slide9.xml"/><Relationship Id="rId36" Type="http://schemas.openxmlformats.org/officeDocument/2006/relationships/font" Target="fonts/Barlow-bold.fntdata"/><Relationship Id="rId17" Type="http://schemas.openxmlformats.org/officeDocument/2006/relationships/font" Target="fonts/BarlowExtraLight-regular.fntdata"/><Relationship Id="rId16" Type="http://schemas.openxmlformats.org/officeDocument/2006/relationships/slide" Target="slides/slide11.xml"/><Relationship Id="rId38" Type="http://schemas.openxmlformats.org/officeDocument/2006/relationships/font" Target="fonts/Barlow-boldItalic.fntdata"/><Relationship Id="rId19" Type="http://schemas.openxmlformats.org/officeDocument/2006/relationships/font" Target="fonts/BarlowExtraLight-italic.fntdata"/><Relationship Id="rId18" Type="http://schemas.openxmlformats.org/officeDocument/2006/relationships/font" Target="fonts/BarlowExtra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510b5b4c73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510b5b4c73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my name is Pranav. My partner for this project is Richard and our project explored LLM-Assisted Code commenting for Class-Level Code.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510b5b4c73_0_2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510b5b4c73_0_2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top of the quantitative results, we also tried to analyze a lot of the LLM-generated outputs to see if we could see any significant patterns. One major pattern we saw throughout the outputs for the GPT-4 LLM and the Claude LLM was that the GPT-4 LLM had a harder time noticing the contextual dependencies in the code like the third-party libraries, constants, class methods, etc. while the Claude LLM did a much better job of both noticing and explaining these contextual dependencies through the comments.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510b5b4c7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510b5b4c7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concludes our brief demo describing our project and the main significant results that we have received so far. Thank you all for listening.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510b5b4c73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510b5b4c73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overall agenda for our presentation.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510b5b4c73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510b5b4c73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I’ll go over the background for this project briefly.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510b5b4c73_0_1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510b5b4c73_0_1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Our project originated from the struggle that LLMs face in performing well in the code generation application which I researched in my midterm paper. Through prior research, we know that LLMs struggle to accurately produce code for complex and difficult programming problems that represent realistic software development scenarios. Thus, we chose to explore how well LLMs can generate comments for realistic software development code since we believe that may provide some insight into how well LLMs can understand and reason about these more complicated code scenarios. In one of the papers that I read, there was a benchmark created called ClassEval. Unlike most other conventional code generation benchmarks, ClassEval tested an LLMs ability to generate code for methods at a class level by providing an LLM with a class template and asking the LLM to generate code for all the methods in the class apart from the constructor. An example of the template for the tasks in this benchmark can be seen in the image in this slide. This benchmark is more representative of realistic software development code compared to other traditional code generation benchmarks which only test an LLMs ability to generate code for function-level coding tasks</a:t>
            </a:r>
            <a:r>
              <a:rPr lang="en" sz="1000">
                <a:solidFill>
                  <a:schemeClr val="dk1"/>
                </a:solidFill>
              </a:rPr>
              <a:t>. So b</a:t>
            </a:r>
            <a:r>
              <a:rPr lang="en" sz="1000">
                <a:solidFill>
                  <a:schemeClr val="dk1"/>
                </a:solidFill>
              </a:rPr>
              <a:t>y prompting an LLM to generate comments for class-level code examples from this ClassEval benchmark [1], we are better able to gauge exactly how well LLMs can understand more complex, intricate code and all the contextual dependencies involved in it such as third-party libraries, other class methods, class attributes, etc. We hope the results of our project can provide insights into exactly what needs to be done to improve how LLMs perform in code generation for software development tasks.</a:t>
            </a:r>
            <a:endParaRPr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510b5b4c73_0_2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510b5b4c73_0_2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were the main research questions that we explored through our experiment. We first wanted to see how well can LLMs generate high-quality useful comments for methods in class-level code? We also wanted to see how well can LLMs capture the contextual dependencies present in the code through the comments? And lastly, we also wanted to see how different LLMs compare in their ability to reason about code?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510b5b4c73_0_1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510b5b4c73_0_1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I’ll go over the experiment we conducted.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510b5b4c73_0_1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510b5b4c73_0_1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experiment setup, we first manually annotated the methods in the 100 Python class-level code solutions from the ClassEval benchmark with inline comments. Then we randomly chose 4 of these annotated classes to place in our prompt to guide the corresponding LLM in it’s generation of comments for the methods in the target class. After we created our prompt, we prompted the LLM to generate inline comments for the methods in 96 class-level code solutions. We did this for both the GPT-4 and Claude 3.7 Sonnet LLM. We’re also thinking about possibly testing another popular LLM pre-trained on code if we have time later.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510b5b4c73_0_2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510b5b4c73_0_2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I’ll briefly go over some of the results we got from the experiment we conducted.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510b5b4c73_0_2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510b5b4c73_0_2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two metrics to evaluate the LLM-generated outputs quantitatively. First, was the BLEU metric which is basically just a word-similarity metric that measures the similarity that the LLM-generated outputs had with the ground-truth examples we manually created. Both the Claude and GPT-4 LLM demonstrated relatively similar performance for this metric with Claude being slightly better. The more important metric however, was the Human Evaluation scores where we manually assigned a score of 0, 0.5, or 1 to each LLM–generated output depending on how well the generated comments described the intent of the code. The Claude LLM demonstrated significantly better performance in this metric which makes sense since the Claude LLM is generally known to be better than GPT for code-related tasks.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31" name="Shape 131"/>
        <p:cNvGrpSpPr/>
        <p:nvPr/>
      </p:nvGrpSpPr>
      <p:grpSpPr>
        <a:xfrm>
          <a:off x="0" y="0"/>
          <a:ext cx="0" cy="0"/>
          <a:chOff x="0" y="0"/>
          <a:chExt cx="0" cy="0"/>
        </a:xfrm>
      </p:grpSpPr>
      <p:sp>
        <p:nvSpPr>
          <p:cNvPr id="132" name="Google Shape;132;p2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33" name="Google Shape;133;p2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34" name="Google Shape;13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35" name="Shape 135"/>
        <p:cNvGrpSpPr/>
        <p:nvPr/>
      </p:nvGrpSpPr>
      <p:grpSpPr>
        <a:xfrm>
          <a:off x="0" y="0"/>
          <a:ext cx="0" cy="0"/>
          <a:chOff x="0" y="0"/>
          <a:chExt cx="0" cy="0"/>
        </a:xfrm>
      </p:grpSpPr>
      <p:sp>
        <p:nvSpPr>
          <p:cNvPr id="136" name="Google Shape;136;p24"/>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4"/>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38" name="Google Shape;138;p24"/>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39" name="Google Shape;13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40" name="Shape 140"/>
        <p:cNvGrpSpPr/>
        <p:nvPr/>
      </p:nvGrpSpPr>
      <p:grpSpPr>
        <a:xfrm>
          <a:off x="0" y="0"/>
          <a:ext cx="0" cy="0"/>
          <a:chOff x="0" y="0"/>
          <a:chExt cx="0" cy="0"/>
        </a:xfrm>
      </p:grpSpPr>
      <p:sp>
        <p:nvSpPr>
          <p:cNvPr id="141" name="Google Shape;141;p25"/>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42" name="Google Shape;142;p25"/>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3" name="Google Shape;143;p25"/>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4" name="Google Shape;144;p25"/>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5" name="Google Shape;145;p25"/>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6" name="Google Shape;146;p25"/>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7" name="Google Shape;147;p25"/>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8" name="Google Shape;148;p25"/>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9" name="Google Shape;149;p25"/>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0" name="Google Shape;150;p25"/>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1" name="Google Shape;151;p25"/>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2" name="Google Shape;152;p25"/>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3" name="Google Shape;153;p25"/>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4" name="Google Shape;154;p25"/>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5" name="Google Shape;155;p25"/>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6" name="Google Shape;156;p25"/>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7" name="Google Shape;157;p25"/>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8" name="Google Shape;158;p25"/>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9" name="Google Shape;159;p25"/>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0" name="Google Shape;160;p2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161" name="Shape 161"/>
        <p:cNvGrpSpPr/>
        <p:nvPr/>
      </p:nvGrpSpPr>
      <p:grpSpPr>
        <a:xfrm>
          <a:off x="0" y="0"/>
          <a:ext cx="0" cy="0"/>
          <a:chOff x="0" y="0"/>
          <a:chExt cx="0" cy="0"/>
        </a:xfrm>
      </p:grpSpPr>
      <p:sp>
        <p:nvSpPr>
          <p:cNvPr id="162" name="Google Shape;162;p26"/>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164" name="Google Shape;164;p26"/>
          <p:cNvSpPr/>
          <p:nvPr>
            <p:ph idx="2" type="pic"/>
          </p:nvPr>
        </p:nvSpPr>
        <p:spPr>
          <a:xfrm>
            <a:off x="3915225" y="1631250"/>
            <a:ext cx="4441200" cy="3009900"/>
          </a:xfrm>
          <a:prstGeom prst="roundRect">
            <a:avLst>
              <a:gd fmla="val 16667" name="adj"/>
            </a:avLst>
          </a:prstGeom>
          <a:noFill/>
          <a:ln>
            <a:noFill/>
          </a:ln>
        </p:spPr>
      </p:sp>
      <p:sp>
        <p:nvSpPr>
          <p:cNvPr id="165" name="Google Shape;165;p26"/>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6" name="Google Shape;166;p26"/>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67" name="Google Shape;167;p2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71" name="Google Shape;171;p27"/>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2" name="Google Shape;172;p27"/>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3" name="Google Shape;173;p2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174" name="Shape 174"/>
        <p:cNvGrpSpPr/>
        <p:nvPr/>
      </p:nvGrpSpPr>
      <p:grpSpPr>
        <a:xfrm>
          <a:off x="0" y="0"/>
          <a:ext cx="0" cy="0"/>
          <a:chOff x="0" y="0"/>
          <a:chExt cx="0" cy="0"/>
        </a:xfrm>
      </p:grpSpPr>
      <p:sp>
        <p:nvSpPr>
          <p:cNvPr id="175" name="Google Shape;175;p28"/>
          <p:cNvSpPr/>
          <p:nvPr>
            <p:ph idx="2" type="pic"/>
          </p:nvPr>
        </p:nvSpPr>
        <p:spPr>
          <a:xfrm>
            <a:off x="791150" y="522900"/>
            <a:ext cx="1294800" cy="1918500"/>
          </a:xfrm>
          <a:prstGeom prst="rect">
            <a:avLst/>
          </a:prstGeom>
          <a:noFill/>
          <a:ln>
            <a:noFill/>
          </a:ln>
        </p:spPr>
      </p:sp>
      <p:sp>
        <p:nvSpPr>
          <p:cNvPr id="176" name="Google Shape;176;p28"/>
          <p:cNvSpPr/>
          <p:nvPr>
            <p:ph idx="3" type="pic"/>
          </p:nvPr>
        </p:nvSpPr>
        <p:spPr>
          <a:xfrm>
            <a:off x="2355375" y="522900"/>
            <a:ext cx="1294800" cy="1918500"/>
          </a:xfrm>
          <a:prstGeom prst="rect">
            <a:avLst/>
          </a:prstGeom>
          <a:noFill/>
          <a:ln>
            <a:noFill/>
          </a:ln>
        </p:spPr>
      </p:sp>
      <p:sp>
        <p:nvSpPr>
          <p:cNvPr id="177" name="Google Shape;177;p28"/>
          <p:cNvSpPr/>
          <p:nvPr>
            <p:ph idx="4" type="pic"/>
          </p:nvPr>
        </p:nvSpPr>
        <p:spPr>
          <a:xfrm>
            <a:off x="3921313" y="522900"/>
            <a:ext cx="1294800" cy="1918500"/>
          </a:xfrm>
          <a:prstGeom prst="rect">
            <a:avLst/>
          </a:prstGeom>
          <a:noFill/>
          <a:ln>
            <a:noFill/>
          </a:ln>
        </p:spPr>
      </p:sp>
      <p:sp>
        <p:nvSpPr>
          <p:cNvPr id="178" name="Google Shape;178;p28"/>
          <p:cNvSpPr/>
          <p:nvPr>
            <p:ph idx="5" type="pic"/>
          </p:nvPr>
        </p:nvSpPr>
        <p:spPr>
          <a:xfrm>
            <a:off x="5491588" y="522900"/>
            <a:ext cx="1294800" cy="1918500"/>
          </a:xfrm>
          <a:prstGeom prst="rect">
            <a:avLst/>
          </a:prstGeom>
          <a:noFill/>
          <a:ln>
            <a:noFill/>
          </a:ln>
        </p:spPr>
      </p:sp>
      <p:sp>
        <p:nvSpPr>
          <p:cNvPr id="179" name="Google Shape;179;p28"/>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180" name="Google Shape;180;p28"/>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81" name="Google Shape;181;p28"/>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2" name="Google Shape;182;p28"/>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3" name="Google Shape;183;p28"/>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4" name="Google Shape;184;p28"/>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5" name="Google Shape;185;p28"/>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6" name="Google Shape;186;p28"/>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7" name="Google Shape;187;p28"/>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8" name="Google Shape;188;p28"/>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9" name="Google Shape;189;p2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190" name="Shape 190"/>
        <p:cNvGrpSpPr/>
        <p:nvPr/>
      </p:nvGrpSpPr>
      <p:grpSpPr>
        <a:xfrm>
          <a:off x="0" y="0"/>
          <a:ext cx="0" cy="0"/>
          <a:chOff x="0" y="0"/>
          <a:chExt cx="0" cy="0"/>
        </a:xfrm>
      </p:grpSpPr>
      <p:sp>
        <p:nvSpPr>
          <p:cNvPr id="191" name="Google Shape;191;p29"/>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192" name="Google Shape;192;p29"/>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93" name="Google Shape;193;p2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194" name="Shape 194"/>
        <p:cNvGrpSpPr/>
        <p:nvPr/>
      </p:nvGrpSpPr>
      <p:grpSpPr>
        <a:xfrm>
          <a:off x="0" y="0"/>
          <a:ext cx="0" cy="0"/>
          <a:chOff x="0" y="0"/>
          <a:chExt cx="0" cy="0"/>
        </a:xfrm>
      </p:grpSpPr>
      <p:sp>
        <p:nvSpPr>
          <p:cNvPr id="195" name="Google Shape;195;p30"/>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96" name="Google Shape;196;p30"/>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197" name="Google Shape;197;p30"/>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8" name="Google Shape;198;p3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199" name="Shape 199"/>
        <p:cNvGrpSpPr/>
        <p:nvPr/>
      </p:nvGrpSpPr>
      <p:grpSpPr>
        <a:xfrm>
          <a:off x="0" y="0"/>
          <a:ext cx="0" cy="0"/>
          <a:chOff x="0" y="0"/>
          <a:chExt cx="0" cy="0"/>
        </a:xfrm>
      </p:grpSpPr>
      <p:sp>
        <p:nvSpPr>
          <p:cNvPr id="200" name="Google Shape;200;p31"/>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1" name="Google Shape;201;p31"/>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2" name="Google Shape;202;p31"/>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3" name="Google Shape;203;p31"/>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4" name="Google Shape;204;p31"/>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05" name="Google Shape;205;p31"/>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06" name="Google Shape;206;p3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07" name="Shape 207"/>
        <p:cNvGrpSpPr/>
        <p:nvPr/>
      </p:nvGrpSpPr>
      <p:grpSpPr>
        <a:xfrm>
          <a:off x="0" y="0"/>
          <a:ext cx="0" cy="0"/>
          <a:chOff x="0" y="0"/>
          <a:chExt cx="0" cy="0"/>
        </a:xfrm>
      </p:grpSpPr>
      <p:sp>
        <p:nvSpPr>
          <p:cNvPr id="208" name="Google Shape;208;p32"/>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09" name="Google Shape;209;p32"/>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10" name="Google Shape;21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11" name="Shape 211"/>
        <p:cNvGrpSpPr/>
        <p:nvPr/>
      </p:nvGrpSpPr>
      <p:grpSpPr>
        <a:xfrm>
          <a:off x="0" y="0"/>
          <a:ext cx="0" cy="0"/>
          <a:chOff x="0" y="0"/>
          <a:chExt cx="0" cy="0"/>
        </a:xfrm>
      </p:grpSpPr>
      <p:sp>
        <p:nvSpPr>
          <p:cNvPr id="212" name="Google Shape;212;p3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13" name="Google Shape;213;p3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14" name="Google Shape;21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15" name="Shape 215"/>
        <p:cNvGrpSpPr/>
        <p:nvPr/>
      </p:nvGrpSpPr>
      <p:grpSpPr>
        <a:xfrm>
          <a:off x="0" y="0"/>
          <a:ext cx="0" cy="0"/>
          <a:chOff x="0" y="0"/>
          <a:chExt cx="0" cy="0"/>
        </a:xfrm>
      </p:grpSpPr>
      <p:sp>
        <p:nvSpPr>
          <p:cNvPr id="216" name="Google Shape;216;p34"/>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8" name="Google Shape;218;p34"/>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19" name="Google Shape;219;p3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34"/>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22" name="Shape 222"/>
        <p:cNvGrpSpPr/>
        <p:nvPr/>
      </p:nvGrpSpPr>
      <p:grpSpPr>
        <a:xfrm>
          <a:off x="0" y="0"/>
          <a:ext cx="0" cy="0"/>
          <a:chOff x="0" y="0"/>
          <a:chExt cx="0" cy="0"/>
        </a:xfrm>
      </p:grpSpPr>
      <p:sp>
        <p:nvSpPr>
          <p:cNvPr id="223" name="Google Shape;223;p35"/>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24" name="Google Shape;224;p35"/>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25" name="Google Shape;225;p35"/>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26" name="Google Shape;226;p35"/>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27" name="Google Shape;227;p35"/>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28" name="Google Shape;228;p35"/>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9" name="Google Shape;229;p3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30" name="Shape 230"/>
        <p:cNvGrpSpPr/>
        <p:nvPr/>
      </p:nvGrpSpPr>
      <p:grpSpPr>
        <a:xfrm>
          <a:off x="0" y="0"/>
          <a:ext cx="0" cy="0"/>
          <a:chOff x="0" y="0"/>
          <a:chExt cx="0" cy="0"/>
        </a:xfrm>
      </p:grpSpPr>
      <p:sp>
        <p:nvSpPr>
          <p:cNvPr id="231" name="Google Shape;231;p36"/>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32" name="Google Shape;232;p36"/>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33" name="Google Shape;23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34" name="Shape 234"/>
        <p:cNvGrpSpPr/>
        <p:nvPr/>
      </p:nvGrpSpPr>
      <p:grpSpPr>
        <a:xfrm>
          <a:off x="0" y="0"/>
          <a:ext cx="0" cy="0"/>
          <a:chOff x="0" y="0"/>
          <a:chExt cx="0" cy="0"/>
        </a:xfrm>
      </p:grpSpPr>
      <p:sp>
        <p:nvSpPr>
          <p:cNvPr id="235" name="Google Shape;235;p37"/>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37" name="Google Shape;237;p37"/>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38" name="Google Shape;238;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39" name="Shape 239"/>
        <p:cNvGrpSpPr/>
        <p:nvPr/>
      </p:nvGrpSpPr>
      <p:grpSpPr>
        <a:xfrm>
          <a:off x="0" y="0"/>
          <a:ext cx="0" cy="0"/>
          <a:chOff x="0" y="0"/>
          <a:chExt cx="0" cy="0"/>
        </a:xfrm>
      </p:grpSpPr>
      <p:sp>
        <p:nvSpPr>
          <p:cNvPr id="240" name="Google Shape;240;p38"/>
          <p:cNvSpPr/>
          <p:nvPr>
            <p:ph idx="2" type="pic"/>
          </p:nvPr>
        </p:nvSpPr>
        <p:spPr>
          <a:xfrm>
            <a:off x="0" y="0"/>
            <a:ext cx="9144000" cy="5143500"/>
          </a:xfrm>
          <a:prstGeom prst="rect">
            <a:avLst/>
          </a:prstGeom>
          <a:noFill/>
          <a:ln>
            <a:noFill/>
          </a:ln>
        </p:spPr>
      </p:sp>
      <p:sp>
        <p:nvSpPr>
          <p:cNvPr id="241" name="Google Shape;241;p38"/>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42" name="Google Shape;242;p38"/>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43" name="Google Shape;243;p38"/>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44" name="Google Shape;24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45" name="Shape 245"/>
        <p:cNvGrpSpPr/>
        <p:nvPr/>
      </p:nvGrpSpPr>
      <p:grpSpPr>
        <a:xfrm>
          <a:off x="0" y="0"/>
          <a:ext cx="0" cy="0"/>
          <a:chOff x="0" y="0"/>
          <a:chExt cx="0" cy="0"/>
        </a:xfrm>
      </p:grpSpPr>
      <p:sp>
        <p:nvSpPr>
          <p:cNvPr id="246" name="Google Shape;246;p39"/>
          <p:cNvSpPr/>
          <p:nvPr>
            <p:ph idx="2" type="pic"/>
          </p:nvPr>
        </p:nvSpPr>
        <p:spPr>
          <a:xfrm>
            <a:off x="5485725" y="523025"/>
            <a:ext cx="3135300" cy="4097700"/>
          </a:xfrm>
          <a:prstGeom prst="roundRect">
            <a:avLst>
              <a:gd fmla="val 16667" name="adj"/>
            </a:avLst>
          </a:prstGeom>
          <a:noFill/>
          <a:ln>
            <a:noFill/>
          </a:ln>
        </p:spPr>
      </p:sp>
      <p:sp>
        <p:nvSpPr>
          <p:cNvPr id="247" name="Google Shape;247;p39"/>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48" name="Google Shape;248;p39"/>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49" name="Google Shape;249;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50" name="Shape 250"/>
        <p:cNvGrpSpPr/>
        <p:nvPr/>
      </p:nvGrpSpPr>
      <p:grpSpPr>
        <a:xfrm>
          <a:off x="0" y="0"/>
          <a:ext cx="0" cy="0"/>
          <a:chOff x="0" y="0"/>
          <a:chExt cx="0" cy="0"/>
        </a:xfrm>
      </p:grpSpPr>
      <p:sp>
        <p:nvSpPr>
          <p:cNvPr id="251" name="Google Shape;251;p40"/>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2" name="Google Shape;252;p40"/>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3" name="Google Shape;253;p40"/>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4" name="Google Shape;254;p40"/>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55" name="Google Shape;255;p40"/>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6" name="Google Shape;256;p40"/>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57" name="Google Shape;257;p40"/>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258" name="Google Shape;258;p40"/>
          <p:cNvSpPr/>
          <p:nvPr>
            <p:ph idx="7" type="pic"/>
          </p:nvPr>
        </p:nvSpPr>
        <p:spPr>
          <a:xfrm>
            <a:off x="7049625" y="523025"/>
            <a:ext cx="1305900" cy="1918500"/>
          </a:xfrm>
          <a:prstGeom prst="roundRect">
            <a:avLst>
              <a:gd fmla="val 16667" name="adj"/>
            </a:avLst>
          </a:prstGeom>
          <a:noFill/>
          <a:ln>
            <a:noFill/>
          </a:ln>
        </p:spPr>
      </p:sp>
      <p:sp>
        <p:nvSpPr>
          <p:cNvPr id="259" name="Google Shape;259;p40"/>
          <p:cNvSpPr/>
          <p:nvPr>
            <p:ph idx="8" type="pic"/>
          </p:nvPr>
        </p:nvSpPr>
        <p:spPr>
          <a:xfrm>
            <a:off x="784775" y="522100"/>
            <a:ext cx="1305900" cy="1918500"/>
          </a:xfrm>
          <a:prstGeom prst="roundRect">
            <a:avLst>
              <a:gd fmla="val 16667" name="adj"/>
            </a:avLst>
          </a:prstGeom>
          <a:noFill/>
          <a:ln>
            <a:noFill/>
          </a:ln>
        </p:spPr>
      </p:sp>
      <p:sp>
        <p:nvSpPr>
          <p:cNvPr id="260" name="Google Shape;260;p40"/>
          <p:cNvSpPr/>
          <p:nvPr>
            <p:ph idx="9" type="pic"/>
          </p:nvPr>
        </p:nvSpPr>
        <p:spPr>
          <a:xfrm>
            <a:off x="2343950" y="523500"/>
            <a:ext cx="1305900" cy="1918500"/>
          </a:xfrm>
          <a:prstGeom prst="roundRect">
            <a:avLst>
              <a:gd fmla="val 16667" name="adj"/>
            </a:avLst>
          </a:prstGeom>
          <a:noFill/>
          <a:ln>
            <a:noFill/>
          </a:ln>
        </p:spPr>
      </p:sp>
      <p:sp>
        <p:nvSpPr>
          <p:cNvPr id="261" name="Google Shape;261;p40"/>
          <p:cNvSpPr/>
          <p:nvPr>
            <p:ph idx="13" type="pic"/>
          </p:nvPr>
        </p:nvSpPr>
        <p:spPr>
          <a:xfrm>
            <a:off x="3915213" y="523500"/>
            <a:ext cx="1305900" cy="1918500"/>
          </a:xfrm>
          <a:prstGeom prst="roundRect">
            <a:avLst>
              <a:gd fmla="val 16667" name="adj"/>
            </a:avLst>
          </a:prstGeom>
          <a:noFill/>
          <a:ln>
            <a:noFill/>
          </a:ln>
        </p:spPr>
      </p:sp>
      <p:sp>
        <p:nvSpPr>
          <p:cNvPr id="262" name="Google Shape;262;p40"/>
          <p:cNvSpPr/>
          <p:nvPr>
            <p:ph idx="14" type="pic"/>
          </p:nvPr>
        </p:nvSpPr>
        <p:spPr>
          <a:xfrm>
            <a:off x="5490975" y="523500"/>
            <a:ext cx="1305900" cy="1918500"/>
          </a:xfrm>
          <a:prstGeom prst="roundRect">
            <a:avLst>
              <a:gd fmla="val 16667" name="adj"/>
            </a:avLst>
          </a:prstGeom>
          <a:noFill/>
          <a:ln>
            <a:noFill/>
          </a:ln>
        </p:spPr>
      </p:sp>
      <p:sp>
        <p:nvSpPr>
          <p:cNvPr id="263" name="Google Shape;263;p40"/>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64" name="Google Shape;264;p40"/>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65" name="Google Shape;265;p40"/>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6" name="Google Shape;266;p40"/>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7" name="Google Shape;267;p40"/>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8" name="Google Shape;268;p40"/>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9" name="Google Shape;269;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270" name="Shape 270"/>
        <p:cNvGrpSpPr/>
        <p:nvPr/>
      </p:nvGrpSpPr>
      <p:grpSpPr>
        <a:xfrm>
          <a:off x="0" y="0"/>
          <a:ext cx="0" cy="0"/>
          <a:chOff x="0" y="0"/>
          <a:chExt cx="0" cy="0"/>
        </a:xfrm>
      </p:grpSpPr>
      <p:sp>
        <p:nvSpPr>
          <p:cNvPr id="271" name="Google Shape;271;p41"/>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2" name="Google Shape;272;p41"/>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273" name="Google Shape;273;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274" name="Shape 274"/>
        <p:cNvGrpSpPr/>
        <p:nvPr/>
      </p:nvGrpSpPr>
      <p:grpSpPr>
        <a:xfrm>
          <a:off x="0" y="0"/>
          <a:ext cx="0" cy="0"/>
          <a:chOff x="0" y="0"/>
          <a:chExt cx="0" cy="0"/>
        </a:xfrm>
      </p:grpSpPr>
      <p:sp>
        <p:nvSpPr>
          <p:cNvPr id="275" name="Google Shape;275;p42"/>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6" name="Google Shape;276;p42"/>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277" name="Google Shape;27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278" name="Shape 278"/>
        <p:cNvGrpSpPr/>
        <p:nvPr/>
      </p:nvGrpSpPr>
      <p:grpSpPr>
        <a:xfrm>
          <a:off x="0" y="0"/>
          <a:ext cx="0" cy="0"/>
          <a:chOff x="0" y="0"/>
          <a:chExt cx="0" cy="0"/>
        </a:xfrm>
      </p:grpSpPr>
      <p:sp>
        <p:nvSpPr>
          <p:cNvPr id="279" name="Google Shape;279;p43"/>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43"/>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1" name="Google Shape;281;p43"/>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2" name="Google Shape;282;p43"/>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3" name="Google Shape;283;p43"/>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4" name="Google Shape;284;p43"/>
          <p:cNvSpPr/>
          <p:nvPr>
            <p:ph idx="5" type="pic"/>
          </p:nvPr>
        </p:nvSpPr>
        <p:spPr>
          <a:xfrm>
            <a:off x="7049625" y="1588125"/>
            <a:ext cx="1305900" cy="1918500"/>
          </a:xfrm>
          <a:prstGeom prst="roundRect">
            <a:avLst>
              <a:gd fmla="val 16667" name="adj"/>
            </a:avLst>
          </a:prstGeom>
          <a:noFill/>
          <a:ln>
            <a:noFill/>
          </a:ln>
        </p:spPr>
      </p:sp>
      <p:sp>
        <p:nvSpPr>
          <p:cNvPr id="285" name="Google Shape;285;p43"/>
          <p:cNvSpPr/>
          <p:nvPr>
            <p:ph idx="6" type="pic"/>
          </p:nvPr>
        </p:nvSpPr>
        <p:spPr>
          <a:xfrm>
            <a:off x="3915213" y="1588600"/>
            <a:ext cx="1305900" cy="1918500"/>
          </a:xfrm>
          <a:prstGeom prst="roundRect">
            <a:avLst>
              <a:gd fmla="val 16667" name="adj"/>
            </a:avLst>
          </a:prstGeom>
          <a:noFill/>
          <a:ln>
            <a:noFill/>
          </a:ln>
        </p:spPr>
      </p:sp>
      <p:sp>
        <p:nvSpPr>
          <p:cNvPr id="286" name="Google Shape;286;p43"/>
          <p:cNvSpPr/>
          <p:nvPr>
            <p:ph idx="7" type="pic"/>
          </p:nvPr>
        </p:nvSpPr>
        <p:spPr>
          <a:xfrm>
            <a:off x="5490975" y="1588600"/>
            <a:ext cx="1305900" cy="1918500"/>
          </a:xfrm>
          <a:prstGeom prst="roundRect">
            <a:avLst>
              <a:gd fmla="val 16667" name="adj"/>
            </a:avLst>
          </a:prstGeom>
          <a:noFill/>
          <a:ln>
            <a:noFill/>
          </a:ln>
        </p:spPr>
      </p:sp>
      <p:sp>
        <p:nvSpPr>
          <p:cNvPr id="287" name="Google Shape;287;p43"/>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8" name="Google Shape;288;p43"/>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9" name="Google Shape;289;p43"/>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90" name="Google Shape;290;p43"/>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291" name="Google Shape;291;p43"/>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2" name="Google Shape;292;p43"/>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3" name="Google Shape;293;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294" name="Shape 294"/>
        <p:cNvGrpSpPr/>
        <p:nvPr/>
      </p:nvGrpSpPr>
      <p:grpSpPr>
        <a:xfrm>
          <a:off x="0" y="0"/>
          <a:ext cx="0" cy="0"/>
          <a:chOff x="0" y="0"/>
          <a:chExt cx="0" cy="0"/>
        </a:xfrm>
      </p:grpSpPr>
      <p:sp>
        <p:nvSpPr>
          <p:cNvPr id="295" name="Google Shape;295;p44"/>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6" name="Google Shape;296;p44"/>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97" name="Google Shape;297;p44"/>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298" name="Google Shape;298;p44"/>
          <p:cNvSpPr/>
          <p:nvPr>
            <p:ph idx="3" type="pic"/>
          </p:nvPr>
        </p:nvSpPr>
        <p:spPr>
          <a:xfrm>
            <a:off x="7049625" y="523025"/>
            <a:ext cx="1305900" cy="1918500"/>
          </a:xfrm>
          <a:prstGeom prst="roundRect">
            <a:avLst>
              <a:gd fmla="val 16667" name="adj"/>
            </a:avLst>
          </a:prstGeom>
          <a:noFill/>
          <a:ln>
            <a:noFill/>
          </a:ln>
        </p:spPr>
      </p:sp>
      <p:sp>
        <p:nvSpPr>
          <p:cNvPr id="299" name="Google Shape;299;p44"/>
          <p:cNvSpPr/>
          <p:nvPr>
            <p:ph idx="4" type="pic"/>
          </p:nvPr>
        </p:nvSpPr>
        <p:spPr>
          <a:xfrm>
            <a:off x="784775" y="522100"/>
            <a:ext cx="1305900" cy="1918500"/>
          </a:xfrm>
          <a:prstGeom prst="roundRect">
            <a:avLst>
              <a:gd fmla="val 16667" name="adj"/>
            </a:avLst>
          </a:prstGeom>
          <a:noFill/>
          <a:ln>
            <a:noFill/>
          </a:ln>
        </p:spPr>
      </p:sp>
      <p:sp>
        <p:nvSpPr>
          <p:cNvPr id="300" name="Google Shape;300;p44"/>
          <p:cNvSpPr/>
          <p:nvPr>
            <p:ph idx="5" type="pic"/>
          </p:nvPr>
        </p:nvSpPr>
        <p:spPr>
          <a:xfrm>
            <a:off x="2343950" y="523500"/>
            <a:ext cx="1305900" cy="1918500"/>
          </a:xfrm>
          <a:prstGeom prst="roundRect">
            <a:avLst>
              <a:gd fmla="val 16667" name="adj"/>
            </a:avLst>
          </a:prstGeom>
          <a:noFill/>
          <a:ln>
            <a:noFill/>
          </a:ln>
        </p:spPr>
      </p:sp>
      <p:sp>
        <p:nvSpPr>
          <p:cNvPr id="301" name="Google Shape;301;p44"/>
          <p:cNvSpPr/>
          <p:nvPr>
            <p:ph idx="6" type="pic"/>
          </p:nvPr>
        </p:nvSpPr>
        <p:spPr>
          <a:xfrm>
            <a:off x="3915213" y="523500"/>
            <a:ext cx="1305900" cy="1918500"/>
          </a:xfrm>
          <a:prstGeom prst="roundRect">
            <a:avLst>
              <a:gd fmla="val 16667" name="adj"/>
            </a:avLst>
          </a:prstGeom>
          <a:noFill/>
          <a:ln>
            <a:noFill/>
          </a:ln>
        </p:spPr>
      </p:sp>
      <p:sp>
        <p:nvSpPr>
          <p:cNvPr id="302" name="Google Shape;302;p44"/>
          <p:cNvSpPr/>
          <p:nvPr>
            <p:ph idx="7" type="pic"/>
          </p:nvPr>
        </p:nvSpPr>
        <p:spPr>
          <a:xfrm>
            <a:off x="5490975" y="523500"/>
            <a:ext cx="1305900" cy="1918500"/>
          </a:xfrm>
          <a:prstGeom prst="roundRect">
            <a:avLst>
              <a:gd fmla="val 16667" name="adj"/>
            </a:avLst>
          </a:prstGeom>
          <a:noFill/>
          <a:ln>
            <a:noFill/>
          </a:ln>
        </p:spPr>
      </p:sp>
      <p:sp>
        <p:nvSpPr>
          <p:cNvPr id="303" name="Google Shape;303;p44"/>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4" name="Google Shape;304;p44"/>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05" name="Google Shape;305;p44"/>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6" name="Google Shape;306;p44"/>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7" name="Google Shape;307;p44"/>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8" name="Google Shape;308;p44"/>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9" name="Google Shape;309;p44"/>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0" name="Google Shape;310;p44"/>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1" name="Google Shape;311;p44"/>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2" name="Google Shape;312;p44"/>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3" name="Google Shape;313;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14" name="Shape 314"/>
        <p:cNvGrpSpPr/>
        <p:nvPr/>
      </p:nvGrpSpPr>
      <p:grpSpPr>
        <a:xfrm>
          <a:off x="0" y="0"/>
          <a:ext cx="0" cy="0"/>
          <a:chOff x="0" y="0"/>
          <a:chExt cx="0" cy="0"/>
        </a:xfrm>
      </p:grpSpPr>
      <p:sp>
        <p:nvSpPr>
          <p:cNvPr id="315" name="Google Shape;315;p45"/>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6" name="Google Shape;316;p45"/>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17" name="Google Shape;317;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18" name="Shape 318"/>
        <p:cNvGrpSpPr/>
        <p:nvPr/>
      </p:nvGrpSpPr>
      <p:grpSpPr>
        <a:xfrm>
          <a:off x="0" y="0"/>
          <a:ext cx="0" cy="0"/>
          <a:chOff x="0" y="0"/>
          <a:chExt cx="0" cy="0"/>
        </a:xfrm>
      </p:grpSpPr>
      <p:sp>
        <p:nvSpPr>
          <p:cNvPr id="319" name="Google Shape;319;p46"/>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20" name="Google Shape;320;p46"/>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21" name="Google Shape;321;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2.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7" name="Google Shape;7;p1"/>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711900" y="270900"/>
            <a:ext cx="8056800" cy="2712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LLM-Assisted Code Commenting on Class-Level Code</a:t>
            </a:r>
            <a:endParaRPr/>
          </a:p>
        </p:txBody>
      </p:sp>
      <p:sp>
        <p:nvSpPr>
          <p:cNvPr id="327" name="Google Shape;327;p47"/>
          <p:cNvSpPr txBox="1"/>
          <p:nvPr>
            <p:ph idx="2" type="subTitle"/>
          </p:nvPr>
        </p:nvSpPr>
        <p:spPr>
          <a:xfrm>
            <a:off x="2234400" y="3246575"/>
            <a:ext cx="4675200" cy="122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Pranav Hariharane, Richard Steve Cruz-Silva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6"/>
          <p:cNvSpPr txBox="1"/>
          <p:nvPr>
            <p:ph idx="1" type="subTitle"/>
          </p:nvPr>
        </p:nvSpPr>
        <p:spPr>
          <a:xfrm>
            <a:off x="2009250" y="648325"/>
            <a:ext cx="5125500" cy="572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solidFill>
                  <a:schemeClr val="lt1"/>
                </a:solidFill>
              </a:rPr>
              <a:t>Qualitative Results</a:t>
            </a:r>
            <a:endParaRPr>
              <a:solidFill>
                <a:schemeClr val="lt1"/>
              </a:solidFill>
            </a:endParaRPr>
          </a:p>
          <a:p>
            <a:pPr indent="0" lvl="0" marL="0" rtl="0" algn="l">
              <a:spcBef>
                <a:spcPts val="0"/>
              </a:spcBef>
              <a:spcAft>
                <a:spcPts val="0"/>
              </a:spcAft>
              <a:buClr>
                <a:schemeClr val="lt1"/>
              </a:buClr>
              <a:buSzPts val="1100"/>
              <a:buFont typeface="Arial"/>
              <a:buNone/>
            </a:pPr>
            <a:r>
              <a:t/>
            </a:r>
            <a:endParaRPr>
              <a:solidFill>
                <a:schemeClr val="lt1"/>
              </a:solidFill>
            </a:endParaRPr>
          </a:p>
          <a:p>
            <a:pPr indent="0" lvl="0" marL="0" rtl="0" algn="l">
              <a:spcBef>
                <a:spcPts val="0"/>
              </a:spcBef>
              <a:spcAft>
                <a:spcPts val="0"/>
              </a:spcAft>
              <a:buNone/>
            </a:pPr>
            <a:r>
              <a:t/>
            </a:r>
            <a:endParaRPr/>
          </a:p>
        </p:txBody>
      </p:sp>
      <p:sp>
        <p:nvSpPr>
          <p:cNvPr id="393" name="Google Shape;393;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4" name="Google Shape;394;p56"/>
          <p:cNvSpPr txBox="1"/>
          <p:nvPr/>
        </p:nvSpPr>
        <p:spPr>
          <a:xfrm>
            <a:off x="46750" y="1659950"/>
            <a:ext cx="9097200" cy="3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lt1"/>
              </a:solidFill>
              <a:latin typeface="Hepta Slab"/>
              <a:ea typeface="Hepta Slab"/>
              <a:cs typeface="Hepta Slab"/>
              <a:sym typeface="Hepta Slab"/>
            </a:endParaRPr>
          </a:p>
          <a:p>
            <a:pPr indent="0" lvl="0" marL="0" rtl="0" algn="l">
              <a:lnSpc>
                <a:spcPct val="115000"/>
              </a:lnSpc>
              <a:spcBef>
                <a:spcPts val="0"/>
              </a:spcBef>
              <a:spcAft>
                <a:spcPts val="0"/>
              </a:spcAft>
              <a:buNone/>
            </a:pPr>
            <a:r>
              <a:t/>
            </a:r>
            <a:endParaRPr sz="1500">
              <a:solidFill>
                <a:schemeClr val="lt1"/>
              </a:solidFill>
              <a:latin typeface="Hepta Slab"/>
              <a:ea typeface="Hepta Slab"/>
              <a:cs typeface="Hepta Slab"/>
              <a:sym typeface="Hepta Slab"/>
            </a:endParaRPr>
          </a:p>
          <a:p>
            <a:pPr indent="0" lvl="0" marL="0" rtl="0" algn="l">
              <a:spcBef>
                <a:spcPts val="0"/>
              </a:spcBef>
              <a:spcAft>
                <a:spcPts val="0"/>
              </a:spcAft>
              <a:buNone/>
            </a:pPr>
            <a:r>
              <a:t/>
            </a:r>
            <a:endParaRPr sz="1500">
              <a:highlight>
                <a:schemeClr val="dk1"/>
              </a:highlight>
              <a:latin typeface="Hepta Slab Medium"/>
              <a:ea typeface="Hepta Slab Medium"/>
              <a:cs typeface="Hepta Slab Medium"/>
              <a:sym typeface="Hepta Slab Medium"/>
            </a:endParaRPr>
          </a:p>
        </p:txBody>
      </p:sp>
      <p:pic>
        <p:nvPicPr>
          <p:cNvPr id="395" name="Google Shape;395;p56" title="Screenshot 2025-04-29 at 3.25.24 AM.png"/>
          <p:cNvPicPr preferRelativeResize="0"/>
          <p:nvPr/>
        </p:nvPicPr>
        <p:blipFill>
          <a:blip r:embed="rId3">
            <a:alphaModFix/>
          </a:blip>
          <a:stretch>
            <a:fillRect/>
          </a:stretch>
        </p:blipFill>
        <p:spPr>
          <a:xfrm>
            <a:off x="448176" y="3757775"/>
            <a:ext cx="3495575" cy="1385719"/>
          </a:xfrm>
          <a:prstGeom prst="rect">
            <a:avLst/>
          </a:prstGeom>
          <a:noFill/>
          <a:ln>
            <a:noFill/>
          </a:ln>
        </p:spPr>
      </p:pic>
      <p:pic>
        <p:nvPicPr>
          <p:cNvPr id="396" name="Google Shape;396;p56" title="Screenshot 2025-04-29 at 3.25.46 AM.png"/>
          <p:cNvPicPr preferRelativeResize="0"/>
          <p:nvPr/>
        </p:nvPicPr>
        <p:blipFill>
          <a:blip r:embed="rId4">
            <a:alphaModFix/>
          </a:blip>
          <a:stretch>
            <a:fillRect/>
          </a:stretch>
        </p:blipFill>
        <p:spPr>
          <a:xfrm>
            <a:off x="4520675" y="3757775"/>
            <a:ext cx="4444110" cy="1385725"/>
          </a:xfrm>
          <a:prstGeom prst="rect">
            <a:avLst/>
          </a:prstGeom>
          <a:noFill/>
          <a:ln>
            <a:noFill/>
          </a:ln>
        </p:spPr>
      </p:pic>
      <p:pic>
        <p:nvPicPr>
          <p:cNvPr id="397" name="Google Shape;397;p56" title="Screenshot 2025-04-29 at 3.22.21 AM.png"/>
          <p:cNvPicPr preferRelativeResize="0"/>
          <p:nvPr/>
        </p:nvPicPr>
        <p:blipFill>
          <a:blip r:embed="rId5">
            <a:alphaModFix/>
          </a:blip>
          <a:stretch>
            <a:fillRect/>
          </a:stretch>
        </p:blipFill>
        <p:spPr>
          <a:xfrm>
            <a:off x="4994935" y="2091075"/>
            <a:ext cx="3495588" cy="1454226"/>
          </a:xfrm>
          <a:prstGeom prst="rect">
            <a:avLst/>
          </a:prstGeom>
          <a:noFill/>
          <a:ln>
            <a:noFill/>
          </a:ln>
        </p:spPr>
      </p:pic>
      <p:pic>
        <p:nvPicPr>
          <p:cNvPr id="398" name="Google Shape;398;p56" title="Screenshot 2025-04-29 at 3.21.51 AM.png"/>
          <p:cNvPicPr preferRelativeResize="0"/>
          <p:nvPr/>
        </p:nvPicPr>
        <p:blipFill>
          <a:blip r:embed="rId6">
            <a:alphaModFix/>
          </a:blip>
          <a:stretch>
            <a:fillRect/>
          </a:stretch>
        </p:blipFill>
        <p:spPr>
          <a:xfrm>
            <a:off x="502750" y="2091063"/>
            <a:ext cx="3386414" cy="1454237"/>
          </a:xfrm>
          <a:prstGeom prst="rect">
            <a:avLst/>
          </a:prstGeom>
          <a:noFill/>
          <a:ln>
            <a:noFill/>
          </a:ln>
        </p:spPr>
      </p:pic>
      <p:sp>
        <p:nvSpPr>
          <p:cNvPr id="399" name="Google Shape;399;p56"/>
          <p:cNvSpPr txBox="1"/>
          <p:nvPr/>
        </p:nvSpPr>
        <p:spPr>
          <a:xfrm>
            <a:off x="1803400" y="1659950"/>
            <a:ext cx="7851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lt1"/>
                </a:solidFill>
                <a:latin typeface="Barlow Light"/>
                <a:ea typeface="Barlow Light"/>
                <a:cs typeface="Barlow Light"/>
                <a:sym typeface="Barlow Light"/>
              </a:rPr>
              <a:t>Claude</a:t>
            </a:r>
            <a:endParaRPr>
              <a:solidFill>
                <a:schemeClr val="lt1"/>
              </a:solidFill>
              <a:latin typeface="Barlow Light"/>
              <a:ea typeface="Barlow Light"/>
              <a:cs typeface="Barlow Light"/>
              <a:sym typeface="Barlow Light"/>
            </a:endParaRPr>
          </a:p>
          <a:p>
            <a:pPr indent="0" lvl="0" marL="0" rtl="0" algn="l">
              <a:spcBef>
                <a:spcPts val="0"/>
              </a:spcBef>
              <a:spcAft>
                <a:spcPts val="0"/>
              </a:spcAft>
              <a:buNone/>
            </a:pPr>
            <a:r>
              <a:t/>
            </a:r>
            <a:endParaRPr sz="1000">
              <a:latin typeface="Barlow Light"/>
              <a:ea typeface="Barlow Light"/>
              <a:cs typeface="Barlow Light"/>
              <a:sym typeface="Barlow Light"/>
            </a:endParaRPr>
          </a:p>
        </p:txBody>
      </p:sp>
      <p:sp>
        <p:nvSpPr>
          <p:cNvPr id="400" name="Google Shape;400;p56"/>
          <p:cNvSpPr txBox="1"/>
          <p:nvPr/>
        </p:nvSpPr>
        <p:spPr>
          <a:xfrm>
            <a:off x="6350175" y="1659950"/>
            <a:ext cx="785100" cy="26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Barlow Light"/>
                <a:ea typeface="Barlow Light"/>
                <a:cs typeface="Barlow Light"/>
                <a:sym typeface="Barlow Light"/>
              </a:rPr>
              <a:t>GPT-4</a:t>
            </a:r>
            <a:endParaRPr>
              <a:solidFill>
                <a:schemeClr val="lt1"/>
              </a:solidFill>
              <a:latin typeface="Barlow Light"/>
              <a:ea typeface="Barlow Light"/>
              <a:cs typeface="Barlow Light"/>
              <a:sym typeface="Barlow Light"/>
            </a:endParaRPr>
          </a:p>
          <a:p>
            <a:pPr indent="0" lvl="0" marL="0" rtl="0" algn="l">
              <a:spcBef>
                <a:spcPts val="0"/>
              </a:spcBef>
              <a:spcAft>
                <a:spcPts val="0"/>
              </a:spcAft>
              <a:buNone/>
            </a:pPr>
            <a:r>
              <a:t/>
            </a:r>
            <a:endParaRPr sz="1000">
              <a:latin typeface="Barlow Light"/>
              <a:ea typeface="Barlow Light"/>
              <a:cs typeface="Barlow Light"/>
              <a:sym typeface="Barlow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7"/>
          <p:cNvSpPr txBox="1"/>
          <p:nvPr>
            <p:ph type="title"/>
          </p:nvPr>
        </p:nvSpPr>
        <p:spPr>
          <a:xfrm>
            <a:off x="455221" y="1321125"/>
            <a:ext cx="5094600" cy="17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406" name="Google Shape;406;p57"/>
          <p:cNvSpPr txBox="1"/>
          <p:nvPr>
            <p:ph idx="1" type="body"/>
          </p:nvPr>
        </p:nvSpPr>
        <p:spPr>
          <a:xfrm>
            <a:off x="567029" y="4500404"/>
            <a:ext cx="1015800" cy="169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COMPANY 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333" name="Google Shape;333;p48"/>
          <p:cNvSpPr txBox="1"/>
          <p:nvPr>
            <p:ph idx="2" type="body"/>
          </p:nvPr>
        </p:nvSpPr>
        <p:spPr>
          <a:xfrm>
            <a:off x="787297" y="9805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34" name="Google Shape;334;p48"/>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335" name="Google Shape;335;p48"/>
          <p:cNvSpPr txBox="1"/>
          <p:nvPr>
            <p:ph idx="5" type="body"/>
          </p:nvPr>
        </p:nvSpPr>
        <p:spPr>
          <a:xfrm>
            <a:off x="787297" y="222266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36" name="Google Shape;336;p48"/>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
            </a:r>
            <a:endParaRPr/>
          </a:p>
        </p:txBody>
      </p:sp>
      <p:sp>
        <p:nvSpPr>
          <p:cNvPr id="337" name="Google Shape;337;p48"/>
          <p:cNvSpPr txBox="1"/>
          <p:nvPr>
            <p:ph idx="8" type="body"/>
          </p:nvPr>
        </p:nvSpPr>
        <p:spPr>
          <a:xfrm>
            <a:off x="787297" y="3219093"/>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338" name="Google Shape;338;p48"/>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339" name="Google Shape;339;p48"/>
          <p:cNvSpPr txBox="1"/>
          <p:nvPr>
            <p:ph idx="17" type="body"/>
          </p:nvPr>
        </p:nvSpPr>
        <p:spPr>
          <a:xfrm>
            <a:off x="787306" y="421551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40" name="Google Shape;340;p48"/>
          <p:cNvSpPr txBox="1"/>
          <p:nvPr>
            <p:ph idx="18" type="subTitle"/>
          </p:nvPr>
        </p:nvSpPr>
        <p:spPr>
          <a:xfrm>
            <a:off x="1699230" y="4215516"/>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CLOSING</a:t>
            </a:r>
            <a:endParaRPr/>
          </a:p>
        </p:txBody>
      </p:sp>
      <p:sp>
        <p:nvSpPr>
          <p:cNvPr id="341" name="Google Shape;341;p4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9"/>
          <p:cNvSpPr txBox="1"/>
          <p:nvPr>
            <p:ph type="title"/>
          </p:nvPr>
        </p:nvSpPr>
        <p:spPr>
          <a:xfrm>
            <a:off x="697350" y="30718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347" name="Google Shape;347;p49"/>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0"/>
          <p:cNvSpPr txBox="1"/>
          <p:nvPr>
            <p:ph idx="2" type="subTitle"/>
          </p:nvPr>
        </p:nvSpPr>
        <p:spPr>
          <a:xfrm>
            <a:off x="663200" y="2184900"/>
            <a:ext cx="3106800" cy="7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Class-Eval</a:t>
            </a:r>
            <a:endParaRPr sz="4000"/>
          </a:p>
          <a:p>
            <a:pPr indent="0" lvl="0" marL="0" rtl="0" algn="l">
              <a:spcBef>
                <a:spcPts val="0"/>
              </a:spcBef>
              <a:spcAft>
                <a:spcPts val="0"/>
              </a:spcAft>
              <a:buNone/>
            </a:pPr>
            <a:r>
              <a:t/>
            </a:r>
            <a:endParaRPr/>
          </a:p>
        </p:txBody>
      </p:sp>
      <p:sp>
        <p:nvSpPr>
          <p:cNvPr id="353" name="Google Shape;353;p5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4" name="Google Shape;354;p50" title="Screenshot 2025-04-29 at 2.07.28 AM.png"/>
          <p:cNvPicPr preferRelativeResize="0"/>
          <p:nvPr/>
        </p:nvPicPr>
        <p:blipFill>
          <a:blip r:embed="rId3">
            <a:alphaModFix/>
          </a:blip>
          <a:stretch>
            <a:fillRect/>
          </a:stretch>
        </p:blipFill>
        <p:spPr>
          <a:xfrm>
            <a:off x="3902758" y="0"/>
            <a:ext cx="5241243"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1"/>
          <p:cNvSpPr txBox="1"/>
          <p:nvPr>
            <p:ph idx="1" type="subTitle"/>
          </p:nvPr>
        </p:nvSpPr>
        <p:spPr>
          <a:xfrm>
            <a:off x="2062500" y="605300"/>
            <a:ext cx="5019000" cy="572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solidFill>
                  <a:schemeClr val="lt1"/>
                </a:solidFill>
              </a:rPr>
              <a:t>Research Questions</a:t>
            </a:r>
            <a:endParaRPr>
              <a:solidFill>
                <a:schemeClr val="lt1"/>
              </a:solidFill>
            </a:endParaRPr>
          </a:p>
          <a:p>
            <a:pPr indent="0" lvl="0" marL="0" rtl="0" algn="l">
              <a:spcBef>
                <a:spcPts val="0"/>
              </a:spcBef>
              <a:spcAft>
                <a:spcPts val="0"/>
              </a:spcAft>
              <a:buNone/>
            </a:pPr>
            <a:r>
              <a:t/>
            </a:r>
            <a:endParaRPr/>
          </a:p>
        </p:txBody>
      </p:sp>
      <p:sp>
        <p:nvSpPr>
          <p:cNvPr id="360" name="Google Shape;360;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1" name="Google Shape;361;p51"/>
          <p:cNvSpPr txBox="1"/>
          <p:nvPr/>
        </p:nvSpPr>
        <p:spPr>
          <a:xfrm>
            <a:off x="46750" y="1659950"/>
            <a:ext cx="9097200" cy="3483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Hepta Slab Medium"/>
              <a:buAutoNum type="arabicPeriod"/>
            </a:pPr>
            <a:r>
              <a:rPr lang="en" sz="1900">
                <a:highlight>
                  <a:schemeClr val="dk1"/>
                </a:highlight>
                <a:latin typeface="Hepta Slab Medium"/>
                <a:ea typeface="Hepta Slab Medium"/>
                <a:cs typeface="Hepta Slab Medium"/>
                <a:sym typeface="Hepta Slab Medium"/>
              </a:rPr>
              <a:t>How well can LLMs generate high-quality useful comments for methods in class-level code?</a:t>
            </a:r>
            <a:endParaRPr sz="1900">
              <a:highlight>
                <a:schemeClr val="dk1"/>
              </a:highlight>
              <a:latin typeface="Hepta Slab Medium"/>
              <a:ea typeface="Hepta Slab Medium"/>
              <a:cs typeface="Hepta Slab Medium"/>
              <a:sym typeface="Hepta Slab Medium"/>
            </a:endParaRPr>
          </a:p>
          <a:p>
            <a:pPr indent="-349250" lvl="0" marL="457200" rtl="0" algn="l">
              <a:spcBef>
                <a:spcPts val="0"/>
              </a:spcBef>
              <a:spcAft>
                <a:spcPts val="0"/>
              </a:spcAft>
              <a:buSzPts val="1900"/>
              <a:buFont typeface="Hepta Slab Medium"/>
              <a:buAutoNum type="arabicPeriod"/>
            </a:pPr>
            <a:r>
              <a:rPr lang="en" sz="1900">
                <a:highlight>
                  <a:schemeClr val="dk1"/>
                </a:highlight>
                <a:latin typeface="Hepta Slab Medium"/>
                <a:ea typeface="Hepta Slab Medium"/>
                <a:cs typeface="Hepta Slab Medium"/>
                <a:sym typeface="Hepta Slab Medium"/>
              </a:rPr>
              <a:t>How well can LLMs capture the contextual dependencies present in the code through comments?</a:t>
            </a:r>
            <a:endParaRPr sz="1900">
              <a:highlight>
                <a:schemeClr val="dk1"/>
              </a:highlight>
              <a:latin typeface="Hepta Slab Medium"/>
              <a:ea typeface="Hepta Slab Medium"/>
              <a:cs typeface="Hepta Slab Medium"/>
              <a:sym typeface="Hepta Slab Medium"/>
            </a:endParaRPr>
          </a:p>
          <a:p>
            <a:pPr indent="-349250" lvl="0" marL="457200" rtl="0" algn="l">
              <a:spcBef>
                <a:spcPts val="0"/>
              </a:spcBef>
              <a:spcAft>
                <a:spcPts val="0"/>
              </a:spcAft>
              <a:buSzPts val="1900"/>
              <a:buFont typeface="Hepta Slab Medium"/>
              <a:buAutoNum type="arabicPeriod"/>
            </a:pPr>
            <a:r>
              <a:rPr lang="en" sz="1900">
                <a:highlight>
                  <a:schemeClr val="dk1"/>
                </a:highlight>
                <a:latin typeface="Hepta Slab Medium"/>
                <a:ea typeface="Hepta Slab Medium"/>
                <a:cs typeface="Hepta Slab Medium"/>
                <a:sym typeface="Hepta Slab Medium"/>
              </a:rPr>
              <a:t>How do different LLMs compare in their ability to reason about code?</a:t>
            </a:r>
            <a:endParaRPr sz="1900">
              <a:highlight>
                <a:schemeClr val="dk1"/>
              </a:highlight>
              <a:latin typeface="Hepta Slab Medium"/>
              <a:ea typeface="Hepta Slab Medium"/>
              <a:cs typeface="Hepta Slab Medium"/>
              <a:sym typeface="Hepta Slab Medium"/>
            </a:endParaRPr>
          </a:p>
          <a:p>
            <a:pPr indent="0" lvl="0" marL="0" rtl="0" algn="l">
              <a:spcBef>
                <a:spcPts val="0"/>
              </a:spcBef>
              <a:spcAft>
                <a:spcPts val="0"/>
              </a:spcAft>
              <a:buNone/>
            </a:pPr>
            <a:r>
              <a:t/>
            </a:r>
            <a:endParaRPr sz="1900">
              <a:highlight>
                <a:schemeClr val="dk1"/>
              </a:highlight>
              <a:latin typeface="Hepta Slab Medium"/>
              <a:ea typeface="Hepta Slab Medium"/>
              <a:cs typeface="Hepta Slab Medium"/>
              <a:sym typeface="Hepta Slab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2"/>
          <p:cNvSpPr txBox="1"/>
          <p:nvPr>
            <p:ph type="title"/>
          </p:nvPr>
        </p:nvSpPr>
        <p:spPr>
          <a:xfrm>
            <a:off x="697350" y="30718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Experiment</a:t>
            </a:r>
            <a:endParaRPr/>
          </a:p>
        </p:txBody>
      </p:sp>
      <p:sp>
        <p:nvSpPr>
          <p:cNvPr id="367" name="Google Shape;367;p52"/>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3"/>
          <p:cNvSpPr txBox="1"/>
          <p:nvPr>
            <p:ph idx="1" type="subTitle"/>
          </p:nvPr>
        </p:nvSpPr>
        <p:spPr>
          <a:xfrm>
            <a:off x="2062500" y="605300"/>
            <a:ext cx="5019000" cy="572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solidFill>
                  <a:schemeClr val="lt1"/>
                </a:solidFill>
              </a:rPr>
              <a:t>Experimental Setup</a:t>
            </a:r>
            <a:endParaRPr>
              <a:solidFill>
                <a:schemeClr val="lt1"/>
              </a:solidFill>
            </a:endParaRPr>
          </a:p>
          <a:p>
            <a:pPr indent="0" lvl="0" marL="0" rtl="0" algn="l">
              <a:spcBef>
                <a:spcPts val="0"/>
              </a:spcBef>
              <a:spcAft>
                <a:spcPts val="0"/>
              </a:spcAft>
              <a:buNone/>
            </a:pPr>
            <a:r>
              <a:t/>
            </a:r>
            <a:endParaRPr/>
          </a:p>
        </p:txBody>
      </p:sp>
      <p:sp>
        <p:nvSpPr>
          <p:cNvPr id="373" name="Google Shape;373;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4" name="Google Shape;374;p53"/>
          <p:cNvSpPr txBox="1"/>
          <p:nvPr/>
        </p:nvSpPr>
        <p:spPr>
          <a:xfrm>
            <a:off x="46750" y="1659950"/>
            <a:ext cx="9097200" cy="3483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Hepta Slab Medium"/>
              <a:buChar char="●"/>
            </a:pPr>
            <a:r>
              <a:rPr lang="en" sz="1900">
                <a:highlight>
                  <a:schemeClr val="dk1"/>
                </a:highlight>
                <a:latin typeface="Hepta Slab Medium"/>
                <a:ea typeface="Hepta Slab Medium"/>
                <a:cs typeface="Hepta Slab Medium"/>
                <a:sym typeface="Hepta Slab Medium"/>
              </a:rPr>
              <a:t>Manually annotated 100 Python class-level code solutions in ClassEval to serve as ground-truth</a:t>
            </a:r>
            <a:endParaRPr sz="1900">
              <a:highlight>
                <a:schemeClr val="dk1"/>
              </a:highlight>
              <a:latin typeface="Hepta Slab Medium"/>
              <a:ea typeface="Hepta Slab Medium"/>
              <a:cs typeface="Hepta Slab Medium"/>
              <a:sym typeface="Hepta Slab Medium"/>
            </a:endParaRPr>
          </a:p>
          <a:p>
            <a:pPr indent="-349250" lvl="0" marL="457200" rtl="0" algn="l">
              <a:spcBef>
                <a:spcPts val="0"/>
              </a:spcBef>
              <a:spcAft>
                <a:spcPts val="0"/>
              </a:spcAft>
              <a:buSzPts val="1900"/>
              <a:buFont typeface="Hepta Slab Medium"/>
              <a:buChar char="●"/>
            </a:pPr>
            <a:r>
              <a:rPr lang="en" sz="1900">
                <a:highlight>
                  <a:schemeClr val="dk1"/>
                </a:highlight>
                <a:latin typeface="Hepta Slab Medium"/>
                <a:ea typeface="Hepta Slab Medium"/>
                <a:cs typeface="Hepta Slab Medium"/>
                <a:sym typeface="Hepta Slab Medium"/>
              </a:rPr>
              <a:t>Prompted LLMs to annotate 96 class-level code solutions with comments</a:t>
            </a:r>
            <a:endParaRPr sz="1900">
              <a:highlight>
                <a:schemeClr val="dk1"/>
              </a:highlight>
              <a:latin typeface="Hepta Slab Medium"/>
              <a:ea typeface="Hepta Slab Medium"/>
              <a:cs typeface="Hepta Slab Medium"/>
              <a:sym typeface="Hepta Slab Medium"/>
            </a:endParaRPr>
          </a:p>
          <a:p>
            <a:pPr indent="-349250" lvl="1" marL="914400" rtl="0" algn="l">
              <a:spcBef>
                <a:spcPts val="0"/>
              </a:spcBef>
              <a:spcAft>
                <a:spcPts val="0"/>
              </a:spcAft>
              <a:buSzPts val="1900"/>
              <a:buFont typeface="Hepta Slab Medium"/>
              <a:buChar char="○"/>
            </a:pPr>
            <a:r>
              <a:rPr lang="en" sz="1900">
                <a:highlight>
                  <a:schemeClr val="dk1"/>
                </a:highlight>
                <a:latin typeface="Hepta Slab Medium"/>
                <a:ea typeface="Hepta Slab Medium"/>
                <a:cs typeface="Hepta Slab Medium"/>
                <a:sym typeface="Hepta Slab Medium"/>
              </a:rPr>
              <a:t>Prompt = Give 4</a:t>
            </a:r>
            <a:r>
              <a:rPr lang="en" sz="1900">
                <a:solidFill>
                  <a:schemeClr val="lt1"/>
                </a:solidFill>
                <a:highlight>
                  <a:schemeClr val="dk1"/>
                </a:highlight>
                <a:latin typeface="Hepta Slab Medium"/>
                <a:ea typeface="Hepta Slab Medium"/>
                <a:cs typeface="Hepta Slab Medium"/>
                <a:sym typeface="Hepta Slab Medium"/>
              </a:rPr>
              <a:t> examples of annotated class-level code, annotate this target class</a:t>
            </a:r>
            <a:endParaRPr sz="1900">
              <a:solidFill>
                <a:schemeClr val="lt1"/>
              </a:solidFill>
              <a:highlight>
                <a:schemeClr val="dk1"/>
              </a:highlight>
              <a:latin typeface="Hepta Slab Medium"/>
              <a:ea typeface="Hepta Slab Medium"/>
              <a:cs typeface="Hepta Slab Medium"/>
              <a:sym typeface="Hepta Slab Medium"/>
            </a:endParaRPr>
          </a:p>
          <a:p>
            <a:pPr indent="-349250" lvl="0" marL="457200" rtl="0" algn="l">
              <a:spcBef>
                <a:spcPts val="0"/>
              </a:spcBef>
              <a:spcAft>
                <a:spcPts val="0"/>
              </a:spcAft>
              <a:buClr>
                <a:schemeClr val="lt1"/>
              </a:buClr>
              <a:buSzPts val="1900"/>
              <a:buFont typeface="Hepta Slab Medium"/>
              <a:buChar char="●"/>
            </a:pPr>
            <a:r>
              <a:rPr lang="en" sz="1900">
                <a:solidFill>
                  <a:schemeClr val="lt1"/>
                </a:solidFill>
                <a:highlight>
                  <a:schemeClr val="dk1"/>
                </a:highlight>
                <a:latin typeface="Hepta Slab Medium"/>
                <a:ea typeface="Hepta Slab Medium"/>
                <a:cs typeface="Hepta Slab Medium"/>
                <a:sym typeface="Hepta Slab Medium"/>
              </a:rPr>
              <a:t>LLMs Used: GPT-4, Claude 3.7 Sonnet</a:t>
            </a:r>
            <a:endParaRPr sz="1900">
              <a:highlight>
                <a:schemeClr val="dk1"/>
              </a:highlight>
              <a:latin typeface="Hepta Slab Medium"/>
              <a:ea typeface="Hepta Slab Medium"/>
              <a:cs typeface="Hepta Slab Medium"/>
              <a:sym typeface="Hepta Slab Medium"/>
            </a:endParaRPr>
          </a:p>
          <a:p>
            <a:pPr indent="0" lvl="0" marL="0" rtl="0" algn="l">
              <a:spcBef>
                <a:spcPts val="0"/>
              </a:spcBef>
              <a:spcAft>
                <a:spcPts val="0"/>
              </a:spcAft>
              <a:buNone/>
            </a:pPr>
            <a:r>
              <a:t/>
            </a:r>
            <a:endParaRPr sz="1900">
              <a:highlight>
                <a:schemeClr val="dk1"/>
              </a:highlight>
              <a:latin typeface="Hepta Slab Medium"/>
              <a:ea typeface="Hepta Slab Medium"/>
              <a:cs typeface="Hepta Slab Medium"/>
              <a:sym typeface="Hepta Slab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4"/>
          <p:cNvSpPr txBox="1"/>
          <p:nvPr>
            <p:ph type="title"/>
          </p:nvPr>
        </p:nvSpPr>
        <p:spPr>
          <a:xfrm>
            <a:off x="697350" y="30718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380" name="Google Shape;380;p54"/>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idx="1" type="subTitle"/>
          </p:nvPr>
        </p:nvSpPr>
        <p:spPr>
          <a:xfrm>
            <a:off x="2009250" y="648325"/>
            <a:ext cx="5125500" cy="572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solidFill>
                  <a:schemeClr val="lt1"/>
                </a:solidFill>
              </a:rPr>
              <a:t>Quantitative Results</a:t>
            </a:r>
            <a:endParaRPr>
              <a:solidFill>
                <a:schemeClr val="lt1"/>
              </a:solidFill>
            </a:endParaRPr>
          </a:p>
          <a:p>
            <a:pPr indent="0" lvl="0" marL="0" rtl="0" algn="l">
              <a:spcBef>
                <a:spcPts val="0"/>
              </a:spcBef>
              <a:spcAft>
                <a:spcPts val="0"/>
              </a:spcAft>
              <a:buClr>
                <a:schemeClr val="lt1"/>
              </a:buClr>
              <a:buSzPts val="1100"/>
              <a:buFont typeface="Arial"/>
              <a:buNone/>
            </a:pPr>
            <a:r>
              <a:t/>
            </a:r>
            <a:endParaRPr>
              <a:solidFill>
                <a:schemeClr val="lt1"/>
              </a:solidFill>
            </a:endParaRPr>
          </a:p>
          <a:p>
            <a:pPr indent="0" lvl="0" marL="0" rtl="0" algn="l">
              <a:spcBef>
                <a:spcPts val="0"/>
              </a:spcBef>
              <a:spcAft>
                <a:spcPts val="0"/>
              </a:spcAft>
              <a:buNone/>
            </a:pPr>
            <a:r>
              <a:t/>
            </a:r>
            <a:endParaRPr/>
          </a:p>
        </p:txBody>
      </p:sp>
      <p:sp>
        <p:nvSpPr>
          <p:cNvPr id="386" name="Google Shape;386;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7" name="Google Shape;387;p55"/>
          <p:cNvSpPr txBox="1"/>
          <p:nvPr/>
        </p:nvSpPr>
        <p:spPr>
          <a:xfrm>
            <a:off x="46750" y="1659950"/>
            <a:ext cx="9097200" cy="3483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Hepta Slab Medium"/>
              <a:buChar char="●"/>
            </a:pPr>
            <a:r>
              <a:rPr lang="en" sz="1700">
                <a:solidFill>
                  <a:schemeClr val="lt1"/>
                </a:solidFill>
                <a:highlight>
                  <a:schemeClr val="dk1"/>
                </a:highlight>
                <a:latin typeface="Hepta Slab Medium"/>
                <a:ea typeface="Hepta Slab Medium"/>
                <a:cs typeface="Hepta Slab Medium"/>
                <a:sym typeface="Hepta Slab Medium"/>
              </a:rPr>
              <a:t>BLEU Scores</a:t>
            </a:r>
            <a:endParaRPr sz="1700">
              <a:solidFill>
                <a:schemeClr val="lt1"/>
              </a:solidFill>
              <a:highlight>
                <a:schemeClr val="dk1"/>
              </a:highlight>
              <a:latin typeface="Hepta Slab Medium"/>
              <a:ea typeface="Hepta Slab Medium"/>
              <a:cs typeface="Hepta Slab Medium"/>
              <a:sym typeface="Hepta Slab Medium"/>
            </a:endParaRPr>
          </a:p>
          <a:p>
            <a:pPr indent="-336550" lvl="1" marL="914400" rtl="0" algn="l">
              <a:spcBef>
                <a:spcPts val="0"/>
              </a:spcBef>
              <a:spcAft>
                <a:spcPts val="0"/>
              </a:spcAft>
              <a:buClr>
                <a:schemeClr val="lt1"/>
              </a:buClr>
              <a:buSzPts val="1700"/>
              <a:buFont typeface="Hepta Slab Medium"/>
              <a:buChar char="○"/>
            </a:pPr>
            <a:r>
              <a:rPr lang="en" sz="1700">
                <a:solidFill>
                  <a:schemeClr val="lt1"/>
                </a:solidFill>
                <a:highlight>
                  <a:schemeClr val="dk1"/>
                </a:highlight>
                <a:latin typeface="Hepta Slab Medium"/>
                <a:ea typeface="Hepta Slab Medium"/>
                <a:cs typeface="Hepta Slab Medium"/>
                <a:sym typeface="Hepta Slab Medium"/>
              </a:rPr>
              <a:t>Claude: (Min = 0.434, Max = 0.907, Mean = 0.672)</a:t>
            </a:r>
            <a:endParaRPr sz="1700">
              <a:solidFill>
                <a:schemeClr val="lt1"/>
              </a:solidFill>
              <a:highlight>
                <a:schemeClr val="dk1"/>
              </a:highlight>
              <a:latin typeface="Hepta Slab Medium"/>
              <a:ea typeface="Hepta Slab Medium"/>
              <a:cs typeface="Hepta Slab Medium"/>
              <a:sym typeface="Hepta Slab Medium"/>
            </a:endParaRPr>
          </a:p>
          <a:p>
            <a:pPr indent="-336550" lvl="1" marL="914400" rtl="0" algn="l">
              <a:spcBef>
                <a:spcPts val="0"/>
              </a:spcBef>
              <a:spcAft>
                <a:spcPts val="0"/>
              </a:spcAft>
              <a:buClr>
                <a:schemeClr val="lt1"/>
              </a:buClr>
              <a:buSzPts val="1700"/>
              <a:buFont typeface="Hepta Slab Medium"/>
              <a:buChar char="○"/>
            </a:pPr>
            <a:r>
              <a:rPr lang="en" sz="1700">
                <a:solidFill>
                  <a:schemeClr val="lt1"/>
                </a:solidFill>
                <a:highlight>
                  <a:schemeClr val="dk1"/>
                </a:highlight>
                <a:latin typeface="Hepta Slab Medium"/>
                <a:ea typeface="Hepta Slab Medium"/>
                <a:cs typeface="Hepta Slab Medium"/>
                <a:sym typeface="Hepta Slab Medium"/>
              </a:rPr>
              <a:t>GPT4: </a:t>
            </a:r>
            <a:r>
              <a:rPr lang="en" sz="1700">
                <a:solidFill>
                  <a:schemeClr val="lt1"/>
                </a:solidFill>
                <a:highlight>
                  <a:schemeClr val="dk1"/>
                </a:highlight>
                <a:latin typeface="Hepta Slab Medium"/>
                <a:ea typeface="Hepta Slab Medium"/>
                <a:cs typeface="Hepta Slab Medium"/>
                <a:sym typeface="Hepta Slab Medium"/>
              </a:rPr>
              <a:t>(Min = 0.398, Max = 0.888, Mean = 0.650)</a:t>
            </a:r>
            <a:endParaRPr sz="1700">
              <a:solidFill>
                <a:schemeClr val="lt1"/>
              </a:solidFill>
              <a:highlight>
                <a:schemeClr val="dk1"/>
              </a:highlight>
              <a:latin typeface="Hepta Slab Medium"/>
              <a:ea typeface="Hepta Slab Medium"/>
              <a:cs typeface="Hepta Slab Medium"/>
              <a:sym typeface="Hepta Slab Medium"/>
            </a:endParaRPr>
          </a:p>
          <a:p>
            <a:pPr indent="-336550" lvl="0" marL="457200" rtl="0" algn="l">
              <a:spcBef>
                <a:spcPts val="0"/>
              </a:spcBef>
              <a:spcAft>
                <a:spcPts val="0"/>
              </a:spcAft>
              <a:buClr>
                <a:schemeClr val="lt1"/>
              </a:buClr>
              <a:buSzPts val="1700"/>
              <a:buFont typeface="Hepta Slab Medium"/>
              <a:buChar char="●"/>
            </a:pPr>
            <a:r>
              <a:rPr lang="en" sz="1700">
                <a:solidFill>
                  <a:schemeClr val="lt1"/>
                </a:solidFill>
                <a:highlight>
                  <a:schemeClr val="dk1"/>
                </a:highlight>
                <a:latin typeface="Hepta Slab Medium"/>
                <a:ea typeface="Hepta Slab Medium"/>
                <a:cs typeface="Hepta Slab Medium"/>
                <a:sym typeface="Hepta Slab Medium"/>
              </a:rPr>
              <a:t>Human Evaluation Scores</a:t>
            </a:r>
            <a:endParaRPr sz="1700">
              <a:solidFill>
                <a:schemeClr val="lt1"/>
              </a:solidFill>
              <a:highlight>
                <a:schemeClr val="dk1"/>
              </a:highlight>
              <a:latin typeface="Hepta Slab Medium"/>
              <a:ea typeface="Hepta Slab Medium"/>
              <a:cs typeface="Hepta Slab Medium"/>
              <a:sym typeface="Hepta Slab Medium"/>
            </a:endParaRPr>
          </a:p>
          <a:p>
            <a:pPr indent="-336550" lvl="1" marL="914400" rtl="0" algn="l">
              <a:spcBef>
                <a:spcPts val="0"/>
              </a:spcBef>
              <a:spcAft>
                <a:spcPts val="0"/>
              </a:spcAft>
              <a:buClr>
                <a:schemeClr val="lt1"/>
              </a:buClr>
              <a:buSzPts val="1700"/>
              <a:buFont typeface="Hepta Slab Medium"/>
              <a:buChar char="○"/>
            </a:pPr>
            <a:r>
              <a:rPr lang="en" sz="1700">
                <a:solidFill>
                  <a:schemeClr val="lt1"/>
                </a:solidFill>
                <a:highlight>
                  <a:schemeClr val="dk1"/>
                </a:highlight>
                <a:latin typeface="Hepta Slab Medium"/>
                <a:ea typeface="Hepta Slab Medium"/>
                <a:cs typeface="Hepta Slab Medium"/>
                <a:sym typeface="Hepta Slab Medium"/>
              </a:rPr>
              <a:t>Compared LLM generated outputs with ground-truth</a:t>
            </a:r>
            <a:endParaRPr sz="1700">
              <a:solidFill>
                <a:schemeClr val="lt1"/>
              </a:solidFill>
              <a:highlight>
                <a:schemeClr val="dk1"/>
              </a:highlight>
              <a:latin typeface="Hepta Slab Medium"/>
              <a:ea typeface="Hepta Slab Medium"/>
              <a:cs typeface="Hepta Slab Medium"/>
              <a:sym typeface="Hepta Slab Medium"/>
            </a:endParaRPr>
          </a:p>
          <a:p>
            <a:pPr indent="-336550" lvl="2" marL="1371600" rtl="0" algn="l">
              <a:spcBef>
                <a:spcPts val="0"/>
              </a:spcBef>
              <a:spcAft>
                <a:spcPts val="0"/>
              </a:spcAft>
              <a:buClr>
                <a:schemeClr val="lt1"/>
              </a:buClr>
              <a:buSzPts val="1700"/>
              <a:buFont typeface="Hepta Slab Medium"/>
              <a:buChar char="■"/>
            </a:pPr>
            <a:r>
              <a:rPr lang="en" sz="1700">
                <a:solidFill>
                  <a:schemeClr val="lt1"/>
                </a:solidFill>
                <a:highlight>
                  <a:schemeClr val="dk1"/>
                </a:highlight>
                <a:latin typeface="Hepta Slab Medium"/>
                <a:ea typeface="Hepta Slab Medium"/>
                <a:cs typeface="Hepta Slab Medium"/>
                <a:sym typeface="Hepta Slab Medium"/>
              </a:rPr>
              <a:t>Assign each output a score(0 - Poorly generated comments, 0.5 - decently generated comments, 1 - very well generated comments)</a:t>
            </a:r>
            <a:endParaRPr sz="1700">
              <a:solidFill>
                <a:schemeClr val="lt1"/>
              </a:solidFill>
              <a:highlight>
                <a:schemeClr val="dk1"/>
              </a:highlight>
              <a:latin typeface="Hepta Slab Medium"/>
              <a:ea typeface="Hepta Slab Medium"/>
              <a:cs typeface="Hepta Slab Medium"/>
              <a:sym typeface="Hepta Slab Medium"/>
            </a:endParaRPr>
          </a:p>
          <a:p>
            <a:pPr indent="-336550" lvl="1" marL="914400" rtl="0" algn="l">
              <a:spcBef>
                <a:spcPts val="0"/>
              </a:spcBef>
              <a:spcAft>
                <a:spcPts val="0"/>
              </a:spcAft>
              <a:buClr>
                <a:schemeClr val="lt1"/>
              </a:buClr>
              <a:buSzPts val="1700"/>
              <a:buFont typeface="Hepta Slab Medium"/>
              <a:buChar char="○"/>
            </a:pPr>
            <a:r>
              <a:rPr lang="en" sz="1700">
                <a:solidFill>
                  <a:schemeClr val="lt1"/>
                </a:solidFill>
                <a:highlight>
                  <a:schemeClr val="dk1"/>
                </a:highlight>
                <a:latin typeface="Hepta Slab Medium"/>
                <a:ea typeface="Hepta Slab Medium"/>
                <a:cs typeface="Hepta Slab Medium"/>
                <a:sym typeface="Hepta Slab Medium"/>
              </a:rPr>
              <a:t>Claude Average Score: 0.912</a:t>
            </a:r>
            <a:endParaRPr sz="1700">
              <a:solidFill>
                <a:schemeClr val="lt1"/>
              </a:solidFill>
              <a:highlight>
                <a:schemeClr val="dk1"/>
              </a:highlight>
              <a:latin typeface="Hepta Slab Medium"/>
              <a:ea typeface="Hepta Slab Medium"/>
              <a:cs typeface="Hepta Slab Medium"/>
              <a:sym typeface="Hepta Slab Medium"/>
            </a:endParaRPr>
          </a:p>
          <a:p>
            <a:pPr indent="-336550" lvl="1" marL="914400" rtl="0" algn="l">
              <a:spcBef>
                <a:spcPts val="0"/>
              </a:spcBef>
              <a:spcAft>
                <a:spcPts val="0"/>
              </a:spcAft>
              <a:buClr>
                <a:schemeClr val="lt1"/>
              </a:buClr>
              <a:buSzPts val="1700"/>
              <a:buFont typeface="Hepta Slab Medium"/>
              <a:buChar char="○"/>
            </a:pPr>
            <a:r>
              <a:rPr lang="en" sz="1700">
                <a:solidFill>
                  <a:schemeClr val="lt1"/>
                </a:solidFill>
                <a:highlight>
                  <a:schemeClr val="dk1"/>
                </a:highlight>
                <a:latin typeface="Hepta Slab Medium"/>
                <a:ea typeface="Hepta Slab Medium"/>
                <a:cs typeface="Hepta Slab Medium"/>
                <a:sym typeface="Hepta Slab Medium"/>
              </a:rPr>
              <a:t>GPT4 Average Score: 0.682</a:t>
            </a:r>
            <a:endParaRPr sz="1500">
              <a:solidFill>
                <a:schemeClr val="lt1"/>
              </a:solidFill>
              <a:latin typeface="Hepta Slab"/>
              <a:ea typeface="Hepta Slab"/>
              <a:cs typeface="Hepta Slab"/>
              <a:sym typeface="Hepta Slab"/>
            </a:endParaRPr>
          </a:p>
          <a:p>
            <a:pPr indent="0" lvl="0" marL="0" rtl="0" algn="l">
              <a:lnSpc>
                <a:spcPct val="115000"/>
              </a:lnSpc>
              <a:spcBef>
                <a:spcPts val="0"/>
              </a:spcBef>
              <a:spcAft>
                <a:spcPts val="0"/>
              </a:spcAft>
              <a:buClr>
                <a:schemeClr val="lt1"/>
              </a:buClr>
              <a:buSzPts val="1100"/>
              <a:buFont typeface="Arial"/>
              <a:buNone/>
            </a:pPr>
            <a:r>
              <a:t/>
            </a:r>
            <a:endParaRPr sz="1500">
              <a:solidFill>
                <a:schemeClr val="lt1"/>
              </a:solidFill>
              <a:latin typeface="Hepta Slab"/>
              <a:ea typeface="Hepta Slab"/>
              <a:cs typeface="Hepta Slab"/>
              <a:sym typeface="Hepta Slab"/>
            </a:endParaRPr>
          </a:p>
          <a:p>
            <a:pPr indent="0" lvl="0" marL="0" rtl="0" algn="l">
              <a:spcBef>
                <a:spcPts val="0"/>
              </a:spcBef>
              <a:spcAft>
                <a:spcPts val="0"/>
              </a:spcAft>
              <a:buNone/>
            </a:pPr>
            <a:r>
              <a:t/>
            </a:r>
            <a:endParaRPr sz="1500">
              <a:highlight>
                <a:schemeClr val="dk1"/>
              </a:highlight>
              <a:latin typeface="Hepta Slab Medium"/>
              <a:ea typeface="Hepta Slab Medium"/>
              <a:cs typeface="Hepta Slab Medium"/>
              <a:sym typeface="Hepta Slab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