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3" r:id="rId6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2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55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7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B970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30095"/>
            <a:ext cx="4909185" cy="427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8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40josemarcialportilla/installing-scala-and-spark-on-ubuntu-5665ee4b62b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2869" y="1665554"/>
            <a:ext cx="590867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28575">
              <a:lnSpc>
                <a:spcPts val="6480"/>
              </a:lnSpc>
              <a:spcBef>
                <a:spcPts val="915"/>
              </a:spcBef>
            </a:pPr>
            <a:r>
              <a:rPr sz="6000" spc="-5" dirty="0">
                <a:solidFill>
                  <a:srgbClr val="92D050"/>
                </a:solidFill>
              </a:rPr>
              <a:t>Apache </a:t>
            </a:r>
            <a:r>
              <a:rPr sz="6000" spc="35" dirty="0">
                <a:solidFill>
                  <a:srgbClr val="92D050"/>
                </a:solidFill>
              </a:rPr>
              <a:t>Spark  </a:t>
            </a:r>
            <a:r>
              <a:rPr sz="6000" dirty="0">
                <a:solidFill>
                  <a:srgbClr val="92D050"/>
                </a:solidFill>
              </a:rPr>
              <a:t>Fund</a:t>
            </a:r>
            <a:r>
              <a:rPr sz="6000" spc="-20" dirty="0">
                <a:solidFill>
                  <a:srgbClr val="92D050"/>
                </a:solidFill>
              </a:rPr>
              <a:t>a</a:t>
            </a:r>
            <a:r>
              <a:rPr sz="6000" dirty="0">
                <a:solidFill>
                  <a:srgbClr val="92D050"/>
                </a:solidFill>
              </a:rPr>
              <a:t>mentals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161" y="3487673"/>
            <a:ext cx="1979295" cy="940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spc="-15" dirty="0">
                <a:solidFill>
                  <a:srgbClr val="7E7E7E"/>
                </a:solidFill>
                <a:latin typeface="Carlito"/>
                <a:cs typeface="Carlito"/>
              </a:rPr>
              <a:t>By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en-US" sz="2400" spc="-15" dirty="0">
                <a:solidFill>
                  <a:srgbClr val="7E7E7E"/>
                </a:solidFill>
                <a:latin typeface="Carlito"/>
                <a:cs typeface="Carlito"/>
              </a:rPr>
              <a:t>Hariharan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0743" y="5103876"/>
            <a:ext cx="2734055" cy="145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66332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0" dirty="0">
                <a:solidFill>
                  <a:srgbClr val="FFFFFF"/>
                </a:solidFill>
              </a:rPr>
              <a:t>Spark</a:t>
            </a:r>
            <a:r>
              <a:rPr sz="6000" spc="-65" dirty="0">
                <a:solidFill>
                  <a:srgbClr val="FFFFFF"/>
                </a:solidFill>
              </a:rPr>
              <a:t> </a:t>
            </a:r>
            <a:r>
              <a:rPr sz="6000" spc="20" dirty="0">
                <a:solidFill>
                  <a:srgbClr val="FFFFFF"/>
                </a:solidFill>
              </a:rPr>
              <a:t>Overview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365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Apache </a:t>
            </a:r>
            <a:r>
              <a:rPr spc="25" dirty="0"/>
              <a:t>Spark</a:t>
            </a:r>
            <a:r>
              <a:rPr spc="-40" dirty="0"/>
              <a:t> </a:t>
            </a:r>
            <a:r>
              <a:rPr spc="1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0440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781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general framework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distributed </a:t>
            </a:r>
            <a:r>
              <a:rPr sz="2800" spc="-10" dirty="0">
                <a:latin typeface="Carlito"/>
                <a:cs typeface="Carlito"/>
              </a:rPr>
              <a:t>computing that </a:t>
            </a:r>
            <a:r>
              <a:rPr sz="2800" spc="-30" dirty="0">
                <a:latin typeface="Carlito"/>
                <a:cs typeface="Carlito"/>
              </a:rPr>
              <a:t>offers </a:t>
            </a:r>
            <a:r>
              <a:rPr sz="2800" spc="-10" dirty="0">
                <a:latin typeface="Carlito"/>
                <a:cs typeface="Carlito"/>
              </a:rPr>
              <a:t>high  </a:t>
            </a:r>
            <a:r>
              <a:rPr sz="2800" spc="-15" dirty="0">
                <a:latin typeface="Carlito"/>
                <a:cs typeface="Carlito"/>
              </a:rPr>
              <a:t>performance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both </a:t>
            </a:r>
            <a:r>
              <a:rPr sz="2800" spc="-20" dirty="0">
                <a:latin typeface="Carlito"/>
                <a:cs typeface="Carlito"/>
              </a:rPr>
              <a:t>batch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interactive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processing</a:t>
            </a:r>
            <a:endParaRPr sz="2800" dirty="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an in-memory </a:t>
            </a:r>
            <a:r>
              <a:rPr sz="2800" spc="-10" dirty="0">
                <a:latin typeface="Carlito"/>
                <a:cs typeface="Carlito"/>
              </a:rPr>
              <a:t>big </a:t>
            </a:r>
            <a:r>
              <a:rPr sz="2800" spc="-20" dirty="0">
                <a:latin typeface="Carlito"/>
                <a:cs typeface="Carlito"/>
              </a:rPr>
              <a:t>data platform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performs </a:t>
            </a:r>
            <a:r>
              <a:rPr sz="2800" spc="-5" dirty="0">
                <a:latin typeface="Carlito"/>
                <a:cs typeface="Carlito"/>
              </a:rPr>
              <a:t>especially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20" dirty="0">
                <a:latin typeface="Carlito"/>
                <a:cs typeface="Carlito"/>
              </a:rPr>
              <a:t>iterative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algorithms</a:t>
            </a:r>
            <a:endParaRPr sz="2800" dirty="0">
              <a:latin typeface="Carlito"/>
              <a:cs typeface="Carlito"/>
            </a:endParaRPr>
          </a:p>
          <a:p>
            <a:pPr marL="241300" marR="104775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Originally developed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UC </a:t>
            </a:r>
            <a:r>
              <a:rPr sz="2800" spc="-15" dirty="0">
                <a:latin typeface="Carlito"/>
                <a:cs typeface="Carlito"/>
              </a:rPr>
              <a:t>Berkeley starting </a:t>
            </a:r>
            <a:r>
              <a:rPr sz="2800" spc="-5" dirty="0">
                <a:latin typeface="Carlito"/>
                <a:cs typeface="Carlito"/>
              </a:rPr>
              <a:t>in 2009 </a:t>
            </a:r>
            <a:r>
              <a:rPr sz="2800" spc="-15" dirty="0">
                <a:latin typeface="Carlito"/>
                <a:cs typeface="Carlito"/>
              </a:rPr>
              <a:t>Moved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an  </a:t>
            </a:r>
            <a:r>
              <a:rPr sz="2800" spc="-5" dirty="0">
                <a:latin typeface="Carlito"/>
                <a:cs typeface="Carlito"/>
              </a:rPr>
              <a:t>Apache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2013</a:t>
            </a:r>
            <a:endParaRPr sz="2800" dirty="0">
              <a:latin typeface="Carlito"/>
              <a:cs typeface="Carlito"/>
            </a:endParaRPr>
          </a:p>
          <a:p>
            <a:pPr marL="241300" marR="338455" indent="-22923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10-100x </a:t>
            </a:r>
            <a:r>
              <a:rPr sz="2800" spc="-10" dirty="0">
                <a:latin typeface="Carlito"/>
                <a:cs typeface="Carlito"/>
              </a:rPr>
              <a:t>speedup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10" dirty="0">
                <a:latin typeface="Carlito"/>
                <a:cs typeface="Carlito"/>
              </a:rPr>
              <a:t>Hadoop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some algorithms, </a:t>
            </a:r>
            <a:r>
              <a:rPr sz="2800" spc="-5" dirty="0">
                <a:latin typeface="Carlito"/>
                <a:cs typeface="Carlito"/>
              </a:rPr>
              <a:t>especially  </a:t>
            </a:r>
            <a:r>
              <a:rPr sz="2800" spc="-20" dirty="0">
                <a:latin typeface="Carlito"/>
                <a:cs typeface="Carlito"/>
              </a:rPr>
              <a:t>iterative </a:t>
            </a:r>
            <a:r>
              <a:rPr sz="2800" spc="-10" dirty="0">
                <a:latin typeface="Carlito"/>
                <a:cs typeface="Carlito"/>
              </a:rPr>
              <a:t>ones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20" dirty="0">
                <a:latin typeface="Carlito"/>
                <a:cs typeface="Carlito"/>
              </a:rPr>
              <a:t>found </a:t>
            </a:r>
            <a:r>
              <a:rPr sz="2800" spc="-5" dirty="0">
                <a:latin typeface="Carlito"/>
                <a:cs typeface="Carlito"/>
              </a:rPr>
              <a:t>in machine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learning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425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Advantages </a:t>
            </a:r>
            <a:r>
              <a:rPr dirty="0"/>
              <a:t>of</a:t>
            </a:r>
            <a:r>
              <a:rPr spc="150" dirty="0"/>
              <a:t> </a:t>
            </a:r>
            <a:r>
              <a:rPr spc="25" dirty="0"/>
              <a:t>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156065" cy="360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Runs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100x </a:t>
            </a:r>
            <a:r>
              <a:rPr sz="2800" spc="-25" dirty="0">
                <a:latin typeface="Carlito"/>
                <a:cs typeface="Carlito"/>
              </a:rPr>
              <a:t>faster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Hadoop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MapReduce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Does the </a:t>
            </a:r>
            <a:r>
              <a:rPr sz="2800" spc="-15" dirty="0">
                <a:latin typeface="Carlito"/>
                <a:cs typeface="Carlito"/>
              </a:rPr>
              <a:t>processing </a:t>
            </a:r>
            <a:r>
              <a:rPr sz="2800" spc="-5" dirty="0">
                <a:latin typeface="Carlito"/>
                <a:cs typeface="Carlito"/>
              </a:rPr>
              <a:t>in the main memory of the </a:t>
            </a:r>
            <a:r>
              <a:rPr sz="2800" spc="-25" dirty="0">
                <a:latin typeface="Carlito"/>
                <a:cs typeface="Carlito"/>
              </a:rPr>
              <a:t>worker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nodes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Prevents </a:t>
            </a:r>
            <a:r>
              <a:rPr sz="2800" spc="-5" dirty="0">
                <a:latin typeface="Carlito"/>
                <a:cs typeface="Carlito"/>
              </a:rPr>
              <a:t>unnecessary I/O </a:t>
            </a:r>
            <a:r>
              <a:rPr sz="2800" spc="-15" dirty="0">
                <a:latin typeface="Carlito"/>
                <a:cs typeface="Carlito"/>
              </a:rPr>
              <a:t>operations </a:t>
            </a:r>
            <a:r>
              <a:rPr sz="2800" spc="-5" dirty="0">
                <a:latin typeface="Carlito"/>
                <a:cs typeface="Carlito"/>
              </a:rPr>
              <a:t>with the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disks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Ability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chain the </a:t>
            </a:r>
            <a:r>
              <a:rPr sz="2800" spc="-15" dirty="0">
                <a:latin typeface="Carlito"/>
                <a:cs typeface="Carlito"/>
              </a:rPr>
              <a:t>tasks at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0" dirty="0">
                <a:latin typeface="Carlito"/>
                <a:cs typeface="Carlito"/>
              </a:rPr>
              <a:t>programming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level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Minimizes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writes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disks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Uses </a:t>
            </a:r>
            <a:r>
              <a:rPr sz="2800" spc="-15" dirty="0">
                <a:latin typeface="Carlito"/>
                <a:cs typeface="Carlito"/>
              </a:rPr>
              <a:t>Directed </a:t>
            </a:r>
            <a:r>
              <a:rPr sz="2800" spc="-10" dirty="0">
                <a:latin typeface="Carlito"/>
                <a:cs typeface="Carlito"/>
              </a:rPr>
              <a:t>Acyclic </a:t>
            </a:r>
            <a:r>
              <a:rPr sz="2800" spc="-15" dirty="0">
                <a:latin typeface="Carlito"/>
                <a:cs typeface="Carlito"/>
              </a:rPr>
              <a:t>Graph (DAG)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processing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engine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MapReduce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10" dirty="0">
                <a:latin typeface="Carlito"/>
                <a:cs typeface="Carlito"/>
              </a:rPr>
              <a:t>one 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supported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constructs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705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The </a:t>
            </a:r>
            <a:r>
              <a:rPr spc="5" dirty="0"/>
              <a:t>petabyte </a:t>
            </a:r>
            <a:r>
              <a:rPr spc="55" dirty="0"/>
              <a:t>sort</a:t>
            </a:r>
            <a:r>
              <a:rPr spc="-150" dirty="0"/>
              <a:t> </a:t>
            </a:r>
            <a:r>
              <a:rPr spc="30" dirty="0"/>
              <a:t>record</a:t>
            </a:r>
          </a:p>
        </p:txBody>
      </p:sp>
      <p:sp>
        <p:nvSpPr>
          <p:cNvPr id="3" name="object 3"/>
          <p:cNvSpPr/>
          <p:nvPr/>
        </p:nvSpPr>
        <p:spPr>
          <a:xfrm>
            <a:off x="3134867" y="1434083"/>
            <a:ext cx="5696711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325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D</a:t>
            </a:r>
            <a:r>
              <a:rPr spc="-90" dirty="0"/>
              <a:t>A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63130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Stands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Directed </a:t>
            </a:r>
            <a:r>
              <a:rPr sz="2800" spc="-10" dirty="0">
                <a:latin typeface="Carlito"/>
                <a:cs typeface="Carlito"/>
              </a:rPr>
              <a:t>Acyclic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Graph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5" dirty="0">
                <a:latin typeface="Carlito"/>
                <a:cs typeface="Carlito"/>
              </a:rPr>
              <a:t>spark job a </a:t>
            </a:r>
            <a:r>
              <a:rPr sz="2800" spc="-25" dirty="0">
                <a:latin typeface="Carlito"/>
                <a:cs typeface="Carlito"/>
              </a:rPr>
              <a:t>DAG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tasks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created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99831" y="1027175"/>
            <a:ext cx="3936491" cy="51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399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80" dirty="0"/>
              <a:t> </a:t>
            </a:r>
            <a:r>
              <a:rPr spc="-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11745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APIs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for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1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Java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805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Python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81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Scala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845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Spark </a:t>
            </a:r>
            <a:r>
              <a:rPr sz="2800" spc="-5" dirty="0">
                <a:latin typeface="Carlito"/>
                <a:cs typeface="Carlito"/>
              </a:rPr>
              <a:t>itself is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Scala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ts val="3335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Percent </a:t>
            </a:r>
            <a:r>
              <a:rPr sz="2800" spc="-5" dirty="0">
                <a:latin typeface="Carlito"/>
                <a:cs typeface="Carlito"/>
              </a:rPr>
              <a:t>of Spark </a:t>
            </a:r>
            <a:r>
              <a:rPr sz="2800" spc="-20" dirty="0">
                <a:latin typeface="Carlito"/>
                <a:cs typeface="Carlito"/>
              </a:rPr>
              <a:t>programmers </a:t>
            </a:r>
            <a:r>
              <a:rPr sz="2800" spc="-5" dirty="0">
                <a:latin typeface="Carlito"/>
                <a:cs typeface="Carlito"/>
              </a:rPr>
              <a:t>who use each language , In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2016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88% Scala, 44%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spc="-5" dirty="0">
                <a:latin typeface="Carlito"/>
                <a:cs typeface="Carlito"/>
              </a:rPr>
              <a:t>22%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690"/>
              </a:lnSpc>
              <a:spcBef>
                <a:spcPts val="9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0" dirty="0">
                <a:latin typeface="Carlito"/>
                <a:cs typeface="Carlito"/>
              </a:rPr>
              <a:t>think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55" dirty="0">
                <a:latin typeface="Carlito"/>
                <a:cs typeface="Carlito"/>
              </a:rPr>
              <a:t>today, </a:t>
            </a:r>
            <a:r>
              <a:rPr sz="2800" spc="-15" dirty="0">
                <a:latin typeface="Carlito"/>
                <a:cs typeface="Carlito"/>
              </a:rPr>
              <a:t>we would </a:t>
            </a:r>
            <a:r>
              <a:rPr sz="2800" spc="-10" dirty="0">
                <a:latin typeface="Carlito"/>
                <a:cs typeface="Carlito"/>
              </a:rPr>
              <a:t>see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rank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Scala, </a:t>
            </a:r>
            <a:r>
              <a:rPr sz="2800" spc="-5" dirty="0">
                <a:latin typeface="Carlito"/>
                <a:cs typeface="Carlito"/>
              </a:rPr>
              <a:t>Python, 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713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40" dirty="0"/>
              <a:t> </a:t>
            </a:r>
            <a:r>
              <a:rPr spc="5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940925" cy="392620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Spark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SQL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working </a:t>
            </a:r>
            <a:r>
              <a:rPr sz="2400" spc="-5" dirty="0">
                <a:latin typeface="Carlito"/>
                <a:cs typeface="Carlito"/>
              </a:rPr>
              <a:t>withstructured </a:t>
            </a:r>
            <a:r>
              <a:rPr sz="2400" spc="-15" dirty="0">
                <a:latin typeface="Carlito"/>
                <a:cs typeface="Carlito"/>
              </a:rPr>
              <a:t>data.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seamlessly </a:t>
            </a:r>
            <a:r>
              <a:rPr sz="2400" dirty="0">
                <a:latin typeface="Carlito"/>
                <a:cs typeface="Carlito"/>
              </a:rPr>
              <a:t>mix </a:t>
            </a:r>
            <a:r>
              <a:rPr sz="2400" spc="-5" dirty="0">
                <a:latin typeface="Carlito"/>
                <a:cs typeface="Carlito"/>
              </a:rPr>
              <a:t>SQL queries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Spark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programs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Spark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Streaming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build scalable </a:t>
            </a:r>
            <a:r>
              <a:rPr sz="2400" spc="-10" dirty="0">
                <a:latin typeface="Carlito"/>
                <a:cs typeface="Carlito"/>
              </a:rPr>
              <a:t>fault-tolerant streaming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MLlib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spc="-10" dirty="0">
                <a:latin typeface="Carlito"/>
                <a:cs typeface="Carlito"/>
              </a:rPr>
              <a:t>common </a:t>
            </a:r>
            <a:r>
              <a:rPr sz="2400" spc="-5" dirty="0">
                <a:latin typeface="Carlito"/>
                <a:cs typeface="Carlito"/>
              </a:rPr>
              <a:t>machine </a:t>
            </a:r>
            <a:r>
              <a:rPr sz="2400" dirty="0">
                <a:latin typeface="Carlito"/>
                <a:cs typeface="Carlito"/>
              </a:rPr>
              <a:t>learning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algorithms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GraphX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graphs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graph-parallel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computation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864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55" dirty="0"/>
              <a:t> </a:t>
            </a:r>
            <a:r>
              <a:rPr spc="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790700" y="2377439"/>
            <a:ext cx="7944611" cy="324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816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090785" cy="431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7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Runs</a:t>
            </a: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Locally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ts val="22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rlito"/>
                <a:cs typeface="Carlito"/>
              </a:rPr>
              <a:t>distributed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cross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ts val="197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Carlito"/>
                <a:cs typeface="Carlito"/>
              </a:rPr>
              <a:t>Requires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cluster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manager</a:t>
            </a:r>
            <a:endParaRPr sz="1700" dirty="0">
              <a:latin typeface="Carlito"/>
              <a:cs typeface="Carlito"/>
            </a:endParaRPr>
          </a:p>
          <a:p>
            <a:pPr marL="1612900" lvl="3" indent="-229235">
              <a:lnSpc>
                <a:spcPts val="1764"/>
              </a:lnSpc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spc="-25" dirty="0">
                <a:latin typeface="Carlito"/>
                <a:cs typeface="Carlito"/>
              </a:rPr>
              <a:t>Yarn</a:t>
            </a:r>
            <a:endParaRPr sz="1500" dirty="0">
              <a:latin typeface="Carlito"/>
              <a:cs typeface="Carlito"/>
            </a:endParaRPr>
          </a:p>
          <a:p>
            <a:pPr marL="1612900" lvl="3" indent="-229235">
              <a:lnSpc>
                <a:spcPts val="1764"/>
              </a:lnSpc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spc="-5" dirty="0">
                <a:latin typeface="Carlito"/>
                <a:cs typeface="Carlito"/>
              </a:rPr>
              <a:t>Spark </a:t>
            </a:r>
            <a:r>
              <a:rPr sz="1500" spc="-10" dirty="0">
                <a:latin typeface="Carlito"/>
                <a:cs typeface="Carlito"/>
              </a:rPr>
              <a:t>Stand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alone</a:t>
            </a:r>
          </a:p>
          <a:p>
            <a:pPr marL="1612900" lvl="3" indent="-229235">
              <a:lnSpc>
                <a:spcPts val="1780"/>
              </a:lnSpc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dirty="0">
                <a:latin typeface="Carlito"/>
                <a:cs typeface="Carlito"/>
              </a:rPr>
              <a:t>Mesos</a:t>
            </a:r>
          </a:p>
          <a:p>
            <a:pPr marL="241300" indent="-229235">
              <a:lnSpc>
                <a:spcPts val="2775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spark</a:t>
            </a:r>
            <a:endParaRPr sz="2400" dirty="0">
              <a:latin typeface="Carlito"/>
              <a:cs typeface="Carlito"/>
            </a:endParaRPr>
          </a:p>
          <a:p>
            <a:pPr marL="698500" lvl="1" indent="-229235">
              <a:lnSpc>
                <a:spcPts val="224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rlito"/>
                <a:cs typeface="Carlito"/>
              </a:rPr>
              <a:t>Interactive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shell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ts val="193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Carlito"/>
                <a:cs typeface="Carlito"/>
              </a:rPr>
              <a:t>Data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exploration</a:t>
            </a:r>
            <a:endParaRPr sz="1700" dirty="0">
              <a:latin typeface="Carlito"/>
              <a:cs typeface="Carlito"/>
            </a:endParaRPr>
          </a:p>
          <a:p>
            <a:pPr marL="1155700" lvl="2" indent="-229235">
              <a:lnSpc>
                <a:spcPts val="187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latin typeface="Carlito"/>
                <a:cs typeface="Carlito"/>
              </a:rPr>
              <a:t>Ad-hoc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analysis</a:t>
            </a:r>
            <a:endParaRPr sz="1700" dirty="0">
              <a:latin typeface="Carlito"/>
              <a:cs typeface="Carlito"/>
            </a:endParaRPr>
          </a:p>
          <a:p>
            <a:pPr marL="698500" lvl="1" indent="-229235">
              <a:lnSpc>
                <a:spcPts val="22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Submit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application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offten </a:t>
            </a:r>
            <a:r>
              <a:rPr sz="2400" spc="-5" dirty="0">
                <a:latin typeface="Carlito"/>
                <a:cs typeface="Carlito"/>
              </a:rPr>
              <a:t>used alongside </a:t>
            </a:r>
            <a:r>
              <a:rPr sz="2400" spc="-20" dirty="0">
                <a:latin typeface="Carlito"/>
                <a:cs typeface="Carlito"/>
              </a:rPr>
              <a:t>Hadoop’s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20" dirty="0">
                <a:latin typeface="Carlito"/>
                <a:cs typeface="Carlito"/>
              </a:rPr>
              <a:t>storage </a:t>
            </a:r>
            <a:r>
              <a:rPr sz="2400" dirty="0">
                <a:latin typeface="Carlito"/>
                <a:cs typeface="Carlito"/>
              </a:rPr>
              <a:t>module,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HDFS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20" dirty="0">
                <a:latin typeface="Carlito"/>
                <a:cs typeface="Carlito"/>
              </a:rPr>
              <a:t>integrate </a:t>
            </a:r>
            <a:r>
              <a:rPr sz="2400" dirty="0">
                <a:latin typeface="Carlito"/>
                <a:cs typeface="Carlito"/>
              </a:rPr>
              <a:t>equally </a:t>
            </a:r>
            <a:r>
              <a:rPr sz="2400" spc="-10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other popular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20" dirty="0">
                <a:latin typeface="Carlito"/>
                <a:cs typeface="Carlito"/>
              </a:rPr>
              <a:t>storage subsystems </a:t>
            </a:r>
            <a:r>
              <a:rPr sz="2400" spc="-5" dirty="0">
                <a:latin typeface="Carlito"/>
                <a:cs typeface="Carlito"/>
              </a:rPr>
              <a:t>such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HBase,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Cassandra,…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517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What </a:t>
            </a:r>
            <a:r>
              <a:rPr spc="-5" dirty="0"/>
              <a:t>is </a:t>
            </a:r>
            <a:r>
              <a:rPr spc="25" dirty="0"/>
              <a:t>Spark </a:t>
            </a:r>
            <a:r>
              <a:rPr spc="-5" dirty="0"/>
              <a:t>Used</a:t>
            </a:r>
            <a:r>
              <a:rPr spc="-135" dirty="0"/>
              <a:t> </a:t>
            </a:r>
            <a:r>
              <a:rPr spc="-40" dirty="0"/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28910" cy="413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97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Stream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processing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log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ts val="235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sensor </a:t>
            </a:r>
            <a:r>
              <a:rPr sz="2200" spc="-20" dirty="0">
                <a:latin typeface="Carlito"/>
                <a:cs typeface="Carlito"/>
              </a:rPr>
              <a:t>data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ts val="25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financial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transactions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Machine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learning</a:t>
            </a:r>
          </a:p>
          <a:p>
            <a:pPr marL="698500" lvl="1" indent="-229235">
              <a:lnSpc>
                <a:spcPts val="25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rlito"/>
                <a:cs typeface="Carlito"/>
              </a:rPr>
              <a:t>store data </a:t>
            </a:r>
            <a:r>
              <a:rPr sz="2200" spc="-5" dirty="0">
                <a:latin typeface="Carlito"/>
                <a:cs typeface="Carlito"/>
              </a:rPr>
              <a:t>in memory and </a:t>
            </a:r>
            <a:r>
              <a:rPr sz="2200" spc="-10" dirty="0">
                <a:latin typeface="Carlito"/>
                <a:cs typeface="Carlito"/>
              </a:rPr>
              <a:t>rapidly </a:t>
            </a:r>
            <a:r>
              <a:rPr sz="2200" spc="-5" dirty="0">
                <a:latin typeface="Carlito"/>
                <a:cs typeface="Carlito"/>
              </a:rPr>
              <a:t>run </a:t>
            </a:r>
            <a:r>
              <a:rPr sz="2200" spc="-15" dirty="0">
                <a:latin typeface="Carlito"/>
                <a:cs typeface="Carlito"/>
              </a:rPr>
              <a:t>repeated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queries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Interactive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analytics</a:t>
            </a:r>
          </a:p>
          <a:p>
            <a:pPr marL="698500" lvl="1" indent="-229235">
              <a:lnSpc>
                <a:spcPts val="210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business analysts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scientists </a:t>
            </a:r>
            <a:r>
              <a:rPr sz="2200" spc="-5" dirty="0">
                <a:latin typeface="Carlito"/>
                <a:cs typeface="Carlito"/>
              </a:rPr>
              <a:t>increasingly </a:t>
            </a:r>
            <a:r>
              <a:rPr sz="2200" spc="-15" dirty="0">
                <a:latin typeface="Carlito"/>
                <a:cs typeface="Carlito"/>
              </a:rPr>
              <a:t>want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explore </a:t>
            </a:r>
            <a:r>
              <a:rPr sz="2200" spc="-5" dirty="0">
                <a:latin typeface="Carlito"/>
                <a:cs typeface="Carlito"/>
              </a:rPr>
              <a:t>their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5" dirty="0">
                <a:latin typeface="Carlito"/>
                <a:cs typeface="Carlito"/>
              </a:rPr>
              <a:t>by</a:t>
            </a:r>
            <a:r>
              <a:rPr sz="2200" spc="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asking</a:t>
            </a:r>
            <a:endParaRPr sz="2200" dirty="0">
              <a:latin typeface="Carlito"/>
              <a:cs typeface="Carlito"/>
            </a:endParaRPr>
          </a:p>
          <a:p>
            <a:pPr marL="698500">
              <a:lnSpc>
                <a:spcPts val="1850"/>
              </a:lnSpc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question, </a:t>
            </a:r>
            <a:r>
              <a:rPr sz="2200" spc="-5" dirty="0">
                <a:latin typeface="Carlito"/>
                <a:cs typeface="Carlito"/>
              </a:rPr>
              <a:t>viewing the result, and </a:t>
            </a:r>
            <a:r>
              <a:rPr sz="2200" spc="-10" dirty="0">
                <a:latin typeface="Carlito"/>
                <a:cs typeface="Carlito"/>
              </a:rPr>
              <a:t>then </a:t>
            </a:r>
            <a:r>
              <a:rPr sz="2200" spc="-5" dirty="0">
                <a:latin typeface="Carlito"/>
                <a:cs typeface="Carlito"/>
              </a:rPr>
              <a:t>either altering the initial </a:t>
            </a:r>
            <a:r>
              <a:rPr sz="2200" spc="-10" dirty="0">
                <a:latin typeface="Carlito"/>
                <a:cs typeface="Carlito"/>
              </a:rPr>
              <a:t>question slightly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</a:p>
          <a:p>
            <a:pPr marL="698500" marR="306705">
              <a:lnSpc>
                <a:spcPct val="70000"/>
              </a:lnSpc>
              <a:spcBef>
                <a:spcPts val="395"/>
              </a:spcBef>
            </a:pPr>
            <a:r>
              <a:rPr sz="2200" spc="-10" dirty="0">
                <a:latin typeface="Carlito"/>
                <a:cs typeface="Carlito"/>
              </a:rPr>
              <a:t>drilling deeper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results.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15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query </a:t>
            </a:r>
            <a:r>
              <a:rPr sz="2200" spc="-10" dirty="0">
                <a:latin typeface="Carlito"/>
                <a:cs typeface="Carlito"/>
              </a:rPr>
              <a:t>process requires </a:t>
            </a:r>
            <a:r>
              <a:rPr sz="2200" spc="-20" dirty="0">
                <a:latin typeface="Carlito"/>
                <a:cs typeface="Carlito"/>
              </a:rPr>
              <a:t>systems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10" dirty="0">
                <a:latin typeface="Carlito"/>
                <a:cs typeface="Carlito"/>
              </a:rPr>
              <a:t>Spark that are </a:t>
            </a:r>
            <a:r>
              <a:rPr sz="2200" spc="-5" dirty="0">
                <a:latin typeface="Carlito"/>
                <a:cs typeface="Carlito"/>
              </a:rPr>
              <a:t>able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respond </a:t>
            </a:r>
            <a:r>
              <a:rPr sz="2200" spc="-5" dirty="0">
                <a:latin typeface="Carlito"/>
                <a:cs typeface="Carlito"/>
              </a:rPr>
              <a:t>and adapt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quickly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Data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integration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5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Extract, </a:t>
            </a:r>
            <a:r>
              <a:rPr sz="2200" spc="-15" dirty="0">
                <a:latin typeface="Carlito"/>
                <a:cs typeface="Carlito"/>
              </a:rPr>
              <a:t>transform, </a:t>
            </a:r>
            <a:r>
              <a:rPr sz="2200" spc="-5" dirty="0">
                <a:latin typeface="Carlito"/>
                <a:cs typeface="Carlito"/>
              </a:rPr>
              <a:t>and load </a:t>
            </a:r>
            <a:r>
              <a:rPr sz="2200" spc="-10" dirty="0">
                <a:latin typeface="Carlito"/>
                <a:cs typeface="Carlito"/>
              </a:rPr>
              <a:t>(ETL)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processes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Apache </a:t>
            </a:r>
            <a:r>
              <a:rPr spc="25" dirty="0"/>
              <a:t>Spark</a:t>
            </a:r>
            <a:r>
              <a:rPr spc="-40" dirty="0"/>
              <a:t> </a:t>
            </a:r>
            <a:r>
              <a:rPr dirty="0"/>
              <a:t>Fundamentals  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459486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Apache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Hadoop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Spark overview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Spark </a:t>
            </a:r>
            <a:r>
              <a:rPr sz="2600" spc="-10" dirty="0">
                <a:latin typeface="Carlito"/>
                <a:cs typeface="Carlito"/>
              </a:rPr>
              <a:t>execution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model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Basic </a:t>
            </a:r>
            <a:r>
              <a:rPr sz="2600" spc="-5" dirty="0">
                <a:latin typeface="Carlito"/>
                <a:cs typeface="Carlito"/>
              </a:rPr>
              <a:t>Spark </a:t>
            </a:r>
            <a:r>
              <a:rPr sz="2600" spc="-10" dirty="0">
                <a:latin typeface="Carlito"/>
                <a:cs typeface="Carlito"/>
              </a:rPr>
              <a:t>programming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Model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Install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Spark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Scala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First </a:t>
            </a:r>
            <a:r>
              <a:rPr sz="2600" spc="-10" dirty="0">
                <a:latin typeface="Carlito"/>
                <a:cs typeface="Carlito"/>
              </a:rPr>
              <a:t>Example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Second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Example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Running </a:t>
            </a:r>
            <a:r>
              <a:rPr sz="2600" spc="-5" dirty="0">
                <a:latin typeface="Carlito"/>
                <a:cs typeface="Carlito"/>
              </a:rPr>
              <a:t>Spark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Examples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0" dirty="0">
                <a:latin typeface="Carlito"/>
                <a:cs typeface="Carlito"/>
              </a:rPr>
              <a:t>Your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Turn!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374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Who </a:t>
            </a:r>
            <a:r>
              <a:rPr spc="-5" dirty="0"/>
              <a:t>Uses</a:t>
            </a:r>
            <a:r>
              <a:rPr spc="-105" dirty="0"/>
              <a:t> </a:t>
            </a:r>
            <a:r>
              <a:rPr spc="20" dirty="0"/>
              <a:t>Spark?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095"/>
            <a:ext cx="10263505" cy="3592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Well-known </a:t>
            </a:r>
            <a:r>
              <a:rPr sz="2000" spc="-5" dirty="0">
                <a:latin typeface="Carlito"/>
                <a:cs typeface="Carlito"/>
              </a:rPr>
              <a:t>companies </a:t>
            </a:r>
            <a:r>
              <a:rPr sz="2000" dirty="0">
                <a:latin typeface="Carlito"/>
                <a:cs typeface="Carlito"/>
              </a:rPr>
              <a:t>such as IBM and </a:t>
            </a:r>
            <a:r>
              <a:rPr sz="2000" spc="-5" dirty="0">
                <a:latin typeface="Carlito"/>
                <a:cs typeface="Carlito"/>
              </a:rPr>
              <a:t>Huawei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5" dirty="0">
                <a:latin typeface="Carlito"/>
                <a:cs typeface="Carlito"/>
              </a:rPr>
              <a:t>invested </a:t>
            </a:r>
            <a:r>
              <a:rPr sz="2000" spc="-5" dirty="0">
                <a:latin typeface="Carlito"/>
                <a:cs typeface="Carlito"/>
              </a:rPr>
              <a:t>significant sums in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technology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growing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startups are </a:t>
            </a:r>
            <a:r>
              <a:rPr sz="2000" spc="-5" dirty="0">
                <a:latin typeface="Carlito"/>
                <a:cs typeface="Carlito"/>
              </a:rPr>
              <a:t>building businesses that </a:t>
            </a:r>
            <a:r>
              <a:rPr sz="2000" dirty="0">
                <a:latin typeface="Carlito"/>
                <a:cs typeface="Carlito"/>
              </a:rPr>
              <a:t>depend in whole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 part upon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Spark</a:t>
            </a:r>
          </a:p>
          <a:p>
            <a:pPr marL="241300" indent="-229235">
              <a:lnSpc>
                <a:spcPts val="235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Spark </a:t>
            </a:r>
            <a:r>
              <a:rPr sz="2000" spc="-10" dirty="0">
                <a:latin typeface="Carlito"/>
                <a:cs typeface="Carlito"/>
              </a:rPr>
              <a:t>founded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Databricks</a:t>
            </a:r>
            <a:endParaRPr sz="2000" dirty="0">
              <a:latin typeface="Carlito"/>
              <a:cs typeface="Carlito"/>
            </a:endParaRPr>
          </a:p>
          <a:p>
            <a:pPr marL="747395" lvl="1" indent="-278130">
              <a:lnSpc>
                <a:spcPts val="1989"/>
              </a:lnSpc>
              <a:buFont typeface="Arial"/>
              <a:buChar char="•"/>
              <a:tabLst>
                <a:tab pos="747395" algn="l"/>
                <a:tab pos="748030" algn="l"/>
              </a:tabLst>
            </a:pPr>
            <a:r>
              <a:rPr sz="1700" dirty="0">
                <a:latin typeface="Carlito"/>
                <a:cs typeface="Carlito"/>
              </a:rPr>
              <a:t>which </a:t>
            </a:r>
            <a:r>
              <a:rPr sz="1700" spc="-5" dirty="0">
                <a:latin typeface="Carlito"/>
                <a:cs typeface="Carlito"/>
              </a:rPr>
              <a:t>provides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hosted </a:t>
            </a:r>
            <a:r>
              <a:rPr sz="1700" dirty="0">
                <a:latin typeface="Carlito"/>
                <a:cs typeface="Carlito"/>
              </a:rPr>
              <a:t>end-to-end </a:t>
            </a:r>
            <a:r>
              <a:rPr sz="1700" spc="-10" dirty="0">
                <a:latin typeface="Carlito"/>
                <a:cs typeface="Carlito"/>
              </a:rPr>
              <a:t>data platform </a:t>
            </a:r>
            <a:r>
              <a:rPr sz="1700" spc="-5" dirty="0">
                <a:latin typeface="Carlito"/>
                <a:cs typeface="Carlito"/>
              </a:rPr>
              <a:t>powered by</a:t>
            </a:r>
            <a:r>
              <a:rPr sz="1700" spc="-17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Spark</a:t>
            </a:r>
            <a:endParaRPr sz="1700" dirty="0">
              <a:latin typeface="Carlito"/>
              <a:cs typeface="Carlito"/>
            </a:endParaRPr>
          </a:p>
          <a:p>
            <a:pPr marL="241300" indent="-229235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major </a:t>
            </a:r>
            <a:r>
              <a:rPr sz="2000" spc="-5" dirty="0">
                <a:latin typeface="Carlito"/>
                <a:cs typeface="Carlito"/>
              </a:rPr>
              <a:t>Hadoop </a:t>
            </a:r>
            <a:r>
              <a:rPr sz="2000" spc="-10" dirty="0">
                <a:latin typeface="Carlito"/>
                <a:cs typeface="Carlito"/>
              </a:rPr>
              <a:t>vendors, </a:t>
            </a:r>
            <a:r>
              <a:rPr sz="2000" dirty="0">
                <a:latin typeface="Carlito"/>
                <a:cs typeface="Carlito"/>
              </a:rPr>
              <a:t>including MapR, </a:t>
            </a:r>
            <a:r>
              <a:rPr sz="2000" spc="-10" dirty="0">
                <a:latin typeface="Carlito"/>
                <a:cs typeface="Carlito"/>
              </a:rPr>
              <a:t>Cloudera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Hortonworks,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moved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endParaRPr sz="2000" dirty="0">
              <a:latin typeface="Carlito"/>
              <a:cs typeface="Carlito"/>
            </a:endParaRPr>
          </a:p>
          <a:p>
            <a:pPr marL="241300" marR="779145">
              <a:lnSpc>
                <a:spcPct val="70000"/>
              </a:lnSpc>
              <a:spcBef>
                <a:spcPts val="360"/>
              </a:spcBef>
            </a:pPr>
            <a:r>
              <a:rPr sz="2000" spc="-5" dirty="0">
                <a:latin typeface="Carlito"/>
                <a:cs typeface="Carlito"/>
              </a:rPr>
              <a:t>support </a:t>
            </a:r>
            <a:r>
              <a:rPr sz="2000" dirty="0">
                <a:latin typeface="Carlito"/>
                <a:cs typeface="Carlito"/>
              </a:rPr>
              <a:t>Spark alongside their </a:t>
            </a:r>
            <a:r>
              <a:rPr sz="2000" spc="-10" dirty="0">
                <a:latin typeface="Carlito"/>
                <a:cs typeface="Carlito"/>
              </a:rPr>
              <a:t>existing </a:t>
            </a:r>
            <a:r>
              <a:rPr sz="2000" spc="-5" dirty="0">
                <a:latin typeface="Carlito"/>
                <a:cs typeface="Carlito"/>
              </a:rPr>
              <a:t>products, </a:t>
            </a:r>
            <a:r>
              <a:rPr sz="2000" dirty="0">
                <a:latin typeface="Carlito"/>
                <a:cs typeface="Carlito"/>
              </a:rPr>
              <a:t>and each is </a:t>
            </a:r>
            <a:r>
              <a:rPr sz="2000" spc="-10" dirty="0">
                <a:latin typeface="Carlito"/>
                <a:cs typeface="Carlito"/>
              </a:rPr>
              <a:t>working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add </a:t>
            </a:r>
            <a:r>
              <a:rPr sz="2000" spc="-5" dirty="0">
                <a:latin typeface="Carlito"/>
                <a:cs typeface="Carlito"/>
              </a:rPr>
              <a:t>value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their  </a:t>
            </a:r>
            <a:r>
              <a:rPr sz="2000" spc="-15" dirty="0">
                <a:latin typeface="Carlito"/>
                <a:cs typeface="Carlito"/>
              </a:rPr>
              <a:t>customers.</a:t>
            </a:r>
            <a:endParaRPr sz="2000" dirty="0">
              <a:latin typeface="Carlito"/>
              <a:cs typeface="Carlito"/>
            </a:endParaRPr>
          </a:p>
          <a:p>
            <a:pPr marL="241300" marR="5080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IBM, </a:t>
            </a:r>
            <a:r>
              <a:rPr sz="2000" spc="-5" dirty="0">
                <a:latin typeface="Carlito"/>
                <a:cs typeface="Carlito"/>
              </a:rPr>
              <a:t>Huawei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others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all made </a:t>
            </a:r>
            <a:r>
              <a:rPr sz="2000" spc="-5" dirty="0">
                <a:latin typeface="Carlito"/>
                <a:cs typeface="Carlito"/>
              </a:rPr>
              <a:t>significant </a:t>
            </a:r>
            <a:r>
              <a:rPr sz="2000" spc="-15" dirty="0">
                <a:latin typeface="Carlito"/>
                <a:cs typeface="Carlito"/>
              </a:rPr>
              <a:t>investments </a:t>
            </a:r>
            <a:r>
              <a:rPr sz="2000" dirty="0">
                <a:latin typeface="Carlito"/>
                <a:cs typeface="Carlito"/>
              </a:rPr>
              <a:t>in Apache Spark, </a:t>
            </a:r>
            <a:r>
              <a:rPr sz="2000" spc="-10" dirty="0">
                <a:latin typeface="Carlito"/>
                <a:cs typeface="Carlito"/>
              </a:rPr>
              <a:t>integrating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into 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5" dirty="0">
                <a:latin typeface="Carlito"/>
                <a:cs typeface="Carlito"/>
              </a:rPr>
              <a:t>own products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contributing </a:t>
            </a:r>
            <a:r>
              <a:rPr sz="2000" dirty="0">
                <a:latin typeface="Carlito"/>
                <a:cs typeface="Carlito"/>
              </a:rPr>
              <a:t>enhance-ments and </a:t>
            </a:r>
            <a:r>
              <a:rPr sz="2000" spc="-10" dirty="0">
                <a:latin typeface="Carlito"/>
                <a:cs typeface="Carlito"/>
              </a:rPr>
              <a:t>extensions </a:t>
            </a:r>
            <a:r>
              <a:rPr sz="2000" dirty="0">
                <a:latin typeface="Carlito"/>
                <a:cs typeface="Carlito"/>
              </a:rPr>
              <a:t>back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Apache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project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ts val="2039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Web-based </a:t>
            </a:r>
            <a:r>
              <a:rPr sz="2000" spc="-5" dirty="0">
                <a:latin typeface="Carlito"/>
                <a:cs typeface="Carlito"/>
              </a:rPr>
              <a:t>companies </a:t>
            </a:r>
            <a:r>
              <a:rPr sz="2000" spc="-15" dirty="0">
                <a:latin typeface="Carlito"/>
                <a:cs typeface="Carlito"/>
              </a:rPr>
              <a:t>like </a:t>
            </a:r>
            <a:r>
              <a:rPr sz="2000" spc="-5" dirty="0">
                <a:latin typeface="Carlito"/>
                <a:cs typeface="Carlito"/>
              </a:rPr>
              <a:t>Chinese </a:t>
            </a:r>
            <a:r>
              <a:rPr sz="2000" spc="-10" dirty="0">
                <a:latin typeface="Carlito"/>
                <a:cs typeface="Carlito"/>
              </a:rPr>
              <a:t>search </a:t>
            </a:r>
            <a:r>
              <a:rPr sz="2000" dirty="0">
                <a:latin typeface="Carlito"/>
                <a:cs typeface="Carlito"/>
              </a:rPr>
              <a:t>engine Baidu, </a:t>
            </a:r>
            <a:r>
              <a:rPr sz="2000" spc="-5" dirty="0">
                <a:latin typeface="Carlito"/>
                <a:cs typeface="Carlito"/>
              </a:rPr>
              <a:t>e-commerce </a:t>
            </a:r>
            <a:r>
              <a:rPr sz="2000" spc="-10" dirty="0">
                <a:latin typeface="Carlito"/>
                <a:cs typeface="Carlito"/>
              </a:rPr>
              <a:t>operation </a:t>
            </a:r>
            <a:r>
              <a:rPr sz="2000" spc="-5" dirty="0">
                <a:latin typeface="Carlito"/>
                <a:cs typeface="Carlito"/>
              </a:rPr>
              <a:t>Alibaba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Taobao,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social </a:t>
            </a:r>
            <a:r>
              <a:rPr sz="2000" spc="-10" dirty="0">
                <a:latin typeface="Carlito"/>
                <a:cs typeface="Carlito"/>
              </a:rPr>
              <a:t>networking company </a:t>
            </a:r>
            <a:r>
              <a:rPr sz="2000" spc="-30" dirty="0">
                <a:latin typeface="Carlito"/>
                <a:cs typeface="Carlito"/>
              </a:rPr>
              <a:t>Tencent </a:t>
            </a:r>
            <a:r>
              <a:rPr sz="2000" dirty="0">
                <a:latin typeface="Carlito"/>
                <a:cs typeface="Carlito"/>
              </a:rPr>
              <a:t>all run </a:t>
            </a:r>
            <a:r>
              <a:rPr sz="2000" spc="-5" dirty="0">
                <a:latin typeface="Carlito"/>
                <a:cs typeface="Carlito"/>
              </a:rPr>
              <a:t>Spark-based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scale, with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Tencent’s</a:t>
            </a:r>
            <a:endParaRPr sz="2000" dirty="0">
              <a:latin typeface="Carlito"/>
              <a:cs typeface="Carlito"/>
            </a:endParaRPr>
          </a:p>
          <a:p>
            <a:pPr marL="241300" marR="389890">
              <a:lnSpc>
                <a:spcPct val="70000"/>
              </a:lnSpc>
              <a:spcBef>
                <a:spcPts val="359"/>
              </a:spcBef>
            </a:pPr>
            <a:r>
              <a:rPr sz="2000" dirty="0">
                <a:latin typeface="Carlito"/>
                <a:cs typeface="Carlito"/>
              </a:rPr>
              <a:t>800 </a:t>
            </a:r>
            <a:r>
              <a:rPr sz="2000" spc="-5" dirty="0">
                <a:latin typeface="Carlito"/>
                <a:cs typeface="Carlito"/>
              </a:rPr>
              <a:t>million active </a:t>
            </a:r>
            <a:r>
              <a:rPr sz="2000" spc="-15" dirty="0">
                <a:latin typeface="Carlito"/>
                <a:cs typeface="Carlito"/>
              </a:rPr>
              <a:t>users </a:t>
            </a:r>
            <a:r>
              <a:rPr sz="2000" spc="-5" dirty="0">
                <a:latin typeface="Carlito"/>
                <a:cs typeface="Carlito"/>
              </a:rPr>
              <a:t>reportedly </a:t>
            </a:r>
            <a:r>
              <a:rPr sz="2000" spc="-10" dirty="0">
                <a:latin typeface="Carlito"/>
                <a:cs typeface="Carlito"/>
              </a:rPr>
              <a:t>generating over </a:t>
            </a:r>
            <a:r>
              <a:rPr sz="2000" dirty="0">
                <a:latin typeface="Carlito"/>
                <a:cs typeface="Carlito"/>
              </a:rPr>
              <a:t>700 </a:t>
            </a:r>
            <a:r>
              <a:rPr sz="2000" spc="-5" dirty="0">
                <a:latin typeface="Carlito"/>
                <a:cs typeface="Carlito"/>
              </a:rPr>
              <a:t>TB of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per </a:t>
            </a:r>
            <a:r>
              <a:rPr sz="2000" spc="-15" dirty="0">
                <a:latin typeface="Carlito"/>
                <a:cs typeface="Carlito"/>
              </a:rPr>
              <a:t>day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processing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0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8,000 </a:t>
            </a:r>
            <a:r>
              <a:rPr sz="2000" spc="-10" dirty="0">
                <a:latin typeface="Carlito"/>
                <a:cs typeface="Carlito"/>
              </a:rPr>
              <a:t>compute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18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 </a:t>
            </a:r>
            <a:r>
              <a:rPr spc="10" dirty="0"/>
              <a:t>reasons </a:t>
            </a:r>
            <a:r>
              <a:rPr dirty="0"/>
              <a:t>to </a:t>
            </a:r>
            <a:r>
              <a:rPr spc="-10" dirty="0"/>
              <a:t>choose</a:t>
            </a:r>
            <a:r>
              <a:rPr spc="-120" dirty="0"/>
              <a:t> </a:t>
            </a:r>
            <a:r>
              <a:rPr spc="25" dirty="0"/>
              <a:t>Spark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pc="-10" dirty="0"/>
              <a:t>Simplicity</a:t>
            </a:r>
          </a:p>
          <a:p>
            <a:pPr marL="1079500" lvl="1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5" dirty="0">
                <a:latin typeface="Carlito"/>
                <a:cs typeface="Carlito"/>
              </a:rPr>
              <a:t>All capabilities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5" dirty="0">
                <a:latin typeface="Carlito"/>
                <a:cs typeface="Carlito"/>
              </a:rPr>
              <a:t>accessible via a </a:t>
            </a:r>
            <a:r>
              <a:rPr sz="1900" spc="-10" dirty="0">
                <a:latin typeface="Carlito"/>
                <a:cs typeface="Carlito"/>
              </a:rPr>
              <a:t>set </a:t>
            </a:r>
            <a:r>
              <a:rPr sz="1900" spc="-5" dirty="0">
                <a:latin typeface="Carlito"/>
                <a:cs typeface="Carlito"/>
              </a:rPr>
              <a:t>of rich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APIs</a:t>
            </a:r>
            <a:endParaRPr sz="1900">
              <a:latin typeface="Carlito"/>
              <a:cs typeface="Carlito"/>
            </a:endParaRPr>
          </a:p>
          <a:p>
            <a:pPr marL="1079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10" dirty="0">
                <a:latin typeface="Carlito"/>
                <a:cs typeface="Carlito"/>
              </a:rPr>
              <a:t>designed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10" dirty="0">
                <a:latin typeface="Carlito"/>
                <a:cs typeface="Carlito"/>
              </a:rPr>
              <a:t>interacting quickly </a:t>
            </a:r>
            <a:r>
              <a:rPr sz="1900" spc="-5" dirty="0">
                <a:latin typeface="Carlito"/>
                <a:cs typeface="Carlito"/>
              </a:rPr>
              <a:t>and easily with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10" dirty="0">
                <a:latin typeface="Carlito"/>
                <a:cs typeface="Carlito"/>
              </a:rPr>
              <a:t>at</a:t>
            </a:r>
            <a:r>
              <a:rPr sz="1900" spc="9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scale</a:t>
            </a:r>
            <a:endParaRPr sz="1900">
              <a:latin typeface="Carlito"/>
              <a:cs typeface="Carlito"/>
            </a:endParaRPr>
          </a:p>
          <a:p>
            <a:pPr marL="1079500" lvl="1" indent="-228600">
              <a:lnSpc>
                <a:spcPts val="2260"/>
              </a:lnSpc>
              <a:spcBef>
                <a:spcPts val="50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10" dirty="0">
                <a:latin typeface="Carlito"/>
                <a:cs typeface="Carlito"/>
              </a:rPr>
              <a:t>well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documented</a:t>
            </a:r>
            <a:endParaRPr sz="1900">
              <a:latin typeface="Carlito"/>
              <a:cs typeface="Carlito"/>
            </a:endParaRPr>
          </a:p>
          <a:p>
            <a:pPr marL="622300" indent="-228600">
              <a:lnSpc>
                <a:spcPts val="2620"/>
              </a:lnSpc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pc="-10" dirty="0"/>
              <a:t>Speed</a:t>
            </a:r>
          </a:p>
          <a:p>
            <a:pPr marL="1079500" lvl="1" indent="-228600">
              <a:lnSpc>
                <a:spcPts val="2260"/>
              </a:lnSpc>
              <a:spcBef>
                <a:spcPts val="50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10" dirty="0">
                <a:latin typeface="Carlito"/>
                <a:cs typeface="Carlito"/>
              </a:rPr>
              <a:t>designed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5" dirty="0">
                <a:latin typeface="Carlito"/>
                <a:cs typeface="Carlito"/>
              </a:rPr>
              <a:t>speed, </a:t>
            </a:r>
            <a:r>
              <a:rPr sz="1900" spc="-10" dirty="0">
                <a:latin typeface="Carlito"/>
                <a:cs typeface="Carlito"/>
              </a:rPr>
              <a:t>operating both </a:t>
            </a:r>
            <a:r>
              <a:rPr sz="1900" spc="-5" dirty="0">
                <a:latin typeface="Carlito"/>
                <a:cs typeface="Carlito"/>
              </a:rPr>
              <a:t>in memory and on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disk</a:t>
            </a:r>
            <a:endParaRPr sz="1900">
              <a:latin typeface="Carlito"/>
              <a:cs typeface="Carlito"/>
            </a:endParaRPr>
          </a:p>
          <a:p>
            <a:pPr marL="622300" indent="-228600">
              <a:lnSpc>
                <a:spcPts val="2620"/>
              </a:lnSpc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pc="-10" dirty="0"/>
              <a:t>Support</a:t>
            </a:r>
          </a:p>
          <a:p>
            <a:pPr marL="1079500" lvl="1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10" dirty="0">
                <a:latin typeface="Carlito"/>
                <a:cs typeface="Carlito"/>
              </a:rPr>
              <a:t>supports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5" dirty="0">
                <a:latin typeface="Carlito"/>
                <a:cs typeface="Carlito"/>
              </a:rPr>
              <a:t>range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programming</a:t>
            </a:r>
            <a:r>
              <a:rPr sz="1900" spc="6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languages</a:t>
            </a:r>
            <a:endParaRPr sz="1900">
              <a:latin typeface="Carlito"/>
              <a:cs typeface="Carlito"/>
            </a:endParaRPr>
          </a:p>
          <a:p>
            <a:pPr marL="1079500" marR="5080" lvl="1" indent="-228600">
              <a:lnSpc>
                <a:spcPct val="80000"/>
              </a:lnSpc>
              <a:spcBef>
                <a:spcPts val="495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5" dirty="0">
                <a:latin typeface="Carlito"/>
                <a:cs typeface="Carlito"/>
              </a:rPr>
              <a:t>includes </a:t>
            </a:r>
            <a:r>
              <a:rPr sz="1900" spc="-10" dirty="0">
                <a:latin typeface="Carlito"/>
                <a:cs typeface="Carlito"/>
              </a:rPr>
              <a:t>native support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10" dirty="0">
                <a:latin typeface="Carlito"/>
                <a:cs typeface="Carlito"/>
              </a:rPr>
              <a:t>tight </a:t>
            </a:r>
            <a:r>
              <a:rPr sz="1900" spc="-15" dirty="0">
                <a:latin typeface="Carlito"/>
                <a:cs typeface="Carlito"/>
              </a:rPr>
              <a:t>integration </a:t>
            </a:r>
            <a:r>
              <a:rPr sz="1900" spc="-5" dirty="0">
                <a:latin typeface="Carlito"/>
                <a:cs typeface="Carlito"/>
              </a:rPr>
              <a:t>with a </a:t>
            </a:r>
            <a:r>
              <a:rPr sz="1900" spc="-10" dirty="0">
                <a:latin typeface="Carlito"/>
                <a:cs typeface="Carlito"/>
              </a:rPr>
              <a:t>number </a:t>
            </a:r>
            <a:r>
              <a:rPr sz="1900" spc="-5" dirty="0">
                <a:latin typeface="Carlito"/>
                <a:cs typeface="Carlito"/>
              </a:rPr>
              <a:t>of leading </a:t>
            </a:r>
            <a:r>
              <a:rPr sz="1900" spc="-20" dirty="0">
                <a:latin typeface="Carlito"/>
                <a:cs typeface="Carlito"/>
              </a:rPr>
              <a:t>storage </a:t>
            </a:r>
            <a:r>
              <a:rPr sz="1900" spc="-10" dirty="0">
                <a:latin typeface="Carlito"/>
                <a:cs typeface="Carlito"/>
              </a:rPr>
              <a:t>solutions </a:t>
            </a:r>
            <a:r>
              <a:rPr sz="1900" spc="-5" dirty="0">
                <a:latin typeface="Carlito"/>
                <a:cs typeface="Carlito"/>
              </a:rPr>
              <a:t>in the  </a:t>
            </a:r>
            <a:r>
              <a:rPr sz="1900" spc="-10" dirty="0">
                <a:latin typeface="Carlito"/>
                <a:cs typeface="Carlito"/>
              </a:rPr>
              <a:t>Hadoop </a:t>
            </a:r>
            <a:r>
              <a:rPr sz="1900" spc="-15" dirty="0">
                <a:latin typeface="Carlito"/>
                <a:cs typeface="Carlito"/>
              </a:rPr>
              <a:t>ecosystem </a:t>
            </a:r>
            <a:r>
              <a:rPr sz="1900" spc="-5" dirty="0">
                <a:latin typeface="Carlito"/>
                <a:cs typeface="Carlito"/>
              </a:rPr>
              <a:t>and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beyond</a:t>
            </a:r>
            <a:endParaRPr sz="1900">
              <a:latin typeface="Carlito"/>
              <a:cs typeface="Carlito"/>
            </a:endParaRPr>
          </a:p>
          <a:p>
            <a:pPr marL="1079500" lvl="1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10" dirty="0">
                <a:latin typeface="Carlito"/>
                <a:cs typeface="Carlito"/>
              </a:rPr>
              <a:t>large, active,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international</a:t>
            </a:r>
            <a:r>
              <a:rPr sz="1900" spc="8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community</a:t>
            </a:r>
            <a:endParaRPr sz="1900">
              <a:latin typeface="Carlito"/>
              <a:cs typeface="Carlito"/>
            </a:endParaRPr>
          </a:p>
          <a:p>
            <a:pPr marL="1079500" lvl="1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079500" algn="l"/>
                <a:tab pos="1080135" algn="l"/>
              </a:tabLst>
            </a:pP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5" dirty="0">
                <a:latin typeface="Carlito"/>
                <a:cs typeface="Carlito"/>
              </a:rPr>
              <a:t>growing </a:t>
            </a:r>
            <a:r>
              <a:rPr sz="1900" spc="-5" dirty="0">
                <a:latin typeface="Carlito"/>
                <a:cs typeface="Carlito"/>
              </a:rPr>
              <a:t>set of </a:t>
            </a:r>
            <a:r>
              <a:rPr sz="1900" spc="-10" dirty="0">
                <a:latin typeface="Carlito"/>
                <a:cs typeface="Carlito"/>
              </a:rPr>
              <a:t>commercial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providers</a:t>
            </a:r>
            <a:endParaRPr sz="1900">
              <a:latin typeface="Carlito"/>
              <a:cs typeface="Carlito"/>
            </a:endParaRPr>
          </a:p>
          <a:p>
            <a:pPr marL="1536700" marR="146050" lvl="2" indent="-2286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1536700" algn="l"/>
                <a:tab pos="1537335" algn="l"/>
              </a:tabLst>
            </a:pPr>
            <a:r>
              <a:rPr sz="1700" spc="-5" dirty="0">
                <a:latin typeface="Carlito"/>
                <a:cs typeface="Carlito"/>
              </a:rPr>
              <a:t>including Databricks, </a:t>
            </a:r>
            <a:r>
              <a:rPr sz="1700" dirty="0">
                <a:latin typeface="Carlito"/>
                <a:cs typeface="Carlito"/>
              </a:rPr>
              <a:t>IBM, and all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 main </a:t>
            </a:r>
            <a:r>
              <a:rPr sz="1700" spc="-5" dirty="0">
                <a:latin typeface="Carlito"/>
                <a:cs typeface="Carlito"/>
              </a:rPr>
              <a:t>Hadoop vendors </a:t>
            </a:r>
            <a:r>
              <a:rPr sz="1700" dirty="0">
                <a:latin typeface="Carlito"/>
                <a:cs typeface="Carlito"/>
              </a:rPr>
              <a:t>deliver </a:t>
            </a:r>
            <a:r>
              <a:rPr sz="1700" spc="-5" dirty="0">
                <a:latin typeface="Carlito"/>
                <a:cs typeface="Carlito"/>
              </a:rPr>
              <a:t>comprehensive support </a:t>
            </a:r>
            <a:r>
              <a:rPr sz="1700" spc="-20" dirty="0">
                <a:latin typeface="Carlito"/>
                <a:cs typeface="Carlito"/>
              </a:rPr>
              <a:t>for  </a:t>
            </a:r>
            <a:r>
              <a:rPr sz="1700" spc="-5" dirty="0">
                <a:latin typeface="Carlito"/>
                <a:cs typeface="Carlito"/>
              </a:rPr>
              <a:t>Spark-based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solutions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9643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0" dirty="0">
                <a:solidFill>
                  <a:srgbClr val="FFFFFF"/>
                </a:solidFill>
              </a:rPr>
              <a:t>Spark </a:t>
            </a:r>
            <a:r>
              <a:rPr sz="6000" spc="-20" dirty="0">
                <a:solidFill>
                  <a:srgbClr val="FFFFFF"/>
                </a:solidFill>
              </a:rPr>
              <a:t>Execution</a:t>
            </a:r>
            <a:r>
              <a:rPr sz="6000" spc="-60" dirty="0">
                <a:solidFill>
                  <a:srgbClr val="FFFFFF"/>
                </a:solidFill>
              </a:rPr>
              <a:t> </a:t>
            </a:r>
            <a:r>
              <a:rPr sz="6000" spc="-5" dirty="0">
                <a:solidFill>
                  <a:srgbClr val="FFFFFF"/>
                </a:solidFill>
              </a:rPr>
              <a:t>Model</a:t>
            </a:r>
            <a:endParaRPr sz="6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75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 </a:t>
            </a:r>
            <a:r>
              <a:rPr spc="-20" dirty="0"/>
              <a:t>execution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88404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Application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Driver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Executer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Job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Stage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75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 </a:t>
            </a:r>
            <a:r>
              <a:rPr spc="-20" dirty="0"/>
              <a:t>execution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371600"/>
            <a:ext cx="7790688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75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 </a:t>
            </a:r>
            <a:r>
              <a:rPr spc="-20" dirty="0"/>
              <a:t>execution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917"/>
            <a:ext cx="10095230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224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At </a:t>
            </a:r>
            <a:r>
              <a:rPr sz="2200" spc="-10" dirty="0">
                <a:latin typeface="Carlito"/>
                <a:cs typeface="Carlito"/>
              </a:rPr>
              <a:t>runtime,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Spark application maps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single </a:t>
            </a:r>
            <a:r>
              <a:rPr sz="2200" b="1" i="1" spc="-5" dirty="0">
                <a:latin typeface="Carlito"/>
                <a:cs typeface="Carlito"/>
              </a:rPr>
              <a:t>driver </a:t>
            </a:r>
            <a:r>
              <a:rPr sz="2200" spc="-10" dirty="0">
                <a:latin typeface="Carlito"/>
                <a:cs typeface="Carlito"/>
              </a:rPr>
              <a:t>process </a:t>
            </a:r>
            <a:r>
              <a:rPr sz="2200" spc="-5" dirty="0">
                <a:latin typeface="Carlito"/>
                <a:cs typeface="Carlito"/>
              </a:rPr>
              <a:t>and a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b="1" i="1" spc="-20" dirty="0">
                <a:latin typeface="Carlito"/>
                <a:cs typeface="Carlito"/>
              </a:rPr>
              <a:t>executor</a:t>
            </a:r>
            <a:endParaRPr sz="2200" dirty="0">
              <a:latin typeface="Carlito"/>
              <a:cs typeface="Carlito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rlito"/>
                <a:cs typeface="Carlito"/>
              </a:rPr>
              <a:t>processes distributed across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hosts </a:t>
            </a:r>
            <a:r>
              <a:rPr sz="2200" spc="-5" dirty="0">
                <a:latin typeface="Carlito"/>
                <a:cs typeface="Carlito"/>
              </a:rPr>
              <a:t>in a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cluster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The driver process manages </a:t>
            </a:r>
            <a:r>
              <a:rPr sz="2200" spc="-5" dirty="0">
                <a:latin typeface="Carlito"/>
                <a:cs typeface="Carlito"/>
              </a:rPr>
              <a:t>the job </a:t>
            </a:r>
            <a:r>
              <a:rPr sz="2200" spc="-10" dirty="0">
                <a:latin typeface="Carlito"/>
                <a:cs typeface="Carlito"/>
              </a:rPr>
              <a:t>flow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schedules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and is </a:t>
            </a:r>
            <a:r>
              <a:rPr sz="2200" spc="-10" dirty="0">
                <a:latin typeface="Carlito"/>
                <a:cs typeface="Carlito"/>
              </a:rPr>
              <a:t>available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entire</a:t>
            </a:r>
            <a:endParaRPr sz="2200" dirty="0">
              <a:latin typeface="Carlito"/>
              <a:cs typeface="Carlito"/>
            </a:endParaRPr>
          </a:p>
          <a:p>
            <a:pPr marL="241300">
              <a:lnSpc>
                <a:spcPts val="2155"/>
              </a:lnSpc>
            </a:pPr>
            <a:r>
              <a:rPr sz="2200" spc="-5" dirty="0">
                <a:latin typeface="Carlito"/>
                <a:cs typeface="Carlito"/>
              </a:rPr>
              <a:t>time the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running.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ts val="20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900" spc="-25" dirty="0">
                <a:latin typeface="Carlito"/>
                <a:cs typeface="Carlito"/>
              </a:rPr>
              <a:t>Typically, </a:t>
            </a:r>
            <a:r>
              <a:rPr sz="1900" spc="-5" dirty="0">
                <a:latin typeface="Carlito"/>
                <a:cs typeface="Carlito"/>
              </a:rPr>
              <a:t>this </a:t>
            </a:r>
            <a:r>
              <a:rPr sz="1900" spc="-10" dirty="0">
                <a:latin typeface="Carlito"/>
                <a:cs typeface="Carlito"/>
              </a:rPr>
              <a:t>driver </a:t>
            </a:r>
            <a:r>
              <a:rPr sz="1900" spc="-15" dirty="0">
                <a:latin typeface="Carlito"/>
                <a:cs typeface="Carlito"/>
              </a:rPr>
              <a:t>process </a:t>
            </a:r>
            <a:r>
              <a:rPr sz="1900" spc="-5" dirty="0">
                <a:latin typeface="Carlito"/>
                <a:cs typeface="Carlito"/>
              </a:rPr>
              <a:t>is the same as the client </a:t>
            </a:r>
            <a:r>
              <a:rPr sz="1900" spc="-15" dirty="0">
                <a:latin typeface="Carlito"/>
                <a:cs typeface="Carlito"/>
              </a:rPr>
              <a:t>process </a:t>
            </a:r>
            <a:r>
              <a:rPr sz="1900" spc="-5" dirty="0">
                <a:latin typeface="Carlito"/>
                <a:cs typeface="Carlito"/>
              </a:rPr>
              <a:t>used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initiate </a:t>
            </a:r>
            <a:r>
              <a:rPr sz="1900" spc="-5" dirty="0">
                <a:latin typeface="Carlito"/>
                <a:cs typeface="Carlito"/>
              </a:rPr>
              <a:t>the</a:t>
            </a:r>
            <a:r>
              <a:rPr sz="1900" spc="2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job</a:t>
            </a:r>
            <a:endParaRPr sz="1900" dirty="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900" spc="-5" dirty="0">
                <a:latin typeface="Carlito"/>
                <a:cs typeface="Carlito"/>
              </a:rPr>
              <a:t>In </a:t>
            </a:r>
            <a:r>
              <a:rPr sz="1900" spc="-15" dirty="0">
                <a:latin typeface="Carlito"/>
                <a:cs typeface="Carlito"/>
              </a:rPr>
              <a:t>interactive </a:t>
            </a:r>
            <a:r>
              <a:rPr sz="1900" spc="-10" dirty="0">
                <a:latin typeface="Carlito"/>
                <a:cs typeface="Carlito"/>
              </a:rPr>
              <a:t>mode, </a:t>
            </a:r>
            <a:r>
              <a:rPr sz="1900" spc="-5" dirty="0">
                <a:latin typeface="Carlito"/>
                <a:cs typeface="Carlito"/>
              </a:rPr>
              <a:t>the shell itself is the </a:t>
            </a:r>
            <a:r>
              <a:rPr sz="1900" spc="-10" dirty="0">
                <a:latin typeface="Carlito"/>
                <a:cs typeface="Carlito"/>
              </a:rPr>
              <a:t>driver</a:t>
            </a:r>
            <a:r>
              <a:rPr sz="1900" spc="12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process</a:t>
            </a:r>
            <a:endParaRPr sz="1900" dirty="0">
              <a:latin typeface="Carlito"/>
              <a:cs typeface="Carlito"/>
            </a:endParaRPr>
          </a:p>
          <a:p>
            <a:pPr marL="241300" marR="368935" indent="-229235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5" dirty="0">
                <a:latin typeface="Carlito"/>
                <a:cs typeface="Carlito"/>
              </a:rPr>
              <a:t>executors </a:t>
            </a:r>
            <a:r>
              <a:rPr sz="2200" spc="-10" dirty="0">
                <a:latin typeface="Carlito"/>
                <a:cs typeface="Carlito"/>
              </a:rPr>
              <a:t>are responsible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executing </a:t>
            </a:r>
            <a:r>
              <a:rPr sz="2200" spc="-10" dirty="0">
                <a:latin typeface="Carlito"/>
                <a:cs typeface="Carlito"/>
              </a:rPr>
              <a:t>work,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form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i="1" spc="-15" dirty="0">
                <a:latin typeface="Carlito"/>
                <a:cs typeface="Carlito"/>
              </a:rPr>
              <a:t>tasks</a:t>
            </a:r>
            <a:r>
              <a:rPr sz="2200" spc="-15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well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0" dirty="0">
                <a:latin typeface="Carlito"/>
                <a:cs typeface="Carlito"/>
              </a:rPr>
              <a:t>storing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you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cache.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latin typeface="Carlito"/>
                <a:cs typeface="Carlito"/>
              </a:rPr>
              <a:t>Invoking </a:t>
            </a:r>
            <a:r>
              <a:rPr sz="2200" spc="-5" dirty="0">
                <a:latin typeface="Carlito"/>
                <a:cs typeface="Carlito"/>
              </a:rPr>
              <a:t>an action inside a Spark </a:t>
            </a:r>
            <a:r>
              <a:rPr sz="2200" spc="-10" dirty="0">
                <a:latin typeface="Carlito"/>
                <a:cs typeface="Carlito"/>
              </a:rPr>
              <a:t>application triggers </a:t>
            </a:r>
            <a:r>
              <a:rPr sz="2200" spc="-5" dirty="0">
                <a:latin typeface="Carlito"/>
                <a:cs typeface="Carlito"/>
              </a:rPr>
              <a:t>the launch of a </a:t>
            </a:r>
            <a:r>
              <a:rPr sz="2200" b="1" i="1" spc="-5" dirty="0">
                <a:latin typeface="Carlito"/>
                <a:cs typeface="Carlito"/>
              </a:rPr>
              <a:t>job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fulfill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it</a:t>
            </a:r>
            <a:endParaRPr sz="2200" dirty="0">
              <a:latin typeface="Carlito"/>
              <a:cs typeface="Carlito"/>
            </a:endParaRPr>
          </a:p>
          <a:p>
            <a:pPr marL="241300" marR="23495" indent="-229235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Spark </a:t>
            </a:r>
            <a:r>
              <a:rPr sz="2200" spc="-15" dirty="0">
                <a:latin typeface="Carlito"/>
                <a:cs typeface="Carlito"/>
              </a:rPr>
              <a:t>examines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dataset </a:t>
            </a:r>
            <a:r>
              <a:rPr sz="2200" spc="-5" dirty="0">
                <a:latin typeface="Carlito"/>
                <a:cs typeface="Carlito"/>
              </a:rPr>
              <a:t>on which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action depends and </a:t>
            </a:r>
            <a:r>
              <a:rPr sz="2200" spc="-15" dirty="0">
                <a:latin typeface="Carlito"/>
                <a:cs typeface="Carlito"/>
              </a:rPr>
              <a:t>formulates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execution  </a:t>
            </a:r>
            <a:r>
              <a:rPr sz="2200" spc="-5" dirty="0">
                <a:latin typeface="Carlito"/>
                <a:cs typeface="Carlito"/>
              </a:rPr>
              <a:t>plan.</a:t>
            </a:r>
            <a:endParaRPr sz="2200" dirty="0">
              <a:latin typeface="Carlito"/>
              <a:cs typeface="Carlito"/>
            </a:endParaRPr>
          </a:p>
          <a:p>
            <a:pPr marL="241300" marR="537210" indent="-229235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execution </a:t>
            </a:r>
            <a:r>
              <a:rPr sz="2200" spc="-10" dirty="0">
                <a:latin typeface="Carlito"/>
                <a:cs typeface="Carlito"/>
              </a:rPr>
              <a:t>plan </a:t>
            </a:r>
            <a:r>
              <a:rPr sz="2200" spc="-5" dirty="0">
                <a:latin typeface="Carlito"/>
                <a:cs typeface="Carlito"/>
              </a:rPr>
              <a:t>assembles the </a:t>
            </a:r>
            <a:r>
              <a:rPr sz="2200" spc="-15" dirty="0">
                <a:latin typeface="Carlito"/>
                <a:cs typeface="Carlito"/>
              </a:rPr>
              <a:t>dataset transformations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5" dirty="0">
                <a:latin typeface="Carlito"/>
                <a:cs typeface="Carlito"/>
              </a:rPr>
              <a:t>stages.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i="1" spc="-1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is a 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run the same </a:t>
            </a:r>
            <a:r>
              <a:rPr sz="2200" spc="-10" dirty="0">
                <a:latin typeface="Carlito"/>
                <a:cs typeface="Carlito"/>
              </a:rPr>
              <a:t>code, </a:t>
            </a:r>
            <a:r>
              <a:rPr sz="2200" spc="-5" dirty="0">
                <a:latin typeface="Carlito"/>
                <a:cs typeface="Carlito"/>
              </a:rPr>
              <a:t>each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0" dirty="0">
                <a:latin typeface="Carlito"/>
                <a:cs typeface="Carlito"/>
              </a:rPr>
              <a:t>subset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42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Cluster</a:t>
            </a:r>
            <a:r>
              <a:rPr spc="-45" dirty="0"/>
              <a:t> </a:t>
            </a:r>
            <a:r>
              <a:rPr spc="20" dirty="0"/>
              <a:t>Managers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76161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rlito"/>
                <a:cs typeface="Carlito"/>
              </a:rPr>
              <a:t>Yarn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Spark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Standalone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Mesos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2718561"/>
            <a:ext cx="818959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FFFFFF"/>
                </a:solidFill>
              </a:rPr>
              <a:t>Basic</a:t>
            </a:r>
            <a:r>
              <a:rPr sz="6000" spc="-60" dirty="0">
                <a:solidFill>
                  <a:srgbClr val="FFFFFF"/>
                </a:solidFill>
              </a:rPr>
              <a:t> </a:t>
            </a:r>
            <a:r>
              <a:rPr sz="6000" spc="20" dirty="0">
                <a:solidFill>
                  <a:srgbClr val="FFFFFF"/>
                </a:solidFill>
              </a:rPr>
              <a:t>Programming  </a:t>
            </a:r>
            <a:r>
              <a:rPr sz="6000" spc="-5" dirty="0">
                <a:solidFill>
                  <a:srgbClr val="FFFFFF"/>
                </a:solidFill>
              </a:rPr>
              <a:t>Model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037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20" dirty="0"/>
              <a:t>Programming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71760" cy="417385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822325" indent="-229235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Spark’s </a:t>
            </a:r>
            <a:r>
              <a:rPr sz="2800" spc="-10" dirty="0">
                <a:latin typeface="Carlito"/>
                <a:cs typeface="Carlito"/>
              </a:rPr>
              <a:t>basic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model 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Resilient Distributed Dataset  </a:t>
            </a:r>
            <a:r>
              <a:rPr sz="2800" spc="-5" dirty="0">
                <a:latin typeface="Carlito"/>
                <a:cs typeface="Carlito"/>
              </a:rPr>
              <a:t>(RDD)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designed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support </a:t>
            </a:r>
            <a:r>
              <a:rPr sz="2800" spc="-5" dirty="0">
                <a:latin typeface="Carlito"/>
                <a:cs typeface="Carlito"/>
              </a:rPr>
              <a:t>in-memory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storage, </a:t>
            </a:r>
            <a:r>
              <a:rPr sz="2800" spc="-15" dirty="0">
                <a:latin typeface="Carlito"/>
                <a:cs typeface="Carlito"/>
              </a:rPr>
              <a:t>distributed across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cluster</a:t>
            </a:r>
            <a:endParaRPr sz="2800">
              <a:latin typeface="Carlito"/>
              <a:cs typeface="Carlito"/>
            </a:endParaRPr>
          </a:p>
          <a:p>
            <a:pPr marL="767080" lvl="1" indent="-297815">
              <a:lnSpc>
                <a:spcPts val="2845"/>
              </a:lnSpc>
              <a:buFont typeface="Arial"/>
              <a:buChar char="•"/>
              <a:tabLst>
                <a:tab pos="767080" algn="l"/>
                <a:tab pos="767715" algn="l"/>
              </a:tabLst>
            </a:pPr>
            <a:r>
              <a:rPr sz="2400" spc="-15" dirty="0">
                <a:latin typeface="Carlito"/>
                <a:cs typeface="Carlito"/>
              </a:rPr>
              <a:t>fault-tolerant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ts val="2350"/>
              </a:lnSpc>
              <a:spcBef>
                <a:spcPts val="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tracking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lineage of </a:t>
            </a:r>
            <a:r>
              <a:rPr sz="2000" spc="-10" dirty="0">
                <a:latin typeface="Carlito"/>
                <a:cs typeface="Carlito"/>
              </a:rPr>
              <a:t>transformations </a:t>
            </a:r>
            <a:r>
              <a:rPr sz="2000" dirty="0">
                <a:latin typeface="Carlito"/>
                <a:cs typeface="Carlito"/>
              </a:rPr>
              <a:t>applied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83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Efficient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parallelization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processing across </a:t>
            </a:r>
            <a:r>
              <a:rPr sz="2000" spc="-5" dirty="0">
                <a:latin typeface="Carlito"/>
                <a:cs typeface="Carlito"/>
              </a:rPr>
              <a:t>multiple </a:t>
            </a:r>
            <a:r>
              <a:rPr sz="2000" dirty="0">
                <a:latin typeface="Carlito"/>
                <a:cs typeface="Carlito"/>
              </a:rPr>
              <a:t>nodes in the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minimization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replication between </a:t>
            </a:r>
            <a:r>
              <a:rPr sz="2000" dirty="0">
                <a:latin typeface="Carlito"/>
                <a:cs typeface="Carlito"/>
              </a:rPr>
              <a:t>those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nodes.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Immutable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Partitioned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70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RDDs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083800" cy="33680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basic </a:t>
            </a:r>
            <a:r>
              <a:rPr sz="2800" spc="-10" dirty="0">
                <a:latin typeface="Carlito"/>
                <a:cs typeface="Carlito"/>
              </a:rPr>
              <a:t>types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operations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RDDs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Carlito"/>
                <a:cs typeface="Carlito"/>
              </a:rPr>
              <a:t>Transformations</a:t>
            </a:r>
            <a:endParaRPr sz="2400">
              <a:latin typeface="Carlito"/>
              <a:cs typeface="Carlito"/>
            </a:endParaRPr>
          </a:p>
          <a:p>
            <a:pPr marL="1212215" lvl="2" indent="-28575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212215" algn="l"/>
                <a:tab pos="1212850" algn="l"/>
              </a:tabLst>
            </a:pPr>
            <a:r>
              <a:rPr sz="2000" spc="-25" dirty="0">
                <a:latin typeface="Carlito"/>
                <a:cs typeface="Carlito"/>
              </a:rPr>
              <a:t>Transform </a:t>
            </a:r>
            <a:r>
              <a:rPr sz="2000" dirty="0">
                <a:latin typeface="Carlito"/>
                <a:cs typeface="Carlito"/>
              </a:rPr>
              <a:t>an RDD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10" dirty="0">
                <a:latin typeface="Carlito"/>
                <a:cs typeface="Carlito"/>
              </a:rPr>
              <a:t>RDD, </a:t>
            </a:r>
            <a:r>
              <a:rPr sz="2000" spc="-5" dirty="0">
                <a:latin typeface="Carlito"/>
                <a:cs typeface="Carlito"/>
              </a:rPr>
              <a:t>such as </a:t>
            </a:r>
            <a:r>
              <a:rPr sz="2000" dirty="0">
                <a:latin typeface="Carlito"/>
                <a:cs typeface="Carlito"/>
              </a:rPr>
              <a:t>mapping, </a:t>
            </a:r>
            <a:r>
              <a:rPr sz="2000" spc="-5" dirty="0">
                <a:latin typeface="Carlito"/>
                <a:cs typeface="Carlito"/>
              </a:rPr>
              <a:t>filtering,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more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Actions:</a:t>
            </a:r>
            <a:endParaRPr sz="2400">
              <a:latin typeface="Carlito"/>
              <a:cs typeface="Carlito"/>
            </a:endParaRPr>
          </a:p>
          <a:p>
            <a:pPr marL="1212215" lvl="2" indent="-2857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212215" algn="l"/>
                <a:tab pos="1212850" algn="l"/>
              </a:tabLst>
            </a:pP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dirty="0">
                <a:latin typeface="Carlito"/>
                <a:cs typeface="Carlito"/>
              </a:rPr>
              <a:t>an RDD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count, collect, </a:t>
            </a:r>
            <a:r>
              <a:rPr sz="2000" spc="-20" dirty="0">
                <a:latin typeface="Carlito"/>
                <a:cs typeface="Carlito"/>
              </a:rPr>
              <a:t>save 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original RDD </a:t>
            </a:r>
            <a:r>
              <a:rPr sz="2800" spc="-10" dirty="0">
                <a:latin typeface="Carlito"/>
                <a:cs typeface="Carlito"/>
              </a:rPr>
              <a:t>remains unchanged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throughout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chain of </a:t>
            </a:r>
            <a:r>
              <a:rPr sz="2800" spc="-20" dirty="0">
                <a:latin typeface="Carlito"/>
                <a:cs typeface="Carlito"/>
              </a:rPr>
              <a:t>transformations from </a:t>
            </a:r>
            <a:r>
              <a:rPr sz="2800" spc="-5" dirty="0">
                <a:latin typeface="Carlito"/>
                <a:cs typeface="Carlito"/>
              </a:rPr>
              <a:t>RDD1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RDDn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2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logged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repeated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event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loss 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failure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6586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</a:rPr>
              <a:t>Apache</a:t>
            </a:r>
            <a:r>
              <a:rPr sz="6000" spc="-100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Hadoop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70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RDDs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786620" cy="22866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odes 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fit in a </a:t>
            </a:r>
            <a:r>
              <a:rPr sz="2800" spc="-10" dirty="0">
                <a:latin typeface="Carlito"/>
                <a:cs typeface="Carlito"/>
              </a:rPr>
              <a:t>single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machine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separated into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partitions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RDDs </a:t>
            </a:r>
            <a:r>
              <a:rPr sz="2800" spc="-10" dirty="0">
                <a:latin typeface="Carlito"/>
                <a:cs typeface="Carlito"/>
              </a:rPr>
              <a:t>remain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greatly </a:t>
            </a:r>
            <a:r>
              <a:rPr sz="2400" spc="-5" dirty="0">
                <a:latin typeface="Carlito"/>
                <a:cs typeface="Carlito"/>
              </a:rPr>
              <a:t>increasing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performance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cluster,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use cases 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10" dirty="0">
                <a:latin typeface="Carlito"/>
                <a:cs typeface="Carlito"/>
              </a:rPr>
              <a:t>requirement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iterative </a:t>
            </a:r>
            <a:r>
              <a:rPr sz="2400" spc="-5" dirty="0">
                <a:latin typeface="Carlito"/>
                <a:cs typeface="Carlito"/>
              </a:rPr>
              <a:t>queries or</a:t>
            </a:r>
            <a:r>
              <a:rPr sz="2400" spc="-10" dirty="0">
                <a:latin typeface="Carlito"/>
                <a:cs typeface="Carlito"/>
              </a:rPr>
              <a:t> processes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670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RDDs</a:t>
            </a:r>
          </a:p>
        </p:txBody>
      </p:sp>
      <p:sp>
        <p:nvSpPr>
          <p:cNvPr id="3" name="object 3"/>
          <p:cNvSpPr/>
          <p:nvPr/>
        </p:nvSpPr>
        <p:spPr>
          <a:xfrm>
            <a:off x="1533144" y="1953767"/>
            <a:ext cx="88392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05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088880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Transformations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lazily </a:t>
            </a:r>
            <a:r>
              <a:rPr sz="2800" spc="-15" dirty="0">
                <a:latin typeface="Carlito"/>
                <a:cs typeface="Carlito"/>
              </a:rPr>
              <a:t>processed, </a:t>
            </a:r>
            <a:r>
              <a:rPr sz="2800" spc="-10" dirty="0">
                <a:latin typeface="Carlito"/>
                <a:cs typeface="Carlito"/>
              </a:rPr>
              <a:t>only upon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Transformations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new </a:t>
            </a:r>
            <a:r>
              <a:rPr sz="2800" spc="-5" dirty="0">
                <a:latin typeface="Carlito"/>
                <a:cs typeface="Carlito"/>
              </a:rPr>
              <a:t>RDD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existing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Transformations </a:t>
            </a:r>
            <a:r>
              <a:rPr sz="2800" spc="-10" dirty="0">
                <a:latin typeface="Carlito"/>
                <a:cs typeface="Carlito"/>
              </a:rPr>
              <a:t>might </a:t>
            </a:r>
            <a:r>
              <a:rPr sz="2800" spc="-5" dirty="0">
                <a:latin typeface="Carlito"/>
                <a:cs typeface="Carlito"/>
              </a:rPr>
              <a:t>trigger an RDD repartitioning,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shuﬄe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Intermediate results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manually </a:t>
            </a:r>
            <a:r>
              <a:rPr sz="2800" spc="-10" dirty="0">
                <a:latin typeface="Carlito"/>
                <a:cs typeface="Carlito"/>
              </a:rPr>
              <a:t>cached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memory/on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disk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Spill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disk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handled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automatically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6511" y="4248911"/>
            <a:ext cx="6885432" cy="260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89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75" dirty="0"/>
              <a:t> </a:t>
            </a:r>
            <a:r>
              <a:rPr spc="10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37716" y="1379218"/>
            <a:ext cx="8449056" cy="5478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89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75" dirty="0"/>
              <a:t> </a:t>
            </a:r>
            <a:r>
              <a:rPr spc="10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42872" y="1732786"/>
            <a:ext cx="8334756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71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65" dirty="0"/>
              <a:t> </a:t>
            </a:r>
            <a:r>
              <a:rPr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35123" y="1825751"/>
            <a:ext cx="7921752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71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65" dirty="0"/>
              <a:t> </a:t>
            </a:r>
            <a:r>
              <a:rPr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19883" y="1825751"/>
            <a:ext cx="8314944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681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RDD and</a:t>
            </a:r>
            <a:r>
              <a:rPr spc="-85" dirty="0"/>
              <a:t> </a:t>
            </a:r>
            <a:r>
              <a:rPr spc="-10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84410" cy="3991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Spark can </a:t>
            </a:r>
            <a:r>
              <a:rPr sz="2800" spc="-25" dirty="0">
                <a:latin typeface="Carlito"/>
                <a:cs typeface="Carlito"/>
              </a:rPr>
              <a:t>persist </a:t>
            </a:r>
            <a:r>
              <a:rPr sz="2800" spc="-5" dirty="0">
                <a:latin typeface="Carlito"/>
                <a:cs typeface="Carlito"/>
              </a:rPr>
              <a:t>(or </a:t>
            </a:r>
            <a:r>
              <a:rPr sz="2800" spc="-10" dirty="0">
                <a:latin typeface="Carlito"/>
                <a:cs typeface="Carlito"/>
              </a:rPr>
              <a:t>cache)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dataset </a:t>
            </a:r>
            <a:r>
              <a:rPr sz="2800" spc="-5" dirty="0">
                <a:latin typeface="Carlito"/>
                <a:cs typeface="Carlito"/>
              </a:rPr>
              <a:t>in memory </a:t>
            </a:r>
            <a:r>
              <a:rPr sz="2800" spc="-15" dirty="0">
                <a:latin typeface="Carlito"/>
                <a:cs typeface="Carlito"/>
              </a:rPr>
              <a:t>across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operations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node </a:t>
            </a:r>
            <a:r>
              <a:rPr sz="2800" spc="-25" dirty="0">
                <a:latin typeface="Carlito"/>
                <a:cs typeface="Carlito"/>
              </a:rPr>
              <a:t>stores </a:t>
            </a:r>
            <a:r>
              <a:rPr sz="2800" spc="-5" dirty="0">
                <a:latin typeface="Carlito"/>
                <a:cs typeface="Carlito"/>
              </a:rPr>
              <a:t>in memory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slices of it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computes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reuses </a:t>
            </a:r>
            <a:r>
              <a:rPr sz="2800" spc="-5" dirty="0">
                <a:latin typeface="Carlito"/>
                <a:cs typeface="Carlito"/>
              </a:rPr>
              <a:t>them in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5" dirty="0">
                <a:latin typeface="Carlito"/>
                <a:cs typeface="Carlito"/>
              </a:rPr>
              <a:t>actions on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dataset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5" dirty="0">
                <a:latin typeface="Carlito"/>
                <a:cs typeface="Carlito"/>
              </a:rPr>
              <a:t>making </a:t>
            </a:r>
            <a:r>
              <a:rPr sz="2800" spc="-15" dirty="0">
                <a:latin typeface="Carlito"/>
                <a:cs typeface="Carlito"/>
              </a:rPr>
              <a:t>future  </a:t>
            </a:r>
            <a:r>
              <a:rPr sz="2800" spc="-5" dirty="0">
                <a:latin typeface="Carlito"/>
                <a:cs typeface="Carlito"/>
              </a:rPr>
              <a:t>actions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10x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faster</a:t>
            </a:r>
            <a:endParaRPr sz="2800">
              <a:latin typeface="Carlito"/>
              <a:cs typeface="Carlito"/>
            </a:endParaRPr>
          </a:p>
          <a:p>
            <a:pPr marL="241300" marR="208279" indent="-229235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cache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fault-tolerant: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25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partition </a:t>
            </a:r>
            <a:r>
              <a:rPr sz="2800" spc="-5" dirty="0">
                <a:latin typeface="Carlito"/>
                <a:cs typeface="Carlito"/>
              </a:rPr>
              <a:t>of an RDD is </a:t>
            </a:r>
            <a:r>
              <a:rPr sz="2800" spc="-10" dirty="0">
                <a:latin typeface="Carlito"/>
                <a:cs typeface="Carlito"/>
              </a:rPr>
              <a:t>lost, </a:t>
            </a:r>
            <a:r>
              <a:rPr sz="2800" spc="-5" dirty="0">
                <a:latin typeface="Carlito"/>
                <a:cs typeface="Carlito"/>
              </a:rPr>
              <a:t>it will  </a:t>
            </a:r>
            <a:r>
              <a:rPr sz="2800" spc="-10" dirty="0">
                <a:latin typeface="Carlito"/>
                <a:cs typeface="Carlito"/>
              </a:rPr>
              <a:t>automatically be </a:t>
            </a:r>
            <a:r>
              <a:rPr sz="2800" spc="-15" dirty="0">
                <a:latin typeface="Carlito"/>
                <a:cs typeface="Carlito"/>
              </a:rPr>
              <a:t>recomputed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transformations </a:t>
            </a:r>
            <a:r>
              <a:rPr sz="2800" spc="-10" dirty="0">
                <a:latin typeface="Carlito"/>
                <a:cs typeface="Carlito"/>
              </a:rPr>
              <a:t>that  originally </a:t>
            </a:r>
            <a:r>
              <a:rPr sz="2800" spc="-15" dirty="0">
                <a:latin typeface="Carlito"/>
                <a:cs typeface="Carlito"/>
              </a:rPr>
              <a:t>created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  <a:p>
            <a:pPr marL="241300" marR="15557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mark an RDD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persisted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persist()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cache()  </a:t>
            </a:r>
            <a:r>
              <a:rPr sz="2800" spc="-5" dirty="0">
                <a:latin typeface="Carlito"/>
                <a:cs typeface="Carlito"/>
              </a:rPr>
              <a:t>methods on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68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85" dirty="0"/>
              <a:t> </a:t>
            </a:r>
            <a:r>
              <a:rPr dirty="0"/>
              <a:t>RDDs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887334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40" dirty="0">
                <a:solidFill>
                  <a:srgbClr val="A9D18E"/>
                </a:solidFill>
                <a:latin typeface="Carlito"/>
                <a:cs typeface="Carlito"/>
              </a:rPr>
              <a:t>#Turn </a:t>
            </a:r>
            <a:r>
              <a:rPr sz="2800" spc="-5" dirty="0">
                <a:solidFill>
                  <a:srgbClr val="A9D18E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A9D18E"/>
                </a:solidFill>
                <a:latin typeface="Carlito"/>
                <a:cs typeface="Carlito"/>
              </a:rPr>
              <a:t>Scala collection </a:t>
            </a:r>
            <a:r>
              <a:rPr sz="2800" spc="-20" dirty="0">
                <a:solidFill>
                  <a:srgbClr val="A9D18E"/>
                </a:solidFill>
                <a:latin typeface="Carlito"/>
                <a:cs typeface="Carlito"/>
              </a:rPr>
              <a:t>into </a:t>
            </a:r>
            <a:r>
              <a:rPr sz="2800" spc="-5" dirty="0">
                <a:solidFill>
                  <a:srgbClr val="A9D18E"/>
                </a:solidFill>
                <a:latin typeface="Carlito"/>
                <a:cs typeface="Carlito"/>
              </a:rPr>
              <a:t>an</a:t>
            </a:r>
            <a:r>
              <a:rPr sz="2800" spc="95" dirty="0">
                <a:solidFill>
                  <a:srgbClr val="A9D18E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A9D18E"/>
                </a:solidFill>
                <a:latin typeface="Carlito"/>
                <a:cs typeface="Carlito"/>
              </a:rPr>
              <a:t>RDD</a:t>
            </a:r>
            <a:endParaRPr sz="2800">
              <a:latin typeface="Carlito"/>
              <a:cs typeface="Carlito"/>
            </a:endParaRPr>
          </a:p>
          <a:p>
            <a:pPr marL="12700" marR="3332479">
              <a:lnSpc>
                <a:spcPct val="119700"/>
              </a:lnSpc>
              <a:spcBef>
                <a:spcPts val="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sc.Parallelize( </a:t>
            </a:r>
            <a:r>
              <a:rPr sz="2800" spc="-15" dirty="0">
                <a:latin typeface="Carlito"/>
                <a:cs typeface="Carlito"/>
              </a:rPr>
              <a:t>List( </a:t>
            </a:r>
            <a:r>
              <a:rPr sz="2800" spc="-5" dirty="0">
                <a:latin typeface="Carlito"/>
                <a:cs typeface="Carlito"/>
              </a:rPr>
              <a:t>1, 2, 3, 4 ) ) </a:t>
            </a:r>
            <a:r>
              <a:rPr sz="2800" spc="-5" dirty="0">
                <a:solidFill>
                  <a:srgbClr val="A9D18E"/>
                </a:solidFill>
                <a:latin typeface="Carlito"/>
                <a:cs typeface="Carlito"/>
              </a:rPr>
              <a:t> #Load </a:t>
            </a:r>
            <a:r>
              <a:rPr sz="2800" spc="-75" dirty="0">
                <a:solidFill>
                  <a:srgbClr val="A9D18E"/>
                </a:solidFill>
                <a:latin typeface="Carlito"/>
                <a:cs typeface="Carlito"/>
              </a:rPr>
              <a:t>Text </a:t>
            </a:r>
            <a:r>
              <a:rPr sz="2800" spc="-10" dirty="0">
                <a:solidFill>
                  <a:srgbClr val="A9D18E"/>
                </a:solidFill>
                <a:latin typeface="Carlito"/>
                <a:cs typeface="Carlito"/>
              </a:rPr>
              <a:t>File </a:t>
            </a:r>
            <a:r>
              <a:rPr sz="2800" spc="-20" dirty="0">
                <a:solidFill>
                  <a:srgbClr val="A9D18E"/>
                </a:solidFill>
                <a:latin typeface="Carlito"/>
                <a:cs typeface="Carlito"/>
              </a:rPr>
              <a:t>from </a:t>
            </a:r>
            <a:r>
              <a:rPr sz="2800" spc="-25" dirty="0">
                <a:solidFill>
                  <a:srgbClr val="A9D18E"/>
                </a:solidFill>
                <a:latin typeface="Carlito"/>
                <a:cs typeface="Carlito"/>
              </a:rPr>
              <a:t>FS </a:t>
            </a:r>
            <a:r>
              <a:rPr sz="2800" spc="-5" dirty="0">
                <a:solidFill>
                  <a:srgbClr val="A9D18E"/>
                </a:solidFill>
                <a:latin typeface="Carlito"/>
                <a:cs typeface="Carlito"/>
              </a:rPr>
              <a:t>or</a:t>
            </a:r>
            <a:r>
              <a:rPr sz="2800" spc="100" dirty="0">
                <a:solidFill>
                  <a:srgbClr val="A9D18E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A9D18E"/>
                </a:solidFill>
                <a:latin typeface="Carlito"/>
                <a:cs typeface="Carlito"/>
              </a:rPr>
              <a:t>HDFS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sc.textFile(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“file.txt”)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sc.textFile(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“directory/*.txt”)</a:t>
            </a:r>
            <a:endParaRPr sz="2800">
              <a:latin typeface="Carlito"/>
              <a:cs typeface="Carlito"/>
            </a:endParaRPr>
          </a:p>
          <a:p>
            <a:pPr marL="12700" marR="615950">
              <a:lnSpc>
                <a:spcPct val="1196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sc.textFile( </a:t>
            </a:r>
            <a:r>
              <a:rPr sz="2800" spc="-10" dirty="0">
                <a:latin typeface="Carlito"/>
                <a:cs typeface="Carlito"/>
              </a:rPr>
              <a:t>“hdfs/namenode:9000/path/file.txt”) </a:t>
            </a:r>
            <a:r>
              <a:rPr sz="2800" spc="-10" dirty="0">
                <a:solidFill>
                  <a:srgbClr val="A9D18E"/>
                </a:solidFill>
                <a:latin typeface="Carlito"/>
                <a:cs typeface="Carlito"/>
              </a:rPr>
              <a:t> #Use </a:t>
            </a:r>
            <a:r>
              <a:rPr sz="2800" spc="-15" dirty="0">
                <a:solidFill>
                  <a:srgbClr val="A9D18E"/>
                </a:solidFill>
                <a:latin typeface="Carlito"/>
                <a:cs typeface="Carlito"/>
              </a:rPr>
              <a:t>Existing </a:t>
            </a:r>
            <a:r>
              <a:rPr sz="2800" spc="-10" dirty="0">
                <a:solidFill>
                  <a:srgbClr val="A9D18E"/>
                </a:solidFill>
                <a:latin typeface="Carlito"/>
                <a:cs typeface="Carlito"/>
              </a:rPr>
              <a:t>Hadoop</a:t>
            </a:r>
            <a:r>
              <a:rPr sz="2800" spc="95" dirty="0">
                <a:solidFill>
                  <a:srgbClr val="A9D18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A9D18E"/>
                </a:solidFill>
                <a:latin typeface="Carlito"/>
                <a:cs typeface="Carlito"/>
              </a:rPr>
              <a:t>InputFormat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Sc.hadoopFile( </a:t>
            </a:r>
            <a:r>
              <a:rPr sz="2800" spc="-15" dirty="0">
                <a:latin typeface="Carlito"/>
                <a:cs typeface="Carlito"/>
              </a:rPr>
              <a:t>keyClass, </a:t>
            </a:r>
            <a:r>
              <a:rPr sz="2800" spc="-10" dirty="0">
                <a:latin typeface="Carlito"/>
                <a:cs typeface="Carlito"/>
              </a:rPr>
              <a:t>valueClass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inputFmt 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conf)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5339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</a:rPr>
              <a:t>Install</a:t>
            </a:r>
            <a:r>
              <a:rPr sz="6000" spc="-95" dirty="0">
                <a:solidFill>
                  <a:srgbClr val="FFFFFF"/>
                </a:solidFill>
              </a:rPr>
              <a:t> </a:t>
            </a:r>
            <a:r>
              <a:rPr sz="6000" spc="35" dirty="0">
                <a:solidFill>
                  <a:srgbClr val="FFFFFF"/>
                </a:solidFill>
              </a:rPr>
              <a:t>Spark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597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 overview of Apache</a:t>
            </a:r>
            <a:r>
              <a:rPr spc="145" dirty="0"/>
              <a:t> </a:t>
            </a:r>
            <a:r>
              <a:rPr spc="5" dirty="0"/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570720" cy="1670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15" dirty="0">
                <a:latin typeface="Carlito"/>
                <a:cs typeface="Carlito"/>
              </a:rPr>
              <a:t>source software framework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distributed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Comes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Hadoop </a:t>
            </a:r>
            <a:r>
              <a:rPr sz="2400" spc="-10" dirty="0">
                <a:latin typeface="Carlito"/>
                <a:cs typeface="Carlito"/>
              </a:rPr>
              <a:t>Distributed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spc="-20" dirty="0">
                <a:latin typeface="Carlito"/>
                <a:cs typeface="Carlito"/>
              </a:rPr>
              <a:t>System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(HDFS)</a:t>
            </a:r>
            <a:endParaRPr sz="24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Map/Reduce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processing</a:t>
            </a:r>
            <a:endParaRPr sz="24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rlito"/>
                <a:cs typeface="Carlito"/>
              </a:rPr>
              <a:t>YARN </a:t>
            </a:r>
            <a:r>
              <a:rPr sz="2400" spc="-45" dirty="0">
                <a:latin typeface="Carlito"/>
                <a:cs typeface="Carlito"/>
              </a:rPr>
              <a:t>(Yet </a:t>
            </a:r>
            <a:r>
              <a:rPr sz="2400" dirty="0">
                <a:latin typeface="Carlito"/>
                <a:cs typeface="Carlito"/>
              </a:rPr>
              <a:t>Another </a:t>
            </a:r>
            <a:r>
              <a:rPr sz="2400" spc="-10" dirty="0">
                <a:latin typeface="Carlito"/>
                <a:cs typeface="Carlito"/>
              </a:rPr>
              <a:t>Resource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Negotiator)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2362198"/>
            <a:ext cx="3810000" cy="449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857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Installing</a:t>
            </a:r>
            <a:r>
              <a:rPr spc="-70" dirty="0"/>
              <a:t> </a:t>
            </a:r>
            <a:r>
              <a:rPr spc="25" dirty="0"/>
              <a:t>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7550150" cy="4218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Step </a:t>
            </a:r>
            <a:r>
              <a:rPr sz="2800" spc="-5" dirty="0">
                <a:latin typeface="Carlito"/>
                <a:cs typeface="Carlito"/>
              </a:rPr>
              <a:t>1: </a:t>
            </a:r>
            <a:r>
              <a:rPr sz="2800" spc="-15" dirty="0">
                <a:latin typeface="Carlito"/>
                <a:cs typeface="Carlito"/>
              </a:rPr>
              <a:t>Installing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Java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need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Java8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Step </a:t>
            </a:r>
            <a:r>
              <a:rPr sz="2800" spc="-5" dirty="0">
                <a:latin typeface="Carlito"/>
                <a:cs typeface="Carlito"/>
              </a:rPr>
              <a:t>2: </a:t>
            </a:r>
            <a:r>
              <a:rPr sz="2800" spc="-15" dirty="0">
                <a:latin typeface="Carlito"/>
                <a:cs typeface="Carlito"/>
              </a:rPr>
              <a:t>Install</a:t>
            </a:r>
            <a:r>
              <a:rPr sz="2800" spc="-10" dirty="0">
                <a:latin typeface="Carlito"/>
                <a:cs typeface="Carlito"/>
              </a:rPr>
              <a:t> Scala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use Spark Scala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Shell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Step </a:t>
            </a:r>
            <a:r>
              <a:rPr sz="2800" spc="-5" dirty="0">
                <a:latin typeface="Carlito"/>
                <a:cs typeface="Carlito"/>
              </a:rPr>
              <a:t>3: </a:t>
            </a:r>
            <a:r>
              <a:rPr sz="2800" spc="-15" dirty="0">
                <a:latin typeface="Carlito"/>
                <a:cs typeface="Carlito"/>
              </a:rPr>
              <a:t>Install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Spark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241300" indent="-229235">
              <a:lnSpc>
                <a:spcPts val="3325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Step </a:t>
            </a:r>
            <a:r>
              <a:rPr sz="2800" spc="-5" dirty="0">
                <a:latin typeface="Carlito"/>
                <a:cs typeface="Carlito"/>
              </a:rPr>
              <a:t>4: within the </a:t>
            </a:r>
            <a:r>
              <a:rPr sz="2800" spc="-15" dirty="0">
                <a:latin typeface="Carlito"/>
                <a:cs typeface="Carlito"/>
              </a:rPr>
              <a:t>“spark” </a:t>
            </a:r>
            <a:r>
              <a:rPr sz="2800" spc="-35" dirty="0">
                <a:latin typeface="Carlito"/>
                <a:cs typeface="Carlito"/>
              </a:rPr>
              <a:t>directory,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run: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45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./bin/spark-shell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Follow </a:t>
            </a:r>
            <a:r>
              <a:rPr sz="2800" spc="-10" dirty="0">
                <a:latin typeface="Carlito"/>
                <a:cs typeface="Carlito"/>
              </a:rPr>
              <a:t>instructions</a:t>
            </a:r>
            <a:r>
              <a:rPr sz="2800" spc="-1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here</a:t>
            </a:r>
            <a:r>
              <a:rPr sz="2800" spc="-20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install </a:t>
            </a:r>
            <a:r>
              <a:rPr sz="2800" spc="-5" dirty="0">
                <a:latin typeface="Carlito"/>
                <a:cs typeface="Carlito"/>
              </a:rPr>
              <a:t>Spark on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Ubuntu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358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For </a:t>
            </a:r>
            <a:r>
              <a:rPr spc="-5" dirty="0"/>
              <a:t>Cluster installations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38640" cy="23691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machine will </a:t>
            </a:r>
            <a:r>
              <a:rPr sz="2800" spc="-10" dirty="0">
                <a:latin typeface="Carlito"/>
                <a:cs typeface="Carlito"/>
              </a:rPr>
              <a:t>need Spark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50" dirty="0">
                <a:latin typeface="Carlito"/>
                <a:cs typeface="Carlito"/>
              </a:rPr>
              <a:t>folder,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key-based  passwordless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SSH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master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user running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Spark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Slave </a:t>
            </a:r>
            <a:r>
              <a:rPr sz="2800" spc="-10" dirty="0">
                <a:latin typeface="Carlito"/>
                <a:cs typeface="Carlito"/>
              </a:rPr>
              <a:t>machines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listed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slaves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See </a:t>
            </a:r>
            <a:r>
              <a:rPr sz="2800" spc="-15" dirty="0">
                <a:latin typeface="Carlito"/>
                <a:cs typeface="Carlito"/>
              </a:rPr>
              <a:t>spark/conf/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2353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</a:rPr>
              <a:t>Scala</a:t>
            </a:r>
            <a:endParaRPr sz="6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734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Scala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095"/>
            <a:ext cx="9568815" cy="4014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Stands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SCAlable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Released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2004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JVM-based </a:t>
            </a:r>
            <a:r>
              <a:rPr sz="2000" dirty="0">
                <a:latin typeface="Carlito"/>
                <a:cs typeface="Carlito"/>
              </a:rPr>
              <a:t>language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call,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be called, by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Java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345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Strongly </a:t>
            </a:r>
            <a:r>
              <a:rPr sz="2000" spc="-10" dirty="0">
                <a:latin typeface="Carlito"/>
                <a:cs typeface="Carlito"/>
              </a:rPr>
              <a:t>statically </a:t>
            </a:r>
            <a:r>
              <a:rPr sz="2000" dirty="0">
                <a:latin typeface="Carlito"/>
                <a:cs typeface="Carlito"/>
              </a:rPr>
              <a:t>typed, </a:t>
            </a:r>
            <a:r>
              <a:rPr sz="2000" spc="-10" dirty="0">
                <a:latin typeface="Carlito"/>
                <a:cs typeface="Carlito"/>
              </a:rPr>
              <a:t>yet </a:t>
            </a:r>
            <a:r>
              <a:rPr sz="2000" spc="-15" dirty="0">
                <a:latin typeface="Carlito"/>
                <a:cs typeface="Carlito"/>
              </a:rPr>
              <a:t>feels </a:t>
            </a:r>
            <a:r>
              <a:rPr sz="2000" spc="-5" dirty="0">
                <a:latin typeface="Carlito"/>
                <a:cs typeface="Carlito"/>
              </a:rPr>
              <a:t>dynamically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typed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19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20" dirty="0">
                <a:latin typeface="Carlito"/>
                <a:cs typeface="Carlito"/>
              </a:rPr>
              <a:t>Type </a:t>
            </a:r>
            <a:r>
              <a:rPr sz="1700" spc="-10" dirty="0">
                <a:latin typeface="Carlito"/>
                <a:cs typeface="Carlito"/>
              </a:rPr>
              <a:t>inference saves </a:t>
            </a:r>
            <a:r>
              <a:rPr sz="1700" dirty="0">
                <a:latin typeface="Carlito"/>
                <a:cs typeface="Carlito"/>
              </a:rPr>
              <a:t>us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spc="-5" dirty="0">
                <a:latin typeface="Carlito"/>
                <a:cs typeface="Carlito"/>
              </a:rPr>
              <a:t>having to write explicit </a:t>
            </a:r>
            <a:r>
              <a:rPr sz="1700" dirty="0">
                <a:latin typeface="Carlito"/>
                <a:cs typeface="Carlito"/>
              </a:rPr>
              <a:t>types </a:t>
            </a:r>
            <a:r>
              <a:rPr sz="1700" spc="-10" dirty="0">
                <a:latin typeface="Carlito"/>
                <a:cs typeface="Carlito"/>
              </a:rPr>
              <a:t>most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time</a:t>
            </a:r>
            <a:endParaRPr sz="17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Blends the </a:t>
            </a:r>
            <a:r>
              <a:rPr sz="2000" spc="-5" dirty="0">
                <a:latin typeface="Carlito"/>
                <a:cs typeface="Carlito"/>
              </a:rPr>
              <a:t>object-oriented </a:t>
            </a:r>
            <a:r>
              <a:rPr sz="2000" dirty="0">
                <a:latin typeface="Carlito"/>
                <a:cs typeface="Carlito"/>
              </a:rPr>
              <a:t>and functional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paradigms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Functions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dirty="0">
                <a:latin typeface="Carlito"/>
                <a:cs typeface="Carlito"/>
              </a:rPr>
              <a:t>passed as </a:t>
            </a:r>
            <a:r>
              <a:rPr sz="2000" spc="-5" dirty="0">
                <a:latin typeface="Carlito"/>
                <a:cs typeface="Carlito"/>
              </a:rPr>
              <a:t>arguments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returned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other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Functions as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filters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They can be </a:t>
            </a:r>
            <a:r>
              <a:rPr sz="2000" spc="-15" dirty="0">
                <a:latin typeface="Carlito"/>
                <a:cs typeface="Carlito"/>
              </a:rPr>
              <a:t>stored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allows flexible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flow </a:t>
            </a:r>
            <a:r>
              <a:rPr sz="2000" spc="-15" dirty="0">
                <a:latin typeface="Carlito"/>
                <a:cs typeface="Carlito"/>
              </a:rPr>
              <a:t>control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structures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Functions </a:t>
            </a:r>
            <a:r>
              <a:rPr sz="2000" spc="-5" dirty="0">
                <a:latin typeface="Carlito"/>
                <a:cs typeface="Carlito"/>
              </a:rPr>
              <a:t>can be applied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members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collection,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leads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compact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coding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Notice </a:t>
            </a:r>
            <a:r>
              <a:rPr sz="2000" spc="-5" dirty="0">
                <a:latin typeface="Carlito"/>
                <a:cs typeface="Carlito"/>
              </a:rPr>
              <a:t>above: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return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the function is </a:t>
            </a:r>
            <a:r>
              <a:rPr sz="2000" spc="-15" dirty="0">
                <a:latin typeface="Carlito"/>
                <a:cs typeface="Carlito"/>
              </a:rPr>
              <a:t>always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last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statement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690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Wordcount </a:t>
            </a:r>
            <a:r>
              <a:rPr spc="-5" dirty="0"/>
              <a:t>in</a:t>
            </a:r>
            <a:r>
              <a:rPr spc="-105" dirty="0"/>
              <a:t> </a:t>
            </a:r>
            <a:r>
              <a:rPr spc="-35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598931" y="1524000"/>
            <a:ext cx="5958840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0840" y="1524000"/>
            <a:ext cx="5291328" cy="500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050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WordCount In</a:t>
            </a:r>
            <a:r>
              <a:rPr spc="-100" dirty="0"/>
              <a:t> </a:t>
            </a:r>
            <a:r>
              <a:rPr spc="-5" dirty="0"/>
              <a:t>Scala</a:t>
            </a:r>
          </a:p>
        </p:txBody>
      </p:sp>
      <p:sp>
        <p:nvSpPr>
          <p:cNvPr id="3" name="object 3"/>
          <p:cNvSpPr/>
          <p:nvPr/>
        </p:nvSpPr>
        <p:spPr>
          <a:xfrm>
            <a:off x="2270760" y="3107435"/>
            <a:ext cx="6781800" cy="203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63163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  <a:tabLst>
                <a:tab pos="3615690" algn="l"/>
              </a:tabLst>
            </a:pPr>
            <a:r>
              <a:rPr spc="-5" dirty="0"/>
              <a:t>Scala Sampler  Synta</a:t>
            </a:r>
            <a:r>
              <a:rPr dirty="0"/>
              <a:t>x</a:t>
            </a:r>
            <a:r>
              <a:rPr spc="-20" dirty="0"/>
              <a:t> </a:t>
            </a:r>
            <a:r>
              <a:rPr dirty="0"/>
              <a:t>and	</a:t>
            </a:r>
            <a:r>
              <a:rPr spc="-150" dirty="0"/>
              <a:t>F</a:t>
            </a:r>
            <a:r>
              <a:rPr dirty="0"/>
              <a:t>e</a:t>
            </a:r>
            <a:r>
              <a:rPr spc="-70" dirty="0"/>
              <a:t>a</a:t>
            </a:r>
            <a:r>
              <a:rPr dirty="0"/>
              <a:t>tu</a:t>
            </a:r>
            <a:r>
              <a:rPr spc="70" dirty="0"/>
              <a:t>r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504680" cy="37153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No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semicolons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unless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15" dirty="0">
                <a:latin typeface="Carlito"/>
                <a:cs typeface="Carlito"/>
              </a:rPr>
              <a:t>statements </a:t>
            </a:r>
            <a:r>
              <a:rPr sz="2400" spc="-5" dirty="0">
                <a:latin typeface="Carlito"/>
                <a:cs typeface="Carlito"/>
              </a:rPr>
              <a:t>per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line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specify types in all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cases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types </a:t>
            </a:r>
            <a:r>
              <a:rPr sz="2400" spc="-15" dirty="0">
                <a:latin typeface="Carlito"/>
                <a:cs typeface="Carlito"/>
              </a:rPr>
              <a:t>follow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parameter </a:t>
            </a:r>
            <a:r>
              <a:rPr sz="2400" spc="-5" dirty="0">
                <a:latin typeface="Carlito"/>
                <a:cs typeface="Carlito"/>
              </a:rPr>
              <a:t>names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colon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Almost everything </a:t>
            </a:r>
            <a:r>
              <a:rPr sz="2800" spc="-5" dirty="0">
                <a:latin typeface="Carlito"/>
                <a:cs typeface="Carlito"/>
              </a:rPr>
              <a:t>is an </a:t>
            </a:r>
            <a:r>
              <a:rPr sz="2800" spc="-15" dirty="0">
                <a:latin typeface="Carlito"/>
                <a:cs typeface="Carlito"/>
              </a:rPr>
              <a:t>expression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type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5" dirty="0">
                <a:latin typeface="Carlito"/>
                <a:cs typeface="Carlito"/>
              </a:rPr>
              <a:t>checked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exceptions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pure </a:t>
            </a:r>
            <a:r>
              <a:rPr sz="2800" spc="-10" dirty="0">
                <a:latin typeface="Carlito"/>
                <a:cs typeface="Carlito"/>
              </a:rPr>
              <a:t>OO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objects,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operations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553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Scala</a:t>
            </a:r>
            <a:r>
              <a:rPr spc="-55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/>
              <a:t>‘_’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10" dirty="0"/>
              <a:t>default </a:t>
            </a:r>
            <a:r>
              <a:rPr spc="-5" dirty="0"/>
              <a:t>value or wild</a:t>
            </a:r>
            <a:r>
              <a:rPr spc="-15" dirty="0"/>
              <a:t> </a:t>
            </a:r>
            <a:r>
              <a:rPr spc="-10" dirty="0"/>
              <a:t>card</a:t>
            </a:r>
          </a:p>
          <a:p>
            <a:pPr marL="241300" marR="415925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/>
              <a:t>‘=&gt;’ Is </a:t>
            </a:r>
            <a:r>
              <a:rPr spc="-5" dirty="0"/>
              <a:t>used </a:t>
            </a:r>
            <a:r>
              <a:rPr spc="-10" dirty="0"/>
              <a:t>to </a:t>
            </a:r>
            <a:r>
              <a:rPr spc="-15" dirty="0"/>
              <a:t>separate </a:t>
            </a:r>
            <a:r>
              <a:rPr spc="-10" dirty="0"/>
              <a:t>match expression  </a:t>
            </a:r>
            <a:r>
              <a:rPr spc="-15" dirty="0"/>
              <a:t>from </a:t>
            </a:r>
            <a:r>
              <a:rPr spc="-5" dirty="0"/>
              <a:t>block </a:t>
            </a:r>
            <a:r>
              <a:rPr spc="-15" dirty="0"/>
              <a:t>to </a:t>
            </a:r>
            <a:r>
              <a:rPr dirty="0"/>
              <a:t>be</a:t>
            </a:r>
            <a:r>
              <a:rPr spc="-5" dirty="0"/>
              <a:t> </a:t>
            </a:r>
            <a:r>
              <a:rPr spc="-10" dirty="0"/>
              <a:t>evaluated</a:t>
            </a:r>
          </a:p>
          <a:p>
            <a:pPr marL="241300" indent="-229235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The anonymous </a:t>
            </a:r>
            <a:r>
              <a:rPr dirty="0"/>
              <a:t>function ‘(x,y) =&gt; </a:t>
            </a:r>
            <a:r>
              <a:rPr spc="10" dirty="0"/>
              <a:t>x+y’ </a:t>
            </a:r>
            <a:r>
              <a:rPr spc="-5" dirty="0"/>
              <a:t>can</a:t>
            </a:r>
            <a:r>
              <a:rPr spc="-120" dirty="0"/>
              <a:t> </a:t>
            </a:r>
            <a:r>
              <a:rPr spc="-5" dirty="0"/>
              <a:t>be</a:t>
            </a:r>
          </a:p>
          <a:p>
            <a:pPr marL="241300">
              <a:lnSpc>
                <a:spcPts val="2039"/>
              </a:lnSpc>
            </a:pPr>
            <a:r>
              <a:rPr spc="-5" dirty="0"/>
              <a:t>replaced by</a:t>
            </a:r>
            <a:r>
              <a:rPr spc="-10" dirty="0"/>
              <a:t> </a:t>
            </a:r>
            <a:r>
              <a:rPr dirty="0"/>
              <a:t>‘_+_’</a:t>
            </a:r>
          </a:p>
          <a:p>
            <a:pPr marL="241300" marR="742950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The </a:t>
            </a:r>
            <a:r>
              <a:rPr spc="-15" dirty="0"/>
              <a:t>‘v=&gt;v.Method’ </a:t>
            </a:r>
            <a:r>
              <a:rPr spc="-5" dirty="0"/>
              <a:t>can be replaced by  </a:t>
            </a:r>
            <a:r>
              <a:rPr dirty="0"/>
              <a:t>‘_.Method’</a:t>
            </a:r>
          </a:p>
          <a:p>
            <a:pPr marL="698500" marR="818515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15" dirty="0">
                <a:latin typeface="Carlito"/>
                <a:cs typeface="Carlito"/>
              </a:rPr>
              <a:t>lsts.filter(v=&gt;v.length&gt;2) </a:t>
            </a:r>
            <a:r>
              <a:rPr sz="1700" dirty="0">
                <a:latin typeface="Carlito"/>
                <a:cs typeface="Carlito"/>
              </a:rPr>
              <a:t>is the same as  </a:t>
            </a:r>
            <a:r>
              <a:rPr sz="1700" spc="-10" dirty="0">
                <a:latin typeface="Carlito"/>
                <a:cs typeface="Carlito"/>
              </a:rPr>
              <a:t>lsts.filter(_.length&gt;2)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/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10" dirty="0"/>
              <a:t>Iteration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15" dirty="0"/>
              <a:t>for:</a:t>
            </a:r>
          </a:p>
          <a:p>
            <a:pPr marL="241300" marR="535305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15" dirty="0"/>
              <a:t>for </a:t>
            </a:r>
            <a:r>
              <a:rPr dirty="0"/>
              <a:t>(i </a:t>
            </a:r>
            <a:r>
              <a:rPr spc="-5" dirty="0"/>
              <a:t>&lt;- </a:t>
            </a:r>
            <a:r>
              <a:rPr dirty="0"/>
              <a:t>0 </a:t>
            </a:r>
            <a:r>
              <a:rPr spc="-5" dirty="0"/>
              <a:t>until </a:t>
            </a:r>
            <a:r>
              <a:rPr dirty="0"/>
              <a:t>10) { // </a:t>
            </a:r>
            <a:r>
              <a:rPr spc="-5" dirty="0"/>
              <a:t>with </a:t>
            </a:r>
            <a:r>
              <a:rPr dirty="0"/>
              <a:t>0 </a:t>
            </a:r>
            <a:r>
              <a:rPr spc="-15" dirty="0"/>
              <a:t>to </a:t>
            </a:r>
            <a:r>
              <a:rPr dirty="0"/>
              <a:t>10, 10</a:t>
            </a:r>
            <a:r>
              <a:rPr spc="-80" dirty="0"/>
              <a:t> </a:t>
            </a:r>
            <a:r>
              <a:rPr dirty="0"/>
              <a:t>is  included</a:t>
            </a: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println(s"Item:</a:t>
            </a:r>
            <a:r>
              <a:rPr spc="10" dirty="0"/>
              <a:t> </a:t>
            </a:r>
            <a:r>
              <a:rPr dirty="0"/>
              <a:t>$i")</a:t>
            </a: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64538"/>
            <a:ext cx="4817110" cy="217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"-&gt;" </a:t>
            </a:r>
            <a:r>
              <a:rPr sz="2000" dirty="0">
                <a:latin typeface="Carlito"/>
                <a:cs typeface="Carlito"/>
              </a:rPr>
              <a:t>is the tuple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delimiter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rlito"/>
                <a:cs typeface="Carlito"/>
              </a:rPr>
              <a:t>(2, </a:t>
            </a:r>
            <a:r>
              <a:rPr sz="1700" dirty="0">
                <a:latin typeface="Carlito"/>
                <a:cs typeface="Carlito"/>
              </a:rPr>
              <a:t>3) is equal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2 </a:t>
            </a:r>
            <a:r>
              <a:rPr sz="1700" spc="-5" dirty="0">
                <a:latin typeface="Carlito"/>
                <a:cs typeface="Carlito"/>
              </a:rPr>
              <a:t>-&gt;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3</a:t>
            </a:r>
            <a:endParaRPr sz="1700">
              <a:latin typeface="Carlito"/>
              <a:cs typeface="Carlito"/>
            </a:endParaRP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rlito"/>
                <a:cs typeface="Carlito"/>
              </a:rPr>
              <a:t>2 </a:t>
            </a:r>
            <a:r>
              <a:rPr sz="1700" spc="-5" dirty="0">
                <a:latin typeface="Carlito"/>
                <a:cs typeface="Carlito"/>
              </a:rPr>
              <a:t>-&gt; (3 -&gt; </a:t>
            </a:r>
            <a:r>
              <a:rPr sz="1700" dirty="0">
                <a:latin typeface="Carlito"/>
                <a:cs typeface="Carlito"/>
              </a:rPr>
              <a:t>4) </a:t>
            </a:r>
            <a:r>
              <a:rPr sz="1700" spc="-5" dirty="0">
                <a:latin typeface="Carlito"/>
                <a:cs typeface="Carlito"/>
              </a:rPr>
              <a:t>==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(2,(3,4))</a:t>
            </a:r>
            <a:endParaRPr sz="1700">
              <a:latin typeface="Carlito"/>
              <a:cs typeface="Carlito"/>
            </a:endParaRPr>
          </a:p>
          <a:p>
            <a:pPr marL="698500" lvl="1" indent="-228600">
              <a:lnSpc>
                <a:spcPts val="198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rlito"/>
                <a:cs typeface="Carlito"/>
              </a:rPr>
              <a:t>2 </a:t>
            </a:r>
            <a:r>
              <a:rPr sz="1700" spc="-5" dirty="0">
                <a:latin typeface="Carlito"/>
                <a:cs typeface="Carlito"/>
              </a:rPr>
              <a:t>-&gt; </a:t>
            </a:r>
            <a:r>
              <a:rPr sz="1700" dirty="0">
                <a:latin typeface="Carlito"/>
                <a:cs typeface="Carlito"/>
              </a:rPr>
              <a:t>3 </a:t>
            </a:r>
            <a:r>
              <a:rPr sz="1700" spc="-5" dirty="0">
                <a:latin typeface="Carlito"/>
                <a:cs typeface="Carlito"/>
              </a:rPr>
              <a:t>-&gt; </a:t>
            </a:r>
            <a:r>
              <a:rPr sz="1700" dirty="0">
                <a:latin typeface="Carlito"/>
                <a:cs typeface="Carlito"/>
              </a:rPr>
              <a:t>4 ==</a:t>
            </a:r>
            <a:r>
              <a:rPr sz="1700" spc="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((2,3),4)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Notice </a:t>
            </a:r>
            <a:r>
              <a:rPr sz="2000" spc="-5" dirty="0">
                <a:latin typeface="Carlito"/>
                <a:cs typeface="Carlito"/>
              </a:rPr>
              <a:t>above: </a:t>
            </a:r>
            <a:r>
              <a:rPr sz="2000" spc="-10" dirty="0">
                <a:latin typeface="Carlito"/>
                <a:cs typeface="Carlito"/>
              </a:rPr>
              <a:t>single-statement </a:t>
            </a:r>
            <a:r>
              <a:rPr sz="2000" dirty="0">
                <a:latin typeface="Carlito"/>
                <a:cs typeface="Carlito"/>
              </a:rPr>
              <a:t>functions </a:t>
            </a:r>
            <a:r>
              <a:rPr sz="2000" spc="-5" dirty="0">
                <a:latin typeface="Carlito"/>
                <a:cs typeface="Carlito"/>
              </a:rPr>
              <a:t>do  not need </a:t>
            </a:r>
            <a:r>
              <a:rPr sz="2000" dirty="0">
                <a:latin typeface="Carlito"/>
                <a:cs typeface="Carlito"/>
              </a:rPr>
              <a:t>curly </a:t>
            </a:r>
            <a:r>
              <a:rPr sz="2000" spc="-10" dirty="0">
                <a:latin typeface="Carlito"/>
                <a:cs typeface="Carlito"/>
              </a:rPr>
              <a:t>braces </a:t>
            </a:r>
            <a:r>
              <a:rPr sz="2000" dirty="0">
                <a:latin typeface="Carlito"/>
                <a:cs typeface="Carlito"/>
              </a:rPr>
              <a:t>{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241300" marR="2794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rlito"/>
                <a:cs typeface="Carlito"/>
              </a:rPr>
              <a:t>Arrays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indexed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spc="-5" dirty="0">
                <a:latin typeface="Carlito"/>
                <a:cs typeface="Carlito"/>
              </a:rPr>
              <a:t>), not </a:t>
            </a:r>
            <a:r>
              <a:rPr sz="2000" dirty="0">
                <a:latin typeface="Carlito"/>
                <a:cs typeface="Carlito"/>
              </a:rPr>
              <a:t>[ ]. [ ] is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type bounds </a:t>
            </a:r>
            <a:r>
              <a:rPr sz="2000" spc="-15" dirty="0">
                <a:latin typeface="Carlito"/>
                <a:cs typeface="Carlito"/>
              </a:rPr>
              <a:t>(like Java's </a:t>
            </a:r>
            <a:r>
              <a:rPr sz="2000" dirty="0">
                <a:latin typeface="Carlito"/>
                <a:cs typeface="Carlito"/>
              </a:rPr>
              <a:t>&lt;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&gt;)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5797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solidFill>
                  <a:srgbClr val="FFFFFF"/>
                </a:solidFill>
              </a:rPr>
              <a:t>First</a:t>
            </a:r>
            <a:r>
              <a:rPr sz="6000" spc="-65" dirty="0">
                <a:solidFill>
                  <a:srgbClr val="FFFFFF"/>
                </a:solidFill>
              </a:rPr>
              <a:t> </a:t>
            </a:r>
            <a:r>
              <a:rPr sz="6000" spc="-10" dirty="0">
                <a:solidFill>
                  <a:srgbClr val="FFFFFF"/>
                </a:solidFill>
              </a:rPr>
              <a:t>Example</a:t>
            </a:r>
            <a:endParaRPr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413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65" dirty="0"/>
              <a:t> </a:t>
            </a:r>
            <a:r>
              <a:rPr spc="-15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1670304" y="2471927"/>
            <a:ext cx="9255252" cy="304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777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Map</a:t>
            </a:r>
            <a:r>
              <a:rPr spc="-80" dirty="0"/>
              <a:t> </a:t>
            </a:r>
            <a:r>
              <a:rPr spc="-20" dirty="0"/>
              <a:t>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26897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generic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processing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 dirty="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map </a:t>
            </a:r>
            <a:r>
              <a:rPr sz="2800" spc="-20" dirty="0">
                <a:latin typeface="Carlito"/>
                <a:cs typeface="Carlito"/>
              </a:rPr>
              <a:t>step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reduce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step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map </a:t>
            </a:r>
            <a:r>
              <a:rPr sz="2800" spc="-20" dirty="0">
                <a:latin typeface="Carlito"/>
                <a:cs typeface="Carlito"/>
              </a:rPr>
              <a:t>step,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item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processed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independently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reduce </a:t>
            </a:r>
            <a:r>
              <a:rPr sz="2800" spc="-20" dirty="0">
                <a:latin typeface="Carlito"/>
                <a:cs typeface="Carlito"/>
              </a:rPr>
              <a:t>step, </a:t>
            </a:r>
            <a:r>
              <a:rPr sz="2800" spc="-5" dirty="0">
                <a:latin typeface="Carlito"/>
                <a:cs typeface="Carlito"/>
              </a:rPr>
              <a:t>map </a:t>
            </a:r>
            <a:r>
              <a:rPr sz="2800" spc="-20" dirty="0">
                <a:latin typeface="Carlito"/>
                <a:cs typeface="Carlito"/>
              </a:rPr>
              <a:t>steps </a:t>
            </a:r>
            <a:r>
              <a:rPr sz="2800" spc="-10" dirty="0">
                <a:latin typeface="Carlito"/>
                <a:cs typeface="Carlito"/>
              </a:rPr>
              <a:t>results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combined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352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  <a:r>
              <a:rPr spc="-60" dirty="0"/>
              <a:t> </a:t>
            </a:r>
            <a:r>
              <a:rPr spc="-15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0635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3533140" algn="l"/>
              </a:tabLst>
            </a:pP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thing 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Spark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does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SparkContext </a:t>
            </a:r>
            <a:r>
              <a:rPr sz="2800" spc="-10" dirty="0">
                <a:latin typeface="Carlito"/>
                <a:cs typeface="Carlito"/>
              </a:rPr>
              <a:t>object, 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tells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Spark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how	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 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cluster</a:t>
            </a:r>
            <a:endParaRPr sz="2800">
              <a:latin typeface="Carlito"/>
              <a:cs typeface="Carlito"/>
            </a:endParaRPr>
          </a:p>
          <a:p>
            <a:pPr marL="241300" marR="4445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  <a:tab pos="673989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shell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either </a:t>
            </a:r>
            <a:r>
              <a:rPr sz="2800" spc="-10" dirty="0">
                <a:latin typeface="Carlito"/>
                <a:cs typeface="Carlito"/>
              </a:rPr>
              <a:t>Scala </a:t>
            </a:r>
            <a:r>
              <a:rPr sz="2800" spc="-5" dirty="0">
                <a:latin typeface="Carlito"/>
                <a:cs typeface="Carlito"/>
              </a:rPr>
              <a:t>or Python,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this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is	the sc </a:t>
            </a:r>
            <a:r>
              <a:rPr sz="2800" spc="-10" dirty="0">
                <a:latin typeface="Carlito"/>
                <a:cs typeface="Carlito"/>
              </a:rPr>
              <a:t>variable, </a:t>
            </a:r>
            <a:r>
              <a:rPr sz="2800" spc="-5" dirty="0">
                <a:latin typeface="Carlito"/>
                <a:cs typeface="Carlito"/>
              </a:rPr>
              <a:t>which is 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10" dirty="0">
                <a:latin typeface="Carlito"/>
                <a:cs typeface="Carlito"/>
              </a:rPr>
              <a:t>automatically</a:t>
            </a:r>
            <a:endParaRPr sz="2800">
              <a:latin typeface="Carlito"/>
              <a:cs typeface="Carlito"/>
            </a:endParaRPr>
          </a:p>
          <a:p>
            <a:pPr marL="241300" marR="1332865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constructor </a:t>
            </a:r>
            <a:r>
              <a:rPr sz="2800" spc="-20" dirty="0">
                <a:latin typeface="Carlito"/>
                <a:cs typeface="Carlito"/>
              </a:rPr>
              <a:t>to instantiate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new  SparkContext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Then </a:t>
            </a:r>
            <a:r>
              <a:rPr sz="2800" spc="-5" dirty="0">
                <a:latin typeface="Carlito"/>
                <a:cs typeface="Carlito"/>
              </a:rPr>
              <a:t>in turn </a:t>
            </a:r>
            <a:r>
              <a:rPr sz="2800" spc="-15" dirty="0">
                <a:latin typeface="Carlito"/>
                <a:cs typeface="Carlito"/>
              </a:rPr>
              <a:t>SparkContext </a:t>
            </a:r>
            <a:r>
              <a:rPr sz="2800" spc="-10" dirty="0">
                <a:latin typeface="Carlito"/>
                <a:cs typeface="Carlito"/>
              </a:rPr>
              <a:t>gets used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variables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784987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Create RDD + </a:t>
            </a:r>
            <a:r>
              <a:rPr spc="-5" dirty="0"/>
              <a:t>Some</a:t>
            </a:r>
            <a:r>
              <a:rPr spc="-80" dirty="0"/>
              <a:t> </a:t>
            </a:r>
            <a:r>
              <a:rPr dirty="0"/>
              <a:t>basic  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4536947"/>
            <a:ext cx="7278624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5455" y="1716023"/>
            <a:ext cx="7287768" cy="2104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455" y="3886200"/>
            <a:ext cx="7287768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5" dirty="0"/>
              <a:t>Some </a:t>
            </a:r>
            <a:r>
              <a:rPr dirty="0"/>
              <a:t>Basic </a:t>
            </a:r>
            <a:r>
              <a:rPr spc="-5" dirty="0"/>
              <a:t>Transformations</a:t>
            </a:r>
            <a:r>
              <a:rPr spc="-55" dirty="0"/>
              <a:t> </a:t>
            </a:r>
            <a:r>
              <a:rPr dirty="0"/>
              <a:t>and  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218944" y="4000500"/>
            <a:ext cx="6925056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9988" y="1767839"/>
            <a:ext cx="6925056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9988" y="2569464"/>
            <a:ext cx="6954011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2555" y="5631179"/>
            <a:ext cx="6952488" cy="589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6965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FFFF"/>
                </a:solidFill>
              </a:rPr>
              <a:t>Second</a:t>
            </a:r>
            <a:r>
              <a:rPr sz="6000" spc="-40" dirty="0">
                <a:solidFill>
                  <a:srgbClr val="FFFFFF"/>
                </a:solidFill>
              </a:rPr>
              <a:t> </a:t>
            </a:r>
            <a:r>
              <a:rPr sz="6000" spc="-10" dirty="0">
                <a:solidFill>
                  <a:srgbClr val="FFFFFF"/>
                </a:solidFill>
              </a:rPr>
              <a:t>Example</a:t>
            </a:r>
            <a:endParaRPr sz="6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694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Read </a:t>
            </a:r>
            <a:r>
              <a:rPr dirty="0"/>
              <a:t>A </a:t>
            </a:r>
            <a:r>
              <a:rPr spc="-30" dirty="0"/>
              <a:t>text </a:t>
            </a:r>
            <a:r>
              <a:rPr dirty="0"/>
              <a:t>File </a:t>
            </a:r>
            <a:r>
              <a:rPr spc="-5" dirty="0"/>
              <a:t>into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1243583" y="2772155"/>
            <a:ext cx="8162544" cy="228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3583" y="1956816"/>
            <a:ext cx="816254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3583" y="5230367"/>
            <a:ext cx="8151876" cy="583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694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Read </a:t>
            </a:r>
            <a:r>
              <a:rPr dirty="0"/>
              <a:t>A </a:t>
            </a:r>
            <a:r>
              <a:rPr spc="-30" dirty="0"/>
              <a:t>text </a:t>
            </a:r>
            <a:r>
              <a:rPr dirty="0"/>
              <a:t>File </a:t>
            </a:r>
            <a:r>
              <a:rPr spc="-5" dirty="0"/>
              <a:t>into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RDD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3776345" cy="421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each</a:t>
            </a:r>
            <a:r>
              <a:rPr sz="2800" spc="-10" dirty="0">
                <a:latin typeface="Carlito"/>
                <a:cs typeface="Carlito"/>
              </a:rPr>
              <a:t> line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item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RDD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split out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map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5" dirty="0">
                <a:latin typeface="Carlito"/>
                <a:cs typeface="Carlito"/>
              </a:rPr>
              <a:t>to  transform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item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into  </a:t>
            </a:r>
            <a:r>
              <a:rPr sz="2400" spc="-20" dirty="0">
                <a:latin typeface="Carlito"/>
                <a:cs typeface="Carlito"/>
              </a:rPr>
              <a:t>words</a:t>
            </a:r>
            <a:endParaRPr sz="2400">
              <a:latin typeface="Carlito"/>
              <a:cs typeface="Carlito"/>
            </a:endParaRPr>
          </a:p>
          <a:p>
            <a:pPr marL="241300" marR="36195" indent="-229235">
              <a:lnSpc>
                <a:spcPts val="269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end up with an </a:t>
            </a:r>
            <a:r>
              <a:rPr sz="2800" spc="-25" dirty="0">
                <a:latin typeface="Carlito"/>
                <a:cs typeface="Carlito"/>
              </a:rPr>
              <a:t>array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arrays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ts val="2845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20" dirty="0">
                <a:latin typeface="Carlito"/>
                <a:cs typeface="Carlito"/>
              </a:rPr>
              <a:t>array for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line</a:t>
            </a:r>
            <a:endParaRPr sz="2400">
              <a:latin typeface="Carlito"/>
              <a:cs typeface="Carlito"/>
            </a:endParaRPr>
          </a:p>
          <a:p>
            <a:pPr marL="229235" marR="2171700" indent="-229235" algn="r">
              <a:lnSpc>
                <a:spcPts val="3329"/>
              </a:lnSpc>
              <a:spcBef>
                <a:spcPts val="310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0" dirty="0">
                <a:latin typeface="Carlito"/>
                <a:cs typeface="Carlito"/>
              </a:rPr>
              <a:t>Solu</a:t>
            </a:r>
            <a:r>
              <a:rPr sz="2800" spc="-1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io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  <a:p>
            <a:pPr marL="228600" marR="2093595" lvl="1" indent="-228600" algn="r">
              <a:lnSpc>
                <a:spcPts val="2850"/>
              </a:lnSpc>
              <a:buFont typeface="Arial"/>
              <a:buChar char="•"/>
              <a:tabLst>
                <a:tab pos="228600" algn="l"/>
              </a:tabLst>
            </a:pPr>
            <a:r>
              <a:rPr sz="2400" spc="-5" dirty="0">
                <a:latin typeface="Carlito"/>
                <a:cs typeface="Carlito"/>
              </a:rPr>
              <a:t>fl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tMap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7300" y="2145792"/>
            <a:ext cx="6925056" cy="54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6444" y="3008376"/>
            <a:ext cx="6915911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8694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Read </a:t>
            </a:r>
            <a:r>
              <a:rPr dirty="0"/>
              <a:t>A </a:t>
            </a:r>
            <a:r>
              <a:rPr spc="-30" dirty="0"/>
              <a:t>text </a:t>
            </a:r>
            <a:r>
              <a:rPr dirty="0"/>
              <a:t>File </a:t>
            </a:r>
            <a:r>
              <a:rPr spc="-5" dirty="0"/>
              <a:t>into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857755"/>
            <a:ext cx="693420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8200" y="2115310"/>
            <a:ext cx="11353800" cy="4742815"/>
            <a:chOff x="838200" y="2115310"/>
            <a:chExt cx="11353800" cy="4742815"/>
          </a:xfrm>
        </p:grpSpPr>
        <p:sp>
          <p:nvSpPr>
            <p:cNvPr id="5" name="object 5"/>
            <p:cNvSpPr/>
            <p:nvPr/>
          </p:nvSpPr>
          <p:spPr>
            <a:xfrm>
              <a:off x="838200" y="4811267"/>
              <a:ext cx="6981444" cy="437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9643" y="2115310"/>
              <a:ext cx="4372356" cy="47426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2848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Filter</a:t>
            </a:r>
            <a:r>
              <a:rPr spc="-100" dirty="0"/>
              <a:t> </a:t>
            </a:r>
            <a:r>
              <a:rPr dirty="0"/>
              <a:t>lines</a:t>
            </a:r>
          </a:p>
        </p:txBody>
      </p:sp>
      <p:sp>
        <p:nvSpPr>
          <p:cNvPr id="3" name="object 3"/>
          <p:cNvSpPr/>
          <p:nvPr/>
        </p:nvSpPr>
        <p:spPr>
          <a:xfrm>
            <a:off x="2642616" y="3686555"/>
            <a:ext cx="6906768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3472" y="2929127"/>
            <a:ext cx="6925056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35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</a:t>
            </a:r>
            <a:r>
              <a:rPr dirty="0"/>
              <a:t>o</a:t>
            </a:r>
            <a:r>
              <a:rPr spc="110" dirty="0"/>
              <a:t>r</a:t>
            </a:r>
            <a:r>
              <a:rPr dirty="0"/>
              <a:t>dCou</a:t>
            </a:r>
            <a:r>
              <a:rPr spc="1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86355" y="1972055"/>
            <a:ext cx="6934200" cy="60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355" y="2854451"/>
            <a:ext cx="6925056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355" y="3745991"/>
            <a:ext cx="6934200" cy="1952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35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</a:t>
            </a:r>
            <a:r>
              <a:rPr dirty="0"/>
              <a:t>o</a:t>
            </a:r>
            <a:r>
              <a:rPr spc="110" dirty="0"/>
              <a:t>r</a:t>
            </a:r>
            <a:r>
              <a:rPr dirty="0"/>
              <a:t>dCou</a:t>
            </a:r>
            <a:r>
              <a:rPr spc="1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2043683"/>
            <a:ext cx="6925056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811" y="2546602"/>
            <a:ext cx="6981444" cy="4311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566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Word</a:t>
            </a:r>
            <a:r>
              <a:rPr spc="-100" dirty="0"/>
              <a:t> </a:t>
            </a:r>
            <a:r>
              <a:rPr dirty="0"/>
              <a:t>Count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306576"/>
            <a:ext cx="8351519" cy="505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35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</a:t>
            </a:r>
            <a:r>
              <a:rPr dirty="0"/>
              <a:t>o</a:t>
            </a:r>
            <a:r>
              <a:rPr spc="110" dirty="0"/>
              <a:t>r</a:t>
            </a:r>
            <a:r>
              <a:rPr dirty="0"/>
              <a:t>dCou</a:t>
            </a:r>
            <a:r>
              <a:rPr spc="1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628900" y="4110228"/>
            <a:ext cx="69342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755" y="1938527"/>
            <a:ext cx="6943344" cy="1923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844" y="2718561"/>
            <a:ext cx="608965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20" dirty="0">
                <a:solidFill>
                  <a:srgbClr val="FFFFFF"/>
                </a:solidFill>
              </a:rPr>
              <a:t>Running</a:t>
            </a:r>
            <a:r>
              <a:rPr sz="6000" spc="-60" dirty="0">
                <a:solidFill>
                  <a:srgbClr val="FFFFFF"/>
                </a:solidFill>
              </a:rPr>
              <a:t> </a:t>
            </a:r>
            <a:r>
              <a:rPr sz="6000" spc="30" dirty="0">
                <a:solidFill>
                  <a:srgbClr val="FFFFFF"/>
                </a:solidFill>
              </a:rPr>
              <a:t>Spark  </a:t>
            </a:r>
            <a:r>
              <a:rPr sz="6000" spc="-5" dirty="0">
                <a:solidFill>
                  <a:srgbClr val="FFFFFF"/>
                </a:solidFill>
              </a:rPr>
              <a:t>Examples</a:t>
            </a:r>
            <a:endParaRPr sz="6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833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6160" algn="l"/>
              </a:tabLst>
            </a:pPr>
            <a:r>
              <a:rPr spc="-75" dirty="0"/>
              <a:t>R</a:t>
            </a:r>
            <a:r>
              <a:rPr dirty="0"/>
              <a:t>un</a:t>
            </a:r>
            <a:r>
              <a:rPr spc="5" dirty="0"/>
              <a:t>n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Spa</a:t>
            </a:r>
            <a:r>
              <a:rPr spc="140" dirty="0"/>
              <a:t>r</a:t>
            </a:r>
            <a:r>
              <a:rPr dirty="0"/>
              <a:t>k	</a:t>
            </a:r>
            <a:r>
              <a:rPr spc="-5" dirty="0"/>
              <a:t>Exam</a:t>
            </a:r>
            <a:r>
              <a:rPr spc="10" dirty="0"/>
              <a:t>p</a:t>
            </a:r>
            <a:r>
              <a:rPr dirty="0"/>
              <a:t>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755515" cy="885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Lets </a:t>
            </a:r>
            <a:r>
              <a:rPr sz="2800" spc="-25" dirty="0">
                <a:latin typeface="Carlito"/>
                <a:cs typeface="Carlito"/>
              </a:rPr>
              <a:t>execute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Spark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examples!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10" dirty="0">
                <a:latin typeface="Carlito"/>
                <a:cs typeface="Carlito"/>
              </a:rPr>
              <a:t>./bin/</a:t>
            </a:r>
            <a:r>
              <a:rPr sz="2400" spc="-10" dirty="0">
                <a:solidFill>
                  <a:srgbClr val="538235"/>
                </a:solidFill>
                <a:latin typeface="Carlito"/>
                <a:cs typeface="Carlito"/>
              </a:rPr>
              <a:t>run-example </a:t>
            </a:r>
            <a:r>
              <a:rPr sz="2400" spc="-5" dirty="0">
                <a:solidFill>
                  <a:srgbClr val="6F2F9F"/>
                </a:solidFill>
                <a:latin typeface="Carlito"/>
                <a:cs typeface="Carlito"/>
              </a:rPr>
              <a:t>SparkPi </a:t>
            </a:r>
            <a:r>
              <a:rPr sz="2400" spc="-5" dirty="0">
                <a:solidFill>
                  <a:srgbClr val="FFC000"/>
                </a:solidFill>
                <a:latin typeface="Carlito"/>
                <a:cs typeface="Carlito"/>
              </a:rPr>
              <a:t>30</a:t>
            </a:r>
            <a:r>
              <a:rPr sz="2400" spc="-3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local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9455" y="2691383"/>
            <a:ext cx="6934200" cy="416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181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Your</a:t>
            </a:r>
            <a:r>
              <a:rPr spc="-80" dirty="0"/>
              <a:t> </a:t>
            </a:r>
            <a:r>
              <a:rPr spc="5" dirty="0"/>
              <a:t>Turn!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76790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Find 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5" dirty="0">
                <a:latin typeface="Carlito"/>
                <a:cs typeface="Carlito"/>
              </a:rPr>
              <a:t>Charactes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40" dirty="0">
                <a:latin typeface="Carlito"/>
                <a:cs typeface="Carlito"/>
              </a:rPr>
              <a:t>Words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with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Finds how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-5" dirty="0">
                <a:latin typeface="Carlito"/>
                <a:cs typeface="Carlito"/>
              </a:rPr>
              <a:t>times each </a:t>
            </a:r>
            <a:r>
              <a:rPr sz="2800" spc="-15" dirty="0">
                <a:latin typeface="Carlito"/>
                <a:cs typeface="Carlito"/>
              </a:rPr>
              <a:t>character </a:t>
            </a:r>
            <a:r>
              <a:rPr sz="2800" spc="-10" dirty="0">
                <a:latin typeface="Carlito"/>
                <a:cs typeface="Carlito"/>
              </a:rPr>
              <a:t>appears </a:t>
            </a:r>
            <a:r>
              <a:rPr sz="2800" spc="-5" dirty="0">
                <a:latin typeface="Carlito"/>
                <a:cs typeface="Carlito"/>
              </a:rPr>
              <a:t>in all the </a:t>
            </a:r>
            <a:r>
              <a:rPr sz="2800" spc="-20" dirty="0">
                <a:latin typeface="Carlito"/>
                <a:cs typeface="Carlito"/>
              </a:rPr>
              <a:t>words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5" dirty="0">
                <a:latin typeface="Carlito"/>
                <a:cs typeface="Carlito"/>
              </a:rPr>
              <a:t>appear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3 times in a </a:t>
            </a:r>
            <a:r>
              <a:rPr sz="2800" spc="-20" dirty="0">
                <a:latin typeface="Carlito"/>
                <a:cs typeface="Carlito"/>
              </a:rPr>
              <a:t>text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697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Your </a:t>
            </a:r>
            <a:r>
              <a:rPr spc="5" dirty="0"/>
              <a:t>Turn</a:t>
            </a:r>
            <a:r>
              <a:rPr spc="3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568196"/>
            <a:ext cx="10515600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6211" y="2033016"/>
            <a:ext cx="8133588" cy="4824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029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MapReduce</a:t>
            </a:r>
            <a:r>
              <a:rPr spc="-110" dirty="0"/>
              <a:t> </a:t>
            </a:r>
            <a:r>
              <a:rPr spc="-5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8357870" cy="21786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MapReduce use cases showed two </a:t>
            </a:r>
            <a:r>
              <a:rPr sz="2800" spc="-5" dirty="0">
                <a:latin typeface="Carlito"/>
                <a:cs typeface="Carlito"/>
              </a:rPr>
              <a:t>major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limitations: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difﬁcultly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directly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MR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performance bottlenecks,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batch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ﬁtting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use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cases</a:t>
            </a:r>
            <a:endParaRPr sz="24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subsequent </a:t>
            </a:r>
            <a:r>
              <a:rPr sz="2400" spc="-15" dirty="0">
                <a:latin typeface="Carlito"/>
                <a:cs typeface="Carlito"/>
              </a:rPr>
              <a:t>steps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disk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short, </a:t>
            </a:r>
            <a:r>
              <a:rPr sz="2800" spc="-5" dirty="0">
                <a:latin typeface="Carlito"/>
                <a:cs typeface="Carlito"/>
              </a:rPr>
              <a:t>MR </a:t>
            </a:r>
            <a:r>
              <a:rPr sz="2800" spc="-10" dirty="0">
                <a:latin typeface="Carlito"/>
                <a:cs typeface="Carlito"/>
              </a:rPr>
              <a:t>doesn’t compose well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large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9441"/>
            <a:ext cx="96627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0" dirty="0"/>
              <a:t>Therefore, </a:t>
            </a:r>
            <a:r>
              <a:rPr sz="4000" spc="-5" dirty="0"/>
              <a:t>people built </a:t>
            </a:r>
            <a:r>
              <a:rPr sz="4000" spc="-10" dirty="0"/>
              <a:t>specialized  </a:t>
            </a:r>
            <a:r>
              <a:rPr sz="4000" spc="-5" dirty="0"/>
              <a:t>systems as </a:t>
            </a:r>
            <a:r>
              <a:rPr sz="4000" spc="5" dirty="0"/>
              <a:t>workarounds…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03603" y="1680972"/>
            <a:ext cx="9067800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816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44760" cy="34118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3724910" algn="l"/>
              </a:tabLst>
            </a:pPr>
            <a:r>
              <a:rPr sz="2800" spc="-20" dirty="0">
                <a:latin typeface="Carlito"/>
                <a:cs typeface="Carlito"/>
              </a:rPr>
              <a:t>Unlike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various </a:t>
            </a:r>
            <a:r>
              <a:rPr sz="2800" spc="-15" dirty="0">
                <a:latin typeface="Carlito"/>
                <a:cs typeface="Carlito"/>
              </a:rPr>
              <a:t>specialized </a:t>
            </a:r>
            <a:r>
              <a:rPr sz="2800" spc="-25" dirty="0">
                <a:latin typeface="Carlito"/>
                <a:cs typeface="Carlito"/>
              </a:rPr>
              <a:t>systems, </a:t>
            </a:r>
            <a:r>
              <a:rPr sz="2800" spc="-35" dirty="0">
                <a:latin typeface="Carlito"/>
                <a:cs typeface="Carlito"/>
              </a:rPr>
              <a:t>Spark’s </a:t>
            </a:r>
            <a:r>
              <a:rPr sz="2800" spc="-10" dirty="0">
                <a:latin typeface="Carlito"/>
                <a:cs typeface="Carlito"/>
              </a:rPr>
              <a:t>goal </a:t>
            </a:r>
            <a:r>
              <a:rPr sz="2800" spc="-15" dirty="0">
                <a:latin typeface="Carlito"/>
                <a:cs typeface="Carlito"/>
              </a:rPr>
              <a:t>was to </a:t>
            </a:r>
            <a:r>
              <a:rPr sz="2800" spc="-20" dirty="0">
                <a:latin typeface="Carlito"/>
                <a:cs typeface="Carlito"/>
              </a:rPr>
              <a:t>generalize  </a:t>
            </a:r>
            <a:r>
              <a:rPr sz="2800" spc="-10" dirty="0">
                <a:latin typeface="Carlito"/>
                <a:cs typeface="Carlito"/>
              </a:rPr>
              <a:t>MapReduce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support	new apps </a:t>
            </a:r>
            <a:r>
              <a:rPr sz="2800" spc="-5" dirty="0">
                <a:latin typeface="Carlito"/>
                <a:cs typeface="Carlito"/>
              </a:rPr>
              <a:t>within </a:t>
            </a:r>
            <a:r>
              <a:rPr sz="2800" spc="-10" dirty="0">
                <a:latin typeface="Carlito"/>
                <a:cs typeface="Carlito"/>
              </a:rPr>
              <a:t>same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engine</a:t>
            </a:r>
            <a:endParaRPr sz="2800" dirty="0">
              <a:latin typeface="Carlito"/>
              <a:cs typeface="Carlito"/>
            </a:endParaRPr>
          </a:p>
          <a:p>
            <a:pPr marL="241300" marR="23304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reasonably small </a:t>
            </a:r>
            <a:r>
              <a:rPr sz="2800" spc="-5" dirty="0">
                <a:latin typeface="Carlito"/>
                <a:cs typeface="Carlito"/>
              </a:rPr>
              <a:t>additions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enough </a:t>
            </a:r>
            <a:r>
              <a:rPr sz="2800" spc="-20" dirty="0">
                <a:latin typeface="Carlito"/>
                <a:cs typeface="Carlito"/>
              </a:rPr>
              <a:t>to express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previous  </a:t>
            </a:r>
            <a:r>
              <a:rPr sz="2800" spc="-10" dirty="0">
                <a:latin typeface="Carlito"/>
                <a:cs typeface="Carlito"/>
              </a:rPr>
              <a:t>models: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fast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sharing</a:t>
            </a:r>
            <a:endParaRPr sz="24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general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DAGs</a:t>
            </a:r>
            <a:endParaRPr sz="2400" dirty="0">
              <a:latin typeface="Carlito"/>
              <a:cs typeface="Carlito"/>
            </a:endParaRPr>
          </a:p>
          <a:p>
            <a:pPr marL="241300" marR="409575" indent="-229235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This allows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approach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5" dirty="0">
                <a:latin typeface="Carlito"/>
                <a:cs typeface="Carlito"/>
              </a:rPr>
              <a:t>more efﬁcient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engine,  and much </a:t>
            </a:r>
            <a:r>
              <a:rPr sz="2800" spc="-10" dirty="0">
                <a:latin typeface="Carlito"/>
                <a:cs typeface="Carlito"/>
              </a:rPr>
              <a:t>simpler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end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users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2117</Words>
  <Application>Microsoft Office PowerPoint</Application>
  <PresentationFormat>Widescreen</PresentationFormat>
  <Paragraphs>293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Black</vt:lpstr>
      <vt:lpstr>Carlito</vt:lpstr>
      <vt:lpstr>Trebuchet MS</vt:lpstr>
      <vt:lpstr>Wingdings 3</vt:lpstr>
      <vt:lpstr>Facet</vt:lpstr>
      <vt:lpstr>Apache Spark  Fundamentals</vt:lpstr>
      <vt:lpstr>Apache Spark Fundamentals  Agenda</vt:lpstr>
      <vt:lpstr>Apache Hadoop</vt:lpstr>
      <vt:lpstr>An overview of Apache Hadoop</vt:lpstr>
      <vt:lpstr>Map Reduce</vt:lpstr>
      <vt:lpstr>Word Count</vt:lpstr>
      <vt:lpstr>MapReduce limitations</vt:lpstr>
      <vt:lpstr>Therefore, people built specialized  systems as workarounds…</vt:lpstr>
      <vt:lpstr>Spark</vt:lpstr>
      <vt:lpstr>Spark Overview</vt:lpstr>
      <vt:lpstr>Apache Spark Overview</vt:lpstr>
      <vt:lpstr>Advantages of Spark</vt:lpstr>
      <vt:lpstr>The petabyte sort record</vt:lpstr>
      <vt:lpstr>DAG</vt:lpstr>
      <vt:lpstr>Spark APIs</vt:lpstr>
      <vt:lpstr>Spark Libraries</vt:lpstr>
      <vt:lpstr>Spark Architecture</vt:lpstr>
      <vt:lpstr>Spark</vt:lpstr>
      <vt:lpstr>What is Spark Used For?</vt:lpstr>
      <vt:lpstr>Who Uses Spark?</vt:lpstr>
      <vt:lpstr>3 reasons to choose Spark</vt:lpstr>
      <vt:lpstr>Spark Execution Model</vt:lpstr>
      <vt:lpstr>Spark execution model</vt:lpstr>
      <vt:lpstr>Spark execution model</vt:lpstr>
      <vt:lpstr>Spark execution model</vt:lpstr>
      <vt:lpstr>Cluster Managers</vt:lpstr>
      <vt:lpstr>Basic Programming  Model</vt:lpstr>
      <vt:lpstr>Basic Programming Model</vt:lpstr>
      <vt:lpstr>RDDs</vt:lpstr>
      <vt:lpstr>RDDs</vt:lpstr>
      <vt:lpstr>RDDs</vt:lpstr>
      <vt:lpstr>Transformations</vt:lpstr>
      <vt:lpstr>Spark transformations</vt:lpstr>
      <vt:lpstr>Spark transformations</vt:lpstr>
      <vt:lpstr>Spark actions</vt:lpstr>
      <vt:lpstr>Spark actions</vt:lpstr>
      <vt:lpstr>RDD and cache</vt:lpstr>
      <vt:lpstr>Creating RDDs</vt:lpstr>
      <vt:lpstr>Install Spark</vt:lpstr>
      <vt:lpstr>Installing Spark</vt:lpstr>
      <vt:lpstr>For Cluster installations</vt:lpstr>
      <vt:lpstr>Scala</vt:lpstr>
      <vt:lpstr>Scala</vt:lpstr>
      <vt:lpstr>Wordcount in Java</vt:lpstr>
      <vt:lpstr>WordCount In Scala</vt:lpstr>
      <vt:lpstr>Scala Sampler  Syntax and Features</vt:lpstr>
      <vt:lpstr>Scala Notation</vt:lpstr>
      <vt:lpstr>First Example</vt:lpstr>
      <vt:lpstr>Spark Context</vt:lpstr>
      <vt:lpstr>Spark context</vt:lpstr>
      <vt:lpstr>Create RDD + Some basic  Actions</vt:lpstr>
      <vt:lpstr>Some Basic Transformations and  Actions</vt:lpstr>
      <vt:lpstr>Second Example</vt:lpstr>
      <vt:lpstr>Read A text File into an RDD</vt:lpstr>
      <vt:lpstr>Read A text File into an RDD</vt:lpstr>
      <vt:lpstr>Read A text File into an RDD</vt:lpstr>
      <vt:lpstr>Filter lines</vt:lpstr>
      <vt:lpstr>wordCount</vt:lpstr>
      <vt:lpstr>wordCount</vt:lpstr>
      <vt:lpstr>wordCount</vt:lpstr>
      <vt:lpstr>Running Spark  Examples</vt:lpstr>
      <vt:lpstr>Running Spark Examples</vt:lpstr>
      <vt:lpstr>Your Turn!</vt:lpstr>
      <vt:lpstr>Your Turn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 Fundamentals</dc:title>
  <dc:creator>Hariharan Lakshminarayanan</dc:creator>
  <cp:lastModifiedBy>Hariharan Lakshminarayanan</cp:lastModifiedBy>
  <cp:revision>6</cp:revision>
  <dcterms:created xsi:type="dcterms:W3CDTF">2020-09-21T19:02:38Z</dcterms:created>
  <dcterms:modified xsi:type="dcterms:W3CDTF">2020-09-21T21:01:00Z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2020-09-21T00:00:00Z</vt:filetime>
  </property>
</Properties>
</file>