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81" d="100"/>
          <a:sy n="81" d="100"/>
        </p:scale>
        <p:origin x="148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74191" y="462736"/>
            <a:ext cx="10456417" cy="2074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9800" y="4366386"/>
            <a:ext cx="11125200" cy="2738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0.png"/><Relationship Id="rId7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6585" y="3679901"/>
            <a:ext cx="669417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dirty="0"/>
              <a:t>Hadoop</a:t>
            </a:r>
            <a:r>
              <a:rPr sz="8000" spc="-70" dirty="0"/>
              <a:t> </a:t>
            </a:r>
            <a:r>
              <a:rPr sz="8000" dirty="0"/>
              <a:t>YARN</a:t>
            </a:r>
            <a:endParaRPr sz="8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291" cy="9753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95" y="7991652"/>
            <a:ext cx="12804140" cy="1062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80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6800" dirty="0">
                <a:solidFill>
                  <a:srgbClr val="FFFFFF"/>
                </a:solidFill>
              </a:rPr>
              <a:t>et </a:t>
            </a:r>
            <a:r>
              <a:rPr sz="68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800" dirty="0">
                <a:solidFill>
                  <a:srgbClr val="FFFFFF"/>
                </a:solidFill>
              </a:rPr>
              <a:t>nother </a:t>
            </a:r>
            <a:r>
              <a:rPr sz="6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800" dirty="0">
                <a:solidFill>
                  <a:srgbClr val="FFFFFF"/>
                </a:solidFill>
              </a:rPr>
              <a:t>esource</a:t>
            </a:r>
            <a:r>
              <a:rPr sz="6800" spc="-50" dirty="0">
                <a:solidFill>
                  <a:srgbClr val="FFFFFF"/>
                </a:solidFill>
              </a:rPr>
              <a:t> </a:t>
            </a:r>
            <a:r>
              <a:rPr sz="68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800" dirty="0">
                <a:solidFill>
                  <a:srgbClr val="FFFFFF"/>
                </a:solidFill>
              </a:rPr>
              <a:t>egotiator</a:t>
            </a:r>
            <a:endParaRPr sz="6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3842" y="6522542"/>
            <a:ext cx="9028430" cy="2367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5"/>
              </a:spcBef>
            </a:pPr>
            <a:r>
              <a:rPr sz="7650" spc="20" dirty="0">
                <a:latin typeface="Arial"/>
                <a:cs typeface="Arial"/>
              </a:rPr>
              <a:t>YARN </a:t>
            </a:r>
            <a:r>
              <a:rPr sz="7650" spc="15" dirty="0">
                <a:latin typeface="Arial"/>
                <a:cs typeface="Arial"/>
              </a:rPr>
              <a:t>takes</a:t>
            </a:r>
            <a:r>
              <a:rPr sz="7650" spc="-75" dirty="0">
                <a:latin typeface="Arial"/>
                <a:cs typeface="Arial"/>
              </a:rPr>
              <a:t> </a:t>
            </a:r>
            <a:r>
              <a:rPr sz="7650" spc="15" dirty="0">
                <a:latin typeface="Arial"/>
                <a:cs typeface="Arial"/>
              </a:rPr>
              <a:t>Hadoop  beyond</a:t>
            </a:r>
            <a:r>
              <a:rPr sz="7650" spc="-55" dirty="0">
                <a:latin typeface="Arial"/>
                <a:cs typeface="Arial"/>
              </a:rPr>
              <a:t> </a:t>
            </a:r>
            <a:r>
              <a:rPr sz="7650" spc="15" dirty="0">
                <a:latin typeface="Arial"/>
                <a:cs typeface="Arial"/>
              </a:rPr>
              <a:t>Map/Reduce</a:t>
            </a:r>
            <a:endParaRPr sz="76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70788"/>
            <a:ext cx="13004292" cy="4459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7079" y="3291585"/>
            <a:ext cx="2921000" cy="2073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00299"/>
              </a:lnSpc>
              <a:spcBef>
                <a:spcPts val="95"/>
              </a:spcBef>
            </a:pPr>
            <a:r>
              <a:rPr spc="10" dirty="0"/>
              <a:t>What </a:t>
            </a:r>
            <a:r>
              <a:rPr spc="5" dirty="0"/>
              <a:t>is  </a:t>
            </a:r>
            <a:r>
              <a:rPr spc="10" dirty="0"/>
              <a:t>an</a:t>
            </a:r>
            <a:r>
              <a:rPr spc="-95" dirty="0"/>
              <a:t> </a:t>
            </a:r>
            <a:r>
              <a:rPr spc="15" dirty="0"/>
              <a:t>OS?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32816" y="1639380"/>
            <a:ext cx="5297805" cy="6794500"/>
            <a:chOff x="432816" y="1639380"/>
            <a:chExt cx="5297805" cy="6794500"/>
          </a:xfrm>
        </p:grpSpPr>
        <p:sp>
          <p:nvSpPr>
            <p:cNvPr id="4" name="object 4"/>
            <p:cNvSpPr/>
            <p:nvPr/>
          </p:nvSpPr>
          <p:spPr>
            <a:xfrm>
              <a:off x="432816" y="1639380"/>
              <a:ext cx="5297424" cy="67944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1792" y="1702308"/>
              <a:ext cx="4851400" cy="6350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901" y="3232530"/>
            <a:ext cx="11125200" cy="2601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25730" algn="ctr">
              <a:lnSpc>
                <a:spcPct val="99800"/>
              </a:lnSpc>
              <a:spcBef>
                <a:spcPts val="105"/>
              </a:spcBef>
            </a:pPr>
            <a:r>
              <a:rPr sz="3600" spc="-5" dirty="0">
                <a:latin typeface="Arial"/>
                <a:cs typeface="Arial"/>
              </a:rPr>
              <a:t>“…the </a:t>
            </a:r>
            <a:r>
              <a:rPr sz="3600" dirty="0">
                <a:latin typeface="Arial"/>
                <a:cs typeface="Arial"/>
              </a:rPr>
              <a:t>function </a:t>
            </a:r>
            <a:r>
              <a:rPr sz="3600" spc="-5" dirty="0">
                <a:latin typeface="Arial"/>
                <a:cs typeface="Arial"/>
              </a:rPr>
              <a:t>of </a:t>
            </a:r>
            <a:r>
              <a:rPr sz="3600" spc="-10" dirty="0">
                <a:latin typeface="Arial"/>
                <a:cs typeface="Arial"/>
              </a:rPr>
              <a:t>the </a:t>
            </a:r>
            <a:r>
              <a:rPr sz="3600" spc="-5" dirty="0">
                <a:latin typeface="Arial"/>
                <a:cs typeface="Arial"/>
              </a:rPr>
              <a:t>operating </a:t>
            </a:r>
            <a:r>
              <a:rPr sz="3600" dirty="0">
                <a:latin typeface="Arial"/>
                <a:cs typeface="Arial"/>
              </a:rPr>
              <a:t>system </a:t>
            </a:r>
            <a:r>
              <a:rPr sz="3600" spc="-5" dirty="0">
                <a:latin typeface="Arial"/>
                <a:cs typeface="Arial"/>
              </a:rPr>
              <a:t>is </a:t>
            </a:r>
            <a:r>
              <a:rPr sz="3600" dirty="0">
                <a:latin typeface="Arial"/>
                <a:cs typeface="Arial"/>
              </a:rPr>
              <a:t>to </a:t>
            </a:r>
            <a:r>
              <a:rPr sz="3600" spc="-5" dirty="0">
                <a:latin typeface="Arial"/>
                <a:cs typeface="Arial"/>
              </a:rPr>
              <a:t>present 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spc="-5" dirty="0">
                <a:latin typeface="Arial"/>
                <a:cs typeface="Arial"/>
              </a:rPr>
              <a:t>user with </a:t>
            </a:r>
            <a:r>
              <a:rPr sz="3600" dirty="0">
                <a:latin typeface="Arial"/>
                <a:cs typeface="Arial"/>
              </a:rPr>
              <a:t>the equivalent of </a:t>
            </a:r>
            <a:r>
              <a:rPr sz="3600" spc="-5" dirty="0">
                <a:latin typeface="Arial"/>
                <a:cs typeface="Arial"/>
              </a:rPr>
              <a:t>an extended </a:t>
            </a:r>
            <a:r>
              <a:rPr sz="3600" dirty="0">
                <a:latin typeface="Arial"/>
                <a:cs typeface="Arial"/>
              </a:rPr>
              <a:t>machine</a:t>
            </a:r>
            <a:r>
              <a:rPr sz="3600" spc="-5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or  </a:t>
            </a:r>
            <a:r>
              <a:rPr sz="6100" b="1" spc="-5" dirty="0">
                <a:latin typeface="Arial"/>
                <a:cs typeface="Arial"/>
              </a:rPr>
              <a:t>virtual machine </a:t>
            </a:r>
            <a:r>
              <a:rPr sz="3600" dirty="0">
                <a:latin typeface="Arial"/>
                <a:cs typeface="Arial"/>
              </a:rPr>
              <a:t>that </a:t>
            </a:r>
            <a:r>
              <a:rPr sz="3600" spc="-5" dirty="0">
                <a:latin typeface="Arial"/>
                <a:cs typeface="Arial"/>
              </a:rPr>
              <a:t>is easier </a:t>
            </a:r>
            <a:r>
              <a:rPr sz="3600" dirty="0">
                <a:latin typeface="Arial"/>
                <a:cs typeface="Arial"/>
              </a:rPr>
              <a:t>to </a:t>
            </a:r>
            <a:r>
              <a:rPr sz="3600" spc="-5" dirty="0">
                <a:latin typeface="Arial"/>
                <a:cs typeface="Arial"/>
              </a:rPr>
              <a:t>program  </a:t>
            </a:r>
            <a:r>
              <a:rPr sz="3600" dirty="0">
                <a:latin typeface="Arial"/>
                <a:cs typeface="Arial"/>
              </a:rPr>
              <a:t>that </a:t>
            </a:r>
            <a:r>
              <a:rPr sz="3600" spc="-10" dirty="0">
                <a:latin typeface="Arial"/>
                <a:cs typeface="Arial"/>
              </a:rPr>
              <a:t>the </a:t>
            </a:r>
            <a:r>
              <a:rPr sz="3600" spc="-5" dirty="0">
                <a:latin typeface="Arial"/>
                <a:cs typeface="Arial"/>
              </a:rPr>
              <a:t>underlying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hardware”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1247" y="2454402"/>
            <a:ext cx="10083800" cy="3683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943100">
              <a:lnSpc>
                <a:spcPct val="99800"/>
              </a:lnSpc>
              <a:spcBef>
                <a:spcPts val="105"/>
              </a:spcBef>
            </a:pPr>
            <a:r>
              <a:rPr sz="3600" spc="-5" dirty="0">
                <a:latin typeface="Arial"/>
                <a:cs typeface="Arial"/>
              </a:rPr>
              <a:t>“…The </a:t>
            </a:r>
            <a:r>
              <a:rPr sz="3600" dirty="0">
                <a:latin typeface="Arial"/>
                <a:cs typeface="Arial"/>
              </a:rPr>
              <a:t>Operating </a:t>
            </a:r>
            <a:r>
              <a:rPr sz="3600" spc="-5" dirty="0">
                <a:latin typeface="Arial"/>
                <a:cs typeface="Arial"/>
              </a:rPr>
              <a:t>System as </a:t>
            </a:r>
            <a:r>
              <a:rPr sz="3600" dirty="0">
                <a:latin typeface="Arial"/>
                <a:cs typeface="Arial"/>
              </a:rPr>
              <a:t>a  </a:t>
            </a:r>
            <a:r>
              <a:rPr sz="6000" b="1" spc="-5" dirty="0">
                <a:latin typeface="Arial"/>
                <a:cs typeface="Arial"/>
              </a:rPr>
              <a:t>Resource </a:t>
            </a:r>
            <a:r>
              <a:rPr sz="6000" b="1" dirty="0">
                <a:latin typeface="Arial"/>
                <a:cs typeface="Arial"/>
              </a:rPr>
              <a:t>Manager</a:t>
            </a:r>
            <a:r>
              <a:rPr sz="3600" dirty="0">
                <a:latin typeface="Arial"/>
                <a:cs typeface="Arial"/>
              </a:rPr>
              <a:t>… the </a:t>
            </a:r>
            <a:r>
              <a:rPr sz="3600" spc="-5" dirty="0">
                <a:latin typeface="Arial"/>
                <a:cs typeface="Arial"/>
              </a:rPr>
              <a:t>job of </a:t>
            </a:r>
            <a:r>
              <a:rPr sz="3600" dirty="0">
                <a:latin typeface="Arial"/>
                <a:cs typeface="Arial"/>
              </a:rPr>
              <a:t>the  operating system is to provide </a:t>
            </a:r>
            <a:r>
              <a:rPr sz="3600" spc="-5" dirty="0">
                <a:latin typeface="Arial"/>
                <a:cs typeface="Arial"/>
              </a:rPr>
              <a:t>for </a:t>
            </a:r>
            <a:r>
              <a:rPr sz="3600" dirty="0">
                <a:latin typeface="Arial"/>
                <a:cs typeface="Arial"/>
              </a:rPr>
              <a:t>an orderly and  controlled allocation of the processors,</a:t>
            </a:r>
            <a:r>
              <a:rPr sz="3600" spc="-15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memories,</a:t>
            </a:r>
            <a:endParaRPr sz="3600">
              <a:latin typeface="Arial"/>
              <a:cs typeface="Arial"/>
            </a:endParaRPr>
          </a:p>
          <a:p>
            <a:pPr marL="3010535" marR="576580" indent="-242697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and/or </a:t>
            </a:r>
            <a:r>
              <a:rPr sz="3600" dirty="0">
                <a:latin typeface="Arial"/>
                <a:cs typeface="Arial"/>
              </a:rPr>
              <a:t>devices </a:t>
            </a:r>
            <a:r>
              <a:rPr sz="3600" spc="-5" dirty="0">
                <a:latin typeface="Arial"/>
                <a:cs typeface="Arial"/>
              </a:rPr>
              <a:t>among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spc="-5" dirty="0">
                <a:latin typeface="Arial"/>
                <a:cs typeface="Arial"/>
              </a:rPr>
              <a:t>various programs  </a:t>
            </a:r>
            <a:r>
              <a:rPr sz="3600" dirty="0">
                <a:latin typeface="Arial"/>
                <a:cs typeface="Arial"/>
              </a:rPr>
              <a:t>competing for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them”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290" cy="9753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16682" y="2645486"/>
            <a:ext cx="7433309" cy="342836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065" marR="5080" indent="-259715" algn="ctr">
              <a:lnSpc>
                <a:spcPts val="8930"/>
              </a:lnSpc>
              <a:spcBef>
                <a:spcPts val="395"/>
              </a:spcBef>
              <a:tabLst>
                <a:tab pos="1062990" algn="l"/>
              </a:tabLst>
            </a:pPr>
            <a:r>
              <a:rPr sz="7450" spc="-5" dirty="0">
                <a:solidFill>
                  <a:srgbClr val="FFFFFF"/>
                </a:solidFill>
              </a:rPr>
              <a:t>With </a:t>
            </a:r>
            <a:r>
              <a:rPr sz="7450" spc="-10" dirty="0">
                <a:solidFill>
                  <a:srgbClr val="FFFFFF"/>
                </a:solidFill>
              </a:rPr>
              <a:t>YARN  Hadoop</a:t>
            </a:r>
            <a:r>
              <a:rPr sz="7450" spc="-45" dirty="0">
                <a:solidFill>
                  <a:srgbClr val="FFFFFF"/>
                </a:solidFill>
              </a:rPr>
              <a:t> </a:t>
            </a:r>
            <a:r>
              <a:rPr sz="7450" spc="-10" dirty="0">
                <a:solidFill>
                  <a:srgbClr val="FFFFFF"/>
                </a:solidFill>
              </a:rPr>
              <a:t>becomes  a	</a:t>
            </a:r>
            <a:r>
              <a:rPr sz="7450" spc="-5" dirty="0">
                <a:solidFill>
                  <a:srgbClr val="FFFFFF"/>
                </a:solidFill>
              </a:rPr>
              <a:t>distributed</a:t>
            </a:r>
            <a:r>
              <a:rPr sz="7450" spc="-60" dirty="0">
                <a:solidFill>
                  <a:srgbClr val="FFFFFF"/>
                </a:solidFill>
              </a:rPr>
              <a:t> </a:t>
            </a:r>
            <a:r>
              <a:rPr sz="7450" spc="-25" dirty="0">
                <a:solidFill>
                  <a:srgbClr val="FFFFFF"/>
                </a:solidFill>
              </a:rPr>
              <a:t>OS</a:t>
            </a:r>
            <a:endParaRPr sz="74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823" y="812673"/>
            <a:ext cx="11324590" cy="246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100"/>
              </a:spcBef>
            </a:pPr>
            <a:r>
              <a:rPr sz="8000" dirty="0"/>
              <a:t>The </a:t>
            </a:r>
            <a:r>
              <a:rPr sz="8000" b="1" dirty="0">
                <a:latin typeface="Arial"/>
                <a:cs typeface="Arial"/>
              </a:rPr>
              <a:t>Resource</a:t>
            </a:r>
            <a:r>
              <a:rPr sz="8000" b="1" spc="-70" dirty="0">
                <a:latin typeface="Arial"/>
                <a:cs typeface="Arial"/>
              </a:rPr>
              <a:t> </a:t>
            </a:r>
            <a:r>
              <a:rPr sz="8000" b="1" dirty="0">
                <a:latin typeface="Arial"/>
                <a:cs typeface="Arial"/>
              </a:rPr>
              <a:t>Manager</a:t>
            </a:r>
            <a:endParaRPr sz="8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8000" dirty="0"/>
              <a:t>is essentially a</a:t>
            </a:r>
            <a:r>
              <a:rPr sz="8000" spc="-80" dirty="0"/>
              <a:t> </a:t>
            </a:r>
            <a:r>
              <a:rPr sz="8000" dirty="0"/>
              <a:t>scheduler</a:t>
            </a:r>
            <a:endParaRPr sz="8000"/>
          </a:p>
        </p:txBody>
      </p:sp>
      <p:sp>
        <p:nvSpPr>
          <p:cNvPr id="3" name="object 3"/>
          <p:cNvSpPr/>
          <p:nvPr/>
        </p:nvSpPr>
        <p:spPr>
          <a:xfrm>
            <a:off x="477510" y="3897591"/>
            <a:ext cx="10265934" cy="5523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205" y="917523"/>
            <a:ext cx="11318240" cy="22942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21105" marR="5080" indent="-1209040">
              <a:lnSpc>
                <a:spcPct val="100000"/>
              </a:lnSpc>
              <a:spcBef>
                <a:spcPts val="90"/>
              </a:spcBef>
            </a:pPr>
            <a:r>
              <a:rPr sz="7450" b="1" spc="-5" dirty="0">
                <a:latin typeface="Arial"/>
                <a:cs typeface="Arial"/>
              </a:rPr>
              <a:t>Containers </a:t>
            </a:r>
            <a:r>
              <a:rPr sz="7450" spc="-5" dirty="0"/>
              <a:t>are</a:t>
            </a:r>
            <a:r>
              <a:rPr sz="7450" spc="-85" dirty="0"/>
              <a:t> </a:t>
            </a:r>
            <a:r>
              <a:rPr sz="7450" spc="-5" dirty="0"/>
              <a:t>allocations  of physical</a:t>
            </a:r>
            <a:r>
              <a:rPr sz="7450" spc="-20" dirty="0"/>
              <a:t> </a:t>
            </a:r>
            <a:r>
              <a:rPr sz="7450" spc="-10" dirty="0"/>
              <a:t>resources</a:t>
            </a:r>
            <a:endParaRPr sz="74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2957" y="3891512"/>
            <a:ext cx="10270473" cy="55260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4921" y="418591"/>
            <a:ext cx="11323955" cy="3440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latin typeface="Arial"/>
                <a:cs typeface="Arial"/>
              </a:rPr>
              <a:t>Each app instance spawns</a:t>
            </a:r>
            <a:r>
              <a:rPr sz="5600" spc="-135" dirty="0">
                <a:latin typeface="Arial"/>
                <a:cs typeface="Arial"/>
              </a:rPr>
              <a:t> </a:t>
            </a:r>
            <a:r>
              <a:rPr sz="5600" dirty="0">
                <a:latin typeface="Arial"/>
                <a:cs typeface="Arial"/>
              </a:rPr>
              <a:t>an</a:t>
            </a:r>
            <a:endParaRPr sz="5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  <a:tabLst>
                <a:tab pos="7309484" algn="l"/>
              </a:tabLst>
            </a:pPr>
            <a:r>
              <a:rPr sz="5600" b="1" dirty="0">
                <a:latin typeface="Arial"/>
                <a:cs typeface="Arial"/>
              </a:rPr>
              <a:t>application</a:t>
            </a:r>
            <a:r>
              <a:rPr sz="5600" b="1" spc="-15" dirty="0">
                <a:latin typeface="Arial"/>
                <a:cs typeface="Arial"/>
              </a:rPr>
              <a:t> </a:t>
            </a:r>
            <a:r>
              <a:rPr sz="5600" b="1" dirty="0">
                <a:latin typeface="Arial"/>
                <a:cs typeface="Arial"/>
              </a:rPr>
              <a:t>manager	</a:t>
            </a:r>
            <a:r>
              <a:rPr sz="5600" dirty="0">
                <a:latin typeface="Arial"/>
                <a:cs typeface="Arial"/>
              </a:rPr>
              <a:t>(container</a:t>
            </a:r>
            <a:r>
              <a:rPr sz="5600" spc="-130" dirty="0">
                <a:latin typeface="Arial"/>
                <a:cs typeface="Arial"/>
              </a:rPr>
              <a:t> </a:t>
            </a:r>
            <a:r>
              <a:rPr sz="5600" dirty="0">
                <a:latin typeface="Arial"/>
                <a:cs typeface="Arial"/>
              </a:rPr>
              <a:t>0)</a:t>
            </a:r>
            <a:endParaRPr sz="5600">
              <a:latin typeface="Arial"/>
              <a:cs typeface="Arial"/>
            </a:endParaRPr>
          </a:p>
          <a:p>
            <a:pPr marL="722630" marR="717550" algn="ctr">
              <a:lnSpc>
                <a:spcPct val="100000"/>
              </a:lnSpc>
            </a:pPr>
            <a:r>
              <a:rPr sz="5600" dirty="0">
                <a:latin typeface="Arial"/>
                <a:cs typeface="Arial"/>
              </a:rPr>
              <a:t>- to negotiate resource and</a:t>
            </a:r>
            <a:r>
              <a:rPr sz="5600" spc="-190" dirty="0">
                <a:latin typeface="Arial"/>
                <a:cs typeface="Arial"/>
              </a:rPr>
              <a:t> </a:t>
            </a:r>
            <a:r>
              <a:rPr sz="5600" dirty="0">
                <a:latin typeface="Arial"/>
                <a:cs typeface="Arial"/>
              </a:rPr>
              <a:t>and  monitor app progress</a:t>
            </a:r>
            <a:r>
              <a:rPr sz="5600" spc="-125" dirty="0">
                <a:latin typeface="Arial"/>
                <a:cs typeface="Arial"/>
              </a:rPr>
              <a:t> </a:t>
            </a:r>
            <a:r>
              <a:rPr sz="5600" dirty="0">
                <a:latin typeface="Arial"/>
                <a:cs typeface="Arial"/>
              </a:rPr>
              <a:t>(tasks)</a:t>
            </a:r>
            <a:endParaRPr sz="5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2957" y="3891512"/>
            <a:ext cx="10270473" cy="55260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495" y="333578"/>
            <a:ext cx="10480040" cy="342836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 algn="ctr">
              <a:lnSpc>
                <a:spcPts val="8930"/>
              </a:lnSpc>
              <a:spcBef>
                <a:spcPts val="395"/>
              </a:spcBef>
            </a:pPr>
            <a:r>
              <a:rPr sz="7450" b="1" spc="-10" dirty="0">
                <a:latin typeface="Arial"/>
                <a:cs typeface="Arial"/>
              </a:rPr>
              <a:t>Node </a:t>
            </a:r>
            <a:r>
              <a:rPr sz="7450" b="1" spc="-5" dirty="0">
                <a:latin typeface="Arial"/>
                <a:cs typeface="Arial"/>
              </a:rPr>
              <a:t>manager</a:t>
            </a:r>
            <a:r>
              <a:rPr sz="7450" spc="-5" dirty="0"/>
              <a:t>s</a:t>
            </a:r>
            <a:r>
              <a:rPr sz="7450" spc="-60" dirty="0"/>
              <a:t> </a:t>
            </a:r>
            <a:r>
              <a:rPr sz="7450" spc="-5" dirty="0"/>
              <a:t>monitor  nodes </a:t>
            </a:r>
            <a:r>
              <a:rPr sz="7450" spc="-10" dirty="0"/>
              <a:t>and manage  containers</a:t>
            </a:r>
            <a:r>
              <a:rPr sz="7450" spc="-15" dirty="0"/>
              <a:t> </a:t>
            </a:r>
            <a:r>
              <a:rPr sz="7450" spc="-5" dirty="0"/>
              <a:t>lifecycle</a:t>
            </a:r>
            <a:endParaRPr sz="74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2938" y="3891495"/>
            <a:ext cx="10265934" cy="5523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09875" marR="5080" indent="-1776095">
              <a:lnSpc>
                <a:spcPct val="100299"/>
              </a:lnSpc>
              <a:spcBef>
                <a:spcPts val="95"/>
              </a:spcBef>
            </a:pPr>
            <a:r>
              <a:rPr dirty="0"/>
              <a:t>let’s </a:t>
            </a:r>
            <a:r>
              <a:rPr spc="5" dirty="0"/>
              <a:t>start </a:t>
            </a:r>
            <a:r>
              <a:rPr spc="-5" dirty="0"/>
              <a:t>by </a:t>
            </a:r>
            <a:r>
              <a:rPr dirty="0"/>
              <a:t>reviewing  </a:t>
            </a:r>
            <a:r>
              <a:rPr spc="5" dirty="0"/>
              <a:t>Map/Reduce</a:t>
            </a:r>
          </a:p>
        </p:txBody>
      </p:sp>
      <p:sp>
        <p:nvSpPr>
          <p:cNvPr id="3" name="object 3"/>
          <p:cNvSpPr/>
          <p:nvPr/>
        </p:nvSpPr>
        <p:spPr>
          <a:xfrm>
            <a:off x="4044086" y="3595420"/>
            <a:ext cx="5650585" cy="4281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658" y="3417218"/>
            <a:ext cx="9068435" cy="2101850"/>
          </a:xfrm>
          <a:prstGeom prst="rect">
            <a:avLst/>
          </a:prstGeom>
        </p:spPr>
        <p:txBody>
          <a:bodyPr vert="horz" wrap="square" lIns="0" tIns="276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75"/>
              </a:spcBef>
            </a:pPr>
            <a:r>
              <a:rPr sz="8000" dirty="0"/>
              <a:t>Application</a:t>
            </a:r>
            <a:r>
              <a:rPr sz="8000" spc="-60" dirty="0"/>
              <a:t> </a:t>
            </a:r>
            <a:r>
              <a:rPr sz="8000" dirty="0"/>
              <a:t>Initiation</a:t>
            </a:r>
            <a:endParaRPr sz="8000"/>
          </a:p>
          <a:p>
            <a:pPr marL="133350">
              <a:lnSpc>
                <a:spcPct val="100000"/>
              </a:lnSpc>
              <a:spcBef>
                <a:spcPts val="830"/>
              </a:spcBef>
            </a:pPr>
            <a:r>
              <a:rPr sz="3200" spc="-5" dirty="0"/>
              <a:t>(or “how </a:t>
            </a:r>
            <a:r>
              <a:rPr sz="3200" dirty="0"/>
              <a:t>to </a:t>
            </a:r>
            <a:r>
              <a:rPr sz="3200" spc="-5" dirty="0"/>
              <a:t>get </a:t>
            </a:r>
            <a:r>
              <a:rPr sz="3200" spc="-10" dirty="0"/>
              <a:t>an </a:t>
            </a:r>
            <a:r>
              <a:rPr sz="3200" dirty="0"/>
              <a:t>App </a:t>
            </a:r>
            <a:r>
              <a:rPr sz="3200" spc="-5" dirty="0"/>
              <a:t>running </a:t>
            </a:r>
            <a:r>
              <a:rPr sz="3200" spc="-10" dirty="0"/>
              <a:t>in 11 </a:t>
            </a:r>
            <a:r>
              <a:rPr sz="3200" spc="-5" dirty="0"/>
              <a:t>easy</a:t>
            </a:r>
            <a:r>
              <a:rPr sz="3200" spc="-60" dirty="0"/>
              <a:t> </a:t>
            </a:r>
            <a:r>
              <a:rPr sz="3200" dirty="0"/>
              <a:t>steps”)</a:t>
            </a:r>
            <a:endParaRPr sz="3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012" y="7626502"/>
            <a:ext cx="107988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latin typeface="Arial"/>
                <a:cs typeface="Arial"/>
              </a:rPr>
              <a:t>1. Client submits a</a:t>
            </a:r>
            <a:r>
              <a:rPr sz="7200" spc="-125" dirty="0">
                <a:latin typeface="Arial"/>
                <a:cs typeface="Arial"/>
              </a:rPr>
              <a:t> </a:t>
            </a:r>
            <a:r>
              <a:rPr sz="7200" dirty="0">
                <a:latin typeface="Arial"/>
                <a:cs typeface="Arial"/>
              </a:rPr>
              <a:t>job/app</a:t>
            </a:r>
            <a:endParaRPr sz="7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8907" y="38057"/>
            <a:ext cx="12519660" cy="6736715"/>
            <a:chOff x="248907" y="38057"/>
            <a:chExt cx="12519660" cy="6736715"/>
          </a:xfrm>
        </p:grpSpPr>
        <p:sp>
          <p:nvSpPr>
            <p:cNvPr id="4" name="object 4"/>
            <p:cNvSpPr/>
            <p:nvPr/>
          </p:nvSpPr>
          <p:spPr>
            <a:xfrm>
              <a:off x="248907" y="38057"/>
              <a:ext cx="12519173" cy="67361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7764" y="4724399"/>
              <a:ext cx="12058015" cy="1504315"/>
            </a:xfrm>
            <a:custGeom>
              <a:avLst/>
              <a:gdLst/>
              <a:ahLst/>
              <a:cxnLst/>
              <a:rect l="l" t="t" r="r" b="b"/>
              <a:pathLst>
                <a:path w="12058015" h="1504314">
                  <a:moveTo>
                    <a:pt x="3540252" y="109728"/>
                  </a:moveTo>
                  <a:lnTo>
                    <a:pt x="0" y="109728"/>
                  </a:lnTo>
                  <a:lnTo>
                    <a:pt x="0" y="1496568"/>
                  </a:lnTo>
                  <a:lnTo>
                    <a:pt x="3540252" y="1496568"/>
                  </a:lnTo>
                  <a:lnTo>
                    <a:pt x="3540252" y="109728"/>
                  </a:lnTo>
                  <a:close/>
                </a:path>
                <a:path w="12058015" h="1504314">
                  <a:moveTo>
                    <a:pt x="7799832" y="0"/>
                  </a:moveTo>
                  <a:lnTo>
                    <a:pt x="4259580" y="0"/>
                  </a:lnTo>
                  <a:lnTo>
                    <a:pt x="4259580" y="1504188"/>
                  </a:lnTo>
                  <a:lnTo>
                    <a:pt x="7799832" y="1504188"/>
                  </a:lnTo>
                  <a:lnTo>
                    <a:pt x="7799832" y="0"/>
                  </a:lnTo>
                  <a:close/>
                </a:path>
                <a:path w="12058015" h="1504314">
                  <a:moveTo>
                    <a:pt x="12057888" y="109728"/>
                  </a:moveTo>
                  <a:lnTo>
                    <a:pt x="8517636" y="109728"/>
                  </a:lnTo>
                  <a:lnTo>
                    <a:pt x="8517636" y="1496568"/>
                  </a:lnTo>
                  <a:lnTo>
                    <a:pt x="12057888" y="1496568"/>
                  </a:lnTo>
                  <a:lnTo>
                    <a:pt x="12057888" y="1097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468" y="7152588"/>
            <a:ext cx="10362565" cy="2074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8365" marR="5080" indent="-876300">
              <a:lnSpc>
                <a:spcPct val="100299"/>
              </a:lnSpc>
              <a:spcBef>
                <a:spcPts val="95"/>
              </a:spcBef>
            </a:pPr>
            <a:r>
              <a:rPr sz="6700" spc="5" dirty="0">
                <a:latin typeface="Arial"/>
                <a:cs typeface="Arial"/>
              </a:rPr>
              <a:t>2. Resource Manager</a:t>
            </a:r>
            <a:r>
              <a:rPr sz="6700" spc="-30" dirty="0">
                <a:latin typeface="Arial"/>
                <a:cs typeface="Arial"/>
              </a:rPr>
              <a:t> </a:t>
            </a:r>
            <a:r>
              <a:rPr sz="6700" spc="10" dirty="0">
                <a:latin typeface="Arial"/>
                <a:cs typeface="Arial"/>
              </a:rPr>
              <a:t>(RM)  </a:t>
            </a:r>
            <a:r>
              <a:rPr sz="6700" spc="5" dirty="0">
                <a:latin typeface="Arial"/>
                <a:cs typeface="Arial"/>
              </a:rPr>
              <a:t>provides Application</a:t>
            </a:r>
            <a:r>
              <a:rPr sz="6700" spc="-15" dirty="0">
                <a:latin typeface="Arial"/>
                <a:cs typeface="Arial"/>
              </a:rPr>
              <a:t> </a:t>
            </a:r>
            <a:r>
              <a:rPr sz="6700" spc="5" dirty="0">
                <a:latin typeface="Arial"/>
                <a:cs typeface="Arial"/>
              </a:rPr>
              <a:t>Id</a:t>
            </a:r>
            <a:endParaRPr sz="6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8907" y="38057"/>
            <a:ext cx="12519173" cy="6736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0960" y="7376617"/>
            <a:ext cx="10869295" cy="16389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9725">
              <a:lnSpc>
                <a:spcPct val="100000"/>
              </a:lnSpc>
              <a:spcBef>
                <a:spcPts val="90"/>
              </a:spcBef>
            </a:pPr>
            <a:r>
              <a:rPr sz="7150" spc="-5" dirty="0">
                <a:latin typeface="Arial"/>
                <a:cs typeface="Arial"/>
              </a:rPr>
              <a:t>3. Client provides</a:t>
            </a:r>
            <a:r>
              <a:rPr sz="7150" spc="-10" dirty="0">
                <a:latin typeface="Arial"/>
                <a:cs typeface="Arial"/>
              </a:rPr>
              <a:t> </a:t>
            </a:r>
            <a:r>
              <a:rPr sz="7150" spc="-5" dirty="0">
                <a:latin typeface="Arial"/>
                <a:cs typeface="Arial"/>
              </a:rPr>
              <a:t>context</a:t>
            </a:r>
            <a:endParaRPr sz="7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50" spc="5" dirty="0">
                <a:latin typeface="Arial"/>
                <a:cs typeface="Arial"/>
              </a:rPr>
              <a:t>(queue, </a:t>
            </a:r>
            <a:r>
              <a:rPr sz="3350" dirty="0">
                <a:latin typeface="Arial"/>
                <a:cs typeface="Arial"/>
              </a:rPr>
              <a:t>resource requirements, files, </a:t>
            </a:r>
            <a:r>
              <a:rPr sz="3350" spc="5" dirty="0">
                <a:latin typeface="Arial"/>
                <a:cs typeface="Arial"/>
              </a:rPr>
              <a:t>security tokens</a:t>
            </a:r>
            <a:r>
              <a:rPr sz="3350" spc="-140" dirty="0">
                <a:latin typeface="Arial"/>
                <a:cs typeface="Arial"/>
              </a:rPr>
              <a:t> </a:t>
            </a:r>
            <a:r>
              <a:rPr sz="3350" dirty="0">
                <a:latin typeface="Arial"/>
                <a:cs typeface="Arial"/>
              </a:rPr>
              <a:t>etc.)</a:t>
            </a:r>
            <a:endParaRPr sz="33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8907" y="38057"/>
            <a:ext cx="12519660" cy="6736715"/>
            <a:chOff x="248907" y="38057"/>
            <a:chExt cx="12519660" cy="6736715"/>
          </a:xfrm>
        </p:grpSpPr>
        <p:sp>
          <p:nvSpPr>
            <p:cNvPr id="4" name="object 4"/>
            <p:cNvSpPr/>
            <p:nvPr/>
          </p:nvSpPr>
          <p:spPr>
            <a:xfrm>
              <a:off x="248907" y="38057"/>
              <a:ext cx="12519173" cy="67361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7764" y="4724399"/>
              <a:ext cx="12058015" cy="1504315"/>
            </a:xfrm>
            <a:custGeom>
              <a:avLst/>
              <a:gdLst/>
              <a:ahLst/>
              <a:cxnLst/>
              <a:rect l="l" t="t" r="r" b="b"/>
              <a:pathLst>
                <a:path w="12058015" h="1504314">
                  <a:moveTo>
                    <a:pt x="3540252" y="109728"/>
                  </a:moveTo>
                  <a:lnTo>
                    <a:pt x="0" y="109728"/>
                  </a:lnTo>
                  <a:lnTo>
                    <a:pt x="0" y="1496568"/>
                  </a:lnTo>
                  <a:lnTo>
                    <a:pt x="3540252" y="1496568"/>
                  </a:lnTo>
                  <a:lnTo>
                    <a:pt x="3540252" y="109728"/>
                  </a:lnTo>
                  <a:close/>
                </a:path>
                <a:path w="12058015" h="1504314">
                  <a:moveTo>
                    <a:pt x="7799832" y="0"/>
                  </a:moveTo>
                  <a:lnTo>
                    <a:pt x="4259580" y="0"/>
                  </a:lnTo>
                  <a:lnTo>
                    <a:pt x="4259580" y="1504188"/>
                  </a:lnTo>
                  <a:lnTo>
                    <a:pt x="7799832" y="1504188"/>
                  </a:lnTo>
                  <a:lnTo>
                    <a:pt x="7799832" y="0"/>
                  </a:lnTo>
                  <a:close/>
                </a:path>
                <a:path w="12058015" h="1504314">
                  <a:moveTo>
                    <a:pt x="12057888" y="109728"/>
                  </a:moveTo>
                  <a:lnTo>
                    <a:pt x="8517636" y="109728"/>
                  </a:lnTo>
                  <a:lnTo>
                    <a:pt x="8517636" y="1496568"/>
                  </a:lnTo>
                  <a:lnTo>
                    <a:pt x="12057888" y="1496568"/>
                  </a:lnTo>
                  <a:lnTo>
                    <a:pt x="12057888" y="1097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468" y="7152588"/>
            <a:ext cx="11122660" cy="2074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8180" marR="5080" indent="-666115">
              <a:lnSpc>
                <a:spcPct val="100299"/>
              </a:lnSpc>
              <a:spcBef>
                <a:spcPts val="95"/>
              </a:spcBef>
            </a:pPr>
            <a:r>
              <a:rPr sz="6700" spc="5" dirty="0">
                <a:latin typeface="Arial"/>
                <a:cs typeface="Arial"/>
              </a:rPr>
              <a:t>4. </a:t>
            </a:r>
            <a:r>
              <a:rPr sz="6700" spc="15" dirty="0">
                <a:latin typeface="Arial"/>
                <a:cs typeface="Arial"/>
              </a:rPr>
              <a:t>RM </a:t>
            </a:r>
            <a:r>
              <a:rPr sz="6700" spc="10" dirty="0">
                <a:latin typeface="Arial"/>
                <a:cs typeface="Arial"/>
              </a:rPr>
              <a:t>asks Node </a:t>
            </a:r>
            <a:r>
              <a:rPr sz="6700" spc="5" dirty="0">
                <a:latin typeface="Arial"/>
                <a:cs typeface="Arial"/>
              </a:rPr>
              <a:t>Manager</a:t>
            </a:r>
            <a:r>
              <a:rPr sz="6700" spc="-85" dirty="0">
                <a:latin typeface="Arial"/>
                <a:cs typeface="Arial"/>
              </a:rPr>
              <a:t> </a:t>
            </a:r>
            <a:r>
              <a:rPr sz="6700" spc="5" dirty="0">
                <a:latin typeface="Arial"/>
                <a:cs typeface="Arial"/>
              </a:rPr>
              <a:t>to  launch Application</a:t>
            </a:r>
            <a:r>
              <a:rPr sz="6700" spc="-40" dirty="0">
                <a:latin typeface="Arial"/>
                <a:cs typeface="Arial"/>
              </a:rPr>
              <a:t> </a:t>
            </a:r>
            <a:r>
              <a:rPr sz="6700" spc="10" dirty="0">
                <a:latin typeface="Arial"/>
                <a:cs typeface="Arial"/>
              </a:rPr>
              <a:t>Master</a:t>
            </a:r>
            <a:endParaRPr sz="67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8907" y="38057"/>
            <a:ext cx="12519660" cy="6736715"/>
            <a:chOff x="248907" y="38057"/>
            <a:chExt cx="12519660" cy="6736715"/>
          </a:xfrm>
        </p:grpSpPr>
        <p:sp>
          <p:nvSpPr>
            <p:cNvPr id="4" name="object 4"/>
            <p:cNvSpPr/>
            <p:nvPr/>
          </p:nvSpPr>
          <p:spPr>
            <a:xfrm>
              <a:off x="248907" y="38057"/>
              <a:ext cx="12519173" cy="67361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7764" y="4724399"/>
              <a:ext cx="12058015" cy="1504315"/>
            </a:xfrm>
            <a:custGeom>
              <a:avLst/>
              <a:gdLst/>
              <a:ahLst/>
              <a:cxnLst/>
              <a:rect l="l" t="t" r="r" b="b"/>
              <a:pathLst>
                <a:path w="12058015" h="1504314">
                  <a:moveTo>
                    <a:pt x="3540252" y="109728"/>
                  </a:moveTo>
                  <a:lnTo>
                    <a:pt x="0" y="109728"/>
                  </a:lnTo>
                  <a:lnTo>
                    <a:pt x="0" y="1496568"/>
                  </a:lnTo>
                  <a:lnTo>
                    <a:pt x="3540252" y="1496568"/>
                  </a:lnTo>
                  <a:lnTo>
                    <a:pt x="3540252" y="109728"/>
                  </a:lnTo>
                  <a:close/>
                </a:path>
                <a:path w="12058015" h="1504314">
                  <a:moveTo>
                    <a:pt x="7799832" y="0"/>
                  </a:moveTo>
                  <a:lnTo>
                    <a:pt x="4259580" y="0"/>
                  </a:lnTo>
                  <a:lnTo>
                    <a:pt x="4259580" y="1504188"/>
                  </a:lnTo>
                  <a:lnTo>
                    <a:pt x="7799832" y="1504188"/>
                  </a:lnTo>
                  <a:lnTo>
                    <a:pt x="7799832" y="0"/>
                  </a:lnTo>
                  <a:close/>
                </a:path>
                <a:path w="12058015" h="1504314">
                  <a:moveTo>
                    <a:pt x="12057888" y="109728"/>
                  </a:moveTo>
                  <a:lnTo>
                    <a:pt x="8517636" y="109728"/>
                  </a:lnTo>
                  <a:lnTo>
                    <a:pt x="8517636" y="1496568"/>
                  </a:lnTo>
                  <a:lnTo>
                    <a:pt x="12057888" y="1496568"/>
                  </a:lnTo>
                  <a:lnTo>
                    <a:pt x="12057888" y="1097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2712" y="7152588"/>
            <a:ext cx="10267315" cy="2074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24965" marR="5080" indent="-1612900">
              <a:lnSpc>
                <a:spcPct val="100299"/>
              </a:lnSpc>
              <a:spcBef>
                <a:spcPts val="95"/>
              </a:spcBef>
            </a:pPr>
            <a:r>
              <a:rPr sz="6700" spc="5" dirty="0">
                <a:latin typeface="Arial"/>
                <a:cs typeface="Arial"/>
              </a:rPr>
              <a:t>5. Node Manager</a:t>
            </a:r>
            <a:r>
              <a:rPr sz="6700" spc="-45" dirty="0">
                <a:latin typeface="Arial"/>
                <a:cs typeface="Arial"/>
              </a:rPr>
              <a:t> </a:t>
            </a:r>
            <a:r>
              <a:rPr sz="6700" spc="5" dirty="0">
                <a:latin typeface="Arial"/>
                <a:cs typeface="Arial"/>
              </a:rPr>
              <a:t>launches  Application</a:t>
            </a:r>
            <a:r>
              <a:rPr sz="6700" spc="-25" dirty="0">
                <a:latin typeface="Arial"/>
                <a:cs typeface="Arial"/>
              </a:rPr>
              <a:t> </a:t>
            </a:r>
            <a:r>
              <a:rPr sz="6700" spc="10" dirty="0">
                <a:latin typeface="Arial"/>
                <a:cs typeface="Arial"/>
              </a:rPr>
              <a:t>Master</a:t>
            </a:r>
            <a:endParaRPr sz="67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8907" y="38057"/>
            <a:ext cx="12519660" cy="6736715"/>
            <a:chOff x="248907" y="38057"/>
            <a:chExt cx="12519660" cy="6736715"/>
          </a:xfrm>
        </p:grpSpPr>
        <p:sp>
          <p:nvSpPr>
            <p:cNvPr id="4" name="object 4"/>
            <p:cNvSpPr/>
            <p:nvPr/>
          </p:nvSpPr>
          <p:spPr>
            <a:xfrm>
              <a:off x="248907" y="38057"/>
              <a:ext cx="12519173" cy="67361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62556" y="4724399"/>
              <a:ext cx="10293350" cy="1504315"/>
            </a:xfrm>
            <a:custGeom>
              <a:avLst/>
              <a:gdLst/>
              <a:ahLst/>
              <a:cxnLst/>
              <a:rect l="l" t="t" r="r" b="b"/>
              <a:pathLst>
                <a:path w="10293350" h="1504314">
                  <a:moveTo>
                    <a:pt x="1775460" y="109728"/>
                  </a:moveTo>
                  <a:lnTo>
                    <a:pt x="0" y="109728"/>
                  </a:lnTo>
                  <a:lnTo>
                    <a:pt x="0" y="1496568"/>
                  </a:lnTo>
                  <a:lnTo>
                    <a:pt x="1775460" y="1496568"/>
                  </a:lnTo>
                  <a:lnTo>
                    <a:pt x="1775460" y="109728"/>
                  </a:lnTo>
                  <a:close/>
                </a:path>
                <a:path w="10293350" h="1504314">
                  <a:moveTo>
                    <a:pt x="6035040" y="0"/>
                  </a:moveTo>
                  <a:lnTo>
                    <a:pt x="2494788" y="0"/>
                  </a:lnTo>
                  <a:lnTo>
                    <a:pt x="2494788" y="1504188"/>
                  </a:lnTo>
                  <a:lnTo>
                    <a:pt x="6035040" y="1504188"/>
                  </a:lnTo>
                  <a:lnTo>
                    <a:pt x="6035040" y="0"/>
                  </a:lnTo>
                  <a:close/>
                </a:path>
                <a:path w="10293350" h="1504314">
                  <a:moveTo>
                    <a:pt x="10293096" y="109728"/>
                  </a:moveTo>
                  <a:lnTo>
                    <a:pt x="6752844" y="109728"/>
                  </a:lnTo>
                  <a:lnTo>
                    <a:pt x="6752844" y="1496568"/>
                  </a:lnTo>
                  <a:lnTo>
                    <a:pt x="10293096" y="1496568"/>
                  </a:lnTo>
                  <a:lnTo>
                    <a:pt x="10293096" y="1097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1089" y="7152588"/>
            <a:ext cx="7994650" cy="2074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1675" marR="5080" indent="-689610">
              <a:lnSpc>
                <a:spcPct val="100299"/>
              </a:lnSpc>
              <a:spcBef>
                <a:spcPts val="95"/>
              </a:spcBef>
            </a:pPr>
            <a:r>
              <a:rPr sz="6700" spc="5" dirty="0">
                <a:latin typeface="Arial"/>
                <a:cs typeface="Arial"/>
              </a:rPr>
              <a:t>6. Application</a:t>
            </a:r>
            <a:r>
              <a:rPr sz="6700" spc="-60" dirty="0">
                <a:latin typeface="Arial"/>
                <a:cs typeface="Arial"/>
              </a:rPr>
              <a:t> </a:t>
            </a:r>
            <a:r>
              <a:rPr sz="6700" spc="10" dirty="0">
                <a:latin typeface="Arial"/>
                <a:cs typeface="Arial"/>
              </a:rPr>
              <a:t>Master  </a:t>
            </a:r>
            <a:r>
              <a:rPr sz="6700" dirty="0">
                <a:latin typeface="Arial"/>
                <a:cs typeface="Arial"/>
              </a:rPr>
              <a:t>registers </a:t>
            </a:r>
            <a:r>
              <a:rPr sz="6700" spc="5" dirty="0">
                <a:latin typeface="Arial"/>
                <a:cs typeface="Arial"/>
              </a:rPr>
              <a:t>with</a:t>
            </a:r>
            <a:r>
              <a:rPr sz="6700" spc="-10" dirty="0">
                <a:latin typeface="Arial"/>
                <a:cs typeface="Arial"/>
              </a:rPr>
              <a:t> </a:t>
            </a:r>
            <a:r>
              <a:rPr sz="6700" spc="15" dirty="0">
                <a:latin typeface="Arial"/>
                <a:cs typeface="Arial"/>
              </a:rPr>
              <a:t>RM</a:t>
            </a:r>
            <a:endParaRPr sz="67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8907" y="38057"/>
            <a:ext cx="12519660" cy="6736715"/>
            <a:chOff x="248907" y="38057"/>
            <a:chExt cx="12519660" cy="6736715"/>
          </a:xfrm>
        </p:grpSpPr>
        <p:sp>
          <p:nvSpPr>
            <p:cNvPr id="4" name="object 4"/>
            <p:cNvSpPr/>
            <p:nvPr/>
          </p:nvSpPr>
          <p:spPr>
            <a:xfrm>
              <a:off x="248907" y="38057"/>
              <a:ext cx="12519173" cy="67361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62556" y="4724399"/>
              <a:ext cx="10293350" cy="1504315"/>
            </a:xfrm>
            <a:custGeom>
              <a:avLst/>
              <a:gdLst/>
              <a:ahLst/>
              <a:cxnLst/>
              <a:rect l="l" t="t" r="r" b="b"/>
              <a:pathLst>
                <a:path w="10293350" h="1504314">
                  <a:moveTo>
                    <a:pt x="1775460" y="109728"/>
                  </a:moveTo>
                  <a:lnTo>
                    <a:pt x="0" y="109728"/>
                  </a:lnTo>
                  <a:lnTo>
                    <a:pt x="0" y="1496568"/>
                  </a:lnTo>
                  <a:lnTo>
                    <a:pt x="1775460" y="1496568"/>
                  </a:lnTo>
                  <a:lnTo>
                    <a:pt x="1775460" y="109728"/>
                  </a:lnTo>
                  <a:close/>
                </a:path>
                <a:path w="10293350" h="1504314">
                  <a:moveTo>
                    <a:pt x="6035040" y="0"/>
                  </a:moveTo>
                  <a:lnTo>
                    <a:pt x="2494788" y="0"/>
                  </a:lnTo>
                  <a:lnTo>
                    <a:pt x="2494788" y="1504188"/>
                  </a:lnTo>
                  <a:lnTo>
                    <a:pt x="6035040" y="1504188"/>
                  </a:lnTo>
                  <a:lnTo>
                    <a:pt x="6035040" y="0"/>
                  </a:lnTo>
                  <a:close/>
                </a:path>
                <a:path w="10293350" h="1504314">
                  <a:moveTo>
                    <a:pt x="10293096" y="109728"/>
                  </a:moveTo>
                  <a:lnTo>
                    <a:pt x="6752844" y="109728"/>
                  </a:lnTo>
                  <a:lnTo>
                    <a:pt x="6752844" y="1496568"/>
                  </a:lnTo>
                  <a:lnTo>
                    <a:pt x="10293096" y="1496568"/>
                  </a:lnTo>
                  <a:lnTo>
                    <a:pt x="10293096" y="1097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8956" y="7328154"/>
            <a:ext cx="10932160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9750" marR="5080" indent="-1797685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latin typeface="Arial"/>
                <a:cs typeface="Arial"/>
              </a:rPr>
              <a:t>7. </a:t>
            </a:r>
            <a:r>
              <a:rPr sz="5600" spc="-10" dirty="0">
                <a:latin typeface="Arial"/>
                <a:cs typeface="Arial"/>
              </a:rPr>
              <a:t>RM </a:t>
            </a:r>
            <a:r>
              <a:rPr sz="5600" dirty="0">
                <a:latin typeface="Arial"/>
                <a:cs typeface="Arial"/>
              </a:rPr>
              <a:t>shares resource</a:t>
            </a:r>
            <a:r>
              <a:rPr sz="5600" spc="-114" dirty="0">
                <a:latin typeface="Arial"/>
                <a:cs typeface="Arial"/>
              </a:rPr>
              <a:t> </a:t>
            </a:r>
            <a:r>
              <a:rPr sz="5600" dirty="0">
                <a:latin typeface="Arial"/>
                <a:cs typeface="Arial"/>
              </a:rPr>
              <a:t>capabilities  with Application</a:t>
            </a:r>
            <a:r>
              <a:rPr sz="5600" spc="-65" dirty="0">
                <a:latin typeface="Arial"/>
                <a:cs typeface="Arial"/>
              </a:rPr>
              <a:t> </a:t>
            </a:r>
            <a:r>
              <a:rPr sz="5600" dirty="0">
                <a:latin typeface="Arial"/>
                <a:cs typeface="Arial"/>
              </a:rPr>
              <a:t>Master</a:t>
            </a:r>
            <a:endParaRPr sz="5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8907" y="38057"/>
            <a:ext cx="12519660" cy="6736715"/>
            <a:chOff x="248907" y="38057"/>
            <a:chExt cx="12519660" cy="6736715"/>
          </a:xfrm>
        </p:grpSpPr>
        <p:sp>
          <p:nvSpPr>
            <p:cNvPr id="4" name="object 4"/>
            <p:cNvSpPr/>
            <p:nvPr/>
          </p:nvSpPr>
          <p:spPr>
            <a:xfrm>
              <a:off x="248907" y="38057"/>
              <a:ext cx="12519173" cy="67361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62556" y="4724399"/>
              <a:ext cx="10293350" cy="1504315"/>
            </a:xfrm>
            <a:custGeom>
              <a:avLst/>
              <a:gdLst/>
              <a:ahLst/>
              <a:cxnLst/>
              <a:rect l="l" t="t" r="r" b="b"/>
              <a:pathLst>
                <a:path w="10293350" h="1504314">
                  <a:moveTo>
                    <a:pt x="1775460" y="109728"/>
                  </a:moveTo>
                  <a:lnTo>
                    <a:pt x="0" y="109728"/>
                  </a:lnTo>
                  <a:lnTo>
                    <a:pt x="0" y="1496568"/>
                  </a:lnTo>
                  <a:lnTo>
                    <a:pt x="1775460" y="1496568"/>
                  </a:lnTo>
                  <a:lnTo>
                    <a:pt x="1775460" y="109728"/>
                  </a:lnTo>
                  <a:close/>
                </a:path>
                <a:path w="10293350" h="1504314">
                  <a:moveTo>
                    <a:pt x="6035040" y="0"/>
                  </a:moveTo>
                  <a:lnTo>
                    <a:pt x="2494788" y="0"/>
                  </a:lnTo>
                  <a:lnTo>
                    <a:pt x="2494788" y="1504188"/>
                  </a:lnTo>
                  <a:lnTo>
                    <a:pt x="6035040" y="1504188"/>
                  </a:lnTo>
                  <a:lnTo>
                    <a:pt x="6035040" y="0"/>
                  </a:lnTo>
                  <a:close/>
                </a:path>
                <a:path w="10293350" h="1504314">
                  <a:moveTo>
                    <a:pt x="10293096" y="109728"/>
                  </a:moveTo>
                  <a:lnTo>
                    <a:pt x="6752844" y="109728"/>
                  </a:lnTo>
                  <a:lnTo>
                    <a:pt x="6752844" y="1496568"/>
                  </a:lnTo>
                  <a:lnTo>
                    <a:pt x="10293096" y="1496568"/>
                  </a:lnTo>
                  <a:lnTo>
                    <a:pt x="10293096" y="1097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1089" y="7152588"/>
            <a:ext cx="7994650" cy="2074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3050" marR="5080" indent="-260985">
              <a:lnSpc>
                <a:spcPct val="100299"/>
              </a:lnSpc>
              <a:spcBef>
                <a:spcPts val="95"/>
              </a:spcBef>
            </a:pPr>
            <a:r>
              <a:rPr sz="6700" spc="5" dirty="0">
                <a:latin typeface="Arial"/>
                <a:cs typeface="Arial"/>
              </a:rPr>
              <a:t>8. Application</a:t>
            </a:r>
            <a:r>
              <a:rPr sz="6700" spc="-60" dirty="0">
                <a:latin typeface="Arial"/>
                <a:cs typeface="Arial"/>
              </a:rPr>
              <a:t> </a:t>
            </a:r>
            <a:r>
              <a:rPr sz="6700" spc="10" dirty="0">
                <a:latin typeface="Arial"/>
                <a:cs typeface="Arial"/>
              </a:rPr>
              <a:t>Master  </a:t>
            </a:r>
            <a:r>
              <a:rPr sz="6700" spc="5" dirty="0">
                <a:latin typeface="Arial"/>
                <a:cs typeface="Arial"/>
              </a:rPr>
              <a:t>requests</a:t>
            </a:r>
            <a:r>
              <a:rPr sz="6700" spc="-5" dirty="0">
                <a:latin typeface="Arial"/>
                <a:cs typeface="Arial"/>
              </a:rPr>
              <a:t> </a:t>
            </a:r>
            <a:r>
              <a:rPr sz="6700" spc="5" dirty="0">
                <a:latin typeface="Arial"/>
                <a:cs typeface="Arial"/>
              </a:rPr>
              <a:t>containers</a:t>
            </a:r>
            <a:endParaRPr sz="67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8907" y="38057"/>
            <a:ext cx="12519660" cy="6736715"/>
            <a:chOff x="248907" y="38057"/>
            <a:chExt cx="12519660" cy="6736715"/>
          </a:xfrm>
        </p:grpSpPr>
        <p:sp>
          <p:nvSpPr>
            <p:cNvPr id="4" name="object 4"/>
            <p:cNvSpPr/>
            <p:nvPr/>
          </p:nvSpPr>
          <p:spPr>
            <a:xfrm>
              <a:off x="248907" y="38057"/>
              <a:ext cx="12519173" cy="67361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62556" y="4724399"/>
              <a:ext cx="10293350" cy="1504315"/>
            </a:xfrm>
            <a:custGeom>
              <a:avLst/>
              <a:gdLst/>
              <a:ahLst/>
              <a:cxnLst/>
              <a:rect l="l" t="t" r="r" b="b"/>
              <a:pathLst>
                <a:path w="10293350" h="1504314">
                  <a:moveTo>
                    <a:pt x="1775460" y="109728"/>
                  </a:moveTo>
                  <a:lnTo>
                    <a:pt x="0" y="109728"/>
                  </a:lnTo>
                  <a:lnTo>
                    <a:pt x="0" y="1496568"/>
                  </a:lnTo>
                  <a:lnTo>
                    <a:pt x="1775460" y="1496568"/>
                  </a:lnTo>
                  <a:lnTo>
                    <a:pt x="1775460" y="109728"/>
                  </a:lnTo>
                  <a:close/>
                </a:path>
                <a:path w="10293350" h="1504314">
                  <a:moveTo>
                    <a:pt x="6035040" y="0"/>
                  </a:moveTo>
                  <a:lnTo>
                    <a:pt x="2494788" y="0"/>
                  </a:lnTo>
                  <a:lnTo>
                    <a:pt x="2494788" y="1504188"/>
                  </a:lnTo>
                  <a:lnTo>
                    <a:pt x="6035040" y="1504188"/>
                  </a:lnTo>
                  <a:lnTo>
                    <a:pt x="6035040" y="0"/>
                  </a:lnTo>
                  <a:close/>
                </a:path>
                <a:path w="10293350" h="1504314">
                  <a:moveTo>
                    <a:pt x="10293096" y="109728"/>
                  </a:moveTo>
                  <a:lnTo>
                    <a:pt x="6752844" y="109728"/>
                  </a:lnTo>
                  <a:lnTo>
                    <a:pt x="6752844" y="1496568"/>
                  </a:lnTo>
                  <a:lnTo>
                    <a:pt x="10293096" y="1496568"/>
                  </a:lnTo>
                  <a:lnTo>
                    <a:pt x="10293096" y="1097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5344" y="7354061"/>
            <a:ext cx="10817225" cy="1683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10540" marR="5080" indent="-498475">
              <a:lnSpc>
                <a:spcPct val="100699"/>
              </a:lnSpc>
              <a:spcBef>
                <a:spcPts val="90"/>
              </a:spcBef>
            </a:pPr>
            <a:r>
              <a:rPr sz="5400" spc="15" dirty="0">
                <a:latin typeface="Arial"/>
                <a:cs typeface="Arial"/>
              </a:rPr>
              <a:t>9. </a:t>
            </a:r>
            <a:r>
              <a:rPr sz="5400" spc="25" dirty="0">
                <a:latin typeface="Arial"/>
                <a:cs typeface="Arial"/>
              </a:rPr>
              <a:t>RM </a:t>
            </a:r>
            <a:r>
              <a:rPr sz="5400" spc="15" dirty="0">
                <a:latin typeface="Arial"/>
                <a:cs typeface="Arial"/>
              </a:rPr>
              <a:t>assigns containers </a:t>
            </a:r>
            <a:r>
              <a:rPr sz="5400" spc="20" dirty="0">
                <a:latin typeface="Arial"/>
                <a:cs typeface="Arial"/>
              </a:rPr>
              <a:t>based</a:t>
            </a:r>
            <a:r>
              <a:rPr sz="5400" spc="-20" dirty="0">
                <a:latin typeface="Arial"/>
                <a:cs typeface="Arial"/>
              </a:rPr>
              <a:t> </a:t>
            </a:r>
            <a:r>
              <a:rPr sz="5400" spc="15" dirty="0">
                <a:latin typeface="Arial"/>
                <a:cs typeface="Arial"/>
              </a:rPr>
              <a:t>on  policies </a:t>
            </a:r>
            <a:r>
              <a:rPr sz="5400" spc="20" dirty="0">
                <a:latin typeface="Arial"/>
                <a:cs typeface="Arial"/>
              </a:rPr>
              <a:t>and </a:t>
            </a:r>
            <a:r>
              <a:rPr sz="5400" spc="15" dirty="0">
                <a:latin typeface="Arial"/>
                <a:cs typeface="Arial"/>
              </a:rPr>
              <a:t>available</a:t>
            </a:r>
            <a:r>
              <a:rPr sz="5400" spc="-5" dirty="0">
                <a:latin typeface="Arial"/>
                <a:cs typeface="Arial"/>
              </a:rPr>
              <a:t> </a:t>
            </a:r>
            <a:r>
              <a:rPr sz="5400" spc="15" dirty="0">
                <a:latin typeface="Arial"/>
                <a:cs typeface="Arial"/>
              </a:rPr>
              <a:t>resources</a:t>
            </a:r>
            <a:endParaRPr sz="5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8907" y="38057"/>
            <a:ext cx="12519660" cy="6736715"/>
            <a:chOff x="248907" y="38057"/>
            <a:chExt cx="12519660" cy="6736715"/>
          </a:xfrm>
        </p:grpSpPr>
        <p:sp>
          <p:nvSpPr>
            <p:cNvPr id="4" name="object 4"/>
            <p:cNvSpPr/>
            <p:nvPr/>
          </p:nvSpPr>
          <p:spPr>
            <a:xfrm>
              <a:off x="248907" y="38057"/>
              <a:ext cx="12519173" cy="67361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62556" y="4724399"/>
              <a:ext cx="10293350" cy="1504315"/>
            </a:xfrm>
            <a:custGeom>
              <a:avLst/>
              <a:gdLst/>
              <a:ahLst/>
              <a:cxnLst/>
              <a:rect l="l" t="t" r="r" b="b"/>
              <a:pathLst>
                <a:path w="10293350" h="1504314">
                  <a:moveTo>
                    <a:pt x="1775460" y="109728"/>
                  </a:moveTo>
                  <a:lnTo>
                    <a:pt x="0" y="109728"/>
                  </a:lnTo>
                  <a:lnTo>
                    <a:pt x="0" y="1496568"/>
                  </a:lnTo>
                  <a:lnTo>
                    <a:pt x="1775460" y="1496568"/>
                  </a:lnTo>
                  <a:lnTo>
                    <a:pt x="1775460" y="109728"/>
                  </a:lnTo>
                  <a:close/>
                </a:path>
                <a:path w="10293350" h="1504314">
                  <a:moveTo>
                    <a:pt x="6035040" y="0"/>
                  </a:moveTo>
                  <a:lnTo>
                    <a:pt x="2494788" y="0"/>
                  </a:lnTo>
                  <a:lnTo>
                    <a:pt x="2494788" y="1504188"/>
                  </a:lnTo>
                  <a:lnTo>
                    <a:pt x="6035040" y="1504188"/>
                  </a:lnTo>
                  <a:lnTo>
                    <a:pt x="6035040" y="0"/>
                  </a:lnTo>
                  <a:close/>
                </a:path>
                <a:path w="10293350" h="1504314">
                  <a:moveTo>
                    <a:pt x="10293096" y="109728"/>
                  </a:moveTo>
                  <a:lnTo>
                    <a:pt x="6752844" y="109728"/>
                  </a:lnTo>
                  <a:lnTo>
                    <a:pt x="6752844" y="1496568"/>
                  </a:lnTo>
                  <a:lnTo>
                    <a:pt x="10293096" y="1496568"/>
                  </a:lnTo>
                  <a:lnTo>
                    <a:pt x="10293096" y="1097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81432" cy="9753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2212" y="7204709"/>
            <a:ext cx="10644505" cy="1990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5"/>
              </a:spcBef>
            </a:pPr>
            <a:r>
              <a:rPr sz="4600" spc="-5" dirty="0">
                <a:latin typeface="Arial"/>
                <a:cs typeface="Arial"/>
              </a:rPr>
              <a:t>10. Application Master contacts assigned  node mageres to instantiate</a:t>
            </a:r>
            <a:r>
              <a:rPr sz="4600" spc="100" dirty="0">
                <a:latin typeface="Arial"/>
                <a:cs typeface="Arial"/>
              </a:rPr>
              <a:t> </a:t>
            </a:r>
            <a:r>
              <a:rPr sz="4600" spc="-5" dirty="0">
                <a:latin typeface="Arial"/>
                <a:cs typeface="Arial"/>
              </a:rPr>
              <a:t>containers</a:t>
            </a:r>
            <a:endParaRPr sz="4600">
              <a:latin typeface="Arial"/>
              <a:cs typeface="Arial"/>
            </a:endParaRPr>
          </a:p>
          <a:p>
            <a:pPr marL="3810" algn="ctr">
              <a:lnSpc>
                <a:spcPct val="100000"/>
              </a:lnSpc>
              <a:spcBef>
                <a:spcPts val="50"/>
              </a:spcBef>
            </a:pPr>
            <a:r>
              <a:rPr sz="3650" spc="15" dirty="0">
                <a:latin typeface="Arial"/>
                <a:cs typeface="Arial"/>
              </a:rPr>
              <a:t>(passing container</a:t>
            </a:r>
            <a:r>
              <a:rPr sz="3650" spc="-25" dirty="0">
                <a:latin typeface="Arial"/>
                <a:cs typeface="Arial"/>
              </a:rPr>
              <a:t> </a:t>
            </a:r>
            <a:r>
              <a:rPr sz="3650" spc="15" dirty="0">
                <a:latin typeface="Arial"/>
                <a:cs typeface="Arial"/>
              </a:rPr>
              <a:t>contexts)</a:t>
            </a:r>
            <a:endParaRPr sz="36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8907" y="38057"/>
            <a:ext cx="12519660" cy="6736715"/>
            <a:chOff x="248907" y="38057"/>
            <a:chExt cx="12519660" cy="6736715"/>
          </a:xfrm>
        </p:grpSpPr>
        <p:sp>
          <p:nvSpPr>
            <p:cNvPr id="4" name="object 4"/>
            <p:cNvSpPr/>
            <p:nvPr/>
          </p:nvSpPr>
          <p:spPr>
            <a:xfrm>
              <a:off x="248907" y="38057"/>
              <a:ext cx="12519173" cy="67361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62556" y="4724399"/>
              <a:ext cx="10293350" cy="1504315"/>
            </a:xfrm>
            <a:custGeom>
              <a:avLst/>
              <a:gdLst/>
              <a:ahLst/>
              <a:cxnLst/>
              <a:rect l="l" t="t" r="r" b="b"/>
              <a:pathLst>
                <a:path w="10293350" h="1504314">
                  <a:moveTo>
                    <a:pt x="1775460" y="109728"/>
                  </a:moveTo>
                  <a:lnTo>
                    <a:pt x="0" y="109728"/>
                  </a:lnTo>
                  <a:lnTo>
                    <a:pt x="0" y="1496568"/>
                  </a:lnTo>
                  <a:lnTo>
                    <a:pt x="1775460" y="1496568"/>
                  </a:lnTo>
                  <a:lnTo>
                    <a:pt x="1775460" y="109728"/>
                  </a:lnTo>
                  <a:close/>
                </a:path>
                <a:path w="10293350" h="1504314">
                  <a:moveTo>
                    <a:pt x="6035040" y="0"/>
                  </a:moveTo>
                  <a:lnTo>
                    <a:pt x="2494788" y="0"/>
                  </a:lnTo>
                  <a:lnTo>
                    <a:pt x="2494788" y="1504188"/>
                  </a:lnTo>
                  <a:lnTo>
                    <a:pt x="6035040" y="1504188"/>
                  </a:lnTo>
                  <a:lnTo>
                    <a:pt x="6035040" y="0"/>
                  </a:lnTo>
                  <a:close/>
                </a:path>
                <a:path w="10293350" h="1504314">
                  <a:moveTo>
                    <a:pt x="10293096" y="109728"/>
                  </a:moveTo>
                  <a:lnTo>
                    <a:pt x="6752844" y="109728"/>
                  </a:lnTo>
                  <a:lnTo>
                    <a:pt x="6752844" y="1496568"/>
                  </a:lnTo>
                  <a:lnTo>
                    <a:pt x="10293096" y="1496568"/>
                  </a:lnTo>
                  <a:lnTo>
                    <a:pt x="10293096" y="1097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4122" y="7157466"/>
            <a:ext cx="9764395" cy="2067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38425" marR="5080" indent="-2626360">
              <a:lnSpc>
                <a:spcPct val="100000"/>
              </a:lnSpc>
              <a:spcBef>
                <a:spcPts val="95"/>
              </a:spcBef>
              <a:tabLst>
                <a:tab pos="1430655" algn="l"/>
                <a:tab pos="3699510" algn="l"/>
                <a:tab pos="7293609" algn="l"/>
              </a:tabLst>
            </a:pPr>
            <a:r>
              <a:rPr sz="6700" spc="-5" dirty="0">
                <a:latin typeface="Arial"/>
                <a:cs typeface="Arial"/>
              </a:rPr>
              <a:t>11.	Node	</a:t>
            </a:r>
            <a:r>
              <a:rPr sz="6700" spc="5" dirty="0">
                <a:latin typeface="Arial"/>
                <a:cs typeface="Arial"/>
              </a:rPr>
              <a:t>M</a:t>
            </a:r>
            <a:r>
              <a:rPr sz="6700" spc="-5" dirty="0">
                <a:latin typeface="Arial"/>
                <a:cs typeface="Arial"/>
              </a:rPr>
              <a:t>anager</a:t>
            </a:r>
            <a:r>
              <a:rPr sz="6700" dirty="0">
                <a:latin typeface="Arial"/>
                <a:cs typeface="Arial"/>
              </a:rPr>
              <a:t>	</a:t>
            </a:r>
            <a:r>
              <a:rPr sz="6700" spc="-5" dirty="0">
                <a:latin typeface="Arial"/>
                <a:cs typeface="Arial"/>
              </a:rPr>
              <a:t>initiate  container(s)</a:t>
            </a:r>
            <a:endParaRPr sz="6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8907" y="38057"/>
            <a:ext cx="12519173" cy="6736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004800" cy="9753600"/>
            <a:chOff x="0" y="0"/>
            <a:chExt cx="13004800" cy="97536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3004292" cy="97535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2267" y="6132576"/>
              <a:ext cx="10347960" cy="33848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21891" y="6146291"/>
              <a:ext cx="10269220" cy="3305810"/>
            </a:xfrm>
            <a:custGeom>
              <a:avLst/>
              <a:gdLst/>
              <a:ahLst/>
              <a:cxnLst/>
              <a:rect l="l" t="t" r="r" b="b"/>
              <a:pathLst>
                <a:path w="10269220" h="3305809">
                  <a:moveTo>
                    <a:pt x="10268712" y="0"/>
                  </a:moveTo>
                  <a:lnTo>
                    <a:pt x="0" y="0"/>
                  </a:lnTo>
                  <a:lnTo>
                    <a:pt x="0" y="3305555"/>
                  </a:lnTo>
                  <a:lnTo>
                    <a:pt x="10268712" y="3305555"/>
                  </a:lnTo>
                  <a:lnTo>
                    <a:pt x="10268712" y="0"/>
                  </a:lnTo>
                  <a:close/>
                </a:path>
              </a:pathLst>
            </a:custGeom>
            <a:solidFill>
              <a:srgbClr val="000000">
                <a:alpha val="2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00099" y="7163765"/>
            <a:ext cx="10408920" cy="2172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66800">
              <a:lnSpc>
                <a:spcPct val="100000"/>
              </a:lnSpc>
              <a:spcBef>
                <a:spcPts val="95"/>
              </a:spcBef>
              <a:tabLst>
                <a:tab pos="7589520" algn="l"/>
              </a:tabLst>
            </a:pPr>
            <a:r>
              <a:rPr sz="7050" spc="-10" dirty="0">
                <a:solidFill>
                  <a:srgbClr val="FFFFFF"/>
                </a:solidFill>
                <a:latin typeface="Arial"/>
                <a:cs typeface="Arial"/>
              </a:rPr>
              <a:t>Congratulations	your  </a:t>
            </a:r>
            <a:r>
              <a:rPr sz="7050" spc="-5" dirty="0">
                <a:solidFill>
                  <a:srgbClr val="FFFFFF"/>
                </a:solidFill>
                <a:latin typeface="Arial"/>
                <a:cs typeface="Arial"/>
              </a:rPr>
              <a:t>Application is </a:t>
            </a:r>
            <a:r>
              <a:rPr sz="7050" spc="-15" dirty="0">
                <a:solidFill>
                  <a:srgbClr val="FFFFFF"/>
                </a:solidFill>
                <a:latin typeface="Arial"/>
                <a:cs typeface="Arial"/>
              </a:rPr>
              <a:t>now</a:t>
            </a:r>
            <a:r>
              <a:rPr sz="70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50" spc="-10" dirty="0">
                <a:solidFill>
                  <a:srgbClr val="FFFFFF"/>
                </a:solidFill>
                <a:latin typeface="Arial"/>
                <a:cs typeface="Arial"/>
              </a:rPr>
              <a:t>running</a:t>
            </a:r>
            <a:endParaRPr sz="7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926" y="3417218"/>
            <a:ext cx="9349740" cy="2101850"/>
          </a:xfrm>
          <a:prstGeom prst="rect">
            <a:avLst/>
          </a:prstGeom>
        </p:spPr>
        <p:txBody>
          <a:bodyPr vert="horz" wrap="square" lIns="0" tIns="276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75"/>
              </a:spcBef>
            </a:pPr>
            <a:r>
              <a:rPr sz="8000" dirty="0"/>
              <a:t>Application</a:t>
            </a:r>
            <a:r>
              <a:rPr sz="8000" spc="-55" dirty="0"/>
              <a:t> </a:t>
            </a:r>
            <a:r>
              <a:rPr sz="8000" dirty="0"/>
              <a:t>Progress</a:t>
            </a:r>
            <a:endParaRPr sz="8000"/>
          </a:p>
          <a:p>
            <a:pPr algn="ctr">
              <a:lnSpc>
                <a:spcPct val="100000"/>
              </a:lnSpc>
              <a:spcBef>
                <a:spcPts val="830"/>
              </a:spcBef>
            </a:pPr>
            <a:r>
              <a:rPr sz="3200" spc="-5" dirty="0"/>
              <a:t>(or “it doesn’t end</a:t>
            </a:r>
            <a:r>
              <a:rPr sz="3200" spc="-35" dirty="0"/>
              <a:t> </a:t>
            </a:r>
            <a:r>
              <a:rPr sz="3200" spc="-5" dirty="0"/>
              <a:t>there”)</a:t>
            </a:r>
            <a:endParaRPr sz="3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468" y="7157466"/>
            <a:ext cx="10569575" cy="208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 indent="-6356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648335" algn="l"/>
              </a:tabLst>
            </a:pPr>
            <a:r>
              <a:rPr sz="4500" dirty="0">
                <a:latin typeface="Arial"/>
                <a:cs typeface="Arial"/>
              </a:rPr>
              <a:t>continuous heartbeat &amp; progress</a:t>
            </a:r>
            <a:r>
              <a:rPr sz="4500" spc="-120" dirty="0">
                <a:latin typeface="Arial"/>
                <a:cs typeface="Arial"/>
              </a:rPr>
              <a:t> </a:t>
            </a:r>
            <a:r>
              <a:rPr sz="4500" spc="-5" dirty="0">
                <a:latin typeface="Arial"/>
                <a:cs typeface="Arial"/>
              </a:rPr>
              <a:t>report</a:t>
            </a:r>
            <a:endParaRPr sz="4500">
              <a:latin typeface="Arial"/>
              <a:cs typeface="Arial"/>
            </a:endParaRPr>
          </a:p>
          <a:p>
            <a:pPr marL="647700" indent="-635635">
              <a:lnSpc>
                <a:spcPct val="100000"/>
              </a:lnSpc>
              <a:buAutoNum type="arabicPeriod"/>
              <a:tabLst>
                <a:tab pos="648335" algn="l"/>
              </a:tabLst>
            </a:pPr>
            <a:r>
              <a:rPr sz="4500" dirty="0">
                <a:latin typeface="Arial"/>
                <a:cs typeface="Arial"/>
              </a:rPr>
              <a:t>Request container</a:t>
            </a:r>
            <a:r>
              <a:rPr sz="4500" spc="-65" dirty="0">
                <a:latin typeface="Arial"/>
                <a:cs typeface="Arial"/>
              </a:rPr>
              <a:t> </a:t>
            </a:r>
            <a:r>
              <a:rPr sz="4500" dirty="0">
                <a:latin typeface="Arial"/>
                <a:cs typeface="Arial"/>
              </a:rPr>
              <a:t>status</a:t>
            </a:r>
            <a:endParaRPr sz="4500">
              <a:latin typeface="Arial"/>
              <a:cs typeface="Arial"/>
            </a:endParaRPr>
          </a:p>
          <a:p>
            <a:pPr marL="648335" indent="-636270">
              <a:lnSpc>
                <a:spcPct val="100000"/>
              </a:lnSpc>
              <a:buAutoNum type="arabicPeriod"/>
              <a:tabLst>
                <a:tab pos="648970" algn="l"/>
              </a:tabLst>
            </a:pPr>
            <a:r>
              <a:rPr sz="4500" dirty="0">
                <a:latin typeface="Arial"/>
                <a:cs typeface="Arial"/>
              </a:rPr>
              <a:t>Status</a:t>
            </a:r>
            <a:r>
              <a:rPr sz="4500" spc="-35" dirty="0">
                <a:latin typeface="Arial"/>
                <a:cs typeface="Arial"/>
              </a:rPr>
              <a:t> </a:t>
            </a:r>
            <a:r>
              <a:rPr sz="4500" dirty="0">
                <a:latin typeface="Arial"/>
                <a:cs typeface="Arial"/>
              </a:rPr>
              <a:t>response</a:t>
            </a:r>
            <a:endParaRPr sz="45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8907" y="38057"/>
            <a:ext cx="12519660" cy="6736715"/>
            <a:chOff x="248907" y="38057"/>
            <a:chExt cx="12519660" cy="6736715"/>
          </a:xfrm>
        </p:grpSpPr>
        <p:sp>
          <p:nvSpPr>
            <p:cNvPr id="4" name="object 4"/>
            <p:cNvSpPr/>
            <p:nvPr/>
          </p:nvSpPr>
          <p:spPr>
            <a:xfrm>
              <a:off x="248907" y="38057"/>
              <a:ext cx="12519173" cy="67361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94104" y="2715768"/>
              <a:ext cx="653796" cy="609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13915" y="2705100"/>
              <a:ext cx="614172" cy="7193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34767" y="2729484"/>
              <a:ext cx="572468" cy="530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23466" y="2791714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37031" y="4407408"/>
            <a:ext cx="655320" cy="719455"/>
            <a:chOff x="637031" y="4407408"/>
            <a:chExt cx="655320" cy="719455"/>
          </a:xfrm>
        </p:grpSpPr>
        <p:sp>
          <p:nvSpPr>
            <p:cNvPr id="10" name="object 10"/>
            <p:cNvSpPr/>
            <p:nvPr/>
          </p:nvSpPr>
          <p:spPr>
            <a:xfrm>
              <a:off x="637031" y="4416552"/>
              <a:ext cx="655319" cy="6111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6843" y="4407408"/>
              <a:ext cx="614172" cy="71932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7691" y="4430204"/>
              <a:ext cx="573947" cy="5318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66647" y="4493767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001011" y="4588764"/>
            <a:ext cx="654050" cy="719455"/>
            <a:chOff x="2001011" y="4588764"/>
            <a:chExt cx="654050" cy="719455"/>
          </a:xfrm>
        </p:grpSpPr>
        <p:sp>
          <p:nvSpPr>
            <p:cNvPr id="15" name="object 15"/>
            <p:cNvSpPr/>
            <p:nvPr/>
          </p:nvSpPr>
          <p:spPr>
            <a:xfrm>
              <a:off x="2001011" y="4597908"/>
              <a:ext cx="653795" cy="609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19299" y="4588764"/>
              <a:ext cx="614172" cy="71932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41675" y="4611624"/>
              <a:ext cx="572468" cy="5303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229739" y="4674489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8175117" y="953465"/>
            <a:ext cx="417449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0" spc="-5" dirty="0"/>
              <a:t>Monitoring</a:t>
            </a:r>
            <a:endParaRPr sz="7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8907" y="38057"/>
            <a:ext cx="12519660" cy="6736715"/>
            <a:chOff x="248907" y="38057"/>
            <a:chExt cx="12519660" cy="6736715"/>
          </a:xfrm>
        </p:grpSpPr>
        <p:sp>
          <p:nvSpPr>
            <p:cNvPr id="3" name="object 3"/>
            <p:cNvSpPr/>
            <p:nvPr/>
          </p:nvSpPr>
          <p:spPr>
            <a:xfrm>
              <a:off x="248907" y="38057"/>
              <a:ext cx="12519173" cy="67361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94104" y="2715768"/>
              <a:ext cx="653796" cy="609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3915" y="2705100"/>
              <a:ext cx="614172" cy="7193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34767" y="2729484"/>
              <a:ext cx="572468" cy="5303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2813" y="7286625"/>
            <a:ext cx="1156144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07670" algn="l"/>
              </a:tabLst>
            </a:pPr>
            <a:r>
              <a:rPr sz="2800" spc="-5" dirty="0">
                <a:latin typeface="Arial"/>
                <a:cs typeface="Arial"/>
              </a:rPr>
              <a:t>Heartbeat also </a:t>
            </a:r>
            <a:r>
              <a:rPr sz="2800" dirty="0">
                <a:latin typeface="Arial"/>
                <a:cs typeface="Arial"/>
              </a:rPr>
              <a:t>carries </a:t>
            </a:r>
            <a:r>
              <a:rPr sz="2800" spc="-5" dirty="0">
                <a:latin typeface="Arial"/>
                <a:cs typeface="Arial"/>
              </a:rPr>
              <a:t>request </a:t>
            </a:r>
            <a:r>
              <a:rPr sz="2800" dirty="0">
                <a:latin typeface="Arial"/>
                <a:cs typeface="Arial"/>
              </a:rPr>
              <a:t>for new container </a:t>
            </a:r>
            <a:r>
              <a:rPr sz="2800" spc="-5" dirty="0">
                <a:latin typeface="Arial"/>
                <a:cs typeface="Arial"/>
              </a:rPr>
              <a:t>allocations / </a:t>
            </a:r>
            <a:r>
              <a:rPr sz="2800" dirty="0">
                <a:latin typeface="Arial"/>
                <a:cs typeface="Arial"/>
              </a:rPr>
              <a:t>container  </a:t>
            </a:r>
            <a:r>
              <a:rPr sz="2800" spc="-5" dirty="0">
                <a:latin typeface="Arial"/>
                <a:cs typeface="Arial"/>
              </a:rPr>
              <a:t>releases</a:t>
            </a:r>
            <a:endParaRPr sz="2800">
              <a:latin typeface="Arial"/>
              <a:cs typeface="Arial"/>
            </a:endParaRPr>
          </a:p>
          <a:p>
            <a:pPr marL="12700" marR="857250">
              <a:lnSpc>
                <a:spcPct val="100000"/>
              </a:lnSpc>
              <a:buAutoNum type="arabicPeriod"/>
              <a:tabLst>
                <a:tab pos="408305" algn="l"/>
              </a:tabLst>
            </a:pPr>
            <a:r>
              <a:rPr sz="2800" spc="-5" dirty="0">
                <a:latin typeface="Arial"/>
                <a:cs typeface="Arial"/>
              </a:rPr>
              <a:t>Application master </a:t>
            </a:r>
            <a:r>
              <a:rPr sz="2800" dirty="0">
                <a:latin typeface="Arial"/>
                <a:cs typeface="Arial"/>
              </a:rPr>
              <a:t>connects </a:t>
            </a:r>
            <a:r>
              <a:rPr sz="2800" spc="-5" dirty="0">
                <a:latin typeface="Arial"/>
                <a:cs typeface="Arial"/>
              </a:rPr>
              <a:t>to node manger to </a:t>
            </a:r>
            <a:r>
              <a:rPr sz="2800" dirty="0">
                <a:latin typeface="Arial"/>
                <a:cs typeface="Arial"/>
              </a:rPr>
              <a:t>activate allocated  containers</a:t>
            </a:r>
            <a:endParaRPr sz="2800">
              <a:latin typeface="Arial"/>
              <a:cs typeface="Arial"/>
            </a:endParaRPr>
          </a:p>
          <a:p>
            <a:pPr marL="407034" indent="-394970">
              <a:lnSpc>
                <a:spcPct val="100000"/>
              </a:lnSpc>
              <a:buAutoNum type="arabicPeriod"/>
              <a:tabLst>
                <a:tab pos="407670" algn="l"/>
              </a:tabLst>
            </a:pPr>
            <a:r>
              <a:rPr sz="2800" spc="-5" dirty="0">
                <a:latin typeface="Arial"/>
                <a:cs typeface="Arial"/>
              </a:rPr>
              <a:t>Container releases go </a:t>
            </a:r>
            <a:r>
              <a:rPr sz="2800" dirty="0">
                <a:latin typeface="Arial"/>
                <a:cs typeface="Arial"/>
              </a:rPr>
              <a:t>through </a:t>
            </a:r>
            <a:r>
              <a:rPr sz="2800" spc="-5" dirty="0">
                <a:latin typeface="Arial"/>
                <a:cs typeface="Arial"/>
              </a:rPr>
              <a:t>the Resource</a:t>
            </a:r>
            <a:r>
              <a:rPr sz="2800" spc="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Manager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3466" y="2791714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55775" y="4588764"/>
            <a:ext cx="654050" cy="719455"/>
            <a:chOff x="1255775" y="4588764"/>
            <a:chExt cx="654050" cy="719455"/>
          </a:xfrm>
        </p:grpSpPr>
        <p:sp>
          <p:nvSpPr>
            <p:cNvPr id="10" name="object 10"/>
            <p:cNvSpPr/>
            <p:nvPr/>
          </p:nvSpPr>
          <p:spPr>
            <a:xfrm>
              <a:off x="1255775" y="4597908"/>
              <a:ext cx="653795" cy="609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74063" y="4588764"/>
              <a:ext cx="614172" cy="7193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96448" y="4611624"/>
              <a:ext cx="572459" cy="5303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484757" y="4674489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539483" y="3118104"/>
            <a:ext cx="654050" cy="719455"/>
            <a:chOff x="6539483" y="3118104"/>
            <a:chExt cx="654050" cy="719455"/>
          </a:xfrm>
        </p:grpSpPr>
        <p:sp>
          <p:nvSpPr>
            <p:cNvPr id="15" name="object 15"/>
            <p:cNvSpPr/>
            <p:nvPr/>
          </p:nvSpPr>
          <p:spPr>
            <a:xfrm>
              <a:off x="6539483" y="3127248"/>
              <a:ext cx="653796" cy="609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57771" y="3118104"/>
              <a:ext cx="614172" cy="7193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80147" y="3140964"/>
              <a:ext cx="572468" cy="53035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768465" y="3203575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8519541" y="953465"/>
            <a:ext cx="348297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0" spc="-5" dirty="0"/>
              <a:t>Lifecycle</a:t>
            </a:r>
            <a:endParaRPr sz="7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9925" y="3417218"/>
            <a:ext cx="6586855" cy="2101850"/>
          </a:xfrm>
          <a:prstGeom prst="rect">
            <a:avLst/>
          </a:prstGeom>
        </p:spPr>
        <p:txBody>
          <a:bodyPr vert="horz" wrap="square" lIns="0" tIns="27622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175"/>
              </a:spcBef>
            </a:pPr>
            <a:r>
              <a:rPr sz="8000" dirty="0"/>
              <a:t>YARN</a:t>
            </a:r>
            <a:r>
              <a:rPr sz="8000" spc="-20" dirty="0"/>
              <a:t> </a:t>
            </a:r>
            <a:r>
              <a:rPr sz="8000" dirty="0"/>
              <a:t>HA</a:t>
            </a:r>
            <a:endParaRPr sz="8000"/>
          </a:p>
          <a:p>
            <a:pPr algn="ctr">
              <a:lnSpc>
                <a:spcPct val="100000"/>
              </a:lnSpc>
              <a:spcBef>
                <a:spcPts val="830"/>
              </a:spcBef>
            </a:pPr>
            <a:r>
              <a:rPr sz="3200" spc="-5" dirty="0"/>
              <a:t>(or “and </a:t>
            </a:r>
            <a:r>
              <a:rPr sz="3200" dirty="0"/>
              <a:t>you </a:t>
            </a:r>
            <a:r>
              <a:rPr sz="3200" spc="-5" dirty="0"/>
              <a:t>thought </a:t>
            </a:r>
            <a:r>
              <a:rPr sz="3200" dirty="0"/>
              <a:t>we </a:t>
            </a:r>
            <a:r>
              <a:rPr sz="3200" spc="-5" dirty="0"/>
              <a:t>were</a:t>
            </a:r>
            <a:r>
              <a:rPr sz="3200" spc="-145" dirty="0"/>
              <a:t> </a:t>
            </a:r>
            <a:r>
              <a:rPr sz="3200" spc="-5" dirty="0"/>
              <a:t>done”)</a:t>
            </a:r>
            <a:endParaRPr sz="3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7441" y="872693"/>
            <a:ext cx="1024890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dirty="0"/>
              <a:t>Still a work in</a:t>
            </a:r>
            <a:r>
              <a:rPr sz="8000" spc="-90" dirty="0"/>
              <a:t> </a:t>
            </a:r>
            <a:r>
              <a:rPr sz="8000" dirty="0"/>
              <a:t>progress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39800" y="4366386"/>
            <a:ext cx="10405110" cy="2738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834" indent="-44577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57834" algn="l"/>
                <a:tab pos="458470" algn="l"/>
              </a:tabLst>
            </a:pPr>
            <a:r>
              <a:rPr sz="3600" dirty="0">
                <a:latin typeface="Arial"/>
                <a:cs typeface="Arial"/>
              </a:rPr>
              <a:t>Resource Manager - </a:t>
            </a:r>
            <a:r>
              <a:rPr sz="3600" spc="-5" dirty="0">
                <a:latin typeface="Arial"/>
                <a:cs typeface="Arial"/>
              </a:rPr>
              <a:t>YARN 149 (patch</a:t>
            </a:r>
            <a:r>
              <a:rPr sz="3600" spc="-6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available)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650">
              <a:latin typeface="Arial"/>
              <a:cs typeface="Arial"/>
            </a:endParaRPr>
          </a:p>
          <a:p>
            <a:pPr marL="457834" indent="-445770">
              <a:lnSpc>
                <a:spcPct val="100000"/>
              </a:lnSpc>
              <a:buSzPct val="75000"/>
              <a:buChar char="•"/>
              <a:tabLst>
                <a:tab pos="457834" algn="l"/>
                <a:tab pos="458470" algn="l"/>
              </a:tabLst>
            </a:pPr>
            <a:r>
              <a:rPr sz="3600" dirty="0">
                <a:latin typeface="Arial"/>
                <a:cs typeface="Arial"/>
              </a:rPr>
              <a:t>Application Manager - YARN</a:t>
            </a:r>
            <a:r>
              <a:rPr sz="3600" spc="-5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1489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650">
              <a:latin typeface="Arial"/>
              <a:cs typeface="Arial"/>
            </a:endParaRPr>
          </a:p>
          <a:p>
            <a:pPr marL="457834" indent="-445770">
              <a:lnSpc>
                <a:spcPct val="100000"/>
              </a:lnSpc>
              <a:buSzPct val="75000"/>
              <a:buChar char="•"/>
              <a:tabLst>
                <a:tab pos="457834" algn="l"/>
                <a:tab pos="458470" algn="l"/>
              </a:tabLst>
            </a:pPr>
            <a:r>
              <a:rPr sz="3600" spc="-5" dirty="0">
                <a:latin typeface="Arial"/>
                <a:cs typeface="Arial"/>
              </a:rPr>
              <a:t>Node </a:t>
            </a:r>
            <a:r>
              <a:rPr sz="3600" dirty="0">
                <a:latin typeface="Arial"/>
                <a:cs typeface="Arial"/>
              </a:rPr>
              <a:t>Manager - </a:t>
            </a:r>
            <a:r>
              <a:rPr sz="3600" spc="-5" dirty="0">
                <a:latin typeface="Arial"/>
                <a:cs typeface="Arial"/>
              </a:rPr>
              <a:t>YARN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1336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4017" y="7403998"/>
            <a:ext cx="990727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0" spc="-5" dirty="0">
                <a:latin typeface="Arial"/>
                <a:cs typeface="Arial"/>
              </a:rPr>
              <a:t>1.</a:t>
            </a:r>
            <a:r>
              <a:rPr sz="10000" spc="-35" dirty="0">
                <a:latin typeface="Arial"/>
                <a:cs typeface="Arial"/>
              </a:rPr>
              <a:t> </a:t>
            </a:r>
            <a:r>
              <a:rPr sz="10000" spc="-5" dirty="0">
                <a:latin typeface="Arial"/>
                <a:cs typeface="Arial"/>
              </a:rPr>
              <a:t>Active/Standby</a:t>
            </a:r>
            <a:endParaRPr sz="10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8907" y="38057"/>
            <a:ext cx="12519173" cy="6736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004800" cy="9753600"/>
            <a:chOff x="0" y="0"/>
            <a:chExt cx="13004800" cy="97536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3004291" cy="97535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3004800" cy="9711055"/>
            </a:xfrm>
            <a:custGeom>
              <a:avLst/>
              <a:gdLst/>
              <a:ahLst/>
              <a:cxnLst/>
              <a:rect l="l" t="t" r="r" b="b"/>
              <a:pathLst>
                <a:path w="13004800" h="9711055">
                  <a:moveTo>
                    <a:pt x="13004291" y="0"/>
                  </a:moveTo>
                  <a:lnTo>
                    <a:pt x="0" y="0"/>
                  </a:lnTo>
                  <a:lnTo>
                    <a:pt x="0" y="9710928"/>
                  </a:lnTo>
                  <a:lnTo>
                    <a:pt x="13004291" y="9710928"/>
                  </a:lnTo>
                  <a:lnTo>
                    <a:pt x="13004291" y="0"/>
                  </a:lnTo>
                  <a:close/>
                </a:path>
              </a:pathLst>
            </a:custGeom>
            <a:solidFill>
              <a:srgbClr val="FFFFFF">
                <a:alpha val="3764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99105" y="647775"/>
            <a:ext cx="8006080" cy="2477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3175" algn="ctr">
              <a:lnSpc>
                <a:spcPct val="100200"/>
              </a:lnSpc>
              <a:spcBef>
                <a:spcPts val="100"/>
              </a:spcBef>
            </a:pPr>
            <a:r>
              <a:rPr sz="5350" spc="10" dirty="0"/>
              <a:t>YARN </a:t>
            </a:r>
            <a:r>
              <a:rPr sz="5350" dirty="0"/>
              <a:t>Limitation:  </a:t>
            </a:r>
            <a:r>
              <a:rPr sz="5350" spc="5" dirty="0"/>
              <a:t>Manages memory &amp; CPU  but not Disk IO or</a:t>
            </a:r>
            <a:r>
              <a:rPr sz="5350" spc="-145" dirty="0"/>
              <a:t> </a:t>
            </a:r>
            <a:r>
              <a:rPr sz="5350" spc="5" dirty="0"/>
              <a:t>Network</a:t>
            </a:r>
            <a:endParaRPr sz="53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6933" y="872693"/>
            <a:ext cx="7709534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dirty="0"/>
              <a:t>ok, ok -</a:t>
            </a:r>
            <a:r>
              <a:rPr sz="8000" spc="-85" dirty="0"/>
              <a:t> </a:t>
            </a:r>
            <a:r>
              <a:rPr sz="8000" dirty="0"/>
              <a:t>K-Means</a:t>
            </a:r>
            <a:endParaRPr sz="8000"/>
          </a:p>
        </p:txBody>
      </p:sp>
      <p:sp>
        <p:nvSpPr>
          <p:cNvPr id="3" name="object 3"/>
          <p:cNvSpPr/>
          <p:nvPr/>
        </p:nvSpPr>
        <p:spPr>
          <a:xfrm>
            <a:off x="3578352" y="2999739"/>
            <a:ext cx="5579617" cy="6095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0114" y="981712"/>
            <a:ext cx="7624445" cy="1136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850"/>
              </a:lnSpc>
            </a:pPr>
            <a:r>
              <a:rPr sz="8000" dirty="0">
                <a:latin typeface="Arial"/>
                <a:cs typeface="Arial"/>
              </a:rPr>
              <a:t>YARN</a:t>
            </a:r>
            <a:r>
              <a:rPr sz="8000" spc="-35" dirty="0">
                <a:latin typeface="Arial"/>
                <a:cs typeface="Arial"/>
              </a:rPr>
              <a:t> </a:t>
            </a:r>
            <a:r>
              <a:rPr sz="8000" spc="-5" dirty="0">
                <a:latin typeface="Arial"/>
                <a:cs typeface="Arial"/>
              </a:rPr>
              <a:t>limitations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7923" y="603502"/>
            <a:ext cx="11100816" cy="9025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4578" y="2639060"/>
            <a:ext cx="723582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727325" algn="l"/>
              </a:tabLst>
            </a:pPr>
            <a:r>
              <a:rPr sz="7000" spc="-5" dirty="0"/>
              <a:t>YARN	L</a:t>
            </a:r>
            <a:r>
              <a:rPr sz="7000" spc="5" dirty="0"/>
              <a:t>i</a:t>
            </a:r>
            <a:r>
              <a:rPr sz="7000" spc="-5" dirty="0"/>
              <a:t>mitations:  Batch</a:t>
            </a:r>
            <a:r>
              <a:rPr sz="7000" spc="-10" dirty="0"/>
              <a:t> </a:t>
            </a:r>
            <a:r>
              <a:rPr sz="7000" spc="-5" dirty="0"/>
              <a:t>Focus</a:t>
            </a:r>
            <a:endParaRPr sz="7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001625" cy="9753600"/>
            <a:chOff x="0" y="0"/>
            <a:chExt cx="13001625" cy="97536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3001244" cy="97535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0667"/>
              <a:ext cx="12913360" cy="9732645"/>
            </a:xfrm>
            <a:custGeom>
              <a:avLst/>
              <a:gdLst/>
              <a:ahLst/>
              <a:cxnLst/>
              <a:rect l="l" t="t" r="r" b="b"/>
              <a:pathLst>
                <a:path w="12913360" h="9732645">
                  <a:moveTo>
                    <a:pt x="12912851" y="0"/>
                  </a:moveTo>
                  <a:lnTo>
                    <a:pt x="0" y="0"/>
                  </a:lnTo>
                  <a:lnTo>
                    <a:pt x="0" y="9732264"/>
                  </a:lnTo>
                  <a:lnTo>
                    <a:pt x="12912851" y="9732264"/>
                  </a:lnTo>
                  <a:lnTo>
                    <a:pt x="12912851" y="0"/>
                  </a:lnTo>
                  <a:close/>
                </a:path>
              </a:pathLst>
            </a:custGeom>
            <a:solidFill>
              <a:srgbClr val="002352">
                <a:alpha val="2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18461" y="4345051"/>
            <a:ext cx="912368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8000" dirty="0">
                <a:solidFill>
                  <a:srgbClr val="FFFFFF"/>
                </a:solidFill>
              </a:rPr>
              <a:t>YARN Limitation :  Not daemon</a:t>
            </a:r>
            <a:r>
              <a:rPr sz="8000" spc="-65" dirty="0">
                <a:solidFill>
                  <a:srgbClr val="FFFFFF"/>
                </a:solidFill>
              </a:rPr>
              <a:t> </a:t>
            </a:r>
            <a:r>
              <a:rPr sz="8000" dirty="0">
                <a:solidFill>
                  <a:srgbClr val="FFFFFF"/>
                </a:solidFill>
              </a:rPr>
              <a:t>friendly</a:t>
            </a:r>
            <a:endParaRPr sz="8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7" y="0"/>
            <a:ext cx="12998450" cy="9753600"/>
            <a:chOff x="3047" y="0"/>
            <a:chExt cx="12998450" cy="9753600"/>
          </a:xfrm>
        </p:grpSpPr>
        <p:sp>
          <p:nvSpPr>
            <p:cNvPr id="3" name="object 3"/>
            <p:cNvSpPr/>
            <p:nvPr/>
          </p:nvSpPr>
          <p:spPr>
            <a:xfrm>
              <a:off x="3047" y="0"/>
              <a:ext cx="12998196" cy="97535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64108" y="338327"/>
              <a:ext cx="11628120" cy="2806065"/>
            </a:xfrm>
            <a:custGeom>
              <a:avLst/>
              <a:gdLst/>
              <a:ahLst/>
              <a:cxnLst/>
              <a:rect l="l" t="t" r="r" b="b"/>
              <a:pathLst>
                <a:path w="11628120" h="2806065">
                  <a:moveTo>
                    <a:pt x="11628120" y="0"/>
                  </a:moveTo>
                  <a:lnTo>
                    <a:pt x="0" y="0"/>
                  </a:lnTo>
                  <a:lnTo>
                    <a:pt x="0" y="2805683"/>
                  </a:lnTo>
                  <a:lnTo>
                    <a:pt x="11628120" y="2805683"/>
                  </a:lnTo>
                  <a:lnTo>
                    <a:pt x="11628120" y="0"/>
                  </a:lnTo>
                  <a:close/>
                </a:path>
              </a:pathLst>
            </a:custGeom>
            <a:solidFill>
              <a:srgbClr val="FFFFFF">
                <a:alpha val="6470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35355" marR="5080" indent="-922019">
              <a:lnSpc>
                <a:spcPct val="100299"/>
              </a:lnSpc>
              <a:spcBef>
                <a:spcPts val="95"/>
              </a:spcBef>
            </a:pPr>
            <a:r>
              <a:rPr spc="15" dirty="0"/>
              <a:t>YARN </a:t>
            </a:r>
            <a:r>
              <a:rPr dirty="0"/>
              <a:t>Limitation:</a:t>
            </a:r>
            <a:r>
              <a:rPr spc="-45" dirty="0"/>
              <a:t> </a:t>
            </a:r>
            <a:r>
              <a:rPr spc="5" dirty="0"/>
              <a:t>Relatively  complex to develop</a:t>
            </a:r>
            <a:r>
              <a:rPr spc="-10" dirty="0"/>
              <a:t> </a:t>
            </a:r>
            <a:r>
              <a:rPr spc="5" dirty="0"/>
              <a:t>for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858"/>
            <a:ext cx="13004291" cy="9707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9476" y="6525844"/>
            <a:ext cx="10507345" cy="2074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12875" marR="5080" indent="-1400810">
              <a:lnSpc>
                <a:spcPct val="100299"/>
              </a:lnSpc>
              <a:spcBef>
                <a:spcPts val="95"/>
              </a:spcBef>
            </a:pPr>
            <a:r>
              <a:rPr spc="10" dirty="0"/>
              <a:t>Apache </a:t>
            </a:r>
            <a:r>
              <a:rPr dirty="0"/>
              <a:t>Slider </a:t>
            </a:r>
            <a:r>
              <a:rPr spc="5" dirty="0"/>
              <a:t>is </a:t>
            </a:r>
            <a:r>
              <a:rPr spc="10" dirty="0"/>
              <a:t>an </a:t>
            </a:r>
            <a:r>
              <a:rPr dirty="0"/>
              <a:t>effort </a:t>
            </a:r>
            <a:r>
              <a:rPr spc="5" dirty="0"/>
              <a:t>to  mitigate </a:t>
            </a:r>
            <a:r>
              <a:rPr spc="10" dirty="0"/>
              <a:t>YARN</a:t>
            </a:r>
            <a:r>
              <a:rPr spc="-10" dirty="0"/>
              <a:t> </a:t>
            </a:r>
            <a:r>
              <a:rPr dirty="0"/>
              <a:t>gaps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0346" y="872693"/>
            <a:ext cx="1863089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dirty="0">
                <a:latin typeface="Arial"/>
                <a:cs typeface="Arial"/>
              </a:rPr>
              <a:t>K=3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2096" y="2478532"/>
            <a:ext cx="10706100" cy="609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7320" y="2505837"/>
            <a:ext cx="5946775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5765" marR="2324735" indent="-393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def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perform_kmeans():  </a:t>
            </a:r>
            <a:r>
              <a:rPr sz="2800" spc="-5" dirty="0">
                <a:latin typeface="Arial"/>
                <a:cs typeface="Arial"/>
              </a:rPr>
              <a:t>isStillMoving =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  <a:p>
            <a:pPr marL="405765" marR="2386330">
              <a:lnSpc>
                <a:spcPct val="200000"/>
              </a:lnSpc>
            </a:pP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it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z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_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nt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()  </a:t>
            </a:r>
            <a:r>
              <a:rPr sz="2800" dirty="0">
                <a:latin typeface="Arial"/>
                <a:cs typeface="Arial"/>
              </a:rPr>
              <a:t>while(isStillMoving):</a:t>
            </a:r>
            <a:endParaRPr sz="2800">
              <a:latin typeface="Arial"/>
              <a:cs typeface="Arial"/>
            </a:endParaRPr>
          </a:p>
          <a:p>
            <a:pPr marL="800735" marR="508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Arial"/>
                <a:cs typeface="Arial"/>
              </a:rPr>
              <a:t>recalculate_centroids()  </a:t>
            </a:r>
            <a:r>
              <a:rPr sz="2800" spc="-5" dirty="0">
                <a:latin typeface="Arial"/>
                <a:cs typeface="Arial"/>
              </a:rPr>
              <a:t>isStillMoving =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update_clusters()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return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7890" y="872693"/>
            <a:ext cx="612965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dirty="0"/>
              <a:t>put</a:t>
            </a:r>
            <a:r>
              <a:rPr sz="8000" spc="-65" dirty="0"/>
              <a:t> </a:t>
            </a:r>
            <a:r>
              <a:rPr sz="8000" dirty="0"/>
              <a:t>differently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457301" y="2236469"/>
            <a:ext cx="11428095" cy="456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In </a:t>
            </a:r>
            <a:r>
              <a:rPr sz="2400" b="1" spc="-5" dirty="0">
                <a:latin typeface="Arial"/>
                <a:cs typeface="Arial"/>
              </a:rPr>
              <a:t>the map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phase</a:t>
            </a:r>
            <a:endParaRPr sz="2400">
              <a:latin typeface="Arial"/>
              <a:cs typeface="Arial"/>
            </a:endParaRPr>
          </a:p>
          <a:p>
            <a:pPr marL="1198245" indent="-297815">
              <a:lnSpc>
                <a:spcPct val="100000"/>
              </a:lnSpc>
              <a:buSzPct val="75000"/>
              <a:buChar char="•"/>
              <a:tabLst>
                <a:tab pos="1198245" algn="l"/>
                <a:tab pos="1198880" algn="l"/>
              </a:tabLst>
            </a:pPr>
            <a:r>
              <a:rPr sz="2400" dirty="0">
                <a:latin typeface="Arial"/>
                <a:cs typeface="Arial"/>
              </a:rPr>
              <a:t>Read the cluster centers </a:t>
            </a:r>
            <a:r>
              <a:rPr sz="2400" spc="-5" dirty="0">
                <a:latin typeface="Arial"/>
                <a:cs typeface="Arial"/>
              </a:rPr>
              <a:t>into </a:t>
            </a:r>
            <a:r>
              <a:rPr sz="2400" dirty="0">
                <a:latin typeface="Arial"/>
                <a:cs typeface="Arial"/>
              </a:rPr>
              <a:t>memory from 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File/HBase</a:t>
            </a:r>
            <a:endParaRPr sz="2400">
              <a:latin typeface="Arial"/>
              <a:cs typeface="Arial"/>
            </a:endParaRPr>
          </a:p>
          <a:p>
            <a:pPr marL="1198245" indent="-297815">
              <a:lnSpc>
                <a:spcPct val="100000"/>
              </a:lnSpc>
              <a:buSzPct val="75000"/>
              <a:buChar char="•"/>
              <a:tabLst>
                <a:tab pos="1198245" algn="l"/>
                <a:tab pos="1198880" algn="l"/>
              </a:tabLst>
            </a:pPr>
            <a:r>
              <a:rPr sz="2400" dirty="0">
                <a:latin typeface="Arial"/>
                <a:cs typeface="Arial"/>
              </a:rPr>
              <a:t>Iterate </a:t>
            </a:r>
            <a:r>
              <a:rPr sz="2400" spc="-5" dirty="0">
                <a:latin typeface="Arial"/>
                <a:cs typeface="Arial"/>
              </a:rPr>
              <a:t>over each cluster center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each input </a:t>
            </a:r>
            <a:r>
              <a:rPr sz="2400" dirty="0">
                <a:latin typeface="Arial"/>
                <a:cs typeface="Arial"/>
              </a:rPr>
              <a:t>key/value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pair.</a:t>
            </a:r>
            <a:endParaRPr sz="2400">
              <a:latin typeface="Arial"/>
              <a:cs typeface="Arial"/>
            </a:endParaRPr>
          </a:p>
          <a:p>
            <a:pPr marL="1198245" marR="382905" indent="-297180">
              <a:lnSpc>
                <a:spcPct val="100000"/>
              </a:lnSpc>
              <a:buSzPct val="75000"/>
              <a:buChar char="•"/>
              <a:tabLst>
                <a:tab pos="1198245" algn="l"/>
                <a:tab pos="1198880" algn="l"/>
              </a:tabLst>
            </a:pPr>
            <a:r>
              <a:rPr sz="2400" dirty="0">
                <a:latin typeface="Arial"/>
                <a:cs typeface="Arial"/>
              </a:rPr>
              <a:t>Measure the distances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save the nearest </a:t>
            </a:r>
            <a:r>
              <a:rPr sz="2400" spc="-5" dirty="0">
                <a:latin typeface="Arial"/>
                <a:cs typeface="Arial"/>
              </a:rPr>
              <a:t>center which has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lowest  distance </a:t>
            </a:r>
            <a:r>
              <a:rPr sz="2400" dirty="0">
                <a:latin typeface="Arial"/>
                <a:cs typeface="Arial"/>
              </a:rPr>
              <a:t>to the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vector</a:t>
            </a:r>
            <a:endParaRPr sz="2400">
              <a:latin typeface="Arial"/>
              <a:cs typeface="Arial"/>
            </a:endParaRPr>
          </a:p>
          <a:p>
            <a:pPr marL="1198245" indent="-297815">
              <a:lnSpc>
                <a:spcPct val="100000"/>
              </a:lnSpc>
              <a:buSzPct val="75000"/>
              <a:buChar char="•"/>
              <a:tabLst>
                <a:tab pos="1198245" algn="l"/>
                <a:tab pos="1198880" algn="l"/>
              </a:tabLst>
            </a:pPr>
            <a:r>
              <a:rPr sz="2400" dirty="0">
                <a:latin typeface="Arial"/>
                <a:cs typeface="Arial"/>
              </a:rPr>
              <a:t>Write the clustercenter </a:t>
            </a:r>
            <a:r>
              <a:rPr sz="2400" spc="-5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its vector to 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context.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75"/>
              </a:lnSpc>
            </a:pPr>
            <a:r>
              <a:rPr sz="2400" b="1" dirty="0">
                <a:latin typeface="Arial"/>
                <a:cs typeface="Arial"/>
              </a:rPr>
              <a:t>In the </a:t>
            </a:r>
            <a:r>
              <a:rPr sz="2400" b="1" spc="-5" dirty="0">
                <a:latin typeface="Arial"/>
                <a:cs typeface="Arial"/>
              </a:rPr>
              <a:t>reduce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phase</a:t>
            </a:r>
            <a:endParaRPr sz="2400">
              <a:latin typeface="Arial"/>
              <a:cs typeface="Arial"/>
            </a:endParaRPr>
          </a:p>
          <a:p>
            <a:pPr marL="1198245" marR="5080" indent="-297180">
              <a:lnSpc>
                <a:spcPts val="3120"/>
              </a:lnSpc>
              <a:spcBef>
                <a:spcPts val="100"/>
              </a:spcBef>
              <a:buSzPct val="75000"/>
              <a:buChar char="•"/>
              <a:tabLst>
                <a:tab pos="1198245" algn="l"/>
                <a:tab pos="1198880" algn="l"/>
              </a:tabLst>
            </a:pPr>
            <a:r>
              <a:rPr sz="2600" dirty="0">
                <a:latin typeface="Arial"/>
                <a:cs typeface="Arial"/>
              </a:rPr>
              <a:t>Iterate over </a:t>
            </a:r>
            <a:r>
              <a:rPr sz="2600" spc="5" dirty="0">
                <a:latin typeface="Arial"/>
                <a:cs typeface="Arial"/>
              </a:rPr>
              <a:t>each </a:t>
            </a:r>
            <a:r>
              <a:rPr sz="2600" dirty="0">
                <a:latin typeface="Arial"/>
                <a:cs typeface="Arial"/>
              </a:rPr>
              <a:t>value vector </a:t>
            </a:r>
            <a:r>
              <a:rPr sz="2600" spc="5" dirty="0">
                <a:latin typeface="Arial"/>
                <a:cs typeface="Arial"/>
              </a:rPr>
              <a:t>and </a:t>
            </a:r>
            <a:r>
              <a:rPr sz="2600" dirty="0">
                <a:latin typeface="Arial"/>
                <a:cs typeface="Arial"/>
              </a:rPr>
              <a:t>calculate the average vector. (Sum  </a:t>
            </a:r>
            <a:r>
              <a:rPr sz="2600" spc="5" dirty="0">
                <a:latin typeface="Arial"/>
                <a:cs typeface="Arial"/>
              </a:rPr>
              <a:t>each </a:t>
            </a:r>
            <a:r>
              <a:rPr sz="2600" dirty="0">
                <a:latin typeface="Arial"/>
                <a:cs typeface="Arial"/>
              </a:rPr>
              <a:t>vector </a:t>
            </a:r>
            <a:r>
              <a:rPr sz="2600" spc="5" dirty="0">
                <a:latin typeface="Arial"/>
                <a:cs typeface="Arial"/>
              </a:rPr>
              <a:t>and </a:t>
            </a:r>
            <a:r>
              <a:rPr sz="2600" dirty="0">
                <a:latin typeface="Arial"/>
                <a:cs typeface="Arial"/>
              </a:rPr>
              <a:t>devide </a:t>
            </a:r>
            <a:r>
              <a:rPr sz="2600" spc="5" dirty="0">
                <a:latin typeface="Arial"/>
                <a:cs typeface="Arial"/>
              </a:rPr>
              <a:t>each </a:t>
            </a:r>
            <a:r>
              <a:rPr sz="2600" dirty="0">
                <a:latin typeface="Arial"/>
                <a:cs typeface="Arial"/>
              </a:rPr>
              <a:t>part by the </a:t>
            </a:r>
            <a:r>
              <a:rPr sz="2600" spc="5" dirty="0">
                <a:latin typeface="Arial"/>
                <a:cs typeface="Arial"/>
              </a:rPr>
              <a:t>number </a:t>
            </a:r>
            <a:r>
              <a:rPr sz="2600" dirty="0">
                <a:latin typeface="Arial"/>
                <a:cs typeface="Arial"/>
              </a:rPr>
              <a:t>of vectors we  received).</a:t>
            </a:r>
            <a:endParaRPr sz="2600">
              <a:latin typeface="Arial"/>
              <a:cs typeface="Arial"/>
            </a:endParaRPr>
          </a:p>
          <a:p>
            <a:pPr marL="1198245" indent="-297815">
              <a:lnSpc>
                <a:spcPts val="3015"/>
              </a:lnSpc>
              <a:buSzPct val="75000"/>
              <a:buChar char="•"/>
              <a:tabLst>
                <a:tab pos="1198245" algn="l"/>
                <a:tab pos="1198880" algn="l"/>
              </a:tabLst>
            </a:pPr>
            <a:r>
              <a:rPr sz="2600" dirty="0">
                <a:latin typeface="Arial"/>
                <a:cs typeface="Arial"/>
              </a:rPr>
              <a:t>This is the </a:t>
            </a:r>
            <a:r>
              <a:rPr sz="2600" spc="5" dirty="0">
                <a:latin typeface="Arial"/>
                <a:cs typeface="Arial"/>
              </a:rPr>
              <a:t>new </a:t>
            </a:r>
            <a:r>
              <a:rPr sz="2600" dirty="0">
                <a:latin typeface="Arial"/>
                <a:cs typeface="Arial"/>
              </a:rPr>
              <a:t>center, </a:t>
            </a:r>
            <a:r>
              <a:rPr sz="2600" spc="5" dirty="0">
                <a:latin typeface="Arial"/>
                <a:cs typeface="Arial"/>
              </a:rPr>
              <a:t>save </a:t>
            </a:r>
            <a:r>
              <a:rPr sz="2600" dirty="0">
                <a:latin typeface="Arial"/>
                <a:cs typeface="Arial"/>
              </a:rPr>
              <a:t>it into a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File/HBase.</a:t>
            </a:r>
            <a:endParaRPr sz="2600">
              <a:latin typeface="Arial"/>
              <a:cs typeface="Arial"/>
            </a:endParaRPr>
          </a:p>
          <a:p>
            <a:pPr marL="1198245" indent="-297815">
              <a:lnSpc>
                <a:spcPct val="100000"/>
              </a:lnSpc>
              <a:spcBef>
                <a:spcPts val="5"/>
              </a:spcBef>
              <a:buSzPct val="75000"/>
              <a:buChar char="•"/>
              <a:tabLst>
                <a:tab pos="1198245" algn="l"/>
                <a:tab pos="1198880" algn="l"/>
              </a:tabLst>
            </a:pPr>
            <a:r>
              <a:rPr sz="2600" spc="5" dirty="0">
                <a:latin typeface="Arial"/>
                <a:cs typeface="Arial"/>
              </a:rPr>
              <a:t>Check </a:t>
            </a:r>
            <a:r>
              <a:rPr sz="2600" dirty="0">
                <a:latin typeface="Arial"/>
                <a:cs typeface="Arial"/>
              </a:rPr>
              <a:t>if </a:t>
            </a:r>
            <a:r>
              <a:rPr sz="2600" spc="5" dirty="0">
                <a:latin typeface="Arial"/>
                <a:cs typeface="Arial"/>
              </a:rPr>
              <a:t>we </a:t>
            </a:r>
            <a:r>
              <a:rPr sz="2600" dirty="0">
                <a:latin typeface="Arial"/>
                <a:cs typeface="Arial"/>
              </a:rPr>
              <a:t>need the different between runs is &lt;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epsilon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301" y="7426273"/>
            <a:ext cx="11281410" cy="1157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b="1" spc="-5" dirty="0">
                <a:latin typeface="Arial"/>
                <a:cs typeface="Arial"/>
              </a:rPr>
              <a:t>Run this whole damn thing again and</a:t>
            </a:r>
            <a:r>
              <a:rPr sz="4300" b="1" spc="80" dirty="0">
                <a:latin typeface="Arial"/>
                <a:cs typeface="Arial"/>
              </a:rPr>
              <a:t> </a:t>
            </a:r>
            <a:r>
              <a:rPr sz="4300" b="1" spc="-5" dirty="0">
                <a:latin typeface="Arial"/>
                <a:cs typeface="Arial"/>
              </a:rPr>
              <a:t>again</a:t>
            </a:r>
            <a:endParaRPr sz="4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3100" b="1" spc="-5" dirty="0">
                <a:latin typeface="Arial"/>
                <a:cs typeface="Arial"/>
              </a:rPr>
              <a:t>until diff &lt;</a:t>
            </a:r>
            <a:r>
              <a:rPr sz="3100" b="1" spc="10" dirty="0">
                <a:latin typeface="Arial"/>
                <a:cs typeface="Arial"/>
              </a:rPr>
              <a:t> </a:t>
            </a:r>
            <a:r>
              <a:rPr sz="3100" b="1" spc="-5" dirty="0">
                <a:latin typeface="Arial"/>
                <a:cs typeface="Arial"/>
              </a:rPr>
              <a:t>epsilon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8591" y="2279847"/>
            <a:ext cx="7412990" cy="7433945"/>
            <a:chOff x="2898591" y="2279847"/>
            <a:chExt cx="7412990" cy="7433945"/>
          </a:xfrm>
        </p:grpSpPr>
        <p:sp>
          <p:nvSpPr>
            <p:cNvPr id="3" name="object 3"/>
            <p:cNvSpPr/>
            <p:nvPr/>
          </p:nvSpPr>
          <p:spPr>
            <a:xfrm>
              <a:off x="3082995" y="2464251"/>
              <a:ext cx="7044055" cy="7065009"/>
            </a:xfrm>
            <a:custGeom>
              <a:avLst/>
              <a:gdLst/>
              <a:ahLst/>
              <a:cxnLst/>
              <a:rect l="l" t="t" r="r" b="b"/>
              <a:pathLst>
                <a:path w="7044055" h="7065009">
                  <a:moveTo>
                    <a:pt x="6011982" y="1034725"/>
                  </a:moveTo>
                  <a:lnTo>
                    <a:pt x="6045808" y="1069101"/>
                  </a:lnTo>
                  <a:lnTo>
                    <a:pt x="6079069" y="1103823"/>
                  </a:lnTo>
                  <a:lnTo>
                    <a:pt x="6111767" y="1138885"/>
                  </a:lnTo>
                  <a:lnTo>
                    <a:pt x="6143901" y="1174281"/>
                  </a:lnTo>
                  <a:lnTo>
                    <a:pt x="6175472" y="1210004"/>
                  </a:lnTo>
                  <a:lnTo>
                    <a:pt x="6206479" y="1246050"/>
                  </a:lnTo>
                  <a:lnTo>
                    <a:pt x="6236922" y="1282413"/>
                  </a:lnTo>
                  <a:lnTo>
                    <a:pt x="6266801" y="1319086"/>
                  </a:lnTo>
                  <a:lnTo>
                    <a:pt x="6296116" y="1356064"/>
                  </a:lnTo>
                  <a:lnTo>
                    <a:pt x="6324868" y="1393341"/>
                  </a:lnTo>
                  <a:lnTo>
                    <a:pt x="6353056" y="1430911"/>
                  </a:lnTo>
                  <a:lnTo>
                    <a:pt x="6380680" y="1468769"/>
                  </a:lnTo>
                  <a:lnTo>
                    <a:pt x="6407740" y="1506908"/>
                  </a:lnTo>
                  <a:lnTo>
                    <a:pt x="6434237" y="1545323"/>
                  </a:lnTo>
                  <a:lnTo>
                    <a:pt x="6460170" y="1584008"/>
                  </a:lnTo>
                  <a:lnTo>
                    <a:pt x="6485539" y="1622957"/>
                  </a:lnTo>
                  <a:lnTo>
                    <a:pt x="6510344" y="1662165"/>
                  </a:lnTo>
                  <a:lnTo>
                    <a:pt x="6534586" y="1701625"/>
                  </a:lnTo>
                  <a:lnTo>
                    <a:pt x="6558264" y="1741332"/>
                  </a:lnTo>
                  <a:lnTo>
                    <a:pt x="6581378" y="1781280"/>
                  </a:lnTo>
                  <a:lnTo>
                    <a:pt x="6603928" y="1821463"/>
                  </a:lnTo>
                  <a:lnTo>
                    <a:pt x="6625915" y="1861876"/>
                  </a:lnTo>
                  <a:lnTo>
                    <a:pt x="6647338" y="1902512"/>
                  </a:lnTo>
                  <a:lnTo>
                    <a:pt x="6668197" y="1943366"/>
                  </a:lnTo>
                  <a:lnTo>
                    <a:pt x="6688492" y="1984431"/>
                  </a:lnTo>
                  <a:lnTo>
                    <a:pt x="6708223" y="2025703"/>
                  </a:lnTo>
                  <a:lnTo>
                    <a:pt x="6727391" y="2067175"/>
                  </a:lnTo>
                  <a:lnTo>
                    <a:pt x="6745995" y="2108842"/>
                  </a:lnTo>
                  <a:lnTo>
                    <a:pt x="6764035" y="2150697"/>
                  </a:lnTo>
                  <a:lnTo>
                    <a:pt x="6781512" y="2192736"/>
                  </a:lnTo>
                  <a:lnTo>
                    <a:pt x="6798425" y="2234951"/>
                  </a:lnTo>
                  <a:lnTo>
                    <a:pt x="6814774" y="2277338"/>
                  </a:lnTo>
                  <a:lnTo>
                    <a:pt x="6830559" y="2319890"/>
                  </a:lnTo>
                  <a:lnTo>
                    <a:pt x="6845780" y="2362602"/>
                  </a:lnTo>
                  <a:lnTo>
                    <a:pt x="6860438" y="2405467"/>
                  </a:lnTo>
                  <a:lnTo>
                    <a:pt x="6874532" y="2448481"/>
                  </a:lnTo>
                  <a:lnTo>
                    <a:pt x="6888062" y="2491637"/>
                  </a:lnTo>
                  <a:lnTo>
                    <a:pt x="6901029" y="2534930"/>
                  </a:lnTo>
                  <a:lnTo>
                    <a:pt x="6913431" y="2578353"/>
                  </a:lnTo>
                  <a:lnTo>
                    <a:pt x="6925270" y="2621900"/>
                  </a:lnTo>
                  <a:lnTo>
                    <a:pt x="6936545" y="2665567"/>
                  </a:lnTo>
                  <a:lnTo>
                    <a:pt x="6947257" y="2709347"/>
                  </a:lnTo>
                  <a:lnTo>
                    <a:pt x="6957405" y="2753235"/>
                  </a:lnTo>
                  <a:lnTo>
                    <a:pt x="6966988" y="2797224"/>
                  </a:lnTo>
                  <a:lnTo>
                    <a:pt x="6976009" y="2841309"/>
                  </a:lnTo>
                  <a:lnTo>
                    <a:pt x="6984465" y="2885484"/>
                  </a:lnTo>
                  <a:lnTo>
                    <a:pt x="6992358" y="2929743"/>
                  </a:lnTo>
                  <a:lnTo>
                    <a:pt x="6999686" y="2974080"/>
                  </a:lnTo>
                  <a:lnTo>
                    <a:pt x="7006452" y="3018490"/>
                  </a:lnTo>
                  <a:lnTo>
                    <a:pt x="7012653" y="3062967"/>
                  </a:lnTo>
                  <a:lnTo>
                    <a:pt x="7018290" y="3107505"/>
                  </a:lnTo>
                  <a:lnTo>
                    <a:pt x="7023364" y="3152097"/>
                  </a:lnTo>
                  <a:lnTo>
                    <a:pt x="7027874" y="3196740"/>
                  </a:lnTo>
                  <a:lnTo>
                    <a:pt x="7031821" y="3241425"/>
                  </a:lnTo>
                  <a:lnTo>
                    <a:pt x="7035203" y="3286149"/>
                  </a:lnTo>
                  <a:lnTo>
                    <a:pt x="7038022" y="3330904"/>
                  </a:lnTo>
                  <a:lnTo>
                    <a:pt x="7040277" y="3375685"/>
                  </a:lnTo>
                  <a:lnTo>
                    <a:pt x="7041968" y="3420487"/>
                  </a:lnTo>
                  <a:lnTo>
                    <a:pt x="7043096" y="3465303"/>
                  </a:lnTo>
                  <a:lnTo>
                    <a:pt x="7043660" y="3510128"/>
                  </a:lnTo>
                  <a:lnTo>
                    <a:pt x="7043660" y="3554956"/>
                  </a:lnTo>
                  <a:lnTo>
                    <a:pt x="7043096" y="3599780"/>
                  </a:lnTo>
                  <a:lnTo>
                    <a:pt x="7041968" y="3644596"/>
                  </a:lnTo>
                  <a:lnTo>
                    <a:pt x="7040277" y="3689398"/>
                  </a:lnTo>
                  <a:lnTo>
                    <a:pt x="7038022" y="3734179"/>
                  </a:lnTo>
                  <a:lnTo>
                    <a:pt x="7035203" y="3778934"/>
                  </a:lnTo>
                  <a:lnTo>
                    <a:pt x="7031821" y="3823657"/>
                  </a:lnTo>
                  <a:lnTo>
                    <a:pt x="7027874" y="3868342"/>
                  </a:lnTo>
                  <a:lnTo>
                    <a:pt x="7023364" y="3912984"/>
                  </a:lnTo>
                  <a:lnTo>
                    <a:pt x="7018290" y="3957576"/>
                  </a:lnTo>
                  <a:lnTo>
                    <a:pt x="7012653" y="4002113"/>
                  </a:lnTo>
                  <a:lnTo>
                    <a:pt x="7006452" y="4046589"/>
                  </a:lnTo>
                  <a:lnTo>
                    <a:pt x="6999686" y="4090998"/>
                  </a:lnTo>
                  <a:lnTo>
                    <a:pt x="6992358" y="4135335"/>
                  </a:lnTo>
                  <a:lnTo>
                    <a:pt x="6984465" y="4179593"/>
                  </a:lnTo>
                  <a:lnTo>
                    <a:pt x="6976009" y="4223767"/>
                  </a:lnTo>
                  <a:lnTo>
                    <a:pt x="6966988" y="4267851"/>
                  </a:lnTo>
                  <a:lnTo>
                    <a:pt x="6957405" y="4311839"/>
                  </a:lnTo>
                  <a:lnTo>
                    <a:pt x="6947257" y="4355725"/>
                  </a:lnTo>
                  <a:lnTo>
                    <a:pt x="6936545" y="4399504"/>
                  </a:lnTo>
                  <a:lnTo>
                    <a:pt x="6925270" y="4443170"/>
                  </a:lnTo>
                  <a:lnTo>
                    <a:pt x="6913431" y="4486716"/>
                  </a:lnTo>
                  <a:lnTo>
                    <a:pt x="6901029" y="4530138"/>
                  </a:lnTo>
                  <a:lnTo>
                    <a:pt x="6888062" y="4573429"/>
                  </a:lnTo>
                  <a:lnTo>
                    <a:pt x="6874532" y="4616584"/>
                  </a:lnTo>
                  <a:lnTo>
                    <a:pt x="6860438" y="4659596"/>
                  </a:lnTo>
                  <a:lnTo>
                    <a:pt x="6845780" y="4702460"/>
                  </a:lnTo>
                  <a:lnTo>
                    <a:pt x="6830559" y="4745170"/>
                  </a:lnTo>
                  <a:lnTo>
                    <a:pt x="6814774" y="4787720"/>
                  </a:lnTo>
                  <a:lnTo>
                    <a:pt x="6798425" y="4830105"/>
                  </a:lnTo>
                  <a:lnTo>
                    <a:pt x="6781512" y="4872319"/>
                  </a:lnTo>
                  <a:lnTo>
                    <a:pt x="6764035" y="4914355"/>
                  </a:lnTo>
                  <a:lnTo>
                    <a:pt x="6745995" y="4956208"/>
                  </a:lnTo>
                  <a:lnTo>
                    <a:pt x="6727391" y="4997873"/>
                  </a:lnTo>
                  <a:lnTo>
                    <a:pt x="6708223" y="5039343"/>
                  </a:lnTo>
                  <a:lnTo>
                    <a:pt x="6688492" y="5080613"/>
                  </a:lnTo>
                  <a:lnTo>
                    <a:pt x="6668197" y="5121676"/>
                  </a:lnTo>
                  <a:lnTo>
                    <a:pt x="6647338" y="5162528"/>
                  </a:lnTo>
                  <a:lnTo>
                    <a:pt x="6625915" y="5203161"/>
                  </a:lnTo>
                  <a:lnTo>
                    <a:pt x="6603928" y="5243572"/>
                  </a:lnTo>
                  <a:lnTo>
                    <a:pt x="6581378" y="5283752"/>
                  </a:lnTo>
                  <a:lnTo>
                    <a:pt x="6558264" y="5323698"/>
                  </a:lnTo>
                  <a:lnTo>
                    <a:pt x="6534586" y="5363402"/>
                  </a:lnTo>
                  <a:lnTo>
                    <a:pt x="6510344" y="5402860"/>
                  </a:lnTo>
                  <a:lnTo>
                    <a:pt x="6485539" y="5442065"/>
                  </a:lnTo>
                  <a:lnTo>
                    <a:pt x="6460170" y="5481011"/>
                  </a:lnTo>
                  <a:lnTo>
                    <a:pt x="6434237" y="5519693"/>
                  </a:lnTo>
                  <a:lnTo>
                    <a:pt x="6407740" y="5558105"/>
                  </a:lnTo>
                  <a:lnTo>
                    <a:pt x="6380680" y="5596242"/>
                  </a:lnTo>
                  <a:lnTo>
                    <a:pt x="6353056" y="5634096"/>
                  </a:lnTo>
                  <a:lnTo>
                    <a:pt x="6324868" y="5671663"/>
                  </a:lnTo>
                  <a:lnTo>
                    <a:pt x="6296116" y="5708937"/>
                  </a:lnTo>
                  <a:lnTo>
                    <a:pt x="6266801" y="5745912"/>
                  </a:lnTo>
                  <a:lnTo>
                    <a:pt x="6236922" y="5782581"/>
                  </a:lnTo>
                  <a:lnTo>
                    <a:pt x="6206479" y="5818940"/>
                  </a:lnTo>
                  <a:lnTo>
                    <a:pt x="6175472" y="5854983"/>
                  </a:lnTo>
                  <a:lnTo>
                    <a:pt x="6143901" y="5890703"/>
                  </a:lnTo>
                  <a:lnTo>
                    <a:pt x="6111767" y="5926095"/>
                  </a:lnTo>
                  <a:lnTo>
                    <a:pt x="6079069" y="5961153"/>
                  </a:lnTo>
                  <a:lnTo>
                    <a:pt x="6045808" y="5995872"/>
                  </a:lnTo>
                  <a:lnTo>
                    <a:pt x="6011982" y="6030244"/>
                  </a:lnTo>
                  <a:lnTo>
                    <a:pt x="5977713" y="6064170"/>
                  </a:lnTo>
                  <a:lnTo>
                    <a:pt x="5943100" y="6097530"/>
                  </a:lnTo>
                  <a:lnTo>
                    <a:pt x="5908147" y="6130325"/>
                  </a:lnTo>
                  <a:lnTo>
                    <a:pt x="5872862" y="6162555"/>
                  </a:lnTo>
                  <a:lnTo>
                    <a:pt x="5837250" y="6194218"/>
                  </a:lnTo>
                  <a:lnTo>
                    <a:pt x="5801316" y="6225317"/>
                  </a:lnTo>
                  <a:lnTo>
                    <a:pt x="5765067" y="6255850"/>
                  </a:lnTo>
                  <a:lnTo>
                    <a:pt x="5728508" y="6285818"/>
                  </a:lnTo>
                  <a:lnTo>
                    <a:pt x="5691645" y="6315220"/>
                  </a:lnTo>
                  <a:lnTo>
                    <a:pt x="5654483" y="6344057"/>
                  </a:lnTo>
                  <a:lnTo>
                    <a:pt x="5617030" y="6372328"/>
                  </a:lnTo>
                  <a:lnTo>
                    <a:pt x="5579289" y="6400034"/>
                  </a:lnTo>
                  <a:lnTo>
                    <a:pt x="5541268" y="6427175"/>
                  </a:lnTo>
                  <a:lnTo>
                    <a:pt x="5502972" y="6453750"/>
                  </a:lnTo>
                  <a:lnTo>
                    <a:pt x="5464407" y="6479760"/>
                  </a:lnTo>
                  <a:lnTo>
                    <a:pt x="5425578" y="6505204"/>
                  </a:lnTo>
                  <a:lnTo>
                    <a:pt x="5386491" y="6530083"/>
                  </a:lnTo>
                  <a:lnTo>
                    <a:pt x="5347153" y="6554396"/>
                  </a:lnTo>
                  <a:lnTo>
                    <a:pt x="5307568" y="6578144"/>
                  </a:lnTo>
                  <a:lnTo>
                    <a:pt x="5267743" y="6601327"/>
                  </a:lnTo>
                  <a:lnTo>
                    <a:pt x="5227684" y="6623944"/>
                  </a:lnTo>
                  <a:lnTo>
                    <a:pt x="5187396" y="6645995"/>
                  </a:lnTo>
                  <a:lnTo>
                    <a:pt x="5146885" y="6667482"/>
                  </a:lnTo>
                  <a:lnTo>
                    <a:pt x="5106157" y="6688402"/>
                  </a:lnTo>
                  <a:lnTo>
                    <a:pt x="5065217" y="6708758"/>
                  </a:lnTo>
                  <a:lnTo>
                    <a:pt x="5024072" y="6728548"/>
                  </a:lnTo>
                  <a:lnTo>
                    <a:pt x="4982727" y="6747772"/>
                  </a:lnTo>
                  <a:lnTo>
                    <a:pt x="4941188" y="6766431"/>
                  </a:lnTo>
                  <a:lnTo>
                    <a:pt x="4899461" y="6784525"/>
                  </a:lnTo>
                  <a:lnTo>
                    <a:pt x="4857552" y="6802053"/>
                  </a:lnTo>
                  <a:lnTo>
                    <a:pt x="4815466" y="6819016"/>
                  </a:lnTo>
                  <a:lnTo>
                    <a:pt x="4773209" y="6835414"/>
                  </a:lnTo>
                  <a:lnTo>
                    <a:pt x="4730787" y="6851246"/>
                  </a:lnTo>
                  <a:lnTo>
                    <a:pt x="4688206" y="6866512"/>
                  </a:lnTo>
                  <a:lnTo>
                    <a:pt x="4645472" y="6881213"/>
                  </a:lnTo>
                  <a:lnTo>
                    <a:pt x="4602589" y="6895349"/>
                  </a:lnTo>
                  <a:lnTo>
                    <a:pt x="4559565" y="6908919"/>
                  </a:lnTo>
                  <a:lnTo>
                    <a:pt x="4516405" y="6921924"/>
                  </a:lnTo>
                  <a:lnTo>
                    <a:pt x="4473115" y="6934364"/>
                  </a:lnTo>
                  <a:lnTo>
                    <a:pt x="4429700" y="6946238"/>
                  </a:lnTo>
                  <a:lnTo>
                    <a:pt x="4386166" y="6957546"/>
                  </a:lnTo>
                  <a:lnTo>
                    <a:pt x="4342520" y="6968289"/>
                  </a:lnTo>
                  <a:lnTo>
                    <a:pt x="4298766" y="6978467"/>
                  </a:lnTo>
                  <a:lnTo>
                    <a:pt x="4254911" y="6988079"/>
                  </a:lnTo>
                  <a:lnTo>
                    <a:pt x="4210961" y="6997126"/>
                  </a:lnTo>
                  <a:lnTo>
                    <a:pt x="4166920" y="7005607"/>
                  </a:lnTo>
                  <a:lnTo>
                    <a:pt x="4122796" y="7013523"/>
                  </a:lnTo>
                  <a:lnTo>
                    <a:pt x="4078594" y="7020874"/>
                  </a:lnTo>
                  <a:lnTo>
                    <a:pt x="4034319" y="7027659"/>
                  </a:lnTo>
                  <a:lnTo>
                    <a:pt x="3989978" y="7033879"/>
                  </a:lnTo>
                  <a:lnTo>
                    <a:pt x="3945575" y="7039533"/>
                  </a:lnTo>
                  <a:lnTo>
                    <a:pt x="3901118" y="7044622"/>
                  </a:lnTo>
                  <a:lnTo>
                    <a:pt x="3856612" y="7049145"/>
                  </a:lnTo>
                  <a:lnTo>
                    <a:pt x="3812062" y="7053103"/>
                  </a:lnTo>
                  <a:lnTo>
                    <a:pt x="3767475" y="7056496"/>
                  </a:lnTo>
                  <a:lnTo>
                    <a:pt x="3722855" y="7059323"/>
                  </a:lnTo>
                  <a:lnTo>
                    <a:pt x="3678210" y="7061585"/>
                  </a:lnTo>
                  <a:lnTo>
                    <a:pt x="3633544" y="7063281"/>
                  </a:lnTo>
                  <a:lnTo>
                    <a:pt x="3588864" y="7064412"/>
                  </a:lnTo>
                  <a:lnTo>
                    <a:pt x="3544175" y="7064977"/>
                  </a:lnTo>
                  <a:lnTo>
                    <a:pt x="3499484" y="7064977"/>
                  </a:lnTo>
                  <a:lnTo>
                    <a:pt x="3454795" y="7064412"/>
                  </a:lnTo>
                  <a:lnTo>
                    <a:pt x="3410115" y="7063281"/>
                  </a:lnTo>
                  <a:lnTo>
                    <a:pt x="3365449" y="7061585"/>
                  </a:lnTo>
                  <a:lnTo>
                    <a:pt x="3320804" y="7059323"/>
                  </a:lnTo>
                  <a:lnTo>
                    <a:pt x="3276184" y="7056496"/>
                  </a:lnTo>
                  <a:lnTo>
                    <a:pt x="3231597" y="7053103"/>
                  </a:lnTo>
                  <a:lnTo>
                    <a:pt x="3187047" y="7049145"/>
                  </a:lnTo>
                  <a:lnTo>
                    <a:pt x="3142541" y="7044622"/>
                  </a:lnTo>
                  <a:lnTo>
                    <a:pt x="3098084" y="7039533"/>
                  </a:lnTo>
                  <a:lnTo>
                    <a:pt x="3053681" y="7033879"/>
                  </a:lnTo>
                  <a:lnTo>
                    <a:pt x="3009340" y="7027659"/>
                  </a:lnTo>
                  <a:lnTo>
                    <a:pt x="2965065" y="7020874"/>
                  </a:lnTo>
                  <a:lnTo>
                    <a:pt x="2920863" y="7013523"/>
                  </a:lnTo>
                  <a:lnTo>
                    <a:pt x="2876739" y="7005607"/>
                  </a:lnTo>
                  <a:lnTo>
                    <a:pt x="2832698" y="6997126"/>
                  </a:lnTo>
                  <a:lnTo>
                    <a:pt x="2788748" y="6988079"/>
                  </a:lnTo>
                  <a:lnTo>
                    <a:pt x="2744893" y="6978467"/>
                  </a:lnTo>
                  <a:lnTo>
                    <a:pt x="2701139" y="6968289"/>
                  </a:lnTo>
                  <a:lnTo>
                    <a:pt x="2657493" y="6957546"/>
                  </a:lnTo>
                  <a:lnTo>
                    <a:pt x="2613959" y="6946238"/>
                  </a:lnTo>
                  <a:lnTo>
                    <a:pt x="2570544" y="6934364"/>
                  </a:lnTo>
                  <a:lnTo>
                    <a:pt x="2527254" y="6921924"/>
                  </a:lnTo>
                  <a:lnTo>
                    <a:pt x="2484094" y="6908919"/>
                  </a:lnTo>
                  <a:lnTo>
                    <a:pt x="2441070" y="6895349"/>
                  </a:lnTo>
                  <a:lnTo>
                    <a:pt x="2398187" y="6881213"/>
                  </a:lnTo>
                  <a:lnTo>
                    <a:pt x="2355453" y="6866512"/>
                  </a:lnTo>
                  <a:lnTo>
                    <a:pt x="2312872" y="6851246"/>
                  </a:lnTo>
                  <a:lnTo>
                    <a:pt x="2270450" y="6835414"/>
                  </a:lnTo>
                  <a:lnTo>
                    <a:pt x="2228193" y="6819016"/>
                  </a:lnTo>
                  <a:lnTo>
                    <a:pt x="2186107" y="6802053"/>
                  </a:lnTo>
                  <a:lnTo>
                    <a:pt x="2144198" y="6784525"/>
                  </a:lnTo>
                  <a:lnTo>
                    <a:pt x="2102471" y="6766431"/>
                  </a:lnTo>
                  <a:lnTo>
                    <a:pt x="2060932" y="6747772"/>
                  </a:lnTo>
                  <a:lnTo>
                    <a:pt x="2019587" y="6728548"/>
                  </a:lnTo>
                  <a:lnTo>
                    <a:pt x="1978442" y="6708758"/>
                  </a:lnTo>
                  <a:lnTo>
                    <a:pt x="1937502" y="6688402"/>
                  </a:lnTo>
                  <a:lnTo>
                    <a:pt x="1896774" y="6667482"/>
                  </a:lnTo>
                  <a:lnTo>
                    <a:pt x="1856263" y="6645995"/>
                  </a:lnTo>
                  <a:lnTo>
                    <a:pt x="1815975" y="6623944"/>
                  </a:lnTo>
                  <a:lnTo>
                    <a:pt x="1775916" y="6601327"/>
                  </a:lnTo>
                  <a:lnTo>
                    <a:pt x="1736091" y="6578144"/>
                  </a:lnTo>
                  <a:lnTo>
                    <a:pt x="1696506" y="6554396"/>
                  </a:lnTo>
                  <a:lnTo>
                    <a:pt x="1657168" y="6530083"/>
                  </a:lnTo>
                  <a:lnTo>
                    <a:pt x="1618081" y="6505204"/>
                  </a:lnTo>
                  <a:lnTo>
                    <a:pt x="1579252" y="6479760"/>
                  </a:lnTo>
                  <a:lnTo>
                    <a:pt x="1540687" y="6453750"/>
                  </a:lnTo>
                  <a:lnTo>
                    <a:pt x="1502391" y="6427175"/>
                  </a:lnTo>
                  <a:lnTo>
                    <a:pt x="1464370" y="6400034"/>
                  </a:lnTo>
                  <a:lnTo>
                    <a:pt x="1426629" y="6372328"/>
                  </a:lnTo>
                  <a:lnTo>
                    <a:pt x="1389176" y="6344057"/>
                  </a:lnTo>
                  <a:lnTo>
                    <a:pt x="1352014" y="6315220"/>
                  </a:lnTo>
                  <a:lnTo>
                    <a:pt x="1315151" y="6285818"/>
                  </a:lnTo>
                  <a:lnTo>
                    <a:pt x="1278592" y="6255850"/>
                  </a:lnTo>
                  <a:lnTo>
                    <a:pt x="1242343" y="6225317"/>
                  </a:lnTo>
                  <a:lnTo>
                    <a:pt x="1206409" y="6194218"/>
                  </a:lnTo>
                  <a:lnTo>
                    <a:pt x="1170797" y="6162555"/>
                  </a:lnTo>
                  <a:lnTo>
                    <a:pt x="1135512" y="6130325"/>
                  </a:lnTo>
                  <a:lnTo>
                    <a:pt x="1100560" y="6097530"/>
                  </a:lnTo>
                  <a:lnTo>
                    <a:pt x="1065946" y="6064170"/>
                  </a:lnTo>
                  <a:lnTo>
                    <a:pt x="1031677" y="6030244"/>
                  </a:lnTo>
                  <a:lnTo>
                    <a:pt x="997852" y="5995872"/>
                  </a:lnTo>
                  <a:lnTo>
                    <a:pt x="964590" y="5961153"/>
                  </a:lnTo>
                  <a:lnTo>
                    <a:pt x="931892" y="5926095"/>
                  </a:lnTo>
                  <a:lnTo>
                    <a:pt x="899758" y="5890703"/>
                  </a:lnTo>
                  <a:lnTo>
                    <a:pt x="868187" y="5854983"/>
                  </a:lnTo>
                  <a:lnTo>
                    <a:pt x="837180" y="5818940"/>
                  </a:lnTo>
                  <a:lnTo>
                    <a:pt x="806738" y="5782581"/>
                  </a:lnTo>
                  <a:lnTo>
                    <a:pt x="776858" y="5745912"/>
                  </a:lnTo>
                  <a:lnTo>
                    <a:pt x="747543" y="5708937"/>
                  </a:lnTo>
                  <a:lnTo>
                    <a:pt x="718791" y="5671663"/>
                  </a:lnTo>
                  <a:lnTo>
                    <a:pt x="690603" y="5634096"/>
                  </a:lnTo>
                  <a:lnTo>
                    <a:pt x="662979" y="5596242"/>
                  </a:lnTo>
                  <a:lnTo>
                    <a:pt x="635919" y="5558105"/>
                  </a:lnTo>
                  <a:lnTo>
                    <a:pt x="609422" y="5519693"/>
                  </a:lnTo>
                  <a:lnTo>
                    <a:pt x="583489" y="5481011"/>
                  </a:lnTo>
                  <a:lnTo>
                    <a:pt x="558120" y="5442065"/>
                  </a:lnTo>
                  <a:lnTo>
                    <a:pt x="533315" y="5402860"/>
                  </a:lnTo>
                  <a:lnTo>
                    <a:pt x="509073" y="5363402"/>
                  </a:lnTo>
                  <a:lnTo>
                    <a:pt x="485395" y="5323698"/>
                  </a:lnTo>
                  <a:lnTo>
                    <a:pt x="462281" y="5283752"/>
                  </a:lnTo>
                  <a:lnTo>
                    <a:pt x="439731" y="5243572"/>
                  </a:lnTo>
                  <a:lnTo>
                    <a:pt x="417744" y="5203161"/>
                  </a:lnTo>
                  <a:lnTo>
                    <a:pt x="396322" y="5162528"/>
                  </a:lnTo>
                  <a:lnTo>
                    <a:pt x="375462" y="5121676"/>
                  </a:lnTo>
                  <a:lnTo>
                    <a:pt x="355167" y="5080613"/>
                  </a:lnTo>
                  <a:lnTo>
                    <a:pt x="335436" y="5039343"/>
                  </a:lnTo>
                  <a:lnTo>
                    <a:pt x="316268" y="4997873"/>
                  </a:lnTo>
                  <a:lnTo>
                    <a:pt x="297664" y="4956208"/>
                  </a:lnTo>
                  <a:lnTo>
                    <a:pt x="279624" y="4914355"/>
                  </a:lnTo>
                  <a:lnTo>
                    <a:pt x="262147" y="4872319"/>
                  </a:lnTo>
                  <a:lnTo>
                    <a:pt x="245234" y="4830105"/>
                  </a:lnTo>
                  <a:lnTo>
                    <a:pt x="228885" y="4787720"/>
                  </a:lnTo>
                  <a:lnTo>
                    <a:pt x="213100" y="4745170"/>
                  </a:lnTo>
                  <a:lnTo>
                    <a:pt x="197879" y="4702460"/>
                  </a:lnTo>
                  <a:lnTo>
                    <a:pt x="183221" y="4659596"/>
                  </a:lnTo>
                  <a:lnTo>
                    <a:pt x="169127" y="4616584"/>
                  </a:lnTo>
                  <a:lnTo>
                    <a:pt x="155597" y="4573429"/>
                  </a:lnTo>
                  <a:lnTo>
                    <a:pt x="142630" y="4530138"/>
                  </a:lnTo>
                  <a:lnTo>
                    <a:pt x="130228" y="4486716"/>
                  </a:lnTo>
                  <a:lnTo>
                    <a:pt x="118389" y="4443170"/>
                  </a:lnTo>
                  <a:lnTo>
                    <a:pt x="107114" y="4399504"/>
                  </a:lnTo>
                  <a:lnTo>
                    <a:pt x="96402" y="4355725"/>
                  </a:lnTo>
                  <a:lnTo>
                    <a:pt x="86255" y="4311839"/>
                  </a:lnTo>
                  <a:lnTo>
                    <a:pt x="76671" y="4267851"/>
                  </a:lnTo>
                  <a:lnTo>
                    <a:pt x="67650" y="4223767"/>
                  </a:lnTo>
                  <a:lnTo>
                    <a:pt x="59194" y="4179593"/>
                  </a:lnTo>
                  <a:lnTo>
                    <a:pt x="51301" y="4135335"/>
                  </a:lnTo>
                  <a:lnTo>
                    <a:pt x="43973" y="4090998"/>
                  </a:lnTo>
                  <a:lnTo>
                    <a:pt x="37208" y="4046589"/>
                  </a:lnTo>
                  <a:lnTo>
                    <a:pt x="31006" y="4002113"/>
                  </a:lnTo>
                  <a:lnTo>
                    <a:pt x="25369" y="3957576"/>
                  </a:lnTo>
                  <a:lnTo>
                    <a:pt x="20295" y="3912984"/>
                  </a:lnTo>
                  <a:lnTo>
                    <a:pt x="15785" y="3868342"/>
                  </a:lnTo>
                  <a:lnTo>
                    <a:pt x="11838" y="3823657"/>
                  </a:lnTo>
                  <a:lnTo>
                    <a:pt x="8456" y="3778934"/>
                  </a:lnTo>
                  <a:lnTo>
                    <a:pt x="5637" y="3734179"/>
                  </a:lnTo>
                  <a:lnTo>
                    <a:pt x="3382" y="3689398"/>
                  </a:lnTo>
                  <a:lnTo>
                    <a:pt x="1691" y="3644596"/>
                  </a:lnTo>
                  <a:lnTo>
                    <a:pt x="563" y="3599780"/>
                  </a:lnTo>
                  <a:lnTo>
                    <a:pt x="0" y="3554956"/>
                  </a:lnTo>
                  <a:lnTo>
                    <a:pt x="0" y="3510128"/>
                  </a:lnTo>
                  <a:lnTo>
                    <a:pt x="563" y="3465303"/>
                  </a:lnTo>
                  <a:lnTo>
                    <a:pt x="1691" y="3420487"/>
                  </a:lnTo>
                  <a:lnTo>
                    <a:pt x="3382" y="3375685"/>
                  </a:lnTo>
                  <a:lnTo>
                    <a:pt x="5637" y="3330904"/>
                  </a:lnTo>
                  <a:lnTo>
                    <a:pt x="8456" y="3286149"/>
                  </a:lnTo>
                  <a:lnTo>
                    <a:pt x="11838" y="3241425"/>
                  </a:lnTo>
                  <a:lnTo>
                    <a:pt x="15785" y="3196740"/>
                  </a:lnTo>
                  <a:lnTo>
                    <a:pt x="20295" y="3152097"/>
                  </a:lnTo>
                  <a:lnTo>
                    <a:pt x="25369" y="3107505"/>
                  </a:lnTo>
                  <a:lnTo>
                    <a:pt x="31006" y="3062967"/>
                  </a:lnTo>
                  <a:lnTo>
                    <a:pt x="37208" y="3018490"/>
                  </a:lnTo>
                  <a:lnTo>
                    <a:pt x="43973" y="2974080"/>
                  </a:lnTo>
                  <a:lnTo>
                    <a:pt x="51301" y="2929743"/>
                  </a:lnTo>
                  <a:lnTo>
                    <a:pt x="59194" y="2885484"/>
                  </a:lnTo>
                  <a:lnTo>
                    <a:pt x="67650" y="2841309"/>
                  </a:lnTo>
                  <a:lnTo>
                    <a:pt x="76671" y="2797224"/>
                  </a:lnTo>
                  <a:lnTo>
                    <a:pt x="86255" y="2753235"/>
                  </a:lnTo>
                  <a:lnTo>
                    <a:pt x="96402" y="2709347"/>
                  </a:lnTo>
                  <a:lnTo>
                    <a:pt x="107114" y="2665567"/>
                  </a:lnTo>
                  <a:lnTo>
                    <a:pt x="118389" y="2621900"/>
                  </a:lnTo>
                  <a:lnTo>
                    <a:pt x="130228" y="2578353"/>
                  </a:lnTo>
                  <a:lnTo>
                    <a:pt x="142630" y="2534930"/>
                  </a:lnTo>
                  <a:lnTo>
                    <a:pt x="155597" y="2491637"/>
                  </a:lnTo>
                  <a:lnTo>
                    <a:pt x="169127" y="2448481"/>
                  </a:lnTo>
                  <a:lnTo>
                    <a:pt x="183221" y="2405467"/>
                  </a:lnTo>
                  <a:lnTo>
                    <a:pt x="197879" y="2362602"/>
                  </a:lnTo>
                  <a:lnTo>
                    <a:pt x="213100" y="2319890"/>
                  </a:lnTo>
                  <a:lnTo>
                    <a:pt x="228885" y="2277338"/>
                  </a:lnTo>
                  <a:lnTo>
                    <a:pt x="245234" y="2234951"/>
                  </a:lnTo>
                  <a:lnTo>
                    <a:pt x="262147" y="2192736"/>
                  </a:lnTo>
                  <a:lnTo>
                    <a:pt x="279624" y="2150697"/>
                  </a:lnTo>
                  <a:lnTo>
                    <a:pt x="297664" y="2108842"/>
                  </a:lnTo>
                  <a:lnTo>
                    <a:pt x="316268" y="2067175"/>
                  </a:lnTo>
                  <a:lnTo>
                    <a:pt x="335436" y="2025703"/>
                  </a:lnTo>
                  <a:lnTo>
                    <a:pt x="355167" y="1984431"/>
                  </a:lnTo>
                  <a:lnTo>
                    <a:pt x="375462" y="1943366"/>
                  </a:lnTo>
                  <a:lnTo>
                    <a:pt x="396322" y="1902512"/>
                  </a:lnTo>
                  <a:lnTo>
                    <a:pt x="417744" y="1861876"/>
                  </a:lnTo>
                  <a:lnTo>
                    <a:pt x="439731" y="1821463"/>
                  </a:lnTo>
                  <a:lnTo>
                    <a:pt x="462281" y="1781280"/>
                  </a:lnTo>
                  <a:lnTo>
                    <a:pt x="485395" y="1741332"/>
                  </a:lnTo>
                  <a:lnTo>
                    <a:pt x="509073" y="1701625"/>
                  </a:lnTo>
                  <a:lnTo>
                    <a:pt x="533315" y="1662165"/>
                  </a:lnTo>
                  <a:lnTo>
                    <a:pt x="558120" y="1622957"/>
                  </a:lnTo>
                  <a:lnTo>
                    <a:pt x="583489" y="1584008"/>
                  </a:lnTo>
                  <a:lnTo>
                    <a:pt x="609422" y="1545323"/>
                  </a:lnTo>
                  <a:lnTo>
                    <a:pt x="635919" y="1506908"/>
                  </a:lnTo>
                  <a:lnTo>
                    <a:pt x="662979" y="1468769"/>
                  </a:lnTo>
                  <a:lnTo>
                    <a:pt x="690603" y="1430911"/>
                  </a:lnTo>
                  <a:lnTo>
                    <a:pt x="718791" y="1393341"/>
                  </a:lnTo>
                  <a:lnTo>
                    <a:pt x="747543" y="1356064"/>
                  </a:lnTo>
                  <a:lnTo>
                    <a:pt x="776858" y="1319086"/>
                  </a:lnTo>
                  <a:lnTo>
                    <a:pt x="806738" y="1282413"/>
                  </a:lnTo>
                  <a:lnTo>
                    <a:pt x="837180" y="1246050"/>
                  </a:lnTo>
                  <a:lnTo>
                    <a:pt x="868187" y="1210004"/>
                  </a:lnTo>
                  <a:lnTo>
                    <a:pt x="899758" y="1174281"/>
                  </a:lnTo>
                  <a:lnTo>
                    <a:pt x="931892" y="1138885"/>
                  </a:lnTo>
                  <a:lnTo>
                    <a:pt x="964590" y="1103823"/>
                  </a:lnTo>
                  <a:lnTo>
                    <a:pt x="997852" y="1069101"/>
                  </a:lnTo>
                  <a:lnTo>
                    <a:pt x="1031677" y="1034725"/>
                  </a:lnTo>
                  <a:lnTo>
                    <a:pt x="1065946" y="1000799"/>
                  </a:lnTo>
                  <a:lnTo>
                    <a:pt x="1100560" y="967439"/>
                  </a:lnTo>
                  <a:lnTo>
                    <a:pt x="1135512" y="934645"/>
                  </a:lnTo>
                  <a:lnTo>
                    <a:pt x="1170797" y="902416"/>
                  </a:lnTo>
                  <a:lnTo>
                    <a:pt x="1206409" y="870752"/>
                  </a:lnTo>
                  <a:lnTo>
                    <a:pt x="1242343" y="839654"/>
                  </a:lnTo>
                  <a:lnTo>
                    <a:pt x="1278592" y="809121"/>
                  </a:lnTo>
                  <a:lnTo>
                    <a:pt x="1315151" y="779153"/>
                  </a:lnTo>
                  <a:lnTo>
                    <a:pt x="1352014" y="749751"/>
                  </a:lnTo>
                  <a:lnTo>
                    <a:pt x="1389176" y="720915"/>
                  </a:lnTo>
                  <a:lnTo>
                    <a:pt x="1426629" y="692643"/>
                  </a:lnTo>
                  <a:lnTo>
                    <a:pt x="1464370" y="664938"/>
                  </a:lnTo>
                  <a:lnTo>
                    <a:pt x="1502391" y="637797"/>
                  </a:lnTo>
                  <a:lnTo>
                    <a:pt x="1540687" y="611222"/>
                  </a:lnTo>
                  <a:lnTo>
                    <a:pt x="1579252" y="585213"/>
                  </a:lnTo>
                  <a:lnTo>
                    <a:pt x="1618081" y="559769"/>
                  </a:lnTo>
                  <a:lnTo>
                    <a:pt x="1657168" y="534890"/>
                  </a:lnTo>
                  <a:lnTo>
                    <a:pt x="1696506" y="510577"/>
                  </a:lnTo>
                  <a:lnTo>
                    <a:pt x="1736091" y="486829"/>
                  </a:lnTo>
                  <a:lnTo>
                    <a:pt x="1775916" y="463647"/>
                  </a:lnTo>
                  <a:lnTo>
                    <a:pt x="1815975" y="441030"/>
                  </a:lnTo>
                  <a:lnTo>
                    <a:pt x="1856263" y="418978"/>
                  </a:lnTo>
                  <a:lnTo>
                    <a:pt x="1896774" y="397492"/>
                  </a:lnTo>
                  <a:lnTo>
                    <a:pt x="1937502" y="376572"/>
                  </a:lnTo>
                  <a:lnTo>
                    <a:pt x="1978442" y="356216"/>
                  </a:lnTo>
                  <a:lnTo>
                    <a:pt x="2019587" y="336427"/>
                  </a:lnTo>
                  <a:lnTo>
                    <a:pt x="2060932" y="317202"/>
                  </a:lnTo>
                  <a:lnTo>
                    <a:pt x="2102471" y="298543"/>
                  </a:lnTo>
                  <a:lnTo>
                    <a:pt x="2144198" y="280450"/>
                  </a:lnTo>
                  <a:lnTo>
                    <a:pt x="2186107" y="262922"/>
                  </a:lnTo>
                  <a:lnTo>
                    <a:pt x="2228193" y="245959"/>
                  </a:lnTo>
                  <a:lnTo>
                    <a:pt x="2270450" y="229562"/>
                  </a:lnTo>
                  <a:lnTo>
                    <a:pt x="2312872" y="213730"/>
                  </a:lnTo>
                  <a:lnTo>
                    <a:pt x="2355453" y="198463"/>
                  </a:lnTo>
                  <a:lnTo>
                    <a:pt x="2398187" y="183762"/>
                  </a:lnTo>
                  <a:lnTo>
                    <a:pt x="2441070" y="169627"/>
                  </a:lnTo>
                  <a:lnTo>
                    <a:pt x="2484094" y="156056"/>
                  </a:lnTo>
                  <a:lnTo>
                    <a:pt x="2527254" y="143052"/>
                  </a:lnTo>
                  <a:lnTo>
                    <a:pt x="2570544" y="130612"/>
                  </a:lnTo>
                  <a:lnTo>
                    <a:pt x="2613959" y="118738"/>
                  </a:lnTo>
                  <a:lnTo>
                    <a:pt x="2657493" y="107430"/>
                  </a:lnTo>
                  <a:lnTo>
                    <a:pt x="2701139" y="96687"/>
                  </a:lnTo>
                  <a:lnTo>
                    <a:pt x="2744893" y="86509"/>
                  </a:lnTo>
                  <a:lnTo>
                    <a:pt x="2788748" y="76897"/>
                  </a:lnTo>
                  <a:lnTo>
                    <a:pt x="2832698" y="67850"/>
                  </a:lnTo>
                  <a:lnTo>
                    <a:pt x="2876739" y="59369"/>
                  </a:lnTo>
                  <a:lnTo>
                    <a:pt x="2920863" y="51453"/>
                  </a:lnTo>
                  <a:lnTo>
                    <a:pt x="2965065" y="44103"/>
                  </a:lnTo>
                  <a:lnTo>
                    <a:pt x="3009340" y="37317"/>
                  </a:lnTo>
                  <a:lnTo>
                    <a:pt x="3053681" y="31098"/>
                  </a:lnTo>
                  <a:lnTo>
                    <a:pt x="3098084" y="25444"/>
                  </a:lnTo>
                  <a:lnTo>
                    <a:pt x="3142541" y="20355"/>
                  </a:lnTo>
                  <a:lnTo>
                    <a:pt x="3187047" y="15831"/>
                  </a:lnTo>
                  <a:lnTo>
                    <a:pt x="3231597" y="11873"/>
                  </a:lnTo>
                  <a:lnTo>
                    <a:pt x="3276184" y="8481"/>
                  </a:lnTo>
                  <a:lnTo>
                    <a:pt x="3320804" y="5654"/>
                  </a:lnTo>
                  <a:lnTo>
                    <a:pt x="3365449" y="3392"/>
                  </a:lnTo>
                  <a:lnTo>
                    <a:pt x="3410115" y="1696"/>
                  </a:lnTo>
                  <a:lnTo>
                    <a:pt x="3454795" y="565"/>
                  </a:lnTo>
                  <a:lnTo>
                    <a:pt x="3499484" y="0"/>
                  </a:lnTo>
                  <a:lnTo>
                    <a:pt x="3544175" y="0"/>
                  </a:lnTo>
                  <a:lnTo>
                    <a:pt x="3588864" y="565"/>
                  </a:lnTo>
                  <a:lnTo>
                    <a:pt x="3633544" y="1696"/>
                  </a:lnTo>
                  <a:lnTo>
                    <a:pt x="3678210" y="3392"/>
                  </a:lnTo>
                  <a:lnTo>
                    <a:pt x="3722855" y="5654"/>
                  </a:lnTo>
                  <a:lnTo>
                    <a:pt x="3767475" y="8481"/>
                  </a:lnTo>
                  <a:lnTo>
                    <a:pt x="3812062" y="11873"/>
                  </a:lnTo>
                  <a:lnTo>
                    <a:pt x="3856612" y="15831"/>
                  </a:lnTo>
                  <a:lnTo>
                    <a:pt x="3901118" y="20355"/>
                  </a:lnTo>
                  <a:lnTo>
                    <a:pt x="3945575" y="25444"/>
                  </a:lnTo>
                  <a:lnTo>
                    <a:pt x="3989978" y="31098"/>
                  </a:lnTo>
                  <a:lnTo>
                    <a:pt x="4034319" y="37317"/>
                  </a:lnTo>
                  <a:lnTo>
                    <a:pt x="4078594" y="44103"/>
                  </a:lnTo>
                  <a:lnTo>
                    <a:pt x="4122796" y="51453"/>
                  </a:lnTo>
                  <a:lnTo>
                    <a:pt x="4166920" y="59369"/>
                  </a:lnTo>
                  <a:lnTo>
                    <a:pt x="4210961" y="67850"/>
                  </a:lnTo>
                  <a:lnTo>
                    <a:pt x="4254911" y="76897"/>
                  </a:lnTo>
                  <a:lnTo>
                    <a:pt x="4298766" y="86509"/>
                  </a:lnTo>
                  <a:lnTo>
                    <a:pt x="4342520" y="96687"/>
                  </a:lnTo>
                  <a:lnTo>
                    <a:pt x="4386166" y="107430"/>
                  </a:lnTo>
                  <a:lnTo>
                    <a:pt x="4429700" y="118738"/>
                  </a:lnTo>
                  <a:lnTo>
                    <a:pt x="4473115" y="130612"/>
                  </a:lnTo>
                  <a:lnTo>
                    <a:pt x="4516405" y="143052"/>
                  </a:lnTo>
                  <a:lnTo>
                    <a:pt x="4559565" y="156056"/>
                  </a:lnTo>
                  <a:lnTo>
                    <a:pt x="4602589" y="169627"/>
                  </a:lnTo>
                  <a:lnTo>
                    <a:pt x="4645472" y="183762"/>
                  </a:lnTo>
                  <a:lnTo>
                    <a:pt x="4688206" y="198463"/>
                  </a:lnTo>
                  <a:lnTo>
                    <a:pt x="4730787" y="213730"/>
                  </a:lnTo>
                  <a:lnTo>
                    <a:pt x="4773209" y="229562"/>
                  </a:lnTo>
                  <a:lnTo>
                    <a:pt x="4815466" y="245959"/>
                  </a:lnTo>
                  <a:lnTo>
                    <a:pt x="4857552" y="262922"/>
                  </a:lnTo>
                  <a:lnTo>
                    <a:pt x="4899461" y="280450"/>
                  </a:lnTo>
                  <a:lnTo>
                    <a:pt x="4941188" y="298543"/>
                  </a:lnTo>
                  <a:lnTo>
                    <a:pt x="4982727" y="317202"/>
                  </a:lnTo>
                  <a:lnTo>
                    <a:pt x="5024072" y="336427"/>
                  </a:lnTo>
                  <a:lnTo>
                    <a:pt x="5065217" y="356216"/>
                  </a:lnTo>
                  <a:lnTo>
                    <a:pt x="5106157" y="376572"/>
                  </a:lnTo>
                  <a:lnTo>
                    <a:pt x="5146885" y="397492"/>
                  </a:lnTo>
                  <a:lnTo>
                    <a:pt x="5187396" y="418978"/>
                  </a:lnTo>
                  <a:lnTo>
                    <a:pt x="5227684" y="441030"/>
                  </a:lnTo>
                  <a:lnTo>
                    <a:pt x="5267743" y="463647"/>
                  </a:lnTo>
                  <a:lnTo>
                    <a:pt x="5307568" y="486829"/>
                  </a:lnTo>
                  <a:lnTo>
                    <a:pt x="5347153" y="510577"/>
                  </a:lnTo>
                  <a:lnTo>
                    <a:pt x="5386491" y="534890"/>
                  </a:lnTo>
                  <a:lnTo>
                    <a:pt x="5425578" y="559769"/>
                  </a:lnTo>
                  <a:lnTo>
                    <a:pt x="5464407" y="585213"/>
                  </a:lnTo>
                  <a:lnTo>
                    <a:pt x="5502972" y="611222"/>
                  </a:lnTo>
                  <a:lnTo>
                    <a:pt x="5541268" y="637797"/>
                  </a:lnTo>
                  <a:lnTo>
                    <a:pt x="5579289" y="664938"/>
                  </a:lnTo>
                  <a:lnTo>
                    <a:pt x="5617030" y="692643"/>
                  </a:lnTo>
                  <a:lnTo>
                    <a:pt x="5654483" y="720915"/>
                  </a:lnTo>
                  <a:lnTo>
                    <a:pt x="5691645" y="749751"/>
                  </a:lnTo>
                  <a:lnTo>
                    <a:pt x="5728508" y="779153"/>
                  </a:lnTo>
                  <a:lnTo>
                    <a:pt x="5765067" y="809121"/>
                  </a:lnTo>
                  <a:lnTo>
                    <a:pt x="5801316" y="839654"/>
                  </a:lnTo>
                  <a:lnTo>
                    <a:pt x="5837250" y="870752"/>
                  </a:lnTo>
                  <a:lnTo>
                    <a:pt x="5872862" y="902416"/>
                  </a:lnTo>
                  <a:lnTo>
                    <a:pt x="5908147" y="934645"/>
                  </a:lnTo>
                  <a:lnTo>
                    <a:pt x="5943100" y="967439"/>
                  </a:lnTo>
                  <a:lnTo>
                    <a:pt x="5977713" y="1000799"/>
                  </a:lnTo>
                  <a:lnTo>
                    <a:pt x="6011982" y="1034725"/>
                  </a:lnTo>
                  <a:close/>
                </a:path>
              </a:pathLst>
            </a:custGeom>
            <a:ln w="368807">
              <a:solidFill>
                <a:srgbClr val="C724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794760" y="4399788"/>
              <a:ext cx="5620512" cy="3192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30446" y="3548633"/>
              <a:ext cx="4552315" cy="4897120"/>
            </a:xfrm>
            <a:custGeom>
              <a:avLst/>
              <a:gdLst/>
              <a:ahLst/>
              <a:cxnLst/>
              <a:rect l="l" t="t" r="r" b="b"/>
              <a:pathLst>
                <a:path w="4552315" h="4897120">
                  <a:moveTo>
                    <a:pt x="0" y="4896612"/>
                  </a:moveTo>
                  <a:lnTo>
                    <a:pt x="4552187" y="0"/>
                  </a:lnTo>
                </a:path>
              </a:pathLst>
            </a:custGeom>
            <a:ln w="419100">
              <a:solidFill>
                <a:srgbClr val="C724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50391" y="993393"/>
            <a:ext cx="10502265" cy="3098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299"/>
              </a:lnSpc>
              <a:spcBef>
                <a:spcPts val="95"/>
              </a:spcBef>
            </a:pPr>
            <a:r>
              <a:rPr spc="10" dirty="0"/>
              <a:t>So you want </a:t>
            </a:r>
            <a:r>
              <a:rPr spc="5" dirty="0"/>
              <a:t>to implement</a:t>
            </a:r>
            <a:r>
              <a:rPr spc="-114" dirty="0"/>
              <a:t> </a:t>
            </a:r>
            <a:r>
              <a:rPr spc="5" dirty="0"/>
              <a:t>it  differently </a:t>
            </a:r>
            <a:r>
              <a:rPr spc="10" dirty="0"/>
              <a:t>something </a:t>
            </a:r>
            <a:r>
              <a:rPr spc="5" dirty="0"/>
              <a:t>that  </a:t>
            </a:r>
            <a:r>
              <a:rPr dirty="0"/>
              <a:t>doesn’t rely </a:t>
            </a:r>
            <a:r>
              <a:rPr spc="5" dirty="0"/>
              <a:t>on</a:t>
            </a:r>
            <a:r>
              <a:rPr spc="-10" dirty="0"/>
              <a:t> </a:t>
            </a:r>
            <a:r>
              <a:rPr dirty="0"/>
              <a:t>map/reduce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1051"/>
            <a:ext cx="13004291" cy="8029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6086" y="7288530"/>
            <a:ext cx="9749155" cy="2073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78560" marR="5080" indent="-1165860">
              <a:lnSpc>
                <a:spcPct val="100299"/>
              </a:lnSpc>
              <a:spcBef>
                <a:spcPts val="95"/>
              </a:spcBef>
            </a:pPr>
            <a:r>
              <a:rPr spc="5" dirty="0"/>
              <a:t>Resource management is  tied to</a:t>
            </a:r>
            <a:r>
              <a:rPr spc="-30" dirty="0"/>
              <a:t> </a:t>
            </a:r>
            <a:r>
              <a:rPr spc="5" dirty="0"/>
              <a:t>Map/Reduce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180332" y="2392679"/>
            <a:ext cx="8353425" cy="1612900"/>
            <a:chOff x="4180332" y="2392679"/>
            <a:chExt cx="8353425" cy="1612900"/>
          </a:xfrm>
        </p:grpSpPr>
        <p:sp>
          <p:nvSpPr>
            <p:cNvPr id="5" name="object 5"/>
            <p:cNvSpPr/>
            <p:nvPr/>
          </p:nvSpPr>
          <p:spPr>
            <a:xfrm>
              <a:off x="4180332" y="2392679"/>
              <a:ext cx="8353044" cy="16123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57388" y="2884931"/>
              <a:ext cx="597407" cy="71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52058" y="2438384"/>
              <a:ext cx="8209280" cy="1469390"/>
            </a:xfrm>
            <a:custGeom>
              <a:avLst/>
              <a:gdLst/>
              <a:ahLst/>
              <a:cxnLst/>
              <a:rect l="l" t="t" r="r" b="b"/>
              <a:pathLst>
                <a:path w="8209280" h="1469389">
                  <a:moveTo>
                    <a:pt x="7006999" y="215153"/>
                  </a:moveTo>
                  <a:lnTo>
                    <a:pt x="7071983" y="227042"/>
                  </a:lnTo>
                  <a:lnTo>
                    <a:pt x="7135162" y="239127"/>
                  </a:lnTo>
                  <a:lnTo>
                    <a:pt x="7196537" y="251401"/>
                  </a:lnTo>
                  <a:lnTo>
                    <a:pt x="7256106" y="263860"/>
                  </a:lnTo>
                  <a:lnTo>
                    <a:pt x="7313869" y="276497"/>
                  </a:lnTo>
                  <a:lnTo>
                    <a:pt x="7369828" y="289307"/>
                  </a:lnTo>
                  <a:lnTo>
                    <a:pt x="7423982" y="302285"/>
                  </a:lnTo>
                  <a:lnTo>
                    <a:pt x="7476330" y="315425"/>
                  </a:lnTo>
                  <a:lnTo>
                    <a:pt x="7526874" y="328721"/>
                  </a:lnTo>
                  <a:lnTo>
                    <a:pt x="7575612" y="342169"/>
                  </a:lnTo>
                  <a:lnTo>
                    <a:pt x="7622545" y="355762"/>
                  </a:lnTo>
                  <a:lnTo>
                    <a:pt x="7667673" y="369495"/>
                  </a:lnTo>
                  <a:lnTo>
                    <a:pt x="7710996" y="383363"/>
                  </a:lnTo>
                  <a:lnTo>
                    <a:pt x="7752514" y="397361"/>
                  </a:lnTo>
                  <a:lnTo>
                    <a:pt x="7792226" y="411481"/>
                  </a:lnTo>
                  <a:lnTo>
                    <a:pt x="7830134" y="425720"/>
                  </a:lnTo>
                  <a:lnTo>
                    <a:pt x="7866236" y="440072"/>
                  </a:lnTo>
                  <a:lnTo>
                    <a:pt x="7933026" y="469091"/>
                  </a:lnTo>
                  <a:lnTo>
                    <a:pt x="7992595" y="498495"/>
                  </a:lnTo>
                  <a:lnTo>
                    <a:pt x="8044943" y="528239"/>
                  </a:lnTo>
                  <a:lnTo>
                    <a:pt x="8090071" y="558280"/>
                  </a:lnTo>
                  <a:lnTo>
                    <a:pt x="8127979" y="588574"/>
                  </a:lnTo>
                  <a:lnTo>
                    <a:pt x="8158666" y="619076"/>
                  </a:lnTo>
                  <a:lnTo>
                    <a:pt x="8182132" y="649743"/>
                  </a:lnTo>
                  <a:lnTo>
                    <a:pt x="8203794" y="695956"/>
                  </a:lnTo>
                  <a:lnTo>
                    <a:pt x="8209209" y="726842"/>
                  </a:lnTo>
                  <a:lnTo>
                    <a:pt x="8209209" y="742292"/>
                  </a:lnTo>
                  <a:lnTo>
                    <a:pt x="8198378" y="788603"/>
                  </a:lnTo>
                  <a:lnTo>
                    <a:pt x="8171302" y="834739"/>
                  </a:lnTo>
                  <a:lnTo>
                    <a:pt x="8144225" y="865327"/>
                  </a:lnTo>
                  <a:lnTo>
                    <a:pt x="8109928" y="895728"/>
                  </a:lnTo>
                  <a:lnTo>
                    <a:pt x="8068410" y="925898"/>
                  </a:lnTo>
                  <a:lnTo>
                    <a:pt x="8019672" y="955792"/>
                  </a:lnTo>
                  <a:lnTo>
                    <a:pt x="7963713" y="985367"/>
                  </a:lnTo>
                  <a:lnTo>
                    <a:pt x="7900534" y="1014579"/>
                  </a:lnTo>
                  <a:lnTo>
                    <a:pt x="7830134" y="1043384"/>
                  </a:lnTo>
                  <a:lnTo>
                    <a:pt x="7792226" y="1057620"/>
                  </a:lnTo>
                  <a:lnTo>
                    <a:pt x="7752514" y="1071737"/>
                  </a:lnTo>
                  <a:lnTo>
                    <a:pt x="7710996" y="1085731"/>
                  </a:lnTo>
                  <a:lnTo>
                    <a:pt x="7667673" y="1099596"/>
                  </a:lnTo>
                  <a:lnTo>
                    <a:pt x="7622545" y="1113326"/>
                  </a:lnTo>
                  <a:lnTo>
                    <a:pt x="7575612" y="1126915"/>
                  </a:lnTo>
                  <a:lnTo>
                    <a:pt x="7526874" y="1140359"/>
                  </a:lnTo>
                  <a:lnTo>
                    <a:pt x="7476330" y="1153652"/>
                  </a:lnTo>
                  <a:lnTo>
                    <a:pt x="7423982" y="1166787"/>
                  </a:lnTo>
                  <a:lnTo>
                    <a:pt x="7369828" y="1179761"/>
                  </a:lnTo>
                  <a:lnTo>
                    <a:pt x="7313869" y="1192567"/>
                  </a:lnTo>
                  <a:lnTo>
                    <a:pt x="7256106" y="1205199"/>
                  </a:lnTo>
                  <a:lnTo>
                    <a:pt x="7196537" y="1217653"/>
                  </a:lnTo>
                  <a:lnTo>
                    <a:pt x="7135162" y="1229922"/>
                  </a:lnTo>
                  <a:lnTo>
                    <a:pt x="7071983" y="1242002"/>
                  </a:lnTo>
                  <a:lnTo>
                    <a:pt x="7006999" y="1253886"/>
                  </a:lnTo>
                  <a:lnTo>
                    <a:pt x="6964960" y="1261305"/>
                  </a:lnTo>
                  <a:lnTo>
                    <a:pt x="6922478" y="1268594"/>
                  </a:lnTo>
                  <a:lnTo>
                    <a:pt x="6879559" y="1275753"/>
                  </a:lnTo>
                  <a:lnTo>
                    <a:pt x="6836211" y="1282781"/>
                  </a:lnTo>
                  <a:lnTo>
                    <a:pt x="6792444" y="1289680"/>
                  </a:lnTo>
                  <a:lnTo>
                    <a:pt x="6748263" y="1296448"/>
                  </a:lnTo>
                  <a:lnTo>
                    <a:pt x="6703678" y="1303086"/>
                  </a:lnTo>
                  <a:lnTo>
                    <a:pt x="6658696" y="1309594"/>
                  </a:lnTo>
                  <a:lnTo>
                    <a:pt x="6613324" y="1315972"/>
                  </a:lnTo>
                  <a:lnTo>
                    <a:pt x="6567572" y="1322220"/>
                  </a:lnTo>
                  <a:lnTo>
                    <a:pt x="6521446" y="1328337"/>
                  </a:lnTo>
                  <a:lnTo>
                    <a:pt x="6474955" y="1334324"/>
                  </a:lnTo>
                  <a:lnTo>
                    <a:pt x="6428106" y="1340182"/>
                  </a:lnTo>
                  <a:lnTo>
                    <a:pt x="6380907" y="1345909"/>
                  </a:lnTo>
                  <a:lnTo>
                    <a:pt x="6333366" y="1351506"/>
                  </a:lnTo>
                  <a:lnTo>
                    <a:pt x="6285491" y="1356972"/>
                  </a:lnTo>
                  <a:lnTo>
                    <a:pt x="6237291" y="1362309"/>
                  </a:lnTo>
                  <a:lnTo>
                    <a:pt x="6188771" y="1367515"/>
                  </a:lnTo>
                  <a:lnTo>
                    <a:pt x="6139942" y="1372591"/>
                  </a:lnTo>
                  <a:lnTo>
                    <a:pt x="6090809" y="1377537"/>
                  </a:lnTo>
                  <a:lnTo>
                    <a:pt x="6041382" y="1382353"/>
                  </a:lnTo>
                  <a:lnTo>
                    <a:pt x="5991668" y="1387039"/>
                  </a:lnTo>
                  <a:lnTo>
                    <a:pt x="5941675" y="1391595"/>
                  </a:lnTo>
                  <a:lnTo>
                    <a:pt x="5891411" y="1396020"/>
                  </a:lnTo>
                  <a:lnTo>
                    <a:pt x="5840883" y="1400315"/>
                  </a:lnTo>
                  <a:lnTo>
                    <a:pt x="5790100" y="1404480"/>
                  </a:lnTo>
                  <a:lnTo>
                    <a:pt x="5739070" y="1408515"/>
                  </a:lnTo>
                  <a:lnTo>
                    <a:pt x="5687800" y="1412420"/>
                  </a:lnTo>
                  <a:lnTo>
                    <a:pt x="5636297" y="1416195"/>
                  </a:lnTo>
                  <a:lnTo>
                    <a:pt x="5584571" y="1419839"/>
                  </a:lnTo>
                  <a:lnTo>
                    <a:pt x="5532629" y="1423354"/>
                  </a:lnTo>
                  <a:lnTo>
                    <a:pt x="5480478" y="1426738"/>
                  </a:lnTo>
                  <a:lnTo>
                    <a:pt x="5428127" y="1429992"/>
                  </a:lnTo>
                  <a:lnTo>
                    <a:pt x="5375584" y="1433115"/>
                  </a:lnTo>
                  <a:lnTo>
                    <a:pt x="5322855" y="1436109"/>
                  </a:lnTo>
                  <a:lnTo>
                    <a:pt x="5269950" y="1438973"/>
                  </a:lnTo>
                  <a:lnTo>
                    <a:pt x="5216876" y="1441706"/>
                  </a:lnTo>
                  <a:lnTo>
                    <a:pt x="5163640" y="1444309"/>
                  </a:lnTo>
                  <a:lnTo>
                    <a:pt x="5110252" y="1446782"/>
                  </a:lnTo>
                  <a:lnTo>
                    <a:pt x="5056718" y="1449125"/>
                  </a:lnTo>
                  <a:lnTo>
                    <a:pt x="5003046" y="1451338"/>
                  </a:lnTo>
                  <a:lnTo>
                    <a:pt x="4949245" y="1453420"/>
                  </a:lnTo>
                  <a:lnTo>
                    <a:pt x="4895322" y="1455373"/>
                  </a:lnTo>
                  <a:lnTo>
                    <a:pt x="4841285" y="1457195"/>
                  </a:lnTo>
                  <a:lnTo>
                    <a:pt x="4787142" y="1458887"/>
                  </a:lnTo>
                  <a:lnTo>
                    <a:pt x="4732900" y="1460449"/>
                  </a:lnTo>
                  <a:lnTo>
                    <a:pt x="4678568" y="1461881"/>
                  </a:lnTo>
                  <a:lnTo>
                    <a:pt x="4624154" y="1463182"/>
                  </a:lnTo>
                  <a:lnTo>
                    <a:pt x="4569665" y="1464354"/>
                  </a:lnTo>
                  <a:lnTo>
                    <a:pt x="4515109" y="1465395"/>
                  </a:lnTo>
                  <a:lnTo>
                    <a:pt x="4460495" y="1466306"/>
                  </a:lnTo>
                  <a:lnTo>
                    <a:pt x="4405829" y="1467087"/>
                  </a:lnTo>
                  <a:lnTo>
                    <a:pt x="4351120" y="1467738"/>
                  </a:lnTo>
                  <a:lnTo>
                    <a:pt x="4296375" y="1468259"/>
                  </a:lnTo>
                  <a:lnTo>
                    <a:pt x="4241603" y="1468649"/>
                  </a:lnTo>
                  <a:lnTo>
                    <a:pt x="4186811" y="1468909"/>
                  </a:lnTo>
                  <a:lnTo>
                    <a:pt x="4132008" y="1469039"/>
                  </a:lnTo>
                  <a:lnTo>
                    <a:pt x="4077201" y="1469039"/>
                  </a:lnTo>
                  <a:lnTo>
                    <a:pt x="4022397" y="1468909"/>
                  </a:lnTo>
                  <a:lnTo>
                    <a:pt x="3967606" y="1468649"/>
                  </a:lnTo>
                  <a:lnTo>
                    <a:pt x="3912834" y="1468259"/>
                  </a:lnTo>
                  <a:lnTo>
                    <a:pt x="3858089" y="1467738"/>
                  </a:lnTo>
                  <a:lnTo>
                    <a:pt x="3803380" y="1467087"/>
                  </a:lnTo>
                  <a:lnTo>
                    <a:pt x="3748714" y="1466306"/>
                  </a:lnTo>
                  <a:lnTo>
                    <a:pt x="3694099" y="1465395"/>
                  </a:lnTo>
                  <a:lnTo>
                    <a:pt x="3639544" y="1464354"/>
                  </a:lnTo>
                  <a:lnTo>
                    <a:pt x="3585055" y="1463182"/>
                  </a:lnTo>
                  <a:lnTo>
                    <a:pt x="3530640" y="1461881"/>
                  </a:lnTo>
                  <a:lnTo>
                    <a:pt x="3476308" y="1460449"/>
                  </a:lnTo>
                  <a:lnTo>
                    <a:pt x="3422067" y="1458887"/>
                  </a:lnTo>
                  <a:lnTo>
                    <a:pt x="3367924" y="1457195"/>
                  </a:lnTo>
                  <a:lnTo>
                    <a:pt x="3313887" y="1455373"/>
                  </a:lnTo>
                  <a:lnTo>
                    <a:pt x="3259964" y="1453420"/>
                  </a:lnTo>
                  <a:lnTo>
                    <a:pt x="3206162" y="1451338"/>
                  </a:lnTo>
                  <a:lnTo>
                    <a:pt x="3152491" y="1449125"/>
                  </a:lnTo>
                  <a:lnTo>
                    <a:pt x="3098957" y="1446782"/>
                  </a:lnTo>
                  <a:lnTo>
                    <a:pt x="3045568" y="1444309"/>
                  </a:lnTo>
                  <a:lnTo>
                    <a:pt x="2992333" y="1441706"/>
                  </a:lnTo>
                  <a:lnTo>
                    <a:pt x="2939259" y="1438973"/>
                  </a:lnTo>
                  <a:lnTo>
                    <a:pt x="2886354" y="1436109"/>
                  </a:lnTo>
                  <a:lnTo>
                    <a:pt x="2833625" y="1433115"/>
                  </a:lnTo>
                  <a:lnTo>
                    <a:pt x="2781082" y="1429992"/>
                  </a:lnTo>
                  <a:lnTo>
                    <a:pt x="2728730" y="1426738"/>
                  </a:lnTo>
                  <a:lnTo>
                    <a:pt x="2676580" y="1423354"/>
                  </a:lnTo>
                  <a:lnTo>
                    <a:pt x="2624638" y="1419839"/>
                  </a:lnTo>
                  <a:lnTo>
                    <a:pt x="2572911" y="1416195"/>
                  </a:lnTo>
                  <a:lnTo>
                    <a:pt x="2521409" y="1412420"/>
                  </a:lnTo>
                  <a:lnTo>
                    <a:pt x="2470139" y="1408515"/>
                  </a:lnTo>
                  <a:lnTo>
                    <a:pt x="2419108" y="1404480"/>
                  </a:lnTo>
                  <a:lnTo>
                    <a:pt x="2368325" y="1400315"/>
                  </a:lnTo>
                  <a:lnTo>
                    <a:pt x="2317798" y="1396020"/>
                  </a:lnTo>
                  <a:lnTo>
                    <a:pt x="2267534" y="1391595"/>
                  </a:lnTo>
                  <a:lnTo>
                    <a:pt x="2217541" y="1387039"/>
                  </a:lnTo>
                  <a:lnTo>
                    <a:pt x="2167827" y="1382353"/>
                  </a:lnTo>
                  <a:lnTo>
                    <a:pt x="2118399" y="1377537"/>
                  </a:lnTo>
                  <a:lnTo>
                    <a:pt x="2069267" y="1372591"/>
                  </a:lnTo>
                  <a:lnTo>
                    <a:pt x="2020437" y="1367515"/>
                  </a:lnTo>
                  <a:lnTo>
                    <a:pt x="1971918" y="1362309"/>
                  </a:lnTo>
                  <a:lnTo>
                    <a:pt x="1923717" y="1356972"/>
                  </a:lnTo>
                  <a:lnTo>
                    <a:pt x="1875843" y="1351506"/>
                  </a:lnTo>
                  <a:lnTo>
                    <a:pt x="1828302" y="1345909"/>
                  </a:lnTo>
                  <a:lnTo>
                    <a:pt x="1781103" y="1340182"/>
                  </a:lnTo>
                  <a:lnTo>
                    <a:pt x="1734254" y="1334324"/>
                  </a:lnTo>
                  <a:lnTo>
                    <a:pt x="1687763" y="1328337"/>
                  </a:lnTo>
                  <a:lnTo>
                    <a:pt x="1641637" y="1322220"/>
                  </a:lnTo>
                  <a:lnTo>
                    <a:pt x="1595884" y="1315972"/>
                  </a:lnTo>
                  <a:lnTo>
                    <a:pt x="1550513" y="1309594"/>
                  </a:lnTo>
                  <a:lnTo>
                    <a:pt x="1505531" y="1303086"/>
                  </a:lnTo>
                  <a:lnTo>
                    <a:pt x="1460946" y="1296448"/>
                  </a:lnTo>
                  <a:lnTo>
                    <a:pt x="1416765" y="1289680"/>
                  </a:lnTo>
                  <a:lnTo>
                    <a:pt x="1372997" y="1282781"/>
                  </a:lnTo>
                  <a:lnTo>
                    <a:pt x="1329650" y="1275753"/>
                  </a:lnTo>
                  <a:lnTo>
                    <a:pt x="1286731" y="1268594"/>
                  </a:lnTo>
                  <a:lnTo>
                    <a:pt x="1244248" y="1261305"/>
                  </a:lnTo>
                  <a:lnTo>
                    <a:pt x="1202210" y="1253886"/>
                  </a:lnTo>
                  <a:lnTo>
                    <a:pt x="1137226" y="1242002"/>
                  </a:lnTo>
                  <a:lnTo>
                    <a:pt x="1074046" y="1229922"/>
                  </a:lnTo>
                  <a:lnTo>
                    <a:pt x="1012672" y="1217653"/>
                  </a:lnTo>
                  <a:lnTo>
                    <a:pt x="953103" y="1205199"/>
                  </a:lnTo>
                  <a:lnTo>
                    <a:pt x="895339" y="1192567"/>
                  </a:lnTo>
                  <a:lnTo>
                    <a:pt x="839381" y="1179761"/>
                  </a:lnTo>
                  <a:lnTo>
                    <a:pt x="785227" y="1166787"/>
                  </a:lnTo>
                  <a:lnTo>
                    <a:pt x="732878" y="1153652"/>
                  </a:lnTo>
                  <a:lnTo>
                    <a:pt x="682335" y="1140359"/>
                  </a:lnTo>
                  <a:lnTo>
                    <a:pt x="633597" y="1126915"/>
                  </a:lnTo>
                  <a:lnTo>
                    <a:pt x="586664" y="1113326"/>
                  </a:lnTo>
                  <a:lnTo>
                    <a:pt x="541536" y="1099596"/>
                  </a:lnTo>
                  <a:lnTo>
                    <a:pt x="498213" y="1085731"/>
                  </a:lnTo>
                  <a:lnTo>
                    <a:pt x="456695" y="1071737"/>
                  </a:lnTo>
                  <a:lnTo>
                    <a:pt x="416982" y="1057620"/>
                  </a:lnTo>
                  <a:lnTo>
                    <a:pt x="379075" y="1043384"/>
                  </a:lnTo>
                  <a:lnTo>
                    <a:pt x="342972" y="1029035"/>
                  </a:lnTo>
                  <a:lnTo>
                    <a:pt x="276183" y="1000021"/>
                  </a:lnTo>
                  <a:lnTo>
                    <a:pt x="216614" y="970622"/>
                  </a:lnTo>
                  <a:lnTo>
                    <a:pt x="164265" y="940882"/>
                  </a:lnTo>
                  <a:lnTo>
                    <a:pt x="119137" y="910844"/>
                  </a:lnTo>
                  <a:lnTo>
                    <a:pt x="81230" y="880554"/>
                  </a:lnTo>
                  <a:lnTo>
                    <a:pt x="50543" y="850054"/>
                  </a:lnTo>
                  <a:lnTo>
                    <a:pt x="27076" y="819389"/>
                  </a:lnTo>
                  <a:lnTo>
                    <a:pt x="5415" y="773178"/>
                  </a:lnTo>
                  <a:lnTo>
                    <a:pt x="0" y="742292"/>
                  </a:lnTo>
                  <a:lnTo>
                    <a:pt x="0" y="726842"/>
                  </a:lnTo>
                  <a:lnTo>
                    <a:pt x="10830" y="680531"/>
                  </a:lnTo>
                  <a:lnTo>
                    <a:pt x="37907" y="634392"/>
                  </a:lnTo>
                  <a:lnTo>
                    <a:pt x="64984" y="603802"/>
                  </a:lnTo>
                  <a:lnTo>
                    <a:pt x="99281" y="573398"/>
                  </a:lnTo>
                  <a:lnTo>
                    <a:pt x="140799" y="543225"/>
                  </a:lnTo>
                  <a:lnTo>
                    <a:pt x="189537" y="513327"/>
                  </a:lnTo>
                  <a:lnTo>
                    <a:pt x="245496" y="483748"/>
                  </a:lnTo>
                  <a:lnTo>
                    <a:pt x="308675" y="454531"/>
                  </a:lnTo>
                  <a:lnTo>
                    <a:pt x="379075" y="425720"/>
                  </a:lnTo>
                  <a:lnTo>
                    <a:pt x="416982" y="411481"/>
                  </a:lnTo>
                  <a:lnTo>
                    <a:pt x="456695" y="397361"/>
                  </a:lnTo>
                  <a:lnTo>
                    <a:pt x="498213" y="383363"/>
                  </a:lnTo>
                  <a:lnTo>
                    <a:pt x="541536" y="369495"/>
                  </a:lnTo>
                  <a:lnTo>
                    <a:pt x="586664" y="355762"/>
                  </a:lnTo>
                  <a:lnTo>
                    <a:pt x="633597" y="342169"/>
                  </a:lnTo>
                  <a:lnTo>
                    <a:pt x="682335" y="328721"/>
                  </a:lnTo>
                  <a:lnTo>
                    <a:pt x="732878" y="315425"/>
                  </a:lnTo>
                  <a:lnTo>
                    <a:pt x="785227" y="302285"/>
                  </a:lnTo>
                  <a:lnTo>
                    <a:pt x="839381" y="289307"/>
                  </a:lnTo>
                  <a:lnTo>
                    <a:pt x="895339" y="276497"/>
                  </a:lnTo>
                  <a:lnTo>
                    <a:pt x="953103" y="263860"/>
                  </a:lnTo>
                  <a:lnTo>
                    <a:pt x="1012672" y="251401"/>
                  </a:lnTo>
                  <a:lnTo>
                    <a:pt x="1074046" y="239127"/>
                  </a:lnTo>
                  <a:lnTo>
                    <a:pt x="1137226" y="227042"/>
                  </a:lnTo>
                  <a:lnTo>
                    <a:pt x="1202210" y="215153"/>
                  </a:lnTo>
                  <a:lnTo>
                    <a:pt x="1244248" y="207734"/>
                  </a:lnTo>
                  <a:lnTo>
                    <a:pt x="1286731" y="200445"/>
                  </a:lnTo>
                  <a:lnTo>
                    <a:pt x="1329650" y="193286"/>
                  </a:lnTo>
                  <a:lnTo>
                    <a:pt x="1372997" y="186258"/>
                  </a:lnTo>
                  <a:lnTo>
                    <a:pt x="1416765" y="179359"/>
                  </a:lnTo>
                  <a:lnTo>
                    <a:pt x="1460946" y="172591"/>
                  </a:lnTo>
                  <a:lnTo>
                    <a:pt x="1505531" y="165953"/>
                  </a:lnTo>
                  <a:lnTo>
                    <a:pt x="1550513" y="159445"/>
                  </a:lnTo>
                  <a:lnTo>
                    <a:pt x="1595884" y="153067"/>
                  </a:lnTo>
                  <a:lnTo>
                    <a:pt x="1641637" y="146819"/>
                  </a:lnTo>
                  <a:lnTo>
                    <a:pt x="1687763" y="140702"/>
                  </a:lnTo>
                  <a:lnTo>
                    <a:pt x="1734254" y="134714"/>
                  </a:lnTo>
                  <a:lnTo>
                    <a:pt x="1781103" y="128857"/>
                  </a:lnTo>
                  <a:lnTo>
                    <a:pt x="1828302" y="123130"/>
                  </a:lnTo>
                  <a:lnTo>
                    <a:pt x="1875843" y="117533"/>
                  </a:lnTo>
                  <a:lnTo>
                    <a:pt x="1923717" y="112067"/>
                  </a:lnTo>
                  <a:lnTo>
                    <a:pt x="1971918" y="106730"/>
                  </a:lnTo>
                  <a:lnTo>
                    <a:pt x="2020437" y="101524"/>
                  </a:lnTo>
                  <a:lnTo>
                    <a:pt x="2069267" y="96448"/>
                  </a:lnTo>
                  <a:lnTo>
                    <a:pt x="2118399" y="91502"/>
                  </a:lnTo>
                  <a:lnTo>
                    <a:pt x="2167827" y="86686"/>
                  </a:lnTo>
                  <a:lnTo>
                    <a:pt x="2217541" y="82000"/>
                  </a:lnTo>
                  <a:lnTo>
                    <a:pt x="2267534" y="77444"/>
                  </a:lnTo>
                  <a:lnTo>
                    <a:pt x="2317798" y="73019"/>
                  </a:lnTo>
                  <a:lnTo>
                    <a:pt x="2368325" y="68724"/>
                  </a:lnTo>
                  <a:lnTo>
                    <a:pt x="2419108" y="64559"/>
                  </a:lnTo>
                  <a:lnTo>
                    <a:pt x="2470139" y="60524"/>
                  </a:lnTo>
                  <a:lnTo>
                    <a:pt x="2521409" y="56619"/>
                  </a:lnTo>
                  <a:lnTo>
                    <a:pt x="2572911" y="52844"/>
                  </a:lnTo>
                  <a:lnTo>
                    <a:pt x="2624638" y="49200"/>
                  </a:lnTo>
                  <a:lnTo>
                    <a:pt x="2676580" y="45685"/>
                  </a:lnTo>
                  <a:lnTo>
                    <a:pt x="2728730" y="42301"/>
                  </a:lnTo>
                  <a:lnTo>
                    <a:pt x="2781082" y="39047"/>
                  </a:lnTo>
                  <a:lnTo>
                    <a:pt x="2833625" y="35923"/>
                  </a:lnTo>
                  <a:lnTo>
                    <a:pt x="2886354" y="32930"/>
                  </a:lnTo>
                  <a:lnTo>
                    <a:pt x="2939259" y="30066"/>
                  </a:lnTo>
                  <a:lnTo>
                    <a:pt x="2992333" y="27333"/>
                  </a:lnTo>
                  <a:lnTo>
                    <a:pt x="3045568" y="24730"/>
                  </a:lnTo>
                  <a:lnTo>
                    <a:pt x="3098957" y="22257"/>
                  </a:lnTo>
                  <a:lnTo>
                    <a:pt x="3152491" y="19914"/>
                  </a:lnTo>
                  <a:lnTo>
                    <a:pt x="3206162" y="17701"/>
                  </a:lnTo>
                  <a:lnTo>
                    <a:pt x="3259964" y="15619"/>
                  </a:lnTo>
                  <a:lnTo>
                    <a:pt x="3313887" y="13666"/>
                  </a:lnTo>
                  <a:lnTo>
                    <a:pt x="3367924" y="11844"/>
                  </a:lnTo>
                  <a:lnTo>
                    <a:pt x="3422067" y="10152"/>
                  </a:lnTo>
                  <a:lnTo>
                    <a:pt x="3476308" y="8590"/>
                  </a:lnTo>
                  <a:lnTo>
                    <a:pt x="3530640" y="7158"/>
                  </a:lnTo>
                  <a:lnTo>
                    <a:pt x="3585055" y="5857"/>
                  </a:lnTo>
                  <a:lnTo>
                    <a:pt x="3639544" y="4685"/>
                  </a:lnTo>
                  <a:lnTo>
                    <a:pt x="3694099" y="3644"/>
                  </a:lnTo>
                  <a:lnTo>
                    <a:pt x="3748714" y="2733"/>
                  </a:lnTo>
                  <a:lnTo>
                    <a:pt x="3803380" y="1952"/>
                  </a:lnTo>
                  <a:lnTo>
                    <a:pt x="3858089" y="1301"/>
                  </a:lnTo>
                  <a:lnTo>
                    <a:pt x="3912834" y="780"/>
                  </a:lnTo>
                  <a:lnTo>
                    <a:pt x="3967606" y="390"/>
                  </a:lnTo>
                  <a:lnTo>
                    <a:pt x="4022397" y="130"/>
                  </a:lnTo>
                  <a:lnTo>
                    <a:pt x="4077201" y="0"/>
                  </a:lnTo>
                  <a:lnTo>
                    <a:pt x="4132008" y="0"/>
                  </a:lnTo>
                  <a:lnTo>
                    <a:pt x="4186811" y="130"/>
                  </a:lnTo>
                  <a:lnTo>
                    <a:pt x="4241603" y="390"/>
                  </a:lnTo>
                  <a:lnTo>
                    <a:pt x="4296375" y="780"/>
                  </a:lnTo>
                  <a:lnTo>
                    <a:pt x="4351120" y="1301"/>
                  </a:lnTo>
                  <a:lnTo>
                    <a:pt x="4405829" y="1952"/>
                  </a:lnTo>
                  <a:lnTo>
                    <a:pt x="4460495" y="2733"/>
                  </a:lnTo>
                  <a:lnTo>
                    <a:pt x="4515109" y="3644"/>
                  </a:lnTo>
                  <a:lnTo>
                    <a:pt x="4569665" y="4685"/>
                  </a:lnTo>
                  <a:lnTo>
                    <a:pt x="4624154" y="5857"/>
                  </a:lnTo>
                  <a:lnTo>
                    <a:pt x="4678568" y="7158"/>
                  </a:lnTo>
                  <a:lnTo>
                    <a:pt x="4732900" y="8590"/>
                  </a:lnTo>
                  <a:lnTo>
                    <a:pt x="4787142" y="10152"/>
                  </a:lnTo>
                  <a:lnTo>
                    <a:pt x="4841285" y="11844"/>
                  </a:lnTo>
                  <a:lnTo>
                    <a:pt x="4895322" y="13666"/>
                  </a:lnTo>
                  <a:lnTo>
                    <a:pt x="4949245" y="15619"/>
                  </a:lnTo>
                  <a:lnTo>
                    <a:pt x="5003046" y="17701"/>
                  </a:lnTo>
                  <a:lnTo>
                    <a:pt x="5056718" y="19914"/>
                  </a:lnTo>
                  <a:lnTo>
                    <a:pt x="5110252" y="22257"/>
                  </a:lnTo>
                  <a:lnTo>
                    <a:pt x="5163640" y="24730"/>
                  </a:lnTo>
                  <a:lnTo>
                    <a:pt x="5216876" y="27333"/>
                  </a:lnTo>
                  <a:lnTo>
                    <a:pt x="5269950" y="30066"/>
                  </a:lnTo>
                  <a:lnTo>
                    <a:pt x="5322855" y="32930"/>
                  </a:lnTo>
                  <a:lnTo>
                    <a:pt x="5375584" y="35923"/>
                  </a:lnTo>
                  <a:lnTo>
                    <a:pt x="5428127" y="39047"/>
                  </a:lnTo>
                  <a:lnTo>
                    <a:pt x="5480478" y="42301"/>
                  </a:lnTo>
                  <a:lnTo>
                    <a:pt x="5532629" y="45685"/>
                  </a:lnTo>
                  <a:lnTo>
                    <a:pt x="5584571" y="49200"/>
                  </a:lnTo>
                  <a:lnTo>
                    <a:pt x="5636297" y="52844"/>
                  </a:lnTo>
                  <a:lnTo>
                    <a:pt x="5687800" y="56619"/>
                  </a:lnTo>
                  <a:lnTo>
                    <a:pt x="5739070" y="60524"/>
                  </a:lnTo>
                  <a:lnTo>
                    <a:pt x="5790100" y="64559"/>
                  </a:lnTo>
                  <a:lnTo>
                    <a:pt x="5840883" y="68724"/>
                  </a:lnTo>
                  <a:lnTo>
                    <a:pt x="5891411" y="73019"/>
                  </a:lnTo>
                  <a:lnTo>
                    <a:pt x="5941675" y="77444"/>
                  </a:lnTo>
                  <a:lnTo>
                    <a:pt x="5991668" y="82000"/>
                  </a:lnTo>
                  <a:lnTo>
                    <a:pt x="6041382" y="86686"/>
                  </a:lnTo>
                  <a:lnTo>
                    <a:pt x="6090809" y="91502"/>
                  </a:lnTo>
                  <a:lnTo>
                    <a:pt x="6139942" y="96448"/>
                  </a:lnTo>
                  <a:lnTo>
                    <a:pt x="6188771" y="101524"/>
                  </a:lnTo>
                  <a:lnTo>
                    <a:pt x="6237291" y="106730"/>
                  </a:lnTo>
                  <a:lnTo>
                    <a:pt x="6285491" y="112067"/>
                  </a:lnTo>
                  <a:lnTo>
                    <a:pt x="6333366" y="117533"/>
                  </a:lnTo>
                  <a:lnTo>
                    <a:pt x="6380907" y="123130"/>
                  </a:lnTo>
                  <a:lnTo>
                    <a:pt x="6428106" y="128857"/>
                  </a:lnTo>
                  <a:lnTo>
                    <a:pt x="6474955" y="134714"/>
                  </a:lnTo>
                  <a:lnTo>
                    <a:pt x="6521446" y="140702"/>
                  </a:lnTo>
                  <a:lnTo>
                    <a:pt x="6567572" y="146819"/>
                  </a:lnTo>
                  <a:lnTo>
                    <a:pt x="6613324" y="153067"/>
                  </a:lnTo>
                  <a:lnTo>
                    <a:pt x="6658696" y="159445"/>
                  </a:lnTo>
                  <a:lnTo>
                    <a:pt x="6703678" y="165953"/>
                  </a:lnTo>
                  <a:lnTo>
                    <a:pt x="6748263" y="172591"/>
                  </a:lnTo>
                  <a:lnTo>
                    <a:pt x="6792444" y="179359"/>
                  </a:lnTo>
                  <a:lnTo>
                    <a:pt x="6836211" y="186258"/>
                  </a:lnTo>
                  <a:lnTo>
                    <a:pt x="6879559" y="193286"/>
                  </a:lnTo>
                  <a:lnTo>
                    <a:pt x="6922478" y="200445"/>
                  </a:lnTo>
                  <a:lnTo>
                    <a:pt x="6964960" y="207734"/>
                  </a:lnTo>
                  <a:lnTo>
                    <a:pt x="7006999" y="215153"/>
                  </a:lnTo>
                  <a:close/>
                </a:path>
              </a:pathLst>
            </a:custGeom>
            <a:ln w="640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268461" y="297040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-32003" y="2392679"/>
            <a:ext cx="2589530" cy="1612900"/>
            <a:chOff x="-32003" y="2392679"/>
            <a:chExt cx="2589530" cy="1612900"/>
          </a:xfrm>
        </p:grpSpPr>
        <p:sp>
          <p:nvSpPr>
            <p:cNvPr id="10" name="object 10"/>
            <p:cNvSpPr/>
            <p:nvPr/>
          </p:nvSpPr>
          <p:spPr>
            <a:xfrm>
              <a:off x="0" y="2392679"/>
              <a:ext cx="2557272" cy="16123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2438368"/>
              <a:ext cx="2485390" cy="1469390"/>
            </a:xfrm>
            <a:custGeom>
              <a:avLst/>
              <a:gdLst/>
              <a:ahLst/>
              <a:cxnLst/>
              <a:rect l="l" t="t" r="r" b="b"/>
              <a:pathLst>
                <a:path w="2485390" h="1469389">
                  <a:moveTo>
                    <a:pt x="2121027" y="215169"/>
                  </a:moveTo>
                  <a:lnTo>
                    <a:pt x="2166544" y="243477"/>
                  </a:lnTo>
                  <a:lnTo>
                    <a:pt x="2209028" y="272826"/>
                  </a:lnTo>
                  <a:lnTo>
                    <a:pt x="2248476" y="303144"/>
                  </a:lnTo>
                  <a:lnTo>
                    <a:pt x="2284891" y="334359"/>
                  </a:lnTo>
                  <a:lnTo>
                    <a:pt x="2318270" y="366399"/>
                  </a:lnTo>
                  <a:lnTo>
                    <a:pt x="2348616" y="399192"/>
                  </a:lnTo>
                  <a:lnTo>
                    <a:pt x="2375926" y="432667"/>
                  </a:lnTo>
                  <a:lnTo>
                    <a:pt x="2400202" y="466752"/>
                  </a:lnTo>
                  <a:lnTo>
                    <a:pt x="2421444" y="501375"/>
                  </a:lnTo>
                  <a:lnTo>
                    <a:pt x="2439651" y="536465"/>
                  </a:lnTo>
                  <a:lnTo>
                    <a:pt x="2454824" y="571949"/>
                  </a:lnTo>
                  <a:lnTo>
                    <a:pt x="2476065" y="643813"/>
                  </a:lnTo>
                  <a:lnTo>
                    <a:pt x="2485169" y="716394"/>
                  </a:lnTo>
                  <a:lnTo>
                    <a:pt x="2485169" y="752773"/>
                  </a:lnTo>
                  <a:lnTo>
                    <a:pt x="2476065" y="825351"/>
                  </a:lnTo>
                  <a:lnTo>
                    <a:pt x="2454824" y="897210"/>
                  </a:lnTo>
                  <a:lnTo>
                    <a:pt x="2439651" y="932690"/>
                  </a:lnTo>
                  <a:lnTo>
                    <a:pt x="2421444" y="967775"/>
                  </a:lnTo>
                  <a:lnTo>
                    <a:pt x="2400202" y="1002392"/>
                  </a:lnTo>
                  <a:lnTo>
                    <a:pt x="2375926" y="1036471"/>
                  </a:lnTo>
                  <a:lnTo>
                    <a:pt x="2348616" y="1069939"/>
                  </a:lnTo>
                  <a:lnTo>
                    <a:pt x="2318270" y="1102724"/>
                  </a:lnTo>
                  <a:lnTo>
                    <a:pt x="2284891" y="1134756"/>
                  </a:lnTo>
                  <a:lnTo>
                    <a:pt x="2248476" y="1165961"/>
                  </a:lnTo>
                  <a:lnTo>
                    <a:pt x="2209028" y="1196268"/>
                  </a:lnTo>
                  <a:lnTo>
                    <a:pt x="2166544" y="1225606"/>
                  </a:lnTo>
                  <a:lnTo>
                    <a:pt x="2121027" y="1253902"/>
                  </a:lnTo>
                  <a:lnTo>
                    <a:pt x="2082050" y="1275956"/>
                  </a:lnTo>
                  <a:lnTo>
                    <a:pt x="2041884" y="1296817"/>
                  </a:lnTo>
                  <a:lnTo>
                    <a:pt x="2000596" y="1316486"/>
                  </a:lnTo>
                  <a:lnTo>
                    <a:pt x="1958252" y="1334963"/>
                  </a:lnTo>
                  <a:lnTo>
                    <a:pt x="1914917" y="1352249"/>
                  </a:lnTo>
                  <a:lnTo>
                    <a:pt x="1870658" y="1368342"/>
                  </a:lnTo>
                  <a:lnTo>
                    <a:pt x="1825540" y="1383243"/>
                  </a:lnTo>
                  <a:lnTo>
                    <a:pt x="1779630" y="1396951"/>
                  </a:lnTo>
                  <a:lnTo>
                    <a:pt x="1732994" y="1409468"/>
                  </a:lnTo>
                  <a:lnTo>
                    <a:pt x="1685697" y="1420793"/>
                  </a:lnTo>
                  <a:lnTo>
                    <a:pt x="1637806" y="1430926"/>
                  </a:lnTo>
                  <a:lnTo>
                    <a:pt x="1589387" y="1439866"/>
                  </a:lnTo>
                  <a:lnTo>
                    <a:pt x="1540506" y="1447615"/>
                  </a:lnTo>
                  <a:lnTo>
                    <a:pt x="1491229" y="1454171"/>
                  </a:lnTo>
                  <a:lnTo>
                    <a:pt x="1441622" y="1459535"/>
                  </a:lnTo>
                  <a:lnTo>
                    <a:pt x="1391750" y="1463708"/>
                  </a:lnTo>
                  <a:lnTo>
                    <a:pt x="1341681" y="1466688"/>
                  </a:lnTo>
                  <a:lnTo>
                    <a:pt x="1291479" y="1468476"/>
                  </a:lnTo>
                  <a:lnTo>
                    <a:pt x="1241212" y="1469072"/>
                  </a:lnTo>
                  <a:lnTo>
                    <a:pt x="1190944" y="1468476"/>
                  </a:lnTo>
                  <a:lnTo>
                    <a:pt x="1140743" y="1466688"/>
                  </a:lnTo>
                  <a:lnTo>
                    <a:pt x="1090674" y="1463708"/>
                  </a:lnTo>
                  <a:lnTo>
                    <a:pt x="1040803" y="1459535"/>
                  </a:lnTo>
                  <a:lnTo>
                    <a:pt x="991196" y="1454171"/>
                  </a:lnTo>
                  <a:lnTo>
                    <a:pt x="941919" y="1447615"/>
                  </a:lnTo>
                  <a:lnTo>
                    <a:pt x="893039" y="1439866"/>
                  </a:lnTo>
                  <a:lnTo>
                    <a:pt x="844620" y="1430926"/>
                  </a:lnTo>
                  <a:lnTo>
                    <a:pt x="796731" y="1420793"/>
                  </a:lnTo>
                  <a:lnTo>
                    <a:pt x="749435" y="1409468"/>
                  </a:lnTo>
                  <a:lnTo>
                    <a:pt x="702800" y="1396951"/>
                  </a:lnTo>
                  <a:lnTo>
                    <a:pt x="656891" y="1383243"/>
                  </a:lnTo>
                  <a:lnTo>
                    <a:pt x="611775" y="1368342"/>
                  </a:lnTo>
                  <a:lnTo>
                    <a:pt x="567517" y="1352249"/>
                  </a:lnTo>
                  <a:lnTo>
                    <a:pt x="524184" y="1334963"/>
                  </a:lnTo>
                  <a:lnTo>
                    <a:pt x="481841" y="1316486"/>
                  </a:lnTo>
                  <a:lnTo>
                    <a:pt x="440555" y="1296817"/>
                  </a:lnTo>
                  <a:lnTo>
                    <a:pt x="400391" y="1275956"/>
                  </a:lnTo>
                  <a:lnTo>
                    <a:pt x="361416" y="1253902"/>
                  </a:lnTo>
                  <a:lnTo>
                    <a:pt x="315901" y="1225606"/>
                  </a:lnTo>
                  <a:lnTo>
                    <a:pt x="273421" y="1196268"/>
                  </a:lnTo>
                  <a:lnTo>
                    <a:pt x="233975" y="1165961"/>
                  </a:lnTo>
                  <a:lnTo>
                    <a:pt x="197563" y="1134756"/>
                  </a:lnTo>
                  <a:lnTo>
                    <a:pt x="164185" y="1102724"/>
                  </a:lnTo>
                  <a:lnTo>
                    <a:pt x="133842" y="1069939"/>
                  </a:lnTo>
                  <a:lnTo>
                    <a:pt x="106533" y="1036471"/>
                  </a:lnTo>
                  <a:lnTo>
                    <a:pt x="82258" y="1002392"/>
                  </a:lnTo>
                  <a:lnTo>
                    <a:pt x="61018" y="967775"/>
                  </a:lnTo>
                  <a:lnTo>
                    <a:pt x="42812" y="932690"/>
                  </a:lnTo>
                  <a:lnTo>
                    <a:pt x="27641" y="897210"/>
                  </a:lnTo>
                  <a:lnTo>
                    <a:pt x="6400" y="825351"/>
                  </a:lnTo>
                  <a:lnTo>
                    <a:pt x="332" y="789116"/>
                  </a:lnTo>
                  <a:lnTo>
                    <a:pt x="0" y="785136"/>
                  </a:lnTo>
                </a:path>
                <a:path w="2485390" h="1469389">
                  <a:moveTo>
                    <a:pt x="0" y="684030"/>
                  </a:moveTo>
                  <a:lnTo>
                    <a:pt x="6400" y="643813"/>
                  </a:lnTo>
                  <a:lnTo>
                    <a:pt x="27641" y="571949"/>
                  </a:lnTo>
                  <a:lnTo>
                    <a:pt x="42812" y="536465"/>
                  </a:lnTo>
                  <a:lnTo>
                    <a:pt x="61018" y="501375"/>
                  </a:lnTo>
                  <a:lnTo>
                    <a:pt x="82258" y="466752"/>
                  </a:lnTo>
                  <a:lnTo>
                    <a:pt x="106533" y="432667"/>
                  </a:lnTo>
                  <a:lnTo>
                    <a:pt x="133842" y="399192"/>
                  </a:lnTo>
                  <a:lnTo>
                    <a:pt x="164185" y="366399"/>
                  </a:lnTo>
                  <a:lnTo>
                    <a:pt x="197563" y="334359"/>
                  </a:lnTo>
                  <a:lnTo>
                    <a:pt x="233975" y="303144"/>
                  </a:lnTo>
                  <a:lnTo>
                    <a:pt x="273421" y="272826"/>
                  </a:lnTo>
                  <a:lnTo>
                    <a:pt x="315901" y="243477"/>
                  </a:lnTo>
                  <a:lnTo>
                    <a:pt x="361416" y="215169"/>
                  </a:lnTo>
                  <a:lnTo>
                    <a:pt x="400391" y="193116"/>
                  </a:lnTo>
                  <a:lnTo>
                    <a:pt x="440555" y="172255"/>
                  </a:lnTo>
                  <a:lnTo>
                    <a:pt x="481841" y="152585"/>
                  </a:lnTo>
                  <a:lnTo>
                    <a:pt x="524184" y="134108"/>
                  </a:lnTo>
                  <a:lnTo>
                    <a:pt x="567517" y="116823"/>
                  </a:lnTo>
                  <a:lnTo>
                    <a:pt x="611775" y="100730"/>
                  </a:lnTo>
                  <a:lnTo>
                    <a:pt x="656891" y="85829"/>
                  </a:lnTo>
                  <a:lnTo>
                    <a:pt x="702800" y="72120"/>
                  </a:lnTo>
                  <a:lnTo>
                    <a:pt x="749435" y="59603"/>
                  </a:lnTo>
                  <a:lnTo>
                    <a:pt x="796731" y="48279"/>
                  </a:lnTo>
                  <a:lnTo>
                    <a:pt x="844620" y="38146"/>
                  </a:lnTo>
                  <a:lnTo>
                    <a:pt x="893039" y="29205"/>
                  </a:lnTo>
                  <a:lnTo>
                    <a:pt x="941919" y="21457"/>
                  </a:lnTo>
                  <a:lnTo>
                    <a:pt x="991196" y="14900"/>
                  </a:lnTo>
                  <a:lnTo>
                    <a:pt x="1040803" y="9536"/>
                  </a:lnTo>
                  <a:lnTo>
                    <a:pt x="1090674" y="5364"/>
                  </a:lnTo>
                  <a:lnTo>
                    <a:pt x="1140743" y="2384"/>
                  </a:lnTo>
                  <a:lnTo>
                    <a:pt x="1190944" y="596"/>
                  </a:lnTo>
                  <a:lnTo>
                    <a:pt x="1241212" y="0"/>
                  </a:lnTo>
                  <a:lnTo>
                    <a:pt x="1291479" y="596"/>
                  </a:lnTo>
                  <a:lnTo>
                    <a:pt x="1341681" y="2384"/>
                  </a:lnTo>
                  <a:lnTo>
                    <a:pt x="1391750" y="5364"/>
                  </a:lnTo>
                  <a:lnTo>
                    <a:pt x="1441622" y="9536"/>
                  </a:lnTo>
                  <a:lnTo>
                    <a:pt x="1491229" y="14900"/>
                  </a:lnTo>
                  <a:lnTo>
                    <a:pt x="1540506" y="21457"/>
                  </a:lnTo>
                  <a:lnTo>
                    <a:pt x="1589387" y="29205"/>
                  </a:lnTo>
                  <a:lnTo>
                    <a:pt x="1637806" y="38146"/>
                  </a:lnTo>
                  <a:lnTo>
                    <a:pt x="1685697" y="48279"/>
                  </a:lnTo>
                  <a:lnTo>
                    <a:pt x="1732994" y="59603"/>
                  </a:lnTo>
                  <a:lnTo>
                    <a:pt x="1779630" y="72120"/>
                  </a:lnTo>
                  <a:lnTo>
                    <a:pt x="1825540" y="85829"/>
                  </a:lnTo>
                  <a:lnTo>
                    <a:pt x="1870658" y="100730"/>
                  </a:lnTo>
                  <a:lnTo>
                    <a:pt x="1914917" y="116823"/>
                  </a:lnTo>
                  <a:lnTo>
                    <a:pt x="1958252" y="134108"/>
                  </a:lnTo>
                  <a:lnTo>
                    <a:pt x="2000596" y="152585"/>
                  </a:lnTo>
                  <a:lnTo>
                    <a:pt x="2041884" y="172255"/>
                  </a:lnTo>
                  <a:lnTo>
                    <a:pt x="2082050" y="193116"/>
                  </a:lnTo>
                  <a:lnTo>
                    <a:pt x="2121027" y="215169"/>
                  </a:lnTo>
                </a:path>
              </a:pathLst>
            </a:custGeom>
            <a:ln w="640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1507</TotalTime>
  <Words>612</Words>
  <Application>Microsoft Office PowerPoint</Application>
  <PresentationFormat>Custom</PresentationFormat>
  <Paragraphs>85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Arial</vt:lpstr>
      <vt:lpstr>Calibri</vt:lpstr>
      <vt:lpstr>Office Theme</vt:lpstr>
      <vt:lpstr>Hadoop YARN</vt:lpstr>
      <vt:lpstr>let’s start by reviewing  Map/Reduce</vt:lpstr>
      <vt:lpstr>PowerPoint Presentation</vt:lpstr>
      <vt:lpstr>ok, ok - K-Means</vt:lpstr>
      <vt:lpstr>PowerPoint Presentation</vt:lpstr>
      <vt:lpstr>PowerPoint Presentation</vt:lpstr>
      <vt:lpstr>put differently</vt:lpstr>
      <vt:lpstr>So you want to implement it  differently something that  doesn’t rely on map/reduce</vt:lpstr>
      <vt:lpstr>Resource management is  tied to Map/Reduce</vt:lpstr>
      <vt:lpstr>Yet Another Resource Negotiator</vt:lpstr>
      <vt:lpstr>PowerPoint Presentation</vt:lpstr>
      <vt:lpstr>What is  an OS?</vt:lpstr>
      <vt:lpstr>PowerPoint Presentation</vt:lpstr>
      <vt:lpstr>PowerPoint Presentation</vt:lpstr>
      <vt:lpstr>With YARN  Hadoop becomes  a distributed OS</vt:lpstr>
      <vt:lpstr>The Resource Manager is essentially a scheduler</vt:lpstr>
      <vt:lpstr>Containers are allocations  of physical resources</vt:lpstr>
      <vt:lpstr>PowerPoint Presentation</vt:lpstr>
      <vt:lpstr>Node managers monitor  nodes and manage  containers lifecycle</vt:lpstr>
      <vt:lpstr>Application Initiation (or “how to get an App running in 11 easy steps”)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 Progress (or “it doesn’t end there”)</vt:lpstr>
      <vt:lpstr>Monitoring</vt:lpstr>
      <vt:lpstr>Lifecycle</vt:lpstr>
      <vt:lpstr>YARN HA (or “and you thought we were done”)</vt:lpstr>
      <vt:lpstr>Still a work in progress</vt:lpstr>
      <vt:lpstr>PowerPoint Presentation</vt:lpstr>
      <vt:lpstr>YARN Limitation:  Manages memory &amp; CPU  but not Disk IO or Network</vt:lpstr>
      <vt:lpstr>YARN Limitations:  Batch Focus</vt:lpstr>
      <vt:lpstr>YARN Limitation :  Not daemon friendly</vt:lpstr>
      <vt:lpstr>YARN Limitation: Relatively  complex to develop for</vt:lpstr>
      <vt:lpstr>Apache Slider is an effort to  mitigate YARN gaps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YARN</dc:title>
  <dc:creator>Hariharan Lakshminarayananw</dc:creator>
  <cp:lastModifiedBy>Hariharan Lakshminarayananw</cp:lastModifiedBy>
  <cp:revision>4</cp:revision>
  <dcterms:created xsi:type="dcterms:W3CDTF">2020-08-26T19:31:28Z</dcterms:created>
  <dcterms:modified xsi:type="dcterms:W3CDTF">2020-08-27T20:53:06Z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2014-06-03T00:00:00Z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2020-08-26T00:00:00Z</vt:filetime>
  </property>
</Properties>
</file>