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1" r:id="rId3"/>
    <p:sldId id="266" r:id="rId4"/>
    <p:sldId id="267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6" r:id="rId29"/>
    <p:sldId id="297" r:id="rId30"/>
    <p:sldId id="298" r:id="rId31"/>
    <p:sldId id="300" r:id="rId32"/>
    <p:sldId id="37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3" r:id="rId70"/>
    <p:sldId id="344" r:id="rId71"/>
    <p:sldId id="345" r:id="rId72"/>
    <p:sldId id="350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60" r:id="rId81"/>
    <p:sldId id="376" r:id="rId82"/>
  </p:sldIdLst>
  <p:sldSz cx="13004800" cy="10007600"/>
  <p:notesSz cx="13004800" cy="1000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94660"/>
  </p:normalViewPr>
  <p:slideViewPr>
    <p:cSldViewPr>
      <p:cViewPr varScale="1">
        <p:scale>
          <a:sx n="75" d="100"/>
          <a:sy n="75" d="100"/>
        </p:scale>
        <p:origin x="10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669456"/>
            <a:ext cx="9387308" cy="3301984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971437"/>
            <a:ext cx="9387308" cy="164353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305691"/>
            <a:ext cx="1984673" cy="114082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609775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18628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89565"/>
            <a:ext cx="9375268" cy="4548569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656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5114995"/>
            <a:ext cx="8041085" cy="5559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4" name="TextBox 13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65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558260"/>
            <a:ext cx="9375268" cy="397625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84090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51223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51223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1" name="TextBox 10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1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915549"/>
            <a:ext cx="9375266" cy="4202696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37526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402549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4842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915549"/>
            <a:ext cx="2355388" cy="771045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915549"/>
            <a:ext cx="6707695" cy="7710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1107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839" y="787400"/>
            <a:ext cx="965712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914538"/>
                </a:solidFill>
                <a:latin typeface="Klaudia"/>
                <a:cs typeface="Klaud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6E83"/>
                </a:solidFill>
                <a:latin typeface="Klaudia"/>
                <a:cs typeface="Klaudia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9729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910738"/>
            <a:ext cx="9371305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113475"/>
            <a:ext cx="9375268" cy="5512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380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027324"/>
            <a:ext cx="9375268" cy="21433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226191"/>
            <a:ext cx="9375268" cy="1255547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3201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118009"/>
            <a:ext cx="4547600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118009"/>
            <a:ext cx="4546977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586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249224"/>
            <a:ext cx="408831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4090141"/>
            <a:ext cx="4547601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244514"/>
            <a:ext cx="408638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4085430"/>
            <a:ext cx="4544967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432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9553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6029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50958"/>
            <a:ext cx="3739853" cy="1424692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50960"/>
            <a:ext cx="5391511" cy="79018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332791"/>
            <a:ext cx="3739853" cy="6219999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833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7005320"/>
            <a:ext cx="9375268" cy="82701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26578"/>
            <a:ext cx="9375268" cy="5625401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832338"/>
            <a:ext cx="9375268" cy="720454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777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3587"/>
            <a:ext cx="2817707" cy="968747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16"/>
            <a:ext cx="2776565" cy="1000025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1000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113476"/>
            <a:ext cx="9375268" cy="567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952686"/>
            <a:ext cx="1089963" cy="540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953737"/>
            <a:ext cx="8130116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49580"/>
            <a:ext cx="831969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61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51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1.png"/><Relationship Id="rId34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69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6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37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28" Type="http://schemas.openxmlformats.org/officeDocument/2006/relationships/image" Target="../media/image66.png"/><Relationship Id="rId36" Type="http://schemas.openxmlformats.org/officeDocument/2006/relationships/image" Target="../media/image43.png"/><Relationship Id="rId10" Type="http://schemas.openxmlformats.org/officeDocument/2006/relationships/image" Target="../media/image16.png"/><Relationship Id="rId19" Type="http://schemas.openxmlformats.org/officeDocument/2006/relationships/image" Target="../media/image59.png"/><Relationship Id="rId31" Type="http://schemas.openxmlformats.org/officeDocument/2006/relationships/image" Target="../media/image38.png"/><Relationship Id="rId4" Type="http://schemas.openxmlformats.org/officeDocument/2006/relationships/image" Target="../media/image52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Relationship Id="rId22" Type="http://schemas.openxmlformats.org/officeDocument/2006/relationships/image" Target="../media/image62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10.png"/><Relationship Id="rId21" Type="http://schemas.openxmlformats.org/officeDocument/2006/relationships/image" Target="../media/image104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81.png"/><Relationship Id="rId25" Type="http://schemas.openxmlformats.org/officeDocument/2006/relationships/image" Target="../media/image108.png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6.png"/><Relationship Id="rId24" Type="http://schemas.openxmlformats.org/officeDocument/2006/relationships/image" Target="../media/image107.png"/><Relationship Id="rId5" Type="http://schemas.openxmlformats.org/officeDocument/2006/relationships/image" Target="../media/image95.png"/><Relationship Id="rId15" Type="http://schemas.openxmlformats.org/officeDocument/2006/relationships/image" Target="../media/image79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1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20.png"/><Relationship Id="rId26" Type="http://schemas.openxmlformats.org/officeDocument/2006/relationships/image" Target="../media/image110.png"/><Relationship Id="rId3" Type="http://schemas.openxmlformats.org/officeDocument/2006/relationships/image" Target="../media/image10.png"/><Relationship Id="rId21" Type="http://schemas.openxmlformats.org/officeDocument/2006/relationships/image" Target="../media/image106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119.png"/><Relationship Id="rId25" Type="http://schemas.openxmlformats.org/officeDocument/2006/relationships/image" Target="../media/image109.png"/><Relationship Id="rId2" Type="http://schemas.openxmlformats.org/officeDocument/2006/relationships/image" Target="../media/image9.png"/><Relationship Id="rId16" Type="http://schemas.openxmlformats.org/officeDocument/2006/relationships/image" Target="../media/image118.png"/><Relationship Id="rId20" Type="http://schemas.openxmlformats.org/officeDocument/2006/relationships/image" Target="../media/image105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16.png"/><Relationship Id="rId24" Type="http://schemas.openxmlformats.org/officeDocument/2006/relationships/image" Target="../media/image123.png"/><Relationship Id="rId5" Type="http://schemas.openxmlformats.org/officeDocument/2006/relationships/image" Target="../media/image115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28" Type="http://schemas.openxmlformats.org/officeDocument/2006/relationships/image" Target="../media/image112.png"/><Relationship Id="rId10" Type="http://schemas.openxmlformats.org/officeDocument/2006/relationships/image" Target="../media/image17.png"/><Relationship Id="rId19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79.png"/><Relationship Id="rId22" Type="http://schemas.openxmlformats.org/officeDocument/2006/relationships/image" Target="../media/image107.png"/><Relationship Id="rId27" Type="http://schemas.openxmlformats.org/officeDocument/2006/relationships/image" Target="../media/image124.png"/><Relationship Id="rId30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37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48.png"/><Relationship Id="rId21" Type="http://schemas.openxmlformats.org/officeDocument/2006/relationships/image" Target="../media/image152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49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54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6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6.png"/><Relationship Id="rId7" Type="http://schemas.openxmlformats.org/officeDocument/2006/relationships/image" Target="../media/image163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56.png"/><Relationship Id="rId7" Type="http://schemas.openxmlformats.org/officeDocument/2006/relationships/image" Target="../media/image166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62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70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70.png"/><Relationship Id="rId10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6904" y="4268444"/>
            <a:ext cx="10911840" cy="2608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39850" marR="5080" indent="-1327785">
              <a:lnSpc>
                <a:spcPct val="100600"/>
              </a:lnSpc>
              <a:spcBef>
                <a:spcPts val="35"/>
              </a:spcBef>
            </a:pPr>
            <a:r>
              <a:rPr sz="8450" spc="-290" dirty="0">
                <a:solidFill>
                  <a:srgbClr val="6F592F"/>
                </a:solidFill>
                <a:latin typeface="Klaudia"/>
                <a:cs typeface="Klaudia"/>
              </a:rPr>
              <a:t>Introduction </a:t>
            </a:r>
            <a:r>
              <a:rPr sz="8450" spc="-140" dirty="0">
                <a:solidFill>
                  <a:srgbClr val="6F592F"/>
                </a:solidFill>
                <a:latin typeface="Klaudia"/>
                <a:cs typeface="Klaudia"/>
              </a:rPr>
              <a:t>to</a:t>
            </a:r>
            <a:r>
              <a:rPr sz="8450" spc="-100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860" dirty="0">
                <a:solidFill>
                  <a:srgbClr val="6F592F"/>
                </a:solidFill>
                <a:latin typeface="Klaudia"/>
                <a:cs typeface="Klaudia"/>
              </a:rPr>
              <a:t>HDFS  </a:t>
            </a:r>
            <a:r>
              <a:rPr sz="8450" spc="-400" dirty="0">
                <a:solidFill>
                  <a:srgbClr val="6F592F"/>
                </a:solidFill>
                <a:latin typeface="Klaudia"/>
                <a:cs typeface="Klaudia"/>
              </a:rPr>
              <a:t>and</a:t>
            </a:r>
            <a:r>
              <a:rPr sz="8450" spc="-65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675" dirty="0">
                <a:solidFill>
                  <a:srgbClr val="6F592F"/>
                </a:solidFill>
                <a:latin typeface="Klaudia"/>
                <a:cs typeface="Klaudia"/>
              </a:rPr>
              <a:t>MapReduce</a:t>
            </a:r>
            <a:endParaRPr sz="8450">
              <a:latin typeface="Klaudia"/>
              <a:cs typeface="Klaud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5" y="787400"/>
            <a:ext cx="657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850" dirty="0"/>
              <a:t>Master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3632"/>
            <a:ext cx="10030460" cy="685123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160" dirty="0" err="1">
                <a:solidFill>
                  <a:srgbClr val="914538"/>
                </a:solidFill>
                <a:latin typeface="Klaudia"/>
                <a:cs typeface="Klaudia"/>
              </a:rPr>
              <a:t>NameNode</a:t>
            </a:r>
            <a:r>
              <a:rPr lang="en-US" sz="3600" spc="-1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75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85" dirty="0">
                <a:solidFill>
                  <a:srgbClr val="58596B"/>
                </a:solidFill>
                <a:latin typeface="Klaudia"/>
                <a:cs typeface="Klaudia"/>
              </a:rPr>
              <a:t>single </a:t>
            </a: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node </a:t>
            </a: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195" dirty="0">
                <a:solidFill>
                  <a:srgbClr val="58596B"/>
                </a:solidFill>
                <a:latin typeface="Klaudia"/>
                <a:cs typeface="Klaudia"/>
              </a:rPr>
              <a:t>master</a:t>
            </a:r>
            <a:r>
              <a:rPr sz="3000" spc="-5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60" dirty="0">
                <a:solidFill>
                  <a:srgbClr val="58596B"/>
                </a:solidFill>
                <a:latin typeface="Klaudia"/>
                <a:cs typeface="Klaudia"/>
              </a:rPr>
              <a:t>process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6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Holds </a:t>
            </a:r>
            <a:r>
              <a:rPr sz="3000" spc="-140" dirty="0">
                <a:solidFill>
                  <a:srgbClr val="58596B"/>
                </a:solidFill>
                <a:latin typeface="Klaudia"/>
                <a:cs typeface="Klaudia"/>
              </a:rPr>
              <a:t>file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 </a:t>
            </a:r>
            <a:r>
              <a:rPr sz="3000" spc="-270" dirty="0">
                <a:solidFill>
                  <a:srgbClr val="58596B"/>
                </a:solidFill>
                <a:latin typeface="Klaudia"/>
                <a:cs typeface="Klaudia"/>
              </a:rPr>
              <a:t>(which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000" spc="-204" dirty="0">
                <a:solidFill>
                  <a:srgbClr val="58596B"/>
                </a:solidFill>
                <a:latin typeface="Klaudia"/>
                <a:cs typeface="Klaudia"/>
              </a:rPr>
              <a:t>are</a:t>
            </a:r>
            <a:r>
              <a:rPr sz="3000" spc="-5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280" dirty="0">
                <a:solidFill>
                  <a:srgbClr val="58596B"/>
                </a:solidFill>
                <a:latin typeface="Klaudia"/>
                <a:cs typeface="Klaudia"/>
              </a:rPr>
              <a:t>where)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Directs </a:t>
            </a:r>
            <a:r>
              <a:rPr sz="3000" spc="-75" dirty="0">
                <a:solidFill>
                  <a:srgbClr val="58596B"/>
                </a:solidFill>
                <a:latin typeface="Klaudia"/>
                <a:cs typeface="Klaudia"/>
              </a:rPr>
              <a:t>client </a:t>
            </a:r>
            <a:r>
              <a:rPr sz="3000" spc="-190" dirty="0">
                <a:solidFill>
                  <a:srgbClr val="58596B"/>
                </a:solidFill>
                <a:latin typeface="Klaudia"/>
                <a:cs typeface="Klaudia"/>
              </a:rPr>
              <a:t>access </a:t>
            </a:r>
            <a:r>
              <a:rPr sz="3000" spc="-5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000" spc="-15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000" spc="-7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305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lang="en-US" sz="3000" spc="-305" dirty="0">
              <a:solidFill>
                <a:srgbClr val="58596B"/>
              </a:solidFill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2048MB/128MB =  16 files  . 20 nodes</a:t>
            </a: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If </a:t>
            </a:r>
            <a:r>
              <a:rPr lang="en-US" sz="3000" spc="-305" dirty="0" err="1">
                <a:solidFill>
                  <a:srgbClr val="58596B"/>
                </a:solidFill>
                <a:latin typeface="Klaudia"/>
                <a:cs typeface="Klaudia"/>
              </a:rPr>
              <a:t>repli.f</a:t>
            </a: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 actor = 3 then 16*3=48 files will be there in data nodes</a:t>
            </a:r>
            <a:endParaRPr sz="30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00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229" dirty="0">
                <a:solidFill>
                  <a:srgbClr val="914538"/>
                </a:solidFill>
                <a:latin typeface="Klaudia"/>
                <a:cs typeface="Klaudia"/>
              </a:rPr>
              <a:t>SecondaryNameNode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8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65" dirty="0">
                <a:solidFill>
                  <a:srgbClr val="58596B"/>
                </a:solidFill>
                <a:latin typeface="Klaudia"/>
                <a:cs typeface="Klaudia"/>
              </a:rPr>
              <a:t>Not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hot</a:t>
            </a:r>
            <a:r>
              <a:rPr sz="3000" spc="-3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80" dirty="0">
                <a:solidFill>
                  <a:srgbClr val="58596B"/>
                </a:solidFill>
                <a:latin typeface="Klaudia"/>
                <a:cs typeface="Klaudia"/>
              </a:rPr>
              <a:t>failover</a:t>
            </a:r>
            <a:endParaRPr sz="30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10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Maintains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200" dirty="0">
                <a:solidFill>
                  <a:srgbClr val="58596B"/>
                </a:solidFill>
                <a:latin typeface="Klaudia"/>
                <a:cs typeface="Klaudia"/>
              </a:rPr>
              <a:t>copy </a:t>
            </a:r>
            <a:r>
              <a:rPr sz="3000" spc="-275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3000" spc="-70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r>
              <a:rPr sz="30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</a:t>
            </a:r>
            <a:endParaRPr sz="30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987" y="787400"/>
            <a:ext cx="6255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0" dirty="0"/>
              <a:t> </a:t>
            </a:r>
            <a:r>
              <a:rPr sz="8400" spc="-655" dirty="0"/>
              <a:t>Slaves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925175" cy="358965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DataNode</a:t>
            </a:r>
            <a:endParaRPr sz="3600" dirty="0">
              <a:latin typeface="Klaudia"/>
              <a:cs typeface="Klaudia"/>
            </a:endParaRPr>
          </a:p>
          <a:p>
            <a:pPr marL="1268730" lvl="1" indent="-494665">
              <a:lnSpc>
                <a:spcPct val="100000"/>
              </a:lnSpc>
              <a:spcBef>
                <a:spcPts val="2080"/>
              </a:spcBef>
              <a:buSzPct val="125000"/>
              <a:buChar char="-"/>
              <a:tabLst>
                <a:tab pos="1269365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Generally </a:t>
            </a:r>
            <a:r>
              <a:rPr sz="3600" spc="-25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all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86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cluster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80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Block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creation/replication/deletion/reads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98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Takes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orders </a:t>
            </a:r>
            <a:r>
              <a:rPr sz="3600" spc="-365" dirty="0">
                <a:solidFill>
                  <a:srgbClr val="58596B"/>
                </a:solidFill>
                <a:latin typeface="Klaudia"/>
                <a:cs typeface="Klaudia"/>
              </a:rPr>
              <a:t>from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3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30200" y="4432300"/>
            <a:ext cx="1270000" cy="431800"/>
            <a:chOff x="330200" y="4432300"/>
            <a:chExt cx="1270000" cy="431800"/>
          </a:xfrm>
        </p:grpSpPr>
        <p:sp>
          <p:nvSpPr>
            <p:cNvPr id="32" name="object 32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0200" y="4432300"/>
            <a:ext cx="1270000" cy="431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82800" y="4419600"/>
          <a:ext cx="129540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6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71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6D3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17500" y="4419600"/>
            <a:ext cx="1295400" cy="457200"/>
            <a:chOff x="317500" y="4419600"/>
            <a:chExt cx="1295400" cy="457200"/>
          </a:xfrm>
        </p:grpSpPr>
        <p:sp>
          <p:nvSpPr>
            <p:cNvPr id="33" name="object 33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00" y="4432300"/>
              <a:ext cx="1270000" cy="431800"/>
            </a:xfrm>
            <a:custGeom>
              <a:avLst/>
              <a:gdLst/>
              <a:ahLst/>
              <a:cxnLst/>
              <a:rect l="l" t="t" r="r" b="b"/>
              <a:pathLst>
                <a:path w="1270000" h="431800">
                  <a:moveTo>
                    <a:pt x="0" y="0"/>
                  </a:moveTo>
                  <a:lnTo>
                    <a:pt x="1270000" y="0"/>
                  </a:lnTo>
                  <a:lnTo>
                    <a:pt x="12700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1164" y="4457700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2069" y="4562512"/>
            <a:ext cx="504825" cy="167640"/>
            <a:chOff x="1522069" y="4562512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1541119" y="4644631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4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6816" y="4562512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80" h="167639">
                  <a:moveTo>
                    <a:pt x="0" y="0"/>
                  </a:moveTo>
                  <a:lnTo>
                    <a:pt x="44196" y="82638"/>
                  </a:lnTo>
                  <a:lnTo>
                    <a:pt x="4597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 dirty="0">
              <a:latin typeface="Klaudia"/>
              <a:cs typeface="Klaud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43" name="object 43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121150" cy="2047239"/>
            <a:chOff x="3778250" y="2832100"/>
            <a:chExt cx="4121150" cy="2047239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71841" y="2774950"/>
            <a:ext cx="19558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1841" y="2774950"/>
            <a:ext cx="6007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873500" y="2805429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2" name="object 32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25900" y="2520950"/>
            <a:ext cx="4737100" cy="1511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85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  <a:p>
            <a:pPr marR="595630" algn="r">
              <a:lnSpc>
                <a:spcPts val="2695"/>
              </a:lnSpc>
            </a:pPr>
            <a:r>
              <a:rPr sz="2400" spc="-1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R="582930" algn="r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R="595630" algn="r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29100" y="4419600"/>
            <a:ext cx="3670300" cy="457200"/>
            <a:chOff x="4229100" y="4419600"/>
            <a:chExt cx="3670300" cy="457200"/>
          </a:xfrm>
        </p:grpSpPr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596" y="850900"/>
            <a:ext cx="4257803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30" dirty="0"/>
              <a:t>Agenda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553772"/>
            <a:ext cx="5765800" cy="56254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29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5" dirty="0">
                <a:solidFill>
                  <a:srgbClr val="58596B"/>
                </a:solidFill>
                <a:latin typeface="Klaudia"/>
                <a:cs typeface="Klaudia"/>
              </a:rPr>
              <a:t>Big</a:t>
            </a:r>
            <a:r>
              <a:rPr sz="3800" spc="-2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0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800" spc="-2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325" dirty="0">
                <a:solidFill>
                  <a:srgbClr val="58596B"/>
                </a:solidFill>
                <a:latin typeface="Klaudia"/>
                <a:cs typeface="Klaudia"/>
              </a:rPr>
              <a:t>Ecosystem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90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05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800" spc="-114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8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800" spc="-509" dirty="0">
                <a:solidFill>
                  <a:srgbClr val="58596B"/>
                </a:solidFill>
                <a:latin typeface="Klaudia"/>
                <a:cs typeface="Klaudia"/>
              </a:rPr>
              <a:t>Java</a:t>
            </a:r>
            <a:r>
              <a:rPr sz="3800" spc="-7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5" dirty="0">
                <a:solidFill>
                  <a:srgbClr val="58596B"/>
                </a:solidFill>
                <a:latin typeface="Klaudia"/>
                <a:cs typeface="Klaudia"/>
              </a:rPr>
              <a:t>API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0" dirty="0">
                <a:solidFill>
                  <a:srgbClr val="58596B"/>
                </a:solidFill>
                <a:latin typeface="Klaudia"/>
                <a:cs typeface="Klaudia"/>
              </a:rPr>
              <a:t>Conclusions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4585" y="8509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3505" y="5803900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                              </a:t>
              </a:r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  </a:t>
              </a:r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87626" y="3799598"/>
              <a:ext cx="2381885" cy="712470"/>
            </a:xfrm>
            <a:custGeom>
              <a:avLst/>
              <a:gdLst/>
              <a:ahLst/>
              <a:cxnLst/>
              <a:rect l="l" t="t" r="r" b="b"/>
              <a:pathLst>
                <a:path w="2381885" h="712470">
                  <a:moveTo>
                    <a:pt x="2381504" y="711885"/>
                  </a:moveTo>
                  <a:lnTo>
                    <a:pt x="2363254" y="7064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6719" y="4413719"/>
              <a:ext cx="184785" cy="160655"/>
            </a:xfrm>
            <a:custGeom>
              <a:avLst/>
              <a:gdLst/>
              <a:ahLst/>
              <a:cxnLst/>
              <a:rect l="l" t="t" r="r" b="b"/>
              <a:pathLst>
                <a:path w="184785" h="160654">
                  <a:moveTo>
                    <a:pt x="48006" y="0"/>
                  </a:moveTo>
                  <a:lnTo>
                    <a:pt x="64160" y="92316"/>
                  </a:lnTo>
                  <a:lnTo>
                    <a:pt x="0" y="160616"/>
                  </a:lnTo>
                  <a:lnTo>
                    <a:pt x="184619" y="128320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ts val="284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48" name="object 48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886864" y="2819400"/>
            <a:ext cx="6635115" cy="4241800"/>
            <a:chOff x="1886864" y="2819400"/>
            <a:chExt cx="66351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5914" y="3787978"/>
              <a:ext cx="2543175" cy="2902585"/>
            </a:xfrm>
            <a:custGeom>
              <a:avLst/>
              <a:gdLst/>
              <a:ahLst/>
              <a:cxnLst/>
              <a:rect l="l" t="t" r="r" b="b"/>
              <a:pathLst>
                <a:path w="2543175" h="2902584">
                  <a:moveTo>
                    <a:pt x="2542997" y="2902318"/>
                  </a:moveTo>
                  <a:lnTo>
                    <a:pt x="2530436" y="28879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5698" y="6589217"/>
              <a:ext cx="173990" cy="181610"/>
            </a:xfrm>
            <a:custGeom>
              <a:avLst/>
              <a:gdLst/>
              <a:ahLst/>
              <a:cxnLst/>
              <a:rect l="l" t="t" r="r" b="b"/>
              <a:pathLst>
                <a:path w="173989" h="181609">
                  <a:moveTo>
                    <a:pt x="126085" y="0"/>
                  </a:moveTo>
                  <a:lnTo>
                    <a:pt x="90652" y="86753"/>
                  </a:lnTo>
                  <a:lnTo>
                    <a:pt x="0" y="110477"/>
                  </a:lnTo>
                  <a:lnTo>
                    <a:pt x="173520" y="181317"/>
                  </a:lnTo>
                  <a:lnTo>
                    <a:pt x="126085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6718" y="2819400"/>
            <a:ext cx="4655185" cy="4241800"/>
            <a:chOff x="3866718" y="2819400"/>
            <a:chExt cx="465518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850974" y="3658057"/>
            <a:ext cx="5793105" cy="3181350"/>
            <a:chOff x="1850974" y="3658057"/>
            <a:chExt cx="5793105" cy="3181350"/>
          </a:xfrm>
        </p:grpSpPr>
        <p:sp>
          <p:nvSpPr>
            <p:cNvPr id="58" name="object 58"/>
            <p:cNvSpPr/>
            <p:nvPr/>
          </p:nvSpPr>
          <p:spPr>
            <a:xfrm>
              <a:off x="1922005" y="3833622"/>
              <a:ext cx="2536190" cy="2986405"/>
            </a:xfrm>
            <a:custGeom>
              <a:avLst/>
              <a:gdLst/>
              <a:ahLst/>
              <a:cxnLst/>
              <a:rect l="l" t="t" r="r" b="b"/>
              <a:pathLst>
                <a:path w="2536190" h="2986404">
                  <a:moveTo>
                    <a:pt x="0" y="0"/>
                  </a:moveTo>
                  <a:lnTo>
                    <a:pt x="12331" y="14516"/>
                  </a:lnTo>
                  <a:lnTo>
                    <a:pt x="2535694" y="29862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52955" y="3752304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19" h="182245">
                  <a:moveTo>
                    <a:pt x="0" y="0"/>
                  </a:moveTo>
                  <a:lnTo>
                    <a:pt x="44615" y="182041"/>
                  </a:lnTo>
                  <a:lnTo>
                    <a:pt x="81381" y="95846"/>
                  </a:lnTo>
                  <a:lnTo>
                    <a:pt x="172402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5304" y="3769410"/>
              <a:ext cx="4091304" cy="873125"/>
            </a:xfrm>
            <a:custGeom>
              <a:avLst/>
              <a:gdLst/>
              <a:ahLst/>
              <a:cxnLst/>
              <a:rect l="l" t="t" r="r" b="b"/>
              <a:pathLst>
                <a:path w="4091304" h="873125">
                  <a:moveTo>
                    <a:pt x="0" y="0"/>
                  </a:moveTo>
                  <a:lnTo>
                    <a:pt x="18630" y="3975"/>
                  </a:lnTo>
                  <a:lnTo>
                    <a:pt x="4091139" y="872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0974" y="3700157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181444" y="0"/>
                  </a:moveTo>
                  <a:lnTo>
                    <a:pt x="0" y="46989"/>
                  </a:lnTo>
                  <a:lnTo>
                    <a:pt x="146456" y="163944"/>
                  </a:lnTo>
                  <a:lnTo>
                    <a:pt x="122961" y="73228"/>
                  </a:lnTo>
                  <a:lnTo>
                    <a:pt x="181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9808" y="3731603"/>
              <a:ext cx="5654675" cy="872490"/>
            </a:xfrm>
            <a:custGeom>
              <a:avLst/>
              <a:gdLst/>
              <a:ahLst/>
              <a:cxnLst/>
              <a:rect l="l" t="t" r="r" b="b"/>
              <a:pathLst>
                <a:path w="5654675" h="872489">
                  <a:moveTo>
                    <a:pt x="0" y="0"/>
                  </a:moveTo>
                  <a:lnTo>
                    <a:pt x="18821" y="2908"/>
                  </a:lnTo>
                  <a:lnTo>
                    <a:pt x="5654662" y="8720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4372" y="365805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69" h="165735">
                  <a:moveTo>
                    <a:pt x="178447" y="0"/>
                  </a:moveTo>
                  <a:lnTo>
                    <a:pt x="0" y="57289"/>
                  </a:lnTo>
                  <a:lnTo>
                    <a:pt x="152908" y="165684"/>
                  </a:lnTo>
                  <a:lnTo>
                    <a:pt x="124256" y="76453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 dirty="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 dirty="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67068" y="4794250"/>
            <a:ext cx="216662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100</a:t>
            </a:r>
            <a:r>
              <a:rPr sz="3600" spc="-3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550" dirty="0">
                <a:solidFill>
                  <a:srgbClr val="58596B"/>
                </a:solidFill>
                <a:latin typeface="Klaudia"/>
                <a:cs typeface="Klaudia"/>
              </a:rPr>
              <a:t>MB/s</a:t>
            </a:r>
            <a:endParaRPr sz="3600">
              <a:latin typeface="Klaudia"/>
              <a:cs typeface="Klaudia"/>
            </a:endParaRPr>
          </a:p>
          <a:p>
            <a:pPr marL="938530" marR="930275" algn="ctr">
              <a:lnSpc>
                <a:spcPts val="4300"/>
              </a:lnSpc>
              <a:spcBef>
                <a:spcPts val="150"/>
              </a:spcBef>
            </a:pPr>
            <a:r>
              <a:rPr sz="3600" spc="5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3</a:t>
            </a:r>
            <a:endParaRPr sz="3600">
              <a:latin typeface="Klaudia"/>
              <a:cs typeface="Klaudia"/>
            </a:endParaRPr>
          </a:p>
          <a:p>
            <a:pPr marL="84455" marR="7683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   </a:t>
            </a:r>
            <a:r>
              <a:rPr sz="3600" spc="-565" dirty="0">
                <a:solidFill>
                  <a:srgbClr val="58596B"/>
                </a:solidFill>
                <a:latin typeface="Klaudia"/>
                <a:cs typeface="Klaudia"/>
              </a:rPr>
              <a:t>300MB/s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326" y="787400"/>
            <a:ext cx="55403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5" dirty="0"/>
              <a:t> </a:t>
            </a:r>
            <a:r>
              <a:rPr sz="8400" spc="-484" dirty="0"/>
              <a:t>Shell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3649" y="2618422"/>
            <a:ext cx="1074737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480" dirty="0">
                <a:solidFill>
                  <a:srgbClr val="58596B"/>
                </a:solidFill>
                <a:latin typeface="Klaudia"/>
                <a:cs typeface="Klaudia"/>
              </a:rPr>
              <a:t>Easy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use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command </a:t>
            </a:r>
            <a:r>
              <a:rPr sz="3600" spc="-75" dirty="0">
                <a:solidFill>
                  <a:srgbClr val="58596B"/>
                </a:solidFill>
                <a:latin typeface="Klaudia"/>
                <a:cs typeface="Klaudia"/>
              </a:rPr>
              <a:t>line</a:t>
            </a:r>
            <a:r>
              <a:rPr sz="3600" spc="-40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interface.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Create, </a:t>
            </a:r>
            <a:r>
              <a:rPr sz="3600" spc="-180" dirty="0">
                <a:solidFill>
                  <a:srgbClr val="58596B"/>
                </a:solidFill>
                <a:latin typeface="Klaudia"/>
                <a:cs typeface="Klaudia"/>
              </a:rPr>
              <a:t>copy,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move,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40" dirty="0">
                <a:solidFill>
                  <a:srgbClr val="58596B"/>
                </a:solidFill>
                <a:latin typeface="Klaudia"/>
                <a:cs typeface="Klaudia"/>
              </a:rPr>
              <a:t>delete</a:t>
            </a:r>
            <a:r>
              <a:rPr sz="3600" spc="-6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Administrative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duties </a:t>
            </a:r>
            <a:r>
              <a:rPr sz="3600" dirty="0">
                <a:solidFill>
                  <a:srgbClr val="58596B"/>
                </a:solidFill>
                <a:latin typeface="Klaudia"/>
                <a:cs typeface="Klaudia"/>
              </a:rPr>
              <a:t>-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chmod, </a:t>
            </a:r>
            <a:r>
              <a:rPr sz="3600" spc="-285" dirty="0">
                <a:solidFill>
                  <a:srgbClr val="58596B"/>
                </a:solidFill>
                <a:latin typeface="Klaudia"/>
                <a:cs typeface="Klaudia"/>
              </a:rPr>
              <a:t>chown,</a:t>
            </a:r>
            <a:r>
              <a:rPr sz="3600" spc="-91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chgrp.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Set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replication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factor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file.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Head, </a:t>
            </a:r>
            <a:r>
              <a:rPr sz="3600" spc="-45" dirty="0">
                <a:solidFill>
                  <a:srgbClr val="58596B"/>
                </a:solidFill>
                <a:latin typeface="Klaudia"/>
                <a:cs typeface="Klaudia"/>
              </a:rPr>
              <a:t>tail,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cat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view</a:t>
            </a:r>
            <a:r>
              <a:rPr sz="3600" spc="-99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2042" y="2932277"/>
            <a:ext cx="5946775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9900"/>
              </a:lnSpc>
              <a:spcBef>
                <a:spcPts val="580"/>
              </a:spcBef>
            </a:pPr>
            <a:r>
              <a:rPr sz="8400" spc="-765" dirty="0">
                <a:solidFill>
                  <a:srgbClr val="914538"/>
                </a:solidFill>
                <a:latin typeface="Klaudia"/>
                <a:cs typeface="Klaudia"/>
              </a:rPr>
              <a:t>MapRed</a:t>
            </a:r>
            <a:r>
              <a:rPr sz="8400" spc="-705" dirty="0">
                <a:solidFill>
                  <a:srgbClr val="914538"/>
                </a:solidFill>
                <a:latin typeface="Klaudia"/>
                <a:cs typeface="Klaudia"/>
              </a:rPr>
              <a:t>u</a:t>
            </a:r>
            <a:r>
              <a:rPr sz="8400" spc="-315" dirty="0">
                <a:solidFill>
                  <a:srgbClr val="914538"/>
                </a:solidFill>
                <a:latin typeface="Klaudia"/>
                <a:cs typeface="Klaudia"/>
              </a:rPr>
              <a:t>ce  </a:t>
            </a:r>
            <a:r>
              <a:rPr sz="8400" spc="-245" dirty="0">
                <a:solidFill>
                  <a:srgbClr val="6F592F"/>
                </a:solidFill>
                <a:latin typeface="Klaudia"/>
                <a:cs typeface="Klaudia"/>
              </a:rPr>
              <a:t>in</a:t>
            </a:r>
            <a:endParaRPr sz="8400">
              <a:latin typeface="Klaudia"/>
              <a:cs typeface="Klaudia"/>
            </a:endParaRPr>
          </a:p>
          <a:p>
            <a:pPr marL="1270" algn="ctr">
              <a:lnSpc>
                <a:spcPts val="9600"/>
              </a:lnSpc>
            </a:pPr>
            <a:r>
              <a:rPr sz="8400" spc="-290" dirty="0">
                <a:solidFill>
                  <a:srgbClr val="914538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28" y="787400"/>
            <a:ext cx="9429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70" dirty="0"/>
              <a:t>MapReduce</a:t>
            </a:r>
            <a:r>
              <a:rPr sz="8400" spc="-680" dirty="0"/>
              <a:t> </a:t>
            </a:r>
            <a:r>
              <a:rPr sz="8400" spc="-605" dirty="0"/>
              <a:t>Basics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31430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Logical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functions: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Mappers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Reducers.</a:t>
            </a:r>
            <a:endParaRPr sz="3600" dirty="0">
              <a:latin typeface="Klaudia"/>
              <a:cs typeface="Klaudia"/>
            </a:endParaRPr>
          </a:p>
          <a:p>
            <a:pPr marL="508000" marR="5080" indent="-495300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Developers </a:t>
            </a:r>
            <a:r>
              <a:rPr sz="3600" spc="-28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functions,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then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submit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jar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600" spc="-9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marR="567055" indent="-495300">
              <a:lnSpc>
                <a:spcPts val="4300"/>
              </a:lnSpc>
              <a:spcBef>
                <a:spcPts val="300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distributing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525" dirty="0">
                <a:solidFill>
                  <a:srgbClr val="58596B"/>
                </a:solidFill>
                <a:latin typeface="Klaudia"/>
                <a:cs typeface="Klaudia"/>
              </a:rPr>
              <a:t>Map</a:t>
            </a:r>
            <a:r>
              <a:rPr sz="3600" spc="-9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 Reduce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Typically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0" dirty="0">
                <a:solidFill>
                  <a:srgbClr val="58596B"/>
                </a:solidFill>
                <a:latin typeface="Klaudia"/>
                <a:cs typeface="Klaudia"/>
              </a:rPr>
              <a:t>oriented.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240" y="3554577"/>
            <a:ext cx="54406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69342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6F592F"/>
                </a:solidFill>
              </a:rPr>
              <a:t>Hadoop  </a:t>
            </a:r>
            <a:r>
              <a:rPr sz="8400" spc="-1240" dirty="0">
                <a:solidFill>
                  <a:srgbClr val="6F592F"/>
                </a:solidFill>
              </a:rPr>
              <a:t>Ec</a:t>
            </a:r>
            <a:r>
              <a:rPr sz="8400" spc="-355" dirty="0">
                <a:solidFill>
                  <a:srgbClr val="6F592F"/>
                </a:solidFill>
              </a:rPr>
              <a:t>o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1280" dirty="0">
                <a:solidFill>
                  <a:srgbClr val="6F592F"/>
                </a:solidFill>
              </a:rPr>
              <a:t>y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40" dirty="0">
                <a:solidFill>
                  <a:srgbClr val="6F592F"/>
                </a:solidFill>
              </a:rPr>
              <a:t>t</a:t>
            </a:r>
            <a:r>
              <a:rPr sz="8400" spc="-60" dirty="0">
                <a:solidFill>
                  <a:srgbClr val="6F592F"/>
                </a:solidFill>
              </a:rPr>
              <a:t>e</a:t>
            </a:r>
            <a:r>
              <a:rPr sz="8400" spc="-1035" dirty="0">
                <a:solidFill>
                  <a:srgbClr val="6F592F"/>
                </a:solidFill>
              </a:rPr>
              <a:t>m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10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410" y="254000"/>
            <a:ext cx="5664835" cy="2438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8320" marR="5080" indent="-516255">
              <a:lnSpc>
                <a:spcPts val="9400"/>
              </a:lnSpc>
              <a:spcBef>
                <a:spcPts val="580"/>
              </a:spcBef>
            </a:pPr>
            <a:r>
              <a:rPr spc="-725" dirty="0"/>
              <a:t>MapRed</a:t>
            </a:r>
            <a:r>
              <a:rPr spc="-670" dirty="0"/>
              <a:t>u</a:t>
            </a:r>
            <a:r>
              <a:rPr spc="-300" dirty="0"/>
              <a:t>ce  </a:t>
            </a:r>
            <a:r>
              <a:rPr spc="-509" dirty="0"/>
              <a:t>Daemons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2582672"/>
            <a:ext cx="10117455" cy="50628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6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254" dirty="0">
                <a:solidFill>
                  <a:srgbClr val="914538"/>
                </a:solidFill>
                <a:latin typeface="Klaudia"/>
                <a:cs typeface="Klaudia"/>
              </a:rPr>
              <a:t>JobTracker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(Master)</a:t>
            </a:r>
            <a:endParaRPr sz="3600" dirty="0">
              <a:latin typeface="Klaudia"/>
              <a:cs typeface="Klaudia"/>
            </a:endParaRPr>
          </a:p>
          <a:p>
            <a:pPr marL="838200" marR="5080" lvl="1" indent="-508000">
              <a:lnSpc>
                <a:spcPct val="95600"/>
              </a:lnSpc>
              <a:spcBef>
                <a:spcPts val="214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345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600" spc="-290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jobs,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giving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</a:t>
            </a:r>
            <a:r>
              <a:rPr sz="3600" spc="-5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different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nodes,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managing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</a:t>
            </a:r>
            <a:r>
              <a:rPr sz="3600" spc="-5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failure</a:t>
            </a:r>
            <a:endParaRPr sz="3600" dirty="0">
              <a:latin typeface="Klaudia"/>
              <a:cs typeface="Klaudia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180" dirty="0">
                <a:solidFill>
                  <a:srgbClr val="914538"/>
                </a:solidFill>
                <a:latin typeface="Klaudia"/>
                <a:cs typeface="Klaudia"/>
              </a:rPr>
              <a:t>TaskTracker</a:t>
            </a:r>
            <a:r>
              <a:rPr sz="3600" spc="-2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00" dirty="0">
                <a:solidFill>
                  <a:srgbClr val="58596B"/>
                </a:solidFill>
                <a:latin typeface="Klaudia"/>
                <a:cs typeface="Klaudia"/>
              </a:rPr>
              <a:t>(Slave)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Creates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individual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6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tasks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75" dirty="0">
                <a:solidFill>
                  <a:srgbClr val="914538"/>
                </a:solidFill>
                <a:latin typeface="Klaudia"/>
                <a:cs typeface="Klaudia"/>
              </a:rPr>
              <a:t>Reports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status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600" spc="-5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JobTracker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403" y="254000"/>
            <a:ext cx="72567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14170" marR="5080" indent="-1602105">
              <a:lnSpc>
                <a:spcPts val="9900"/>
              </a:lnSpc>
              <a:spcBef>
                <a:spcPts val="580"/>
              </a:spcBef>
            </a:pPr>
            <a:r>
              <a:rPr sz="8400" spc="-670" dirty="0">
                <a:solidFill>
                  <a:srgbClr val="914538"/>
                </a:solidFill>
                <a:latin typeface="Klaudia"/>
                <a:cs typeface="Klaudia"/>
              </a:rPr>
              <a:t>MapReduce </a:t>
            </a:r>
            <a:r>
              <a:rPr sz="8400" spc="-245" dirty="0">
                <a:solidFill>
                  <a:srgbClr val="676970"/>
                </a:solidFill>
                <a:latin typeface="Klaudia"/>
                <a:cs typeface="Klaudia"/>
              </a:rPr>
              <a:t>in  </a:t>
            </a:r>
            <a:r>
              <a:rPr sz="8400" spc="-290" dirty="0">
                <a:solidFill>
                  <a:srgbClr val="676970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9343" y="3860800"/>
            <a:ext cx="9586595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2669540" algn="l"/>
                <a:tab pos="5913755" algn="l"/>
              </a:tabLst>
            </a:pPr>
            <a:r>
              <a:rPr sz="6400" spc="-4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75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6400" spc="-535" dirty="0">
                <a:solidFill>
                  <a:srgbClr val="666666"/>
                </a:solidFill>
                <a:latin typeface="Arial"/>
                <a:cs typeface="Arial"/>
              </a:rPr>
              <a:t>’</a:t>
            </a:r>
            <a:r>
              <a:rPr sz="6400" spc="-74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2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1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8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35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26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-2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i="1" spc="-34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6400" i="1" spc="-430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6400" i="1" spc="-1225" dirty="0">
                <a:solidFill>
                  <a:srgbClr val="914538"/>
                </a:solidFill>
                <a:latin typeface="Arial"/>
                <a:cs typeface="Arial"/>
              </a:rPr>
              <a:t>R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ed</a:t>
            </a:r>
            <a:r>
              <a:rPr sz="6400" i="1" spc="-565" dirty="0">
                <a:solidFill>
                  <a:srgbClr val="914538"/>
                </a:solidFill>
                <a:latin typeface="Arial"/>
                <a:cs typeface="Arial"/>
              </a:rPr>
              <a:t>u</a:t>
            </a:r>
            <a:r>
              <a:rPr sz="6400" i="1" spc="-740" dirty="0">
                <a:solidFill>
                  <a:srgbClr val="914538"/>
                </a:solidFill>
                <a:latin typeface="Arial"/>
                <a:cs typeface="Arial"/>
              </a:rPr>
              <a:t>c</a:t>
            </a:r>
            <a:r>
              <a:rPr sz="6400" i="1" spc="-570" dirty="0">
                <a:solidFill>
                  <a:srgbClr val="914538"/>
                </a:solidFill>
                <a:latin typeface="Arial"/>
                <a:cs typeface="Arial"/>
              </a:rPr>
              <a:t>e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25" dirty="0">
                <a:solidFill>
                  <a:srgbClr val="666666"/>
                </a:solidFill>
                <a:latin typeface="Arial"/>
                <a:cs typeface="Arial"/>
              </a:rPr>
              <a:t>actually	</a:t>
            </a:r>
            <a:r>
              <a:rPr sz="6400" spc="-130" dirty="0">
                <a:solidFill>
                  <a:srgbClr val="666666"/>
                </a:solidFill>
                <a:latin typeface="Arial"/>
                <a:cs typeface="Arial"/>
              </a:rPr>
              <a:t>works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500" dirty="0">
                <a:solidFill>
                  <a:srgbClr val="914538"/>
                </a:solidFill>
                <a:latin typeface="Arial"/>
                <a:cs typeface="Arial"/>
              </a:rPr>
              <a:t>Hadoop</a:t>
            </a:r>
            <a:r>
              <a:rPr sz="6400" spc="-500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using</a:t>
            </a:r>
            <a:r>
              <a:rPr sz="6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40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r>
              <a:rPr sz="6400" spc="-5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D3D70-32FF-40E2-939D-CC0125C62575}"/>
              </a:ext>
            </a:extLst>
          </p:cNvPr>
          <p:cNvGrpSpPr/>
          <p:nvPr/>
        </p:nvGrpSpPr>
        <p:grpSpPr>
          <a:xfrm>
            <a:off x="865919" y="965200"/>
            <a:ext cx="11592008" cy="8305800"/>
            <a:chOff x="865919" y="965200"/>
            <a:chExt cx="11592008" cy="8305800"/>
          </a:xfrm>
        </p:grpSpPr>
        <p:pic>
          <p:nvPicPr>
            <p:cNvPr id="1026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9D39D3AE-792C-470D-BD23-7289F79E3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6C101F-EFE8-488F-A470-92AF2197BF39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5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 dirty="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 dirty="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552380" y="1279691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  <a:endParaRPr sz="315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604795" y="698500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41860" y="3657600"/>
            <a:ext cx="67208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25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6400" spc="-415" dirty="0">
                <a:solidFill>
                  <a:srgbClr val="666666"/>
                </a:solidFill>
                <a:latin typeface="Arial"/>
                <a:cs typeface="Arial"/>
              </a:rPr>
              <a:t>need </a:t>
            </a:r>
            <a:r>
              <a:rPr sz="6400" spc="1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6400" spc="5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50" dirty="0">
                <a:solidFill>
                  <a:srgbClr val="666666"/>
                </a:solidFill>
                <a:latin typeface="Arial"/>
                <a:cs typeface="Arial"/>
              </a:rPr>
              <a:t>convert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51221" y="4597400"/>
            <a:ext cx="29025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60" dirty="0">
                <a:solidFill>
                  <a:srgbClr val="914538"/>
                </a:solidFill>
                <a:latin typeface="Arial"/>
                <a:cs typeface="Arial"/>
              </a:rPr>
              <a:t>Input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14381" y="5537200"/>
            <a:ext cx="51765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" dirty="0">
                <a:solidFill>
                  <a:srgbClr val="666666"/>
                </a:solidFill>
                <a:latin typeface="Arial"/>
                <a:cs typeface="Arial"/>
              </a:rPr>
              <a:t>into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Output</a:t>
            </a:r>
            <a:r>
              <a:rPr sz="6400" spc="-3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1491614"/>
            <a:ext cx="12458700" cy="7588884"/>
            <a:chOff x="266700" y="1491614"/>
            <a:chExt cx="12458700" cy="7588884"/>
          </a:xfrm>
        </p:grpSpPr>
        <p:sp>
          <p:nvSpPr>
            <p:cNvPr id="3" name="object 3"/>
            <p:cNvSpPr/>
            <p:nvPr/>
          </p:nvSpPr>
          <p:spPr>
            <a:xfrm>
              <a:off x="26670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408" y="5281891"/>
              <a:ext cx="1720161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407" y="528187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408" y="3445192"/>
              <a:ext cx="1720161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407" y="344518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7891" y="185060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7891" y="3679189"/>
              <a:ext cx="2505100" cy="13691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7891" y="5523992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6375" y="1610215"/>
              <a:ext cx="1803679" cy="738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6658" y="2097239"/>
              <a:ext cx="3406940" cy="1569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1716" y="4462144"/>
              <a:ext cx="3457041" cy="16196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7891" y="735873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658" y="6864476"/>
              <a:ext cx="3406940" cy="16196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87304" y="1850605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7304" y="4246651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7304" y="6642696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407" y="344518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81305" marR="273685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408" y="1608493"/>
            <a:ext cx="1720161" cy="17198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0407" y="1608494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9235" marR="163195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61142" y="1722653"/>
            <a:ext cx="10380980" cy="7021830"/>
            <a:chOff x="2161142" y="1722653"/>
            <a:chExt cx="10380980" cy="7021830"/>
          </a:xfrm>
        </p:grpSpPr>
        <p:sp>
          <p:nvSpPr>
            <p:cNvPr id="27" name="object 27"/>
            <p:cNvSpPr/>
            <p:nvPr/>
          </p:nvSpPr>
          <p:spPr>
            <a:xfrm>
              <a:off x="2671597" y="1967484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1590" y="196748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1597" y="3796067"/>
              <a:ext cx="2137689" cy="10018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1590" y="3796061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597" y="5640870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1590" y="5640868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8922" y="246840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9454" y="2391592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8922" y="429826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9103" y="4221454"/>
              <a:ext cx="194073" cy="1536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8922" y="614178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9454" y="6064975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0081" y="1727098"/>
              <a:ext cx="1436255" cy="7012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0071" y="1727098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19"/>
                  </a:lnTo>
                  <a:lnTo>
                    <a:pt x="0" y="7012819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0364" y="2214117"/>
              <a:ext cx="3039528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0352" y="221411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05421" y="4579036"/>
              <a:ext cx="3089617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5403" y="4579026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71009" y="4363541"/>
              <a:ext cx="1970684" cy="17198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0986" y="4363532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1009" y="1967483"/>
            <a:ext cx="1970684" cy="17198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0986" y="1967484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1834" y="2451573"/>
            <a:ext cx="6546215" cy="6395720"/>
            <a:chOff x="441834" y="2451573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09270" y="2468400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11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1502" y="2699638"/>
              <a:ext cx="201104" cy="1521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09270" y="2468400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06984" y="4982846"/>
              <a:ext cx="180630" cy="1960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9270" y="2930896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1956" y="2823581"/>
              <a:ext cx="199635" cy="1736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9270" y="4296977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6653" y="5050604"/>
              <a:ext cx="204527" cy="1502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0408" y="7118578"/>
              <a:ext cx="1720161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407" y="7118569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0407" y="7118570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06045" marR="9779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61777" y="6759587"/>
            <a:ext cx="10380345" cy="1726564"/>
            <a:chOff x="216177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1597" y="7475613"/>
              <a:ext cx="2137689" cy="10018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1590" y="747560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78922" y="7976839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92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9370" y="790003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0364" y="6981367"/>
              <a:ext cx="3039528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0352" y="6981352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5"/>
                  </a:lnTo>
                  <a:lnTo>
                    <a:pt x="2742624" y="38801"/>
                  </a:lnTo>
                  <a:lnTo>
                    <a:pt x="2778978" y="59713"/>
                  </a:lnTo>
                  <a:lnTo>
                    <a:pt x="2813647" y="84670"/>
                  </a:lnTo>
                  <a:lnTo>
                    <a:pt x="2846469" y="113454"/>
                  </a:lnTo>
                  <a:lnTo>
                    <a:pt x="2877284" y="145845"/>
                  </a:lnTo>
                  <a:lnTo>
                    <a:pt x="2905929" y="181623"/>
                  </a:lnTo>
                  <a:lnTo>
                    <a:pt x="2932245" y="220570"/>
                  </a:lnTo>
                  <a:lnTo>
                    <a:pt x="2956068" y="262465"/>
                  </a:lnTo>
                  <a:lnTo>
                    <a:pt x="2977239" y="307089"/>
                  </a:lnTo>
                  <a:lnTo>
                    <a:pt x="2995595" y="354224"/>
                  </a:lnTo>
                  <a:lnTo>
                    <a:pt x="3010975" y="403649"/>
                  </a:lnTo>
                  <a:lnTo>
                    <a:pt x="3023219" y="455145"/>
                  </a:lnTo>
                  <a:lnTo>
                    <a:pt x="3032164" y="508493"/>
                  </a:lnTo>
                  <a:lnTo>
                    <a:pt x="3037649" y="563473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3"/>
                  </a:lnTo>
                  <a:lnTo>
                    <a:pt x="7349" y="508493"/>
                  </a:lnTo>
                  <a:lnTo>
                    <a:pt x="16294" y="455145"/>
                  </a:lnTo>
                  <a:lnTo>
                    <a:pt x="28538" y="403649"/>
                  </a:lnTo>
                  <a:lnTo>
                    <a:pt x="43918" y="354224"/>
                  </a:lnTo>
                  <a:lnTo>
                    <a:pt x="62274" y="307089"/>
                  </a:lnTo>
                  <a:lnTo>
                    <a:pt x="83445" y="262465"/>
                  </a:lnTo>
                  <a:lnTo>
                    <a:pt x="107268" y="220570"/>
                  </a:lnTo>
                  <a:lnTo>
                    <a:pt x="133584" y="181623"/>
                  </a:lnTo>
                  <a:lnTo>
                    <a:pt x="162229" y="145845"/>
                  </a:lnTo>
                  <a:lnTo>
                    <a:pt x="193044" y="113454"/>
                  </a:lnTo>
                  <a:lnTo>
                    <a:pt x="225866" y="84670"/>
                  </a:lnTo>
                  <a:lnTo>
                    <a:pt x="260535" y="59713"/>
                  </a:lnTo>
                  <a:lnTo>
                    <a:pt x="296889" y="38801"/>
                  </a:lnTo>
                  <a:lnTo>
                    <a:pt x="334766" y="22155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1009" y="6759587"/>
              <a:ext cx="1970684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0986" y="675958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92570" y="2451700"/>
            <a:ext cx="5732145" cy="5541645"/>
            <a:chOff x="4792570" y="2451700"/>
            <a:chExt cx="5732145" cy="5541645"/>
          </a:xfrm>
        </p:grpSpPr>
        <p:sp>
          <p:nvSpPr>
            <p:cNvPr id="75" name="object 75"/>
            <p:cNvSpPr/>
            <p:nvPr/>
          </p:nvSpPr>
          <p:spPr>
            <a:xfrm>
              <a:off x="10019866" y="2809123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29798" y="2736205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95019" y="5205171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29765" y="5131518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19866" y="7601218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29798" y="7528301"/>
              <a:ext cx="194424" cy="1536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9270" y="2468400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77" y="4934439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24369" y="7362730"/>
              <a:ext cx="151221" cy="2044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13863" y="4303956"/>
              <a:ext cx="2048510" cy="3117850"/>
            </a:xfrm>
            <a:custGeom>
              <a:avLst/>
              <a:gdLst/>
              <a:ahLst/>
              <a:cxnLst/>
              <a:rect l="l" t="t" r="r" b="b"/>
              <a:pathLst>
                <a:path w="2048509" h="3117850">
                  <a:moveTo>
                    <a:pt x="0" y="0"/>
                  </a:moveTo>
                  <a:lnTo>
                    <a:pt x="2048198" y="311723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95110" y="737149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09270" y="763791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02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1117" y="7561979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12510" y="3007703"/>
              <a:ext cx="2084705" cy="4961255"/>
            </a:xfrm>
            <a:custGeom>
              <a:avLst/>
              <a:gdLst/>
              <a:ahLst/>
              <a:cxnLst/>
              <a:rect l="l" t="t" r="r" b="b"/>
              <a:pathLst>
                <a:path w="2084704" h="4961255">
                  <a:moveTo>
                    <a:pt x="0" y="4961121"/>
                  </a:moveTo>
                  <a:lnTo>
                    <a:pt x="208440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24786" y="2843216"/>
              <a:ext cx="150921" cy="20446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09270" y="5373996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07786" y="5231651"/>
              <a:ext cx="180096" cy="19637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4716145" cy="7588884"/>
            <a:chOff x="275046" y="1478914"/>
            <a:chExt cx="47161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7" y="51523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7" y="33156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7" y="1478914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749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80" y="5269192"/>
              <a:ext cx="171948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80" y="5269185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80" y="3432492"/>
              <a:ext cx="171948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80" y="3432493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346" y="183790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346" y="3666489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346" y="5511292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346" y="734603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680" y="3432493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680" y="1595793"/>
            <a:ext cx="171948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680" y="1595802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1815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31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0413" y="1946219"/>
            <a:ext cx="2154555" cy="1019175"/>
            <a:chOff x="2670413" y="1946219"/>
            <a:chExt cx="2154555" cy="1019175"/>
          </a:xfrm>
        </p:grpSpPr>
        <p:sp>
          <p:nvSpPr>
            <p:cNvPr id="20" name="object 20"/>
            <p:cNvSpPr/>
            <p:nvPr/>
          </p:nvSpPr>
          <p:spPr>
            <a:xfrm>
              <a:off x="2678975" y="1954784"/>
              <a:ext cx="2136838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8985" y="1954791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30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0074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413" y="3774796"/>
            <a:ext cx="2154555" cy="1019175"/>
            <a:chOff x="2670413" y="3774796"/>
            <a:chExt cx="2154555" cy="1019175"/>
          </a:xfrm>
        </p:grpSpPr>
        <p:sp>
          <p:nvSpPr>
            <p:cNvPr id="24" name="object 24"/>
            <p:cNvSpPr/>
            <p:nvPr/>
          </p:nvSpPr>
          <p:spPr>
            <a:xfrm>
              <a:off x="2678975" y="3783367"/>
              <a:ext cx="2136838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985" y="3783368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0074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413" y="5619602"/>
            <a:ext cx="2154555" cy="1019175"/>
            <a:chOff x="2670413" y="5619602"/>
            <a:chExt cx="2154555" cy="1019175"/>
          </a:xfrm>
        </p:grpSpPr>
        <p:sp>
          <p:nvSpPr>
            <p:cNvPr id="28" name="object 28"/>
            <p:cNvSpPr/>
            <p:nvPr/>
          </p:nvSpPr>
          <p:spPr>
            <a:xfrm>
              <a:off x="2678975" y="5628170"/>
              <a:ext cx="2136838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985" y="5628175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0320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108" y="2378901"/>
            <a:ext cx="2190750" cy="6455410"/>
            <a:chOff x="450108" y="2378901"/>
            <a:chExt cx="2190750" cy="6455410"/>
          </a:xfrm>
        </p:grpSpPr>
        <p:sp>
          <p:nvSpPr>
            <p:cNvPr id="32" name="object 32"/>
            <p:cNvSpPr/>
            <p:nvPr/>
          </p:nvSpPr>
          <p:spPr>
            <a:xfrm>
              <a:off x="2186512" y="2455707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6936" y="2378901"/>
              <a:ext cx="193654" cy="1536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6512" y="4285570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1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586" y="4208764"/>
              <a:ext cx="194005" cy="1536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6512" y="612909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936" y="6052285"/>
              <a:ext cx="193654" cy="1536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680" y="7105878"/>
              <a:ext cx="171948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680" y="7105877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6942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680" y="7105877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0413" y="7454341"/>
            <a:ext cx="2154555" cy="1019175"/>
            <a:chOff x="2670413" y="7454341"/>
            <a:chExt cx="2154555" cy="1019175"/>
          </a:xfrm>
        </p:grpSpPr>
        <p:sp>
          <p:nvSpPr>
            <p:cNvPr id="43" name="object 43"/>
            <p:cNvSpPr/>
            <p:nvPr/>
          </p:nvSpPr>
          <p:spPr>
            <a:xfrm>
              <a:off x="2678975" y="7462913"/>
              <a:ext cx="2136838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985" y="7462913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0074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69815" y="7887340"/>
            <a:ext cx="471170" cy="153670"/>
            <a:chOff x="2169815" y="7887340"/>
            <a:chExt cx="471170" cy="153670"/>
          </a:xfrm>
        </p:grpSpPr>
        <p:sp>
          <p:nvSpPr>
            <p:cNvPr id="47" name="object 47"/>
            <p:cNvSpPr/>
            <p:nvPr/>
          </p:nvSpPr>
          <p:spPr>
            <a:xfrm>
              <a:off x="2186512" y="7964146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81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6853" y="7887340"/>
              <a:ext cx="193738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52" y="1478914"/>
            <a:ext cx="4727575" cy="7588884"/>
            <a:chOff x="275052" y="1478914"/>
            <a:chExt cx="4727575" cy="7588884"/>
          </a:xfrm>
        </p:grpSpPr>
        <p:sp>
          <p:nvSpPr>
            <p:cNvPr id="3" name="object 3"/>
            <p:cNvSpPr/>
            <p:nvPr/>
          </p:nvSpPr>
          <p:spPr>
            <a:xfrm>
              <a:off x="275052" y="51523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2" y="33156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2" y="1478914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52" y="6988992"/>
              <a:ext cx="2088032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98" y="5269191"/>
              <a:ext cx="172053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94" y="5269182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98" y="3432492"/>
              <a:ext cx="172053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94" y="3432491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4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718" y="183790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718" y="3666489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718" y="5511292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6718" y="734603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794" y="3432491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798" y="1595793"/>
            <a:ext cx="172053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794" y="1595799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5" dirty="0">
                <a:latin typeface="Arial"/>
                <a:cs typeface="Arial"/>
              </a:rPr>
              <a:t>Hadoop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2191" y="656406"/>
            <a:ext cx="9175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32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1878" y="1946216"/>
            <a:ext cx="2155825" cy="1019175"/>
            <a:chOff x="2671878" y="1946216"/>
            <a:chExt cx="2155825" cy="1019175"/>
          </a:xfrm>
        </p:grpSpPr>
        <p:sp>
          <p:nvSpPr>
            <p:cNvPr id="20" name="object 20"/>
            <p:cNvSpPr/>
            <p:nvPr/>
          </p:nvSpPr>
          <p:spPr>
            <a:xfrm>
              <a:off x="2680461" y="1954784"/>
              <a:ext cx="2138146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0450" y="1954789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30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1741" y="2250984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1878" y="3774793"/>
            <a:ext cx="2155825" cy="1019175"/>
            <a:chOff x="2671878" y="3774793"/>
            <a:chExt cx="2155825" cy="1019175"/>
          </a:xfrm>
        </p:grpSpPr>
        <p:sp>
          <p:nvSpPr>
            <p:cNvPr id="24" name="object 24"/>
            <p:cNvSpPr/>
            <p:nvPr/>
          </p:nvSpPr>
          <p:spPr>
            <a:xfrm>
              <a:off x="2680461" y="3783368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0450" y="3783366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1741" y="4079568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1878" y="5619600"/>
            <a:ext cx="2155825" cy="1019175"/>
            <a:chOff x="2671878" y="5619600"/>
            <a:chExt cx="2155825" cy="1019175"/>
          </a:xfrm>
        </p:grpSpPr>
        <p:sp>
          <p:nvSpPr>
            <p:cNvPr id="28" name="object 28"/>
            <p:cNvSpPr/>
            <p:nvPr/>
          </p:nvSpPr>
          <p:spPr>
            <a:xfrm>
              <a:off x="2680461" y="5628170"/>
              <a:ext cx="2138146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0450" y="5628172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2079" y="59243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221" y="2378895"/>
            <a:ext cx="2192020" cy="6455410"/>
            <a:chOff x="450221" y="2378895"/>
            <a:chExt cx="2192020" cy="6455410"/>
          </a:xfrm>
        </p:grpSpPr>
        <p:sp>
          <p:nvSpPr>
            <p:cNvPr id="32" name="object 32"/>
            <p:cNvSpPr/>
            <p:nvPr/>
          </p:nvSpPr>
          <p:spPr>
            <a:xfrm>
              <a:off x="2187677" y="24557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8267" y="2378895"/>
              <a:ext cx="193759" cy="1536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77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916" y="4208758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677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267" y="6052279"/>
              <a:ext cx="193759" cy="1536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798" y="7105878"/>
              <a:ext cx="1720533" cy="1719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94" y="7105874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8602" y="656406"/>
            <a:ext cx="15855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794" y="7105874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790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Reduce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1878" y="7454338"/>
            <a:ext cx="2155825" cy="1019175"/>
            <a:chOff x="2671878" y="7454338"/>
            <a:chExt cx="2155825" cy="1019175"/>
          </a:xfrm>
        </p:grpSpPr>
        <p:sp>
          <p:nvSpPr>
            <p:cNvPr id="43" name="object 43"/>
            <p:cNvSpPr/>
            <p:nvPr/>
          </p:nvSpPr>
          <p:spPr>
            <a:xfrm>
              <a:off x="2680461" y="7462913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0450" y="7462910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1741" y="7759113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70532" y="7887317"/>
            <a:ext cx="471805" cy="153670"/>
            <a:chOff x="2170532" y="7887317"/>
            <a:chExt cx="471805" cy="153670"/>
          </a:xfrm>
        </p:grpSpPr>
        <p:sp>
          <p:nvSpPr>
            <p:cNvPr id="47" name="object 47"/>
            <p:cNvSpPr/>
            <p:nvPr/>
          </p:nvSpPr>
          <p:spPr>
            <a:xfrm>
              <a:off x="2187677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86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8183" y="7887317"/>
              <a:ext cx="193843" cy="15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298676" y="1877257"/>
            <a:ext cx="2065020" cy="1120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98683" y="7018036"/>
            <a:ext cx="1479550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98683" y="3338491"/>
            <a:ext cx="1379855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01889" y="2371832"/>
            <a:ext cx="471170" cy="5664200"/>
            <a:chOff x="4801889" y="2371832"/>
            <a:chExt cx="471170" cy="5664200"/>
          </a:xfrm>
        </p:grpSpPr>
        <p:sp>
          <p:nvSpPr>
            <p:cNvPr id="53" name="object 53"/>
            <p:cNvSpPr/>
            <p:nvPr/>
          </p:nvSpPr>
          <p:spPr>
            <a:xfrm>
              <a:off x="4818586" y="2448642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5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8825" y="2371832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8586" y="428533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78825" y="4208524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586" y="6122025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8825" y="6045216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8586" y="795871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8825" y="7881907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9999345" cy="7588884"/>
            <a:chOff x="275046" y="14789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52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156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789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691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691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324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324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379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664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112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5975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845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494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460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517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324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5957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5957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46216"/>
            <a:ext cx="2153920" cy="1019175"/>
            <a:chOff x="2670305" y="19462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547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547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74793"/>
            <a:ext cx="2153920" cy="1019175"/>
            <a:chOff x="2670305" y="37747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833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833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19600"/>
            <a:ext cx="2153920" cy="1019175"/>
            <a:chOff x="2670305" y="56196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28170"/>
              <a:ext cx="2136736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281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101" y="1709954"/>
            <a:ext cx="9657715" cy="7124700"/>
            <a:chOff x="450101" y="1709954"/>
            <a:chExt cx="9657715" cy="7124700"/>
          </a:xfrm>
        </p:grpSpPr>
        <p:sp>
          <p:nvSpPr>
            <p:cNvPr id="36" name="object 36"/>
            <p:cNvSpPr/>
            <p:nvPr/>
          </p:nvSpPr>
          <p:spPr>
            <a:xfrm>
              <a:off x="2186426" y="245570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78899"/>
              <a:ext cx="193646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08761"/>
              <a:ext cx="193997" cy="1536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52282"/>
              <a:ext cx="193646" cy="1536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14398"/>
              <a:ext cx="1435620" cy="70128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14399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01418"/>
              <a:ext cx="3038170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014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66336"/>
              <a:ext cx="3088258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663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5615" y="24557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46989" y="2686945"/>
              <a:ext cx="201025" cy="1521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5615" y="24557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2444" y="4970154"/>
              <a:ext cx="180557" cy="1960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15615" y="29182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7439" y="2810889"/>
              <a:ext cx="199555" cy="173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5615" y="42842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2112" y="5037911"/>
              <a:ext cx="204464" cy="1502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671" y="71058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8673" y="71058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46826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5364476" y="6564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626442" y="6564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673" y="71058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0305" y="7454338"/>
            <a:ext cx="2153920" cy="1019175"/>
            <a:chOff x="2670305" y="7454338"/>
            <a:chExt cx="2153920" cy="1019175"/>
          </a:xfrm>
        </p:grpSpPr>
        <p:sp>
          <p:nvSpPr>
            <p:cNvPr id="63" name="object 63"/>
            <p:cNvSpPr/>
            <p:nvPr/>
          </p:nvSpPr>
          <p:spPr>
            <a:xfrm>
              <a:off x="2678874" y="7462913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78877" y="74629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959956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169281" y="2438877"/>
            <a:ext cx="7863205" cy="5778500"/>
            <a:chOff x="2169281" y="2438877"/>
            <a:chExt cx="7863205" cy="5778500"/>
          </a:xfrm>
        </p:grpSpPr>
        <p:sp>
          <p:nvSpPr>
            <p:cNvPr id="67" name="object 67"/>
            <p:cNvSpPr/>
            <p:nvPr/>
          </p:nvSpPr>
          <p:spPr>
            <a:xfrm>
              <a:off x="2186426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46755" y="7887321"/>
              <a:ext cx="193730" cy="153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5736" y="6968655"/>
              <a:ext cx="3038170" cy="1239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5738" y="69686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5614" y="24557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9822" y="7350023"/>
              <a:ext cx="151160" cy="204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679408" y="20553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09251" y="30555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98787" y="4267454"/>
            <a:ext cx="2173605" cy="3291840"/>
            <a:chOff x="4798787" y="4267454"/>
            <a:chExt cx="2173605" cy="3291840"/>
          </a:xfrm>
        </p:grpSpPr>
        <p:sp>
          <p:nvSpPr>
            <p:cNvPr id="76" name="object 76"/>
            <p:cNvSpPr/>
            <p:nvPr/>
          </p:nvSpPr>
          <p:spPr>
            <a:xfrm>
              <a:off x="4815614" y="42842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00575" y="7358789"/>
              <a:ext cx="171609" cy="20037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13626" y="47321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798787" y="7549286"/>
            <a:ext cx="2149475" cy="431800"/>
            <a:chOff x="4798787" y="7549286"/>
            <a:chExt cx="2149475" cy="431800"/>
          </a:xfrm>
        </p:grpSpPr>
        <p:sp>
          <p:nvSpPr>
            <p:cNvPr id="80" name="object 80"/>
            <p:cNvSpPr/>
            <p:nvPr/>
          </p:nvSpPr>
          <p:spPr>
            <a:xfrm>
              <a:off x="4815614" y="76252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6605" y="7549286"/>
              <a:ext cx="201543" cy="15185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935308" y="78000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798920" y="2830526"/>
            <a:ext cx="2194560" cy="5150485"/>
            <a:chOff x="4798920" y="2830526"/>
            <a:chExt cx="2194560" cy="5150485"/>
          </a:xfrm>
        </p:grpSpPr>
        <p:sp>
          <p:nvSpPr>
            <p:cNvPr id="84" name="object 84"/>
            <p:cNvSpPr/>
            <p:nvPr/>
          </p:nvSpPr>
          <p:spPr>
            <a:xfrm>
              <a:off x="4818853" y="29950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0240" y="2830526"/>
              <a:ext cx="150859" cy="20445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5615" y="53613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13245" y="5218976"/>
              <a:ext cx="180023" cy="19635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411856" y="64647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969336" y="43297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18866" y="68553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91460" y="1831300"/>
            <a:ext cx="9607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5116" y="4144554"/>
            <a:ext cx="542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58673" y="6580274"/>
            <a:ext cx="37592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r-z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91614"/>
            <a:ext cx="9999345" cy="7588884"/>
            <a:chOff x="275046" y="14916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650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28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916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70016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818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818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451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451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506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791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239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6102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972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621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587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644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451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6084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6084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58916"/>
            <a:ext cx="2153920" cy="1019175"/>
            <a:chOff x="2670305" y="19589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674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674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636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87493"/>
            <a:ext cx="2153920" cy="1019175"/>
            <a:chOff x="2670305" y="37874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960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960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922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32300"/>
            <a:ext cx="2153920" cy="1019175"/>
            <a:chOff x="2670305" y="56323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40870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408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370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68646" y="1722656"/>
            <a:ext cx="7939405" cy="7021830"/>
            <a:chOff x="2168646" y="1722656"/>
            <a:chExt cx="7939405" cy="7021830"/>
          </a:xfrm>
        </p:grpSpPr>
        <p:sp>
          <p:nvSpPr>
            <p:cNvPr id="36" name="object 36"/>
            <p:cNvSpPr/>
            <p:nvPr/>
          </p:nvSpPr>
          <p:spPr>
            <a:xfrm>
              <a:off x="2186426" y="24684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91599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982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21461"/>
              <a:ext cx="193997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417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64982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27098"/>
              <a:ext cx="1435620" cy="7012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27101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1"/>
                  </a:lnTo>
                  <a:lnTo>
                    <a:pt x="0" y="7012821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14118"/>
              <a:ext cx="3038170" cy="11900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141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79036"/>
              <a:ext cx="3088258" cy="12522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790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46826" y="6691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64476" y="6691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389893" y="5000458"/>
            <a:ext cx="2313940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6442" y="6691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0101" y="2451577"/>
            <a:ext cx="6543040" cy="6395720"/>
            <a:chOff x="450101" y="2451577"/>
            <a:chExt cx="6543040" cy="6395720"/>
          </a:xfrm>
        </p:grpSpPr>
        <p:sp>
          <p:nvSpPr>
            <p:cNvPr id="53" name="object 53"/>
            <p:cNvSpPr/>
            <p:nvPr/>
          </p:nvSpPr>
          <p:spPr>
            <a:xfrm>
              <a:off x="4815615" y="24684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46989" y="2699645"/>
              <a:ext cx="201025" cy="1521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5615" y="24684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2444" y="4982854"/>
              <a:ext cx="180557" cy="1960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5615" y="29309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57439" y="2823589"/>
              <a:ext cx="199555" cy="173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5615" y="42969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72112" y="5050611"/>
              <a:ext cx="204464" cy="1502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671" y="71185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673" y="71185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8673" y="71185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0305" y="7467038"/>
            <a:ext cx="2153920" cy="1019175"/>
            <a:chOff x="2670305" y="7467038"/>
            <a:chExt cx="2153920" cy="1019175"/>
          </a:xfrm>
        </p:grpSpPr>
        <p:sp>
          <p:nvSpPr>
            <p:cNvPr id="65" name="object 65"/>
            <p:cNvSpPr/>
            <p:nvPr/>
          </p:nvSpPr>
          <p:spPr>
            <a:xfrm>
              <a:off x="2678874" y="7475613"/>
              <a:ext cx="2136736" cy="100182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8877" y="74756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59956" y="77718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69281" y="2451577"/>
            <a:ext cx="7863205" cy="5778500"/>
            <a:chOff x="2169281" y="2451577"/>
            <a:chExt cx="7863205" cy="5778500"/>
          </a:xfrm>
        </p:grpSpPr>
        <p:sp>
          <p:nvSpPr>
            <p:cNvPr id="69" name="object 69"/>
            <p:cNvSpPr/>
            <p:nvPr/>
          </p:nvSpPr>
          <p:spPr>
            <a:xfrm>
              <a:off x="2186426" y="79768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46755" y="7900021"/>
              <a:ext cx="193730" cy="15361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5736" y="6981355"/>
              <a:ext cx="3038170" cy="12397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85738" y="69813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5614" y="24684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9822" y="7362723"/>
              <a:ext cx="151160" cy="2044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79408" y="20680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09251" y="30682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98787" y="4280154"/>
            <a:ext cx="2173605" cy="3291840"/>
            <a:chOff x="4798787" y="4280154"/>
            <a:chExt cx="2173605" cy="3291840"/>
          </a:xfrm>
        </p:grpSpPr>
        <p:sp>
          <p:nvSpPr>
            <p:cNvPr id="78" name="object 78"/>
            <p:cNvSpPr/>
            <p:nvPr/>
          </p:nvSpPr>
          <p:spPr>
            <a:xfrm>
              <a:off x="4815614" y="42969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0575" y="7371489"/>
              <a:ext cx="171609" cy="20037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13626" y="47448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798787" y="7561986"/>
            <a:ext cx="2149475" cy="431800"/>
            <a:chOff x="4798787" y="7561986"/>
            <a:chExt cx="2149475" cy="431800"/>
          </a:xfrm>
        </p:grpSpPr>
        <p:sp>
          <p:nvSpPr>
            <p:cNvPr id="82" name="object 82"/>
            <p:cNvSpPr/>
            <p:nvPr/>
          </p:nvSpPr>
          <p:spPr>
            <a:xfrm>
              <a:off x="4815614" y="76379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46605" y="7561986"/>
              <a:ext cx="201543" cy="1518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35308" y="78127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798920" y="2843226"/>
            <a:ext cx="2194560" cy="5150485"/>
            <a:chOff x="4798920" y="2843226"/>
            <a:chExt cx="2194560" cy="5150485"/>
          </a:xfrm>
        </p:grpSpPr>
        <p:sp>
          <p:nvSpPr>
            <p:cNvPr id="86" name="object 86"/>
            <p:cNvSpPr/>
            <p:nvPr/>
          </p:nvSpPr>
          <p:spPr>
            <a:xfrm>
              <a:off x="4818853" y="30077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30240" y="2843226"/>
              <a:ext cx="150859" cy="20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5615" y="53740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13245" y="5231676"/>
              <a:ext cx="180023" cy="19635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11856" y="64774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69336" y="43424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18866" y="68680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590104" y="1811585"/>
            <a:ext cx="181292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6540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9266" y="4042048"/>
            <a:ext cx="1395095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23702" y="6517443"/>
            <a:ext cx="1745614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810" y="787400"/>
            <a:ext cx="7808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50" dirty="0"/>
              <a:t>Common</a:t>
            </a:r>
            <a:r>
              <a:rPr sz="8400" spc="-705" dirty="0"/>
              <a:t> </a:t>
            </a:r>
            <a:r>
              <a:rPr sz="8400" spc="-459" dirty="0"/>
              <a:t>Tool?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467976"/>
            <a:ext cx="9986645" cy="4682490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2665"/>
              </a:spcBef>
              <a:buSzPct val="118421"/>
              <a:buChar char="•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1395730" marR="1376680" lvl="1" indent="-494665">
              <a:lnSpc>
                <a:spcPts val="4500"/>
              </a:lnSpc>
              <a:spcBef>
                <a:spcPts val="394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30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800" spc="-130" dirty="0">
                <a:solidFill>
                  <a:srgbClr val="58596B"/>
                </a:solidFill>
                <a:latin typeface="Klaudia"/>
                <a:cs typeface="Klaudia"/>
              </a:rPr>
              <a:t>: </a:t>
            </a:r>
            <a:r>
              <a:rPr sz="3800" spc="-85" dirty="0">
                <a:solidFill>
                  <a:srgbClr val="58596B"/>
                </a:solidFill>
                <a:latin typeface="Klaudia"/>
                <a:cs typeface="Klaudia"/>
              </a:rPr>
              <a:t>distributed</a:t>
            </a:r>
            <a:r>
              <a:rPr sz="3800" spc="-4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50" dirty="0">
                <a:solidFill>
                  <a:srgbClr val="58596B"/>
                </a:solidFill>
                <a:latin typeface="Klaudia"/>
                <a:cs typeface="Klaudia"/>
              </a:rPr>
              <a:t>computing  </a:t>
            </a:r>
            <a:r>
              <a:rPr sz="3800" spc="-185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215" dirty="0">
                <a:solidFill>
                  <a:srgbClr val="914538"/>
                </a:solidFill>
                <a:latin typeface="Klaudia"/>
                <a:cs typeface="Klaudia"/>
              </a:rPr>
              <a:t>Commodity</a:t>
            </a:r>
            <a:r>
              <a:rPr sz="3800" spc="-215" dirty="0">
                <a:solidFill>
                  <a:srgbClr val="58596B"/>
                </a:solidFill>
                <a:latin typeface="Klaudia"/>
                <a:cs typeface="Klaudia"/>
              </a:rPr>
              <a:t>*, </a:t>
            </a:r>
            <a:r>
              <a:rPr sz="3800" spc="-220" dirty="0">
                <a:solidFill>
                  <a:srgbClr val="58596B"/>
                </a:solidFill>
                <a:latin typeface="Klaudia"/>
                <a:cs typeface="Klaudia"/>
              </a:rPr>
              <a:t>server-class</a:t>
            </a:r>
            <a:r>
              <a:rPr sz="3800" spc="-3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0" dirty="0">
                <a:solidFill>
                  <a:srgbClr val="58596B"/>
                </a:solidFill>
                <a:latin typeface="Klaudia"/>
                <a:cs typeface="Klaudia"/>
              </a:rPr>
              <a:t>hardware.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50" dirty="0">
                <a:solidFill>
                  <a:srgbClr val="914538"/>
                </a:solidFill>
                <a:latin typeface="Klaudia"/>
                <a:cs typeface="Klaudia"/>
              </a:rPr>
              <a:t>Extensible</a:t>
            </a:r>
            <a:r>
              <a:rPr sz="3800" spc="-29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800" spc="-250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58918"/>
            <a:ext cx="2155190" cy="1019175"/>
            <a:chOff x="2671368" y="1958918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63684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87495"/>
            <a:ext cx="2155190" cy="1019175"/>
            <a:chOff x="2671368" y="378749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92268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71368" y="5632301"/>
            <a:ext cx="2155190" cy="1019175"/>
            <a:chOff x="2671368" y="5632301"/>
            <a:chExt cx="2155190" cy="1019175"/>
          </a:xfrm>
        </p:grpSpPr>
        <p:sp>
          <p:nvSpPr>
            <p:cNvPr id="35" name="object 35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11473" y="59370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9492" y="1722656"/>
            <a:ext cx="7942580" cy="7021830"/>
            <a:chOff x="2169492" y="1722656"/>
            <a:chExt cx="7942580" cy="7021830"/>
          </a:xfrm>
        </p:grpSpPr>
        <p:sp>
          <p:nvSpPr>
            <p:cNvPr id="39" name="object 39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453" y="4221460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16" name="object 1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35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393071" y="5000458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61" name="object 61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71368" y="7467039"/>
            <a:ext cx="2155190" cy="1019175"/>
            <a:chOff x="2671368" y="7467039"/>
            <a:chExt cx="2155190" cy="1019175"/>
          </a:xfrm>
        </p:grpSpPr>
        <p:sp>
          <p:nvSpPr>
            <p:cNvPr id="73" name="object 73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61168" y="7771813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70127" y="6759587"/>
            <a:ext cx="10380345" cy="1720214"/>
            <a:chOff x="2170127" y="6759587"/>
            <a:chExt cx="10380345" cy="1720214"/>
          </a:xfrm>
        </p:grpSpPr>
        <p:sp>
          <p:nvSpPr>
            <p:cNvPr id="77" name="object 77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00793" y="2451579"/>
            <a:ext cx="5732145" cy="5230495"/>
            <a:chOff x="4800793" y="2451579"/>
            <a:chExt cx="5732145" cy="5230495"/>
          </a:xfrm>
        </p:grpSpPr>
        <p:sp>
          <p:nvSpPr>
            <p:cNvPr id="84" name="object 84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681385" y="2068046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11191" y="3068285"/>
            <a:ext cx="192532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800793" y="4280156"/>
            <a:ext cx="2174875" cy="3291840"/>
            <a:chOff x="4800793" y="4280156"/>
            <a:chExt cx="2174875" cy="3291840"/>
          </a:xfrm>
        </p:grpSpPr>
        <p:sp>
          <p:nvSpPr>
            <p:cNvPr id="95" name="object 95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15566" y="4744858"/>
            <a:ext cx="12452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00793" y="7561985"/>
            <a:ext cx="2150745" cy="431800"/>
            <a:chOff x="4800793" y="7561985"/>
            <a:chExt cx="2150745" cy="431800"/>
          </a:xfrm>
        </p:grpSpPr>
        <p:sp>
          <p:nvSpPr>
            <p:cNvPr id="99" name="object 99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937393" y="7812722"/>
            <a:ext cx="139573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800920" y="2843239"/>
            <a:ext cx="2195830" cy="5150485"/>
            <a:chOff x="4800920" y="2843239"/>
            <a:chExt cx="2195830" cy="5150485"/>
          </a:xfrm>
        </p:grpSpPr>
        <p:sp>
          <p:nvSpPr>
            <p:cNvPr id="103" name="object 103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414154" y="6477480"/>
            <a:ext cx="12960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71432" y="4342483"/>
            <a:ext cx="24987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17937" y="6881131"/>
            <a:ext cx="1981835" cy="95059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825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593380" y="1811585"/>
            <a:ext cx="181419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52647" y="4042048"/>
            <a:ext cx="139573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26994" y="6517443"/>
            <a:ext cx="1746885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1710092"/>
            <a:ext cx="7942580" cy="7023100"/>
            <a:chOff x="2169492" y="1710092"/>
            <a:chExt cx="7942580" cy="702310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8425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3708247"/>
            <a:ext cx="12258675" cy="6045835"/>
            <a:chOff x="350203" y="3708247"/>
            <a:chExt cx="12258675" cy="6045835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6" name="object 56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60" name="object 60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5" name="object 65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7" name="object 87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1" name="object 91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1" name="object 101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457200" y="5803900"/>
            <a:ext cx="568071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3600" i="1" spc="-210" dirty="0">
                <a:solidFill>
                  <a:srgbClr val="914538"/>
                </a:solidFill>
                <a:latin typeface="Arial"/>
                <a:cs typeface="Arial"/>
              </a:rPr>
              <a:t>Map</a:t>
            </a:r>
            <a:r>
              <a:rPr sz="3600" spc="-21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09600" indent="-571500">
              <a:lnSpc>
                <a:spcPts val="4210"/>
              </a:lnSpc>
              <a:spcBef>
                <a:spcPts val="2180"/>
              </a:spcBef>
              <a:buSzPct val="170833"/>
              <a:buChar char="•"/>
              <a:tabLst>
                <a:tab pos="6096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  <a:p>
            <a:pPr marL="609600">
              <a:lnSpc>
                <a:spcPts val="4210"/>
              </a:lnSpc>
            </a:pPr>
            <a:r>
              <a:rPr sz="3600" spc="-110" dirty="0">
                <a:latin typeface="Arial"/>
                <a:cs typeface="Arial"/>
              </a:rPr>
              <a:t>outputs.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54100" y="5803900"/>
            <a:ext cx="93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9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3600" i="1" spc="-245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3600" spc="-21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2600" y="6629400"/>
            <a:ext cx="562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4100" y="7150100"/>
            <a:ext cx="154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Arial"/>
                <a:cs typeface="Arial"/>
              </a:rPr>
              <a:t>o</a:t>
            </a:r>
            <a:r>
              <a:rPr sz="3600" spc="-105" dirty="0">
                <a:latin typeface="Arial"/>
                <a:cs typeface="Arial"/>
              </a:rPr>
              <a:t>utput</a:t>
            </a:r>
            <a:r>
              <a:rPr sz="3600" spc="-120" dirty="0">
                <a:latin typeface="Arial"/>
                <a:cs typeface="Arial"/>
              </a:rPr>
              <a:t>s</a:t>
            </a:r>
            <a:r>
              <a:rPr sz="3600" spc="-21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112000" y="4988342"/>
            <a:ext cx="2595880" cy="1390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670"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marL="280670"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600" i="1" spc="-405" dirty="0">
                <a:solidFill>
                  <a:srgbClr val="914538"/>
                </a:solidFill>
                <a:latin typeface="Arial"/>
                <a:cs typeface="Arial"/>
              </a:rPr>
              <a:t>Reduce</a:t>
            </a:r>
            <a:r>
              <a:rPr sz="3600" spc="-40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40500" y="6629400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60" dirty="0">
                <a:latin typeface="Arial"/>
                <a:cs typeface="Arial"/>
              </a:rPr>
              <a:t>Collect </a:t>
            </a:r>
            <a:r>
              <a:rPr sz="3600" i="1" spc="-215" dirty="0">
                <a:solidFill>
                  <a:srgbClr val="914538"/>
                </a:solidFill>
                <a:latin typeface="Arial"/>
                <a:cs typeface="Arial"/>
              </a:rPr>
              <a:t>multiple </a:t>
            </a:r>
            <a:r>
              <a:rPr sz="3600" spc="-140" dirty="0">
                <a:latin typeface="Arial"/>
                <a:cs typeface="Arial"/>
              </a:rPr>
              <a:t>inputs</a:t>
            </a:r>
            <a:r>
              <a:rPr sz="3600" spc="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112000" y="7150100"/>
            <a:ext cx="211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</a:t>
            </a:r>
            <a:r>
              <a:rPr sz="3600" i="1" spc="-7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output.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96100" y="558800"/>
            <a:ext cx="3225800" cy="3111500"/>
          </a:xfrm>
          <a:custGeom>
            <a:avLst/>
            <a:gdLst/>
            <a:ahLst/>
            <a:cxnLst/>
            <a:rect l="l" t="t" r="r" b="b"/>
            <a:pathLst>
              <a:path w="3225800" h="3111500">
                <a:moveTo>
                  <a:pt x="0" y="2921000"/>
                </a:moveTo>
                <a:lnTo>
                  <a:pt x="0" y="190500"/>
                </a:lnTo>
                <a:lnTo>
                  <a:pt x="5031" y="146819"/>
                </a:lnTo>
                <a:lnTo>
                  <a:pt x="19363" y="106722"/>
                </a:lnTo>
                <a:lnTo>
                  <a:pt x="41851" y="71351"/>
                </a:lnTo>
                <a:lnTo>
                  <a:pt x="71353" y="41850"/>
                </a:lnTo>
                <a:lnTo>
                  <a:pt x="106724" y="19362"/>
                </a:lnTo>
                <a:lnTo>
                  <a:pt x="146821" y="5031"/>
                </a:lnTo>
                <a:lnTo>
                  <a:pt x="190500" y="0"/>
                </a:lnTo>
                <a:lnTo>
                  <a:pt x="3035300" y="0"/>
                </a:lnTo>
                <a:lnTo>
                  <a:pt x="3078978" y="5031"/>
                </a:lnTo>
                <a:lnTo>
                  <a:pt x="3119075" y="19362"/>
                </a:lnTo>
                <a:lnTo>
                  <a:pt x="3154446" y="41850"/>
                </a:lnTo>
                <a:lnTo>
                  <a:pt x="3183948" y="71351"/>
                </a:lnTo>
                <a:lnTo>
                  <a:pt x="3206436" y="106722"/>
                </a:lnTo>
                <a:lnTo>
                  <a:pt x="3220768" y="146819"/>
                </a:lnTo>
                <a:lnTo>
                  <a:pt x="3225800" y="190500"/>
                </a:lnTo>
                <a:lnTo>
                  <a:pt x="3225800" y="2921000"/>
                </a:lnTo>
                <a:lnTo>
                  <a:pt x="3220768" y="2964678"/>
                </a:lnTo>
                <a:lnTo>
                  <a:pt x="3206436" y="3004775"/>
                </a:lnTo>
                <a:lnTo>
                  <a:pt x="3183948" y="3040146"/>
                </a:lnTo>
                <a:lnTo>
                  <a:pt x="3154446" y="3069648"/>
                </a:lnTo>
                <a:lnTo>
                  <a:pt x="3119075" y="3092136"/>
                </a:lnTo>
                <a:lnTo>
                  <a:pt x="3078978" y="3106468"/>
                </a:lnTo>
                <a:lnTo>
                  <a:pt x="3035300" y="3111500"/>
                </a:lnTo>
                <a:lnTo>
                  <a:pt x="190500" y="3111500"/>
                </a:lnTo>
                <a:lnTo>
                  <a:pt x="146821" y="3106468"/>
                </a:lnTo>
                <a:lnTo>
                  <a:pt x="106724" y="3092136"/>
                </a:lnTo>
                <a:lnTo>
                  <a:pt x="71353" y="3069648"/>
                </a:lnTo>
                <a:lnTo>
                  <a:pt x="41851" y="3040146"/>
                </a:lnTo>
                <a:lnTo>
                  <a:pt x="19363" y="3004775"/>
                </a:lnTo>
                <a:lnTo>
                  <a:pt x="5031" y="2964678"/>
                </a:lnTo>
                <a:lnTo>
                  <a:pt x="0" y="2921000"/>
                </a:lnTo>
                <a:close/>
              </a:path>
            </a:pathLst>
          </a:custGeom>
          <a:ln w="50800">
            <a:solidFill>
              <a:srgbClr val="FF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C37195-D143-4F7C-BA8E-E8B298BC3AC9}"/>
              </a:ext>
            </a:extLst>
          </p:cNvPr>
          <p:cNvGrpSpPr/>
          <p:nvPr/>
        </p:nvGrpSpPr>
        <p:grpSpPr>
          <a:xfrm>
            <a:off x="573046" y="297895"/>
            <a:ext cx="11592008" cy="8305800"/>
            <a:chOff x="865919" y="965200"/>
            <a:chExt cx="11592008" cy="8305800"/>
          </a:xfrm>
        </p:grpSpPr>
        <p:pic>
          <p:nvPicPr>
            <p:cNvPr id="62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FDB99320-6C9D-4771-B3BB-266FF049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78E65-818E-4C8E-92BF-85F85C5B47D2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9" name="object 5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4" name="object 6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479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871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6713855" cy="2110105"/>
            <a:chOff x="1778000" y="3200400"/>
            <a:chExt cx="6713855" cy="2110105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53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1709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74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4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23795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59300" y="49784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75695" y="5142483"/>
              <a:ext cx="167640" cy="1677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80" name="object 80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85" name="object 85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6707505" cy="3609975"/>
            <a:chOff x="1778000" y="3200400"/>
            <a:chExt cx="6707505" cy="3609975"/>
          </a:xfrm>
        </p:grpSpPr>
        <p:sp>
          <p:nvSpPr>
            <p:cNvPr id="51" name="object 51"/>
            <p:cNvSpPr/>
            <p:nvPr/>
          </p:nvSpPr>
          <p:spPr>
            <a:xfrm>
              <a:off x="4547438" y="5840971"/>
              <a:ext cx="8255" cy="939800"/>
            </a:xfrm>
            <a:custGeom>
              <a:avLst/>
              <a:gdLst/>
              <a:ahLst/>
              <a:cxnLst/>
              <a:rect l="l" t="t" r="r" b="b"/>
              <a:pathLst>
                <a:path w="8254" h="939800">
                  <a:moveTo>
                    <a:pt x="3968" y="-19050"/>
                  </a:moveTo>
                  <a:lnTo>
                    <a:pt x="3968" y="958240"/>
                  </a:lnTo>
                </a:path>
              </a:pathLst>
            </a:custGeom>
            <a:ln w="46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1035" y="5734304"/>
              <a:ext cx="167639" cy="1683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6786" y="5801004"/>
              <a:ext cx="8255" cy="979169"/>
            </a:xfrm>
            <a:custGeom>
              <a:avLst/>
              <a:gdLst/>
              <a:ahLst/>
              <a:cxnLst/>
              <a:rect l="l" t="t" r="r" b="b"/>
              <a:pathLst>
                <a:path w="8254" h="979170">
                  <a:moveTo>
                    <a:pt x="4095" y="-19050"/>
                  </a:moveTo>
                  <a:lnTo>
                    <a:pt x="4095" y="997661"/>
                  </a:lnTo>
                </a:path>
              </a:pathLst>
            </a:custGeom>
            <a:ln w="46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3474" y="5694324"/>
              <a:ext cx="167639" cy="168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0415" y="5792292"/>
              <a:ext cx="19685" cy="999490"/>
            </a:xfrm>
            <a:custGeom>
              <a:avLst/>
              <a:gdLst/>
              <a:ahLst/>
              <a:cxnLst/>
              <a:rect l="l" t="t" r="r" b="b"/>
              <a:pathLst>
                <a:path w="19684" h="999490">
                  <a:moveTo>
                    <a:pt x="0" y="0"/>
                  </a:moveTo>
                  <a:lnTo>
                    <a:pt x="368" y="19050"/>
                  </a:lnTo>
                  <a:lnTo>
                    <a:pt x="19684" y="9989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17813" y="5685637"/>
              <a:ext cx="167601" cy="169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3" name="object 63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606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998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3" name="object 73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8" name="object 78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83" name="object 83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843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88" name="object 88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93" name="object 93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8" name="object 98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93232" y="5060950"/>
            <a:ext cx="3453765" cy="9271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9285" marR="5080" indent="-617220">
              <a:lnSpc>
                <a:spcPts val="3500"/>
              </a:lnSpc>
              <a:spcBef>
                <a:spcPts val="300"/>
              </a:spcBef>
            </a:pPr>
            <a:r>
              <a:rPr sz="3000" spc="80" dirty="0">
                <a:latin typeface="Arial"/>
                <a:cs typeface="Arial"/>
              </a:rPr>
              <a:t>* </a:t>
            </a:r>
            <a:r>
              <a:rPr sz="3000" spc="-100" dirty="0">
                <a:latin typeface="Arial"/>
                <a:cs typeface="Arial"/>
              </a:rPr>
              <a:t>Intermediate </a:t>
            </a:r>
            <a:r>
              <a:rPr sz="3000" spc="-135" dirty="0">
                <a:latin typeface="Arial"/>
                <a:cs typeface="Arial"/>
              </a:rPr>
              <a:t>Data </a:t>
            </a:r>
            <a:r>
              <a:rPr sz="3000" spc="-215" dirty="0">
                <a:latin typeface="Arial"/>
                <a:cs typeface="Arial"/>
              </a:rPr>
              <a:t>Is  </a:t>
            </a:r>
            <a:r>
              <a:rPr sz="3000" spc="-125" dirty="0">
                <a:latin typeface="Arial"/>
                <a:cs typeface="Arial"/>
              </a:rPr>
              <a:t>Stored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Locally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2" y="850900"/>
            <a:ext cx="85915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50" dirty="0"/>
              <a:t> </a:t>
            </a:r>
            <a:r>
              <a:rPr sz="8400" spc="-550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4083"/>
            <a:ext cx="10822305" cy="46005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200" spc="-120" dirty="0">
                <a:solidFill>
                  <a:srgbClr val="58596B"/>
                </a:solidFill>
                <a:latin typeface="Klaudia"/>
                <a:cs typeface="Klaudia"/>
              </a:rPr>
              <a:t>is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0" dirty="0">
                <a:solidFill>
                  <a:srgbClr val="914538"/>
                </a:solidFill>
                <a:latin typeface="Klaudia"/>
                <a:cs typeface="Klaudia"/>
              </a:rPr>
              <a:t>platform</a:t>
            </a:r>
            <a:r>
              <a:rPr sz="32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Distributes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200" spc="-120" dirty="0">
                <a:solidFill>
                  <a:srgbClr val="914538"/>
                </a:solidFill>
                <a:latin typeface="Klaudia"/>
                <a:cs typeface="Klaudia"/>
              </a:rPr>
              <a:t>replicates</a:t>
            </a:r>
            <a:r>
              <a:rPr sz="3200" spc="-459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200" spc="-75" dirty="0">
                <a:solidFill>
                  <a:srgbClr val="914538"/>
                </a:solidFill>
                <a:latin typeface="Klaudia"/>
                <a:cs typeface="Klaudia"/>
              </a:rPr>
              <a:t>data.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310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200" spc="-125" dirty="0">
                <a:solidFill>
                  <a:srgbClr val="914538"/>
                </a:solidFill>
                <a:latin typeface="Klaudia"/>
                <a:cs typeface="Klaudia"/>
              </a:rPr>
              <a:t>parallel </a:t>
            </a:r>
            <a:r>
              <a:rPr sz="3200" spc="-185" dirty="0">
                <a:solidFill>
                  <a:srgbClr val="914538"/>
                </a:solidFill>
                <a:latin typeface="Klaudia"/>
                <a:cs typeface="Klaudia"/>
              </a:rPr>
              <a:t>tasks </a:t>
            </a:r>
            <a:r>
              <a:rPr sz="3200" spc="-135" dirty="0">
                <a:solidFill>
                  <a:srgbClr val="58596B"/>
                </a:solidFill>
                <a:latin typeface="Klaudia"/>
                <a:cs typeface="Klaudia"/>
              </a:rPr>
              <a:t>created </a:t>
            </a:r>
            <a:r>
              <a:rPr sz="3200" spc="-250" dirty="0">
                <a:solidFill>
                  <a:srgbClr val="58596B"/>
                </a:solidFill>
                <a:latin typeface="Klaudia"/>
                <a:cs typeface="Klaudia"/>
              </a:rPr>
              <a:t>by</a:t>
            </a:r>
            <a:r>
              <a:rPr sz="32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45" dirty="0">
                <a:solidFill>
                  <a:srgbClr val="58596B"/>
                </a:solidFill>
                <a:latin typeface="Klaudia"/>
                <a:cs typeface="Klaudia"/>
              </a:rPr>
              <a:t>users.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200" spc="-175" dirty="0">
                <a:solidFill>
                  <a:srgbClr val="914538"/>
                </a:solidFill>
                <a:latin typeface="Klaudia"/>
                <a:cs typeface="Klaudia"/>
              </a:rPr>
              <a:t>several </a:t>
            </a:r>
            <a:r>
              <a:rPr sz="3200" spc="-170" dirty="0">
                <a:solidFill>
                  <a:srgbClr val="914538"/>
                </a:solidFill>
                <a:latin typeface="Klaudia"/>
                <a:cs typeface="Klaudia"/>
              </a:rPr>
              <a:t>processes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200" spc="-10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marR="17780" indent="-494665">
              <a:lnSpc>
                <a:spcPts val="3800"/>
              </a:lnSpc>
              <a:spcBef>
                <a:spcPts val="312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90" dirty="0">
                <a:solidFill>
                  <a:srgbClr val="58596B"/>
                </a:solidFill>
                <a:latin typeface="Klaudia"/>
                <a:cs typeface="Klaudia"/>
              </a:rPr>
              <a:t>term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5" dirty="0">
                <a:solidFill>
                  <a:srgbClr val="58596B"/>
                </a:solidFill>
                <a:latin typeface="Klaudia"/>
                <a:cs typeface="Klaudia"/>
              </a:rPr>
              <a:t>generally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refers </a:t>
            </a:r>
            <a:r>
              <a:rPr sz="3200" spc="-55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60" dirty="0">
                <a:solidFill>
                  <a:srgbClr val="914538"/>
                </a:solidFill>
                <a:latin typeface="Klaudia"/>
                <a:cs typeface="Klaudia"/>
              </a:rPr>
              <a:t>toolset</a:t>
            </a:r>
            <a:r>
              <a:rPr sz="3200" spc="-60" dirty="0">
                <a:solidFill>
                  <a:srgbClr val="58596B"/>
                </a:solidFill>
                <a:latin typeface="Klaudia"/>
                <a:cs typeface="Klaudia"/>
              </a:rPr>
              <a:t>,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95" dirty="0">
                <a:solidFill>
                  <a:srgbClr val="58596B"/>
                </a:solidFill>
                <a:latin typeface="Klaudia"/>
                <a:cs typeface="Klaudia"/>
              </a:rPr>
              <a:t>not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200" spc="-90" dirty="0">
                <a:solidFill>
                  <a:srgbClr val="58596B"/>
                </a:solidFill>
                <a:latin typeface="Klaudia"/>
                <a:cs typeface="Klaudia"/>
              </a:rPr>
              <a:t>single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5" dirty="0">
                <a:solidFill>
                  <a:srgbClr val="58596B"/>
                </a:solidFill>
                <a:latin typeface="Klaudia"/>
                <a:cs typeface="Klaudia"/>
              </a:rPr>
              <a:t>tool.</a:t>
            </a:r>
            <a:endParaRPr sz="32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78000" y="3200400"/>
            <a:ext cx="7493634" cy="4829175"/>
            <a:chOff x="1778000" y="3200400"/>
            <a:chExt cx="7493634" cy="482917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54748" y="52832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R="176530" algn="r">
              <a:lnSpc>
                <a:spcPct val="100000"/>
              </a:lnSpc>
              <a:spcBef>
                <a:spcPts val="875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6375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57232" y="5284332"/>
            <a:ext cx="4265295" cy="404495"/>
            <a:chOff x="4357232" y="5284332"/>
            <a:chExt cx="4265295" cy="404495"/>
          </a:xfrm>
        </p:grpSpPr>
        <p:sp>
          <p:nvSpPr>
            <p:cNvPr id="52" name="object 52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374074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0" name="object 60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6" name="object 66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1" name="object 71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6" name="object 76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81" name="object 81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513275" y="5283200"/>
            <a:ext cx="74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86" name="object 86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91" name="object 91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6" name="object 96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8032" y="5284332"/>
            <a:ext cx="404495" cy="404495"/>
            <a:chOff x="82180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51" name="object 5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7" name="object 5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2" name="object 6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60800" y="5645150"/>
            <a:ext cx="4509135" cy="1593850"/>
            <a:chOff x="3860800" y="5645150"/>
            <a:chExt cx="4509135" cy="1593850"/>
          </a:xfrm>
        </p:grpSpPr>
        <p:sp>
          <p:nvSpPr>
            <p:cNvPr id="69" name="object 69"/>
            <p:cNvSpPr/>
            <p:nvPr/>
          </p:nvSpPr>
          <p:spPr>
            <a:xfrm>
              <a:off x="4133303" y="5671146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29" y="996378"/>
                  </a:lnTo>
                  <a:lnTo>
                    <a:pt x="37603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75899" y="6599085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31483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740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74584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71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860800" y="6781800"/>
            <a:ext cx="4279900" cy="457200"/>
            <a:chOff x="3860800" y="6781800"/>
            <a:chExt cx="4279900" cy="457200"/>
          </a:xfrm>
        </p:grpSpPr>
        <p:sp>
          <p:nvSpPr>
            <p:cNvPr id="58" name="object 58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56499" y="7340600"/>
            <a:ext cx="3157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Job</a:t>
            </a:r>
            <a:r>
              <a:rPr sz="4200" spc="-55" dirty="0">
                <a:latin typeface="Arial"/>
                <a:cs typeface="Arial"/>
              </a:rPr>
              <a:t> </a:t>
            </a:r>
            <a:r>
              <a:rPr sz="4200" spc="-120" dirty="0">
                <a:latin typeface="Arial"/>
                <a:cs typeface="Arial"/>
              </a:rPr>
              <a:t>Complete!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MapReduce </a:t>
            </a:r>
            <a:r>
              <a:rPr spc="-245" dirty="0">
                <a:solidFill>
                  <a:srgbClr val="676970"/>
                </a:solidFill>
              </a:rPr>
              <a:t>in</a:t>
            </a:r>
            <a:r>
              <a:rPr spc="-625" dirty="0">
                <a:solidFill>
                  <a:srgbClr val="676970"/>
                </a:solidFill>
              </a:rPr>
              <a:t> </a:t>
            </a:r>
            <a:r>
              <a:rPr spc="-1120" dirty="0">
                <a:solidFill>
                  <a:srgbClr val="676970"/>
                </a:solidFill>
              </a:rPr>
              <a:t>Java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389826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  </a:t>
            </a: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5" dirty="0">
                <a:solidFill>
                  <a:srgbClr val="666666"/>
                </a:solidFill>
                <a:latin typeface="Arial"/>
                <a:cs typeface="Arial"/>
              </a:rPr>
              <a:t>the  </a:t>
            </a:r>
            <a:r>
              <a:rPr sz="6400" i="1" spc="-635" dirty="0">
                <a:solidFill>
                  <a:srgbClr val="914538"/>
                </a:solidFill>
                <a:latin typeface="Arial"/>
                <a:cs typeface="Arial"/>
              </a:rPr>
              <a:t>MapReduce	</a:t>
            </a:r>
            <a:r>
              <a:rPr sz="6400" i="1" spc="-900" dirty="0">
                <a:solidFill>
                  <a:srgbClr val="914538"/>
                </a:solidFill>
                <a:latin typeface="Arial"/>
                <a:cs typeface="Arial"/>
              </a:rPr>
              <a:t>Java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95" dirty="0">
                <a:solidFill>
                  <a:srgbClr val="666666"/>
                </a:solidFill>
                <a:latin typeface="Arial"/>
                <a:cs typeface="Arial"/>
              </a:rPr>
              <a:t>API.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5534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864" y="74485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7" name="object 7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9677400" y="1955800"/>
            <a:ext cx="3289300" cy="1625600"/>
            <a:chOff x="9677400" y="19558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19685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19685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20193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25120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Mapper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</a:t>
            </a:r>
            <a:r>
              <a:rPr sz="2400" spc="16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ts val="2720"/>
              </a:lnSpc>
            </a:pP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5400" y="19812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605" y="850900"/>
            <a:ext cx="6971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620" dirty="0"/>
              <a:t>Why</a:t>
            </a:r>
            <a:r>
              <a:rPr sz="8400" spc="-720" dirty="0"/>
              <a:t> </a:t>
            </a:r>
            <a:r>
              <a:rPr sz="8400" spc="-545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794000"/>
            <a:ext cx="10248265" cy="4470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6730" marR="5080" indent="-494665">
              <a:lnSpc>
                <a:spcPts val="4300"/>
              </a:lnSpc>
              <a:spcBef>
                <a:spcPts val="2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170" dirty="0">
                <a:solidFill>
                  <a:srgbClr val="914538"/>
                </a:solidFill>
                <a:latin typeface="Klaudia"/>
                <a:cs typeface="Klaudia"/>
              </a:rPr>
              <a:t>unstructured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semi-structured</a:t>
            </a:r>
            <a:r>
              <a:rPr sz="3600" spc="-7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914538"/>
                </a:solidFill>
                <a:latin typeface="Klaudia"/>
                <a:cs typeface="Klaudia"/>
              </a:rPr>
              <a:t>structured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data.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235" dirty="0">
                <a:solidFill>
                  <a:srgbClr val="914538"/>
                </a:solidFill>
                <a:latin typeface="Klaudia"/>
                <a:cs typeface="Klaudia"/>
              </a:rPr>
              <a:t>enormous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3600" spc="-43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volumes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6730" marR="66040" indent="-494665">
              <a:lnSpc>
                <a:spcPts val="4300"/>
              </a:lnSpc>
              <a:spcBef>
                <a:spcPts val="31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Flexible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 </a:t>
            </a:r>
            <a:r>
              <a:rPr sz="3600" spc="-240" dirty="0">
                <a:solidFill>
                  <a:srgbClr val="914538"/>
                </a:solidFill>
                <a:latin typeface="Klaudia"/>
                <a:cs typeface="Klaudia"/>
              </a:rPr>
              <a:t>analysis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machine</a:t>
            </a:r>
            <a:r>
              <a:rPr sz="3600" spc="-70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50" dirty="0">
                <a:solidFill>
                  <a:srgbClr val="914538"/>
                </a:solidFill>
                <a:latin typeface="Klaudia"/>
                <a:cs typeface="Klaudia"/>
              </a:rPr>
              <a:t>learning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tools.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Cost-effective</a:t>
            </a:r>
            <a:r>
              <a:rPr sz="3600" spc="-27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scalability.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677400" y="3238500"/>
            <a:ext cx="3289300" cy="1028700"/>
            <a:chOff x="9677400" y="3238500"/>
            <a:chExt cx="3289300" cy="1028700"/>
          </a:xfrm>
        </p:grpSpPr>
        <p:sp>
          <p:nvSpPr>
            <p:cNvPr id="7" name="object 7"/>
            <p:cNvSpPr/>
            <p:nvPr/>
          </p:nvSpPr>
          <p:spPr>
            <a:xfrm>
              <a:off x="9690100" y="3251200"/>
              <a:ext cx="3263900" cy="1003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251200"/>
              <a:ext cx="3263900" cy="1003300"/>
            </a:xfrm>
            <a:custGeom>
              <a:avLst/>
              <a:gdLst/>
              <a:ahLst/>
              <a:cxnLst/>
              <a:rect l="l" t="t" r="r" b="b"/>
              <a:pathLst>
                <a:path w="3263900" h="1003300">
                  <a:moveTo>
                    <a:pt x="0" y="812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812800"/>
                  </a:lnTo>
                  <a:lnTo>
                    <a:pt x="3258865" y="856478"/>
                  </a:lnTo>
                  <a:lnTo>
                    <a:pt x="3244527" y="896575"/>
                  </a:lnTo>
                  <a:lnTo>
                    <a:pt x="3222032" y="931946"/>
                  </a:lnTo>
                  <a:lnTo>
                    <a:pt x="3192525" y="961448"/>
                  </a:lnTo>
                  <a:lnTo>
                    <a:pt x="3157153" y="983936"/>
                  </a:lnTo>
                  <a:lnTo>
                    <a:pt x="3117062" y="998268"/>
                  </a:lnTo>
                  <a:lnTo>
                    <a:pt x="3073400" y="1003300"/>
                  </a:lnTo>
                  <a:lnTo>
                    <a:pt x="190500" y="1003300"/>
                  </a:lnTo>
                  <a:lnTo>
                    <a:pt x="146821" y="998268"/>
                  </a:lnTo>
                  <a:lnTo>
                    <a:pt x="106724" y="983936"/>
                  </a:lnTo>
                  <a:lnTo>
                    <a:pt x="71353" y="961448"/>
                  </a:lnTo>
                  <a:lnTo>
                    <a:pt x="41851" y="931946"/>
                  </a:lnTo>
                  <a:lnTo>
                    <a:pt x="19363" y="896575"/>
                  </a:lnTo>
                  <a:lnTo>
                    <a:pt x="5031" y="856478"/>
                  </a:lnTo>
                  <a:lnTo>
                    <a:pt x="0" y="8128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3365500"/>
            <a:ext cx="313118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64869" marR="5080" indent="-852805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objects 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we’ll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reuse.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28600" y="3263900"/>
              <a:ext cx="9398000" cy="977900"/>
            </a:xfrm>
            <a:custGeom>
              <a:avLst/>
              <a:gdLst/>
              <a:ahLst/>
              <a:cxnLst/>
              <a:rect l="l" t="t" r="r" b="b"/>
              <a:pathLst>
                <a:path w="9398000" h="977900">
                  <a:moveTo>
                    <a:pt x="0" y="7874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9207500" y="0"/>
                  </a:lnTo>
                  <a:lnTo>
                    <a:pt x="9251178" y="5031"/>
                  </a:lnTo>
                  <a:lnTo>
                    <a:pt x="9291275" y="19363"/>
                  </a:lnTo>
                  <a:lnTo>
                    <a:pt x="9326646" y="41851"/>
                  </a:lnTo>
                  <a:lnTo>
                    <a:pt x="9356148" y="71353"/>
                  </a:lnTo>
                  <a:lnTo>
                    <a:pt x="9378636" y="106724"/>
                  </a:lnTo>
                  <a:lnTo>
                    <a:pt x="9392968" y="146821"/>
                  </a:lnTo>
                  <a:lnTo>
                    <a:pt x="9398000" y="190500"/>
                  </a:lnTo>
                  <a:lnTo>
                    <a:pt x="9398000" y="787400"/>
                  </a:lnTo>
                  <a:lnTo>
                    <a:pt x="9392968" y="831078"/>
                  </a:lnTo>
                  <a:lnTo>
                    <a:pt x="9378636" y="871175"/>
                  </a:lnTo>
                  <a:lnTo>
                    <a:pt x="9356148" y="906546"/>
                  </a:lnTo>
                  <a:lnTo>
                    <a:pt x="9326646" y="936048"/>
                  </a:lnTo>
                  <a:lnTo>
                    <a:pt x="9291275" y="958536"/>
                  </a:lnTo>
                  <a:lnTo>
                    <a:pt x="9251178" y="972868"/>
                  </a:lnTo>
                  <a:lnTo>
                    <a:pt x="9207500" y="977900"/>
                  </a:lnTo>
                  <a:lnTo>
                    <a:pt x="190500" y="977900"/>
                  </a:lnTo>
                  <a:lnTo>
                    <a:pt x="146819" y="972868"/>
                  </a:lnTo>
                  <a:lnTo>
                    <a:pt x="106722" y="958536"/>
                  </a:lnTo>
                  <a:lnTo>
                    <a:pt x="71351" y="936048"/>
                  </a:lnTo>
                  <a:lnTo>
                    <a:pt x="41850" y="906546"/>
                  </a:lnTo>
                  <a:lnTo>
                    <a:pt x="19362" y="871175"/>
                  </a:lnTo>
                  <a:lnTo>
                    <a:pt x="5031" y="831078"/>
                  </a:lnTo>
                  <a:lnTo>
                    <a:pt x="0" y="7874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43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03200" y="3302000"/>
            <a:ext cx="12763500" cy="5321300"/>
            <a:chOff x="203200" y="3302000"/>
            <a:chExt cx="12763500" cy="5321300"/>
          </a:xfrm>
        </p:grpSpPr>
        <p:sp>
          <p:nvSpPr>
            <p:cNvPr id="7" name="object 7"/>
            <p:cNvSpPr/>
            <p:nvPr/>
          </p:nvSpPr>
          <p:spPr>
            <a:xfrm>
              <a:off x="228600" y="4330700"/>
              <a:ext cx="12700000" cy="4267200"/>
            </a:xfrm>
            <a:custGeom>
              <a:avLst/>
              <a:gdLst/>
              <a:ahLst/>
              <a:cxnLst/>
              <a:rect l="l" t="t" r="r" b="b"/>
              <a:pathLst>
                <a:path w="12700000" h="4267200">
                  <a:moveTo>
                    <a:pt x="0" y="4076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2509500" y="0"/>
                  </a:lnTo>
                  <a:lnTo>
                    <a:pt x="12553162" y="5031"/>
                  </a:lnTo>
                  <a:lnTo>
                    <a:pt x="12593253" y="19363"/>
                  </a:lnTo>
                  <a:lnTo>
                    <a:pt x="12628625" y="41851"/>
                  </a:lnTo>
                  <a:lnTo>
                    <a:pt x="12658132" y="71353"/>
                  </a:lnTo>
                  <a:lnTo>
                    <a:pt x="12680627" y="106724"/>
                  </a:lnTo>
                  <a:lnTo>
                    <a:pt x="12694965" y="146821"/>
                  </a:lnTo>
                  <a:lnTo>
                    <a:pt x="12700000" y="190500"/>
                  </a:lnTo>
                  <a:lnTo>
                    <a:pt x="12700000" y="4076700"/>
                  </a:lnTo>
                  <a:lnTo>
                    <a:pt x="12694965" y="4120378"/>
                  </a:lnTo>
                  <a:lnTo>
                    <a:pt x="12680627" y="4160475"/>
                  </a:lnTo>
                  <a:lnTo>
                    <a:pt x="12658132" y="4195846"/>
                  </a:lnTo>
                  <a:lnTo>
                    <a:pt x="12628625" y="4225348"/>
                  </a:lnTo>
                  <a:lnTo>
                    <a:pt x="12593253" y="4247836"/>
                  </a:lnTo>
                  <a:lnTo>
                    <a:pt x="12553162" y="4262168"/>
                  </a:lnTo>
                  <a:lnTo>
                    <a:pt x="12509500" y="4267200"/>
                  </a:lnTo>
                  <a:lnTo>
                    <a:pt x="190500" y="4267200"/>
                  </a:lnTo>
                  <a:lnTo>
                    <a:pt x="146819" y="4262168"/>
                  </a:lnTo>
                  <a:lnTo>
                    <a:pt x="106722" y="4247836"/>
                  </a:lnTo>
                  <a:lnTo>
                    <a:pt x="71351" y="4225348"/>
                  </a:lnTo>
                  <a:lnTo>
                    <a:pt x="41850" y="4195846"/>
                  </a:lnTo>
                  <a:lnTo>
                    <a:pt x="19362" y="4160475"/>
                  </a:lnTo>
                  <a:lnTo>
                    <a:pt x="5031" y="4120378"/>
                  </a:lnTo>
                  <a:lnTo>
                    <a:pt x="0" y="4076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699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3467" y="3390900"/>
            <a:ext cx="298767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algn="ctr">
              <a:lnSpc>
                <a:spcPts val="2800"/>
              </a:lnSpc>
              <a:spcBef>
                <a:spcPts val="260"/>
              </a:spcBef>
            </a:pP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Map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953706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32969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2" y="4362450"/>
            <a:ext cx="1246378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768215" algn="l"/>
                <a:tab pos="5316855" algn="l"/>
                <a:tab pos="7145655" algn="l"/>
                <a:tab pos="1080389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 marR="1102360">
              <a:lnSpc>
                <a:spcPts val="2700"/>
              </a:lnSpc>
              <a:tabLst>
                <a:tab pos="257302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10998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85" y="7105650"/>
            <a:ext cx="5695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64" y="77914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44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8800" y="5727700"/>
            <a:ext cx="11379200" cy="2590800"/>
            <a:chOff x="558800" y="5727700"/>
            <a:chExt cx="11379200" cy="2590800"/>
          </a:xfrm>
        </p:grpSpPr>
        <p:sp>
          <p:nvSpPr>
            <p:cNvPr id="9" name="object 9"/>
            <p:cNvSpPr/>
            <p:nvPr/>
          </p:nvSpPr>
          <p:spPr>
            <a:xfrm>
              <a:off x="584200" y="5753100"/>
              <a:ext cx="11328400" cy="2540000"/>
            </a:xfrm>
            <a:custGeom>
              <a:avLst/>
              <a:gdLst/>
              <a:ahLst/>
              <a:cxnLst/>
              <a:rect l="l" t="t" r="r" b="b"/>
              <a:pathLst>
                <a:path w="11328400" h="2540000">
                  <a:moveTo>
                    <a:pt x="0" y="234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2349500"/>
                  </a:lnTo>
                  <a:lnTo>
                    <a:pt x="11323368" y="2393178"/>
                  </a:lnTo>
                  <a:lnTo>
                    <a:pt x="11309036" y="2433275"/>
                  </a:lnTo>
                  <a:lnTo>
                    <a:pt x="11286548" y="2468646"/>
                  </a:lnTo>
                  <a:lnTo>
                    <a:pt x="11257046" y="2498148"/>
                  </a:lnTo>
                  <a:lnTo>
                    <a:pt x="11221675" y="2520636"/>
                  </a:lnTo>
                  <a:lnTo>
                    <a:pt x="11181578" y="2534968"/>
                  </a:lnTo>
                  <a:lnTo>
                    <a:pt x="11137900" y="2540000"/>
                  </a:lnTo>
                  <a:lnTo>
                    <a:pt x="190500" y="2540000"/>
                  </a:lnTo>
                  <a:lnTo>
                    <a:pt x="146819" y="2534968"/>
                  </a:lnTo>
                  <a:lnTo>
                    <a:pt x="106722" y="2520636"/>
                  </a:lnTo>
                  <a:lnTo>
                    <a:pt x="71351" y="2498148"/>
                  </a:lnTo>
                  <a:lnTo>
                    <a:pt x="41850" y="2468646"/>
                  </a:lnTo>
                  <a:lnTo>
                    <a:pt x="19362" y="2433275"/>
                  </a:lnTo>
                  <a:lnTo>
                    <a:pt x="5031" y="2393178"/>
                  </a:lnTo>
                  <a:lnTo>
                    <a:pt x="0" y="23495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1700" y="68834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1700" y="68834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8" y="1135878"/>
                  </a:lnTo>
                  <a:lnTo>
                    <a:pt x="3244536" y="1175975"/>
                  </a:lnTo>
                  <a:lnTo>
                    <a:pt x="3222048" y="1211346"/>
                  </a:lnTo>
                  <a:lnTo>
                    <a:pt x="3192546" y="1240848"/>
                  </a:lnTo>
                  <a:lnTo>
                    <a:pt x="3157175" y="1263336"/>
                  </a:lnTo>
                  <a:lnTo>
                    <a:pt x="3117078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8168" y="6959600"/>
            <a:ext cx="218186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59"/>
              </a:spcBef>
            </a:pPr>
            <a:r>
              <a:rPr sz="2400" spc="-155" dirty="0">
                <a:solidFill>
                  <a:srgbClr val="58596B"/>
                </a:solidFill>
                <a:latin typeface="Arial"/>
                <a:cs typeface="Arial"/>
              </a:rPr>
              <a:t>Tokenize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line,  </a:t>
            </a:r>
            <a:r>
              <a:rPr sz="2400" spc="5" dirty="0">
                <a:solidFill>
                  <a:srgbClr val="58596B"/>
                </a:solidFill>
                <a:latin typeface="Arial"/>
                <a:cs typeface="Arial"/>
              </a:rPr>
              <a:t>“collect” </a:t>
            </a: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each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3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1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76200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8420100" y="7556500"/>
            <a:ext cx="3289300" cy="889000"/>
            <a:chOff x="8420100" y="7556500"/>
            <a:chExt cx="3289300" cy="889000"/>
          </a:xfrm>
        </p:grpSpPr>
        <p:sp>
          <p:nvSpPr>
            <p:cNvPr id="6" name="object 6"/>
            <p:cNvSpPr/>
            <p:nvPr/>
          </p:nvSpPr>
          <p:spPr>
            <a:xfrm>
              <a:off x="8432800" y="75691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2800" y="75692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5042" y="4191000"/>
            <a:ext cx="1191514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74422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R="692785" algn="r">
              <a:lnSpc>
                <a:spcPct val="100000"/>
              </a:lnSpc>
              <a:spcBef>
                <a:spcPts val="112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9677400" y="2794000"/>
            <a:ext cx="3289300" cy="1625600"/>
            <a:chOff x="9677400" y="27940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28067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28067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9950" y="28575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8890" algn="ctr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Reducer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25400" y="28194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3022600"/>
            <a:ext cx="12738100" cy="4838700"/>
            <a:chOff x="228600" y="3022600"/>
            <a:chExt cx="12738100" cy="4838700"/>
          </a:xfrm>
        </p:grpSpPr>
        <p:sp>
          <p:nvSpPr>
            <p:cNvPr id="4" name="object 4"/>
            <p:cNvSpPr/>
            <p:nvPr/>
          </p:nvSpPr>
          <p:spPr>
            <a:xfrm>
              <a:off x="254000" y="4114800"/>
              <a:ext cx="12128500" cy="3721100"/>
            </a:xfrm>
            <a:custGeom>
              <a:avLst/>
              <a:gdLst/>
              <a:ahLst/>
              <a:cxnLst/>
              <a:rect l="l" t="t" r="r" b="b"/>
              <a:pathLst>
                <a:path w="12128500" h="3721100">
                  <a:moveTo>
                    <a:pt x="0" y="3530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938000" y="0"/>
                  </a:lnTo>
                  <a:lnTo>
                    <a:pt x="11981678" y="5031"/>
                  </a:lnTo>
                  <a:lnTo>
                    <a:pt x="12021775" y="19363"/>
                  </a:lnTo>
                  <a:lnTo>
                    <a:pt x="12057146" y="41851"/>
                  </a:lnTo>
                  <a:lnTo>
                    <a:pt x="12086648" y="71353"/>
                  </a:lnTo>
                  <a:lnTo>
                    <a:pt x="12109136" y="106724"/>
                  </a:lnTo>
                  <a:lnTo>
                    <a:pt x="12123468" y="146821"/>
                  </a:lnTo>
                  <a:lnTo>
                    <a:pt x="12128500" y="190500"/>
                  </a:lnTo>
                  <a:lnTo>
                    <a:pt x="12128500" y="3530600"/>
                  </a:lnTo>
                  <a:lnTo>
                    <a:pt x="12123468" y="3574278"/>
                  </a:lnTo>
                  <a:lnTo>
                    <a:pt x="12109136" y="3614375"/>
                  </a:lnTo>
                  <a:lnTo>
                    <a:pt x="12086648" y="3649746"/>
                  </a:lnTo>
                  <a:lnTo>
                    <a:pt x="12057146" y="3679248"/>
                  </a:lnTo>
                  <a:lnTo>
                    <a:pt x="12021775" y="3701736"/>
                  </a:lnTo>
                  <a:lnTo>
                    <a:pt x="11981678" y="3716068"/>
                  </a:lnTo>
                  <a:lnTo>
                    <a:pt x="11938000" y="3721100"/>
                  </a:lnTo>
                  <a:lnTo>
                    <a:pt x="190500" y="3721100"/>
                  </a:lnTo>
                  <a:lnTo>
                    <a:pt x="146819" y="3716068"/>
                  </a:lnTo>
                  <a:lnTo>
                    <a:pt x="106722" y="3701736"/>
                  </a:lnTo>
                  <a:lnTo>
                    <a:pt x="71351" y="3679248"/>
                  </a:lnTo>
                  <a:lnTo>
                    <a:pt x="41850" y="3649746"/>
                  </a:lnTo>
                  <a:lnTo>
                    <a:pt x="19362" y="3614375"/>
                  </a:lnTo>
                  <a:lnTo>
                    <a:pt x="5031" y="3574278"/>
                  </a:lnTo>
                  <a:lnTo>
                    <a:pt x="0" y="35306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0100" y="30353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0100" y="30353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93982" y="3111500"/>
            <a:ext cx="308673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31115" algn="ctr">
              <a:lnSpc>
                <a:spcPts val="2800"/>
              </a:lnSpc>
              <a:spcBef>
                <a:spcPts val="260"/>
              </a:spcBef>
            </a:pPr>
            <a:r>
              <a:rPr sz="2400" spc="-180" dirty="0">
                <a:solidFill>
                  <a:srgbClr val="58596B"/>
                </a:solidFill>
                <a:latin typeface="Arial"/>
                <a:cs typeface="Arial"/>
              </a:rPr>
              <a:t>Reduce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43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3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200" y="5549900"/>
            <a:ext cx="11379200" cy="1943100"/>
            <a:chOff x="584200" y="5549900"/>
            <a:chExt cx="11379200" cy="1943100"/>
          </a:xfrm>
        </p:grpSpPr>
        <p:sp>
          <p:nvSpPr>
            <p:cNvPr id="4" name="object 4"/>
            <p:cNvSpPr/>
            <p:nvPr/>
          </p:nvSpPr>
          <p:spPr>
            <a:xfrm>
              <a:off x="609600" y="5575300"/>
              <a:ext cx="11328400" cy="1892300"/>
            </a:xfrm>
            <a:custGeom>
              <a:avLst/>
              <a:gdLst/>
              <a:ahLst/>
              <a:cxnLst/>
              <a:rect l="l" t="t" r="r" b="b"/>
              <a:pathLst>
                <a:path w="11328400" h="1892300">
                  <a:moveTo>
                    <a:pt x="0" y="1701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1701800"/>
                  </a:lnTo>
                  <a:lnTo>
                    <a:pt x="11323368" y="1745478"/>
                  </a:lnTo>
                  <a:lnTo>
                    <a:pt x="11309036" y="1785575"/>
                  </a:lnTo>
                  <a:lnTo>
                    <a:pt x="11286548" y="1820946"/>
                  </a:lnTo>
                  <a:lnTo>
                    <a:pt x="11257046" y="1850448"/>
                  </a:lnTo>
                  <a:lnTo>
                    <a:pt x="11221675" y="1872936"/>
                  </a:lnTo>
                  <a:lnTo>
                    <a:pt x="11181578" y="1887268"/>
                  </a:lnTo>
                  <a:lnTo>
                    <a:pt x="11137900" y="1892300"/>
                  </a:lnTo>
                  <a:lnTo>
                    <a:pt x="190500" y="1892300"/>
                  </a:lnTo>
                  <a:lnTo>
                    <a:pt x="146819" y="1887268"/>
                  </a:lnTo>
                  <a:lnTo>
                    <a:pt x="106722" y="1872936"/>
                  </a:lnTo>
                  <a:lnTo>
                    <a:pt x="71351" y="1850448"/>
                  </a:lnTo>
                  <a:lnTo>
                    <a:pt x="41850" y="1820946"/>
                  </a:lnTo>
                  <a:lnTo>
                    <a:pt x="19362" y="1785575"/>
                  </a:lnTo>
                  <a:lnTo>
                    <a:pt x="5031" y="1745478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200" y="6019800"/>
              <a:ext cx="29718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6019800"/>
              <a:ext cx="2971800" cy="1282700"/>
            </a:xfrm>
            <a:custGeom>
              <a:avLst/>
              <a:gdLst/>
              <a:ahLst/>
              <a:cxnLst/>
              <a:rect l="l" t="t" r="r" b="b"/>
              <a:pathLst>
                <a:path w="29718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781300" y="0"/>
                  </a:lnTo>
                  <a:lnTo>
                    <a:pt x="2824978" y="5031"/>
                  </a:lnTo>
                  <a:lnTo>
                    <a:pt x="2865075" y="19363"/>
                  </a:lnTo>
                  <a:lnTo>
                    <a:pt x="2900446" y="41851"/>
                  </a:lnTo>
                  <a:lnTo>
                    <a:pt x="2929948" y="71353"/>
                  </a:lnTo>
                  <a:lnTo>
                    <a:pt x="2952436" y="106724"/>
                  </a:lnTo>
                  <a:lnTo>
                    <a:pt x="2966768" y="146821"/>
                  </a:lnTo>
                  <a:lnTo>
                    <a:pt x="2971800" y="190500"/>
                  </a:lnTo>
                  <a:lnTo>
                    <a:pt x="2971800" y="1092200"/>
                  </a:lnTo>
                  <a:lnTo>
                    <a:pt x="2966768" y="1135878"/>
                  </a:lnTo>
                  <a:lnTo>
                    <a:pt x="2952436" y="1175975"/>
                  </a:lnTo>
                  <a:lnTo>
                    <a:pt x="2929948" y="1211346"/>
                  </a:lnTo>
                  <a:lnTo>
                    <a:pt x="2900446" y="1240848"/>
                  </a:lnTo>
                  <a:lnTo>
                    <a:pt x="2865075" y="1263336"/>
                  </a:lnTo>
                  <a:lnTo>
                    <a:pt x="2824978" y="1277668"/>
                  </a:lnTo>
                  <a:lnTo>
                    <a:pt x="27813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8109" y="6096000"/>
            <a:ext cx="271399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Count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counts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per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word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emit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2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N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42" y="4191000"/>
            <a:ext cx="1191514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while (counts.hasNext())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864" y="6248400"/>
            <a:ext cx="80740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2" y="727710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11606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84" baseline="1322" dirty="0">
                <a:solidFill>
                  <a:srgbClr val="914538"/>
                </a:solidFill>
                <a:latin typeface="Klaudia"/>
                <a:cs typeface="Klaudia"/>
              </a:rPr>
              <a:t>cost-effective</a:t>
            </a:r>
            <a:r>
              <a:rPr sz="6300" spc="-284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scalable </a:t>
            </a:r>
            <a:r>
              <a:rPr sz="6300" spc="-1064" baseline="1322" dirty="0">
                <a:solidFill>
                  <a:srgbClr val="58596B"/>
                </a:solidFill>
                <a:latin typeface="Klaudia"/>
                <a:cs typeface="Klaudia"/>
              </a:rPr>
              <a:t>way</a:t>
            </a:r>
            <a:r>
              <a:rPr sz="6300" spc="-99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22" baseline="1322" dirty="0">
                <a:solidFill>
                  <a:srgbClr val="58596B"/>
                </a:solidFill>
                <a:latin typeface="Klaudia"/>
                <a:cs typeface="Klaudia"/>
              </a:rPr>
              <a:t>to: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450" baseline="1322" dirty="0">
                <a:solidFill>
                  <a:srgbClr val="914538"/>
                </a:solidFill>
                <a:latin typeface="Klaudia"/>
                <a:cs typeface="Klaudia"/>
              </a:rPr>
              <a:t>Store </a:t>
            </a:r>
            <a:r>
              <a:rPr sz="6300" spc="-412" baseline="1322" dirty="0">
                <a:solidFill>
                  <a:srgbClr val="58596B"/>
                </a:solidFill>
                <a:latin typeface="Klaudia"/>
                <a:cs typeface="Klaudia"/>
              </a:rPr>
              <a:t>massive </a:t>
            </a:r>
            <a:r>
              <a:rPr sz="6300" spc="-254" baseline="1322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6300" spc="-57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35" baseline="1322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6300" baseline="1322">
              <a:latin typeface="Klaudia"/>
              <a:cs typeface="Klaudia"/>
            </a:endParaRPr>
          </a:p>
          <a:p>
            <a:pPr marL="1028700" marR="457834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615" baseline="1322" dirty="0">
                <a:solidFill>
                  <a:srgbClr val="914538"/>
                </a:solidFill>
                <a:latin typeface="Klaudia"/>
                <a:cs typeface="Klaudia"/>
              </a:rPr>
              <a:t>Perform </a:t>
            </a:r>
            <a:r>
              <a:rPr sz="6300" spc="-427" baseline="1322" dirty="0">
                <a:solidFill>
                  <a:srgbClr val="58596B"/>
                </a:solidFill>
                <a:latin typeface="Klaudia"/>
                <a:cs typeface="Klaudia"/>
              </a:rPr>
              <a:t>arbitrary analyses </a:t>
            </a:r>
            <a:r>
              <a:rPr sz="6300" spc="-307" baseline="1322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4200" spc="-20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55" dirty="0">
                <a:solidFill>
                  <a:srgbClr val="58596B"/>
                </a:solidFill>
                <a:latin typeface="Klaudia"/>
                <a:cs typeface="Klaudia"/>
              </a:rPr>
              <a:t>those </a:t>
            </a:r>
            <a:r>
              <a:rPr sz="4200" spc="-17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4200" spc="-4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90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264" y="787400"/>
            <a:ext cx="84842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475" dirty="0">
                <a:solidFill>
                  <a:srgbClr val="58596B"/>
                </a:solidFill>
              </a:rPr>
              <a:t>Benefits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595" y="4189577"/>
            <a:ext cx="2755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75" dirty="0">
                <a:solidFill>
                  <a:srgbClr val="6F592F"/>
                </a:solidFill>
              </a:rPr>
              <a:t>H</a:t>
            </a:r>
            <a:r>
              <a:rPr sz="8400" spc="-785" dirty="0">
                <a:solidFill>
                  <a:srgbClr val="6F592F"/>
                </a:solidFill>
              </a:rPr>
              <a:t>D</a:t>
            </a:r>
            <a:r>
              <a:rPr sz="8400" spc="-635" dirty="0">
                <a:solidFill>
                  <a:srgbClr val="6F592F"/>
                </a:solidFill>
              </a:rPr>
              <a:t>F</a:t>
            </a:r>
            <a:r>
              <a:rPr sz="8400" spc="-1714" dirty="0">
                <a:solidFill>
                  <a:srgbClr val="6F592F"/>
                </a:solidFill>
              </a:rPr>
              <a:t>S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16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351645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71500" marR="1610360" indent="-571500" algn="r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71500" algn="l"/>
              </a:tabLst>
            </a:pPr>
            <a:r>
              <a:rPr sz="6300" spc="-607" baseline="1322" dirty="0">
                <a:solidFill>
                  <a:srgbClr val="58596B"/>
                </a:solidFill>
                <a:latin typeface="Klaudia"/>
                <a:cs typeface="Klaudia"/>
              </a:rPr>
              <a:t>Offers </a:t>
            </a:r>
            <a:r>
              <a:rPr sz="6300" spc="-517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397" baseline="1322" dirty="0">
                <a:solidFill>
                  <a:srgbClr val="58596B"/>
                </a:solidFill>
                <a:latin typeface="Klaudia"/>
                <a:cs typeface="Klaudia"/>
              </a:rPr>
              <a:t>variety </a:t>
            </a:r>
            <a:r>
              <a:rPr sz="6300" spc="-569" baseline="1322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tools</a:t>
            </a:r>
            <a:r>
              <a:rPr sz="6300" spc="-34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67" baseline="1322" dirty="0">
                <a:solidFill>
                  <a:srgbClr val="58596B"/>
                </a:solidFill>
                <a:latin typeface="Klaudia"/>
                <a:cs typeface="Klaudia"/>
              </a:rPr>
              <a:t>for:</a:t>
            </a:r>
            <a:endParaRPr sz="6300" baseline="1322">
              <a:latin typeface="Klaudia"/>
              <a:cs typeface="Klaudia"/>
            </a:endParaRPr>
          </a:p>
          <a:p>
            <a:pPr marL="571500" marR="1699895" lvl="1" indent="-571500" algn="r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571500" algn="l"/>
              </a:tabLst>
            </a:pP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Application</a:t>
            </a:r>
            <a:r>
              <a:rPr sz="6300" spc="-55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172" baseline="1322" dirty="0">
                <a:solidFill>
                  <a:srgbClr val="58596B"/>
                </a:solidFill>
                <a:latin typeface="Klaudia"/>
                <a:cs typeface="Klaudia"/>
              </a:rPr>
              <a:t>development.</a:t>
            </a:r>
            <a:endParaRPr sz="6300" baseline="1322">
              <a:latin typeface="Klaudia"/>
              <a:cs typeface="Klaudia"/>
            </a:endParaRPr>
          </a:p>
          <a:p>
            <a:pPr marL="1028700" marR="5080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202" baseline="1322" dirty="0">
                <a:solidFill>
                  <a:srgbClr val="914538"/>
                </a:solidFill>
                <a:latin typeface="Klaudia"/>
                <a:cs typeface="Klaudia"/>
              </a:rPr>
              <a:t>Integration </a:t>
            </a: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with 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other</a:t>
            </a:r>
            <a:r>
              <a:rPr sz="6300" spc="-82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390" baseline="1322" dirty="0">
                <a:solidFill>
                  <a:srgbClr val="58596B"/>
                </a:solidFill>
                <a:latin typeface="Klaudia"/>
                <a:cs typeface="Klaudia"/>
              </a:rPr>
              <a:t>platforms </a:t>
            </a:r>
            <a:r>
              <a:rPr sz="4200" spc="-2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0" dirty="0">
                <a:solidFill>
                  <a:srgbClr val="58596B"/>
                </a:solidFill>
                <a:latin typeface="Klaudia"/>
                <a:cs typeface="Klaudia"/>
              </a:rPr>
              <a:t>(e.g.,</a:t>
            </a:r>
            <a:r>
              <a:rPr sz="42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75" dirty="0">
                <a:solidFill>
                  <a:srgbClr val="58596B"/>
                </a:solidFill>
                <a:latin typeface="Klaudia"/>
                <a:cs typeface="Klaudia"/>
              </a:rPr>
              <a:t>databases).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983" y="787400"/>
            <a:ext cx="7226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00" dirty="0">
                <a:solidFill>
                  <a:srgbClr val="58596B"/>
                </a:solidFill>
              </a:rPr>
              <a:t> </a:t>
            </a:r>
            <a:r>
              <a:rPr sz="8400" spc="-160" dirty="0">
                <a:solidFill>
                  <a:srgbClr val="58596B"/>
                </a:solidFill>
              </a:rPr>
              <a:t>Tools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882015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rich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77" baseline="1322" dirty="0">
                <a:solidFill>
                  <a:srgbClr val="914538"/>
                </a:solidFill>
                <a:latin typeface="Klaudia"/>
                <a:cs typeface="Klaudia"/>
              </a:rPr>
              <a:t>open-source</a:t>
            </a:r>
            <a:r>
              <a:rPr sz="6300" spc="-817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22" baseline="1322" dirty="0">
                <a:solidFill>
                  <a:srgbClr val="914538"/>
                </a:solidFill>
                <a:latin typeface="Klaudia"/>
                <a:cs typeface="Klaudia"/>
              </a:rPr>
              <a:t>ecosystem</a:t>
            </a:r>
            <a:r>
              <a:rPr sz="6300" spc="-322" baseline="1322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405" baseline="1322" dirty="0">
                <a:solidFill>
                  <a:srgbClr val="58596B"/>
                </a:solidFill>
                <a:latin typeface="Klaudia"/>
                <a:cs typeface="Klaudia"/>
              </a:rPr>
              <a:t>Free </a:t>
            </a:r>
            <a:r>
              <a:rPr sz="6300" spc="-104" baseline="1322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6300" spc="-55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57" baseline="1322" dirty="0">
                <a:solidFill>
                  <a:srgbClr val="58596B"/>
                </a:solidFill>
                <a:latin typeface="Klaudia"/>
                <a:cs typeface="Klaudia"/>
              </a:rPr>
              <a:t>use.</a:t>
            </a:r>
            <a:endParaRPr sz="6300" baseline="1322">
              <a:latin typeface="Klaudia"/>
              <a:cs typeface="Klaudia"/>
            </a:endParaRPr>
          </a:p>
          <a:p>
            <a:pPr marL="1028700" marR="1304925" lvl="1" indent="-571500">
              <a:lnSpc>
                <a:spcPts val="4910"/>
              </a:lnSpc>
              <a:spcBef>
                <a:spcPts val="2575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780" baseline="1322" dirty="0">
                <a:solidFill>
                  <a:srgbClr val="58596B"/>
                </a:solidFill>
                <a:latin typeface="Klaudia"/>
                <a:cs typeface="Klaudia"/>
              </a:rPr>
              <a:t>mm</a:t>
            </a:r>
            <a:r>
              <a:rPr sz="6300" spc="-142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419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i</a:t>
            </a:r>
            <a:r>
              <a:rPr sz="6300" spc="-525" baseline="1322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ll</a:t>
            </a:r>
            <a:r>
              <a:rPr sz="6300" spc="-960" baseline="1322" dirty="0">
                <a:solidFill>
                  <a:srgbClr val="58596B"/>
                </a:solidFill>
                <a:latin typeface="Klaudia"/>
                <a:cs typeface="Klaudia"/>
              </a:rPr>
              <a:t>y</a:t>
            </a:r>
            <a:r>
              <a:rPr sz="6300" spc="-7" baseline="1322" dirty="0">
                <a:solidFill>
                  <a:srgbClr val="58596B"/>
                </a:solidFill>
                <a:latin typeface="Klaudia"/>
                <a:cs typeface="Klaudia"/>
              </a:rPr>
              <a:t>-</a:t>
            </a:r>
            <a:r>
              <a:rPr sz="6300" spc="-442" baseline="1322" dirty="0">
                <a:solidFill>
                  <a:srgbClr val="58596B"/>
                </a:solidFill>
                <a:latin typeface="Klaudia"/>
                <a:cs typeface="Klaudia"/>
              </a:rPr>
              <a:t>s</a:t>
            </a:r>
            <a:r>
              <a:rPr sz="6300" spc="-345" baseline="1322" dirty="0">
                <a:solidFill>
                  <a:srgbClr val="58596B"/>
                </a:solidFill>
                <a:latin typeface="Klaudia"/>
                <a:cs typeface="Klaudia"/>
              </a:rPr>
              <a:t>u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pp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37" baseline="1322" dirty="0">
                <a:solidFill>
                  <a:srgbClr val="58596B"/>
                </a:solidFill>
                <a:latin typeface="Klaudia"/>
                <a:cs typeface="Klaudia"/>
              </a:rPr>
              <a:t>t</a:t>
            </a:r>
            <a:r>
              <a:rPr sz="6300" spc="-44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22" baseline="1322" dirty="0">
                <a:solidFill>
                  <a:srgbClr val="58596B"/>
                </a:solidFill>
                <a:latin typeface="Klaudia"/>
                <a:cs typeface="Klaudia"/>
              </a:rPr>
              <a:t>d  </a:t>
            </a:r>
            <a:r>
              <a:rPr sz="4200" spc="-105" dirty="0">
                <a:solidFill>
                  <a:srgbClr val="58596B"/>
                </a:solidFill>
                <a:latin typeface="Klaudia"/>
                <a:cs typeface="Klaudia"/>
              </a:rPr>
              <a:t>distributions.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103" y="254000"/>
            <a:ext cx="67233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33477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58596B"/>
                </a:solidFill>
              </a:rPr>
              <a:t>Hadoop  </a:t>
            </a:r>
            <a:r>
              <a:rPr sz="8400" spc="-355" dirty="0">
                <a:solidFill>
                  <a:srgbClr val="58596B"/>
                </a:solidFill>
              </a:rPr>
              <a:t>D</a:t>
            </a:r>
            <a:r>
              <a:rPr sz="8400" spc="-130" dirty="0">
                <a:solidFill>
                  <a:srgbClr val="58596B"/>
                </a:solidFill>
              </a:rPr>
              <a:t>i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r>
              <a:rPr sz="8400" spc="-315" dirty="0">
                <a:solidFill>
                  <a:srgbClr val="58596B"/>
                </a:solidFill>
              </a:rPr>
              <a:t>t</a:t>
            </a:r>
            <a:r>
              <a:rPr sz="8400" spc="-430" dirty="0">
                <a:solidFill>
                  <a:srgbClr val="58596B"/>
                </a:solidFill>
              </a:rPr>
              <a:t>r</a:t>
            </a:r>
            <a:r>
              <a:rPr sz="8400" spc="-35" dirty="0">
                <a:solidFill>
                  <a:srgbClr val="58596B"/>
                </a:solidFill>
              </a:rPr>
              <a:t>ib</a:t>
            </a:r>
            <a:r>
              <a:rPr sz="8400" spc="-459" dirty="0">
                <a:solidFill>
                  <a:srgbClr val="58596B"/>
                </a:solidFill>
              </a:rPr>
              <a:t>u</a:t>
            </a:r>
            <a:r>
              <a:rPr sz="8400" spc="20" dirty="0">
                <a:solidFill>
                  <a:srgbClr val="58596B"/>
                </a:solidFill>
              </a:rPr>
              <a:t>ti</a:t>
            </a:r>
            <a:r>
              <a:rPr sz="8400" spc="-355" dirty="0">
                <a:solidFill>
                  <a:srgbClr val="58596B"/>
                </a:solidFill>
              </a:rPr>
              <a:t>o</a:t>
            </a:r>
            <a:r>
              <a:rPr sz="8400" spc="-459" dirty="0">
                <a:solidFill>
                  <a:srgbClr val="58596B"/>
                </a:solidFill>
              </a:rPr>
              <a:t>n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53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77" y="2932277"/>
            <a:ext cx="4052570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635" algn="ctr">
              <a:lnSpc>
                <a:spcPts val="9900"/>
              </a:lnSpc>
              <a:spcBef>
                <a:spcPts val="580"/>
              </a:spcBef>
            </a:pPr>
            <a:r>
              <a:rPr sz="8400" spc="-165" dirty="0">
                <a:solidFill>
                  <a:srgbClr val="914538"/>
                </a:solidFill>
              </a:rPr>
              <a:t>Hive</a:t>
            </a:r>
            <a:r>
              <a:rPr sz="8400" spc="-165" dirty="0">
                <a:solidFill>
                  <a:srgbClr val="6F592F"/>
                </a:solidFill>
              </a:rPr>
              <a:t>:  </a:t>
            </a:r>
            <a:r>
              <a:rPr sz="8400" spc="-755" dirty="0">
                <a:solidFill>
                  <a:srgbClr val="914538"/>
                </a:solidFill>
              </a:rPr>
              <a:t>SQL </a:t>
            </a:r>
            <a:r>
              <a:rPr sz="8400" spc="-785" dirty="0">
                <a:solidFill>
                  <a:srgbClr val="6F592F"/>
                </a:solidFill>
              </a:rPr>
              <a:t>for  </a:t>
            </a:r>
            <a:r>
              <a:rPr sz="8400" spc="-345" dirty="0">
                <a:solidFill>
                  <a:srgbClr val="6F592F"/>
                </a:solidFill>
              </a:rPr>
              <a:t>Ha</a:t>
            </a:r>
            <a:r>
              <a:rPr sz="8400" spc="-305" dirty="0">
                <a:solidFill>
                  <a:srgbClr val="6F592F"/>
                </a:solidFill>
              </a:rPr>
              <a:t>d</a:t>
            </a:r>
            <a:r>
              <a:rPr sz="8400" spc="-254" dirty="0">
                <a:solidFill>
                  <a:srgbClr val="6F592F"/>
                </a:solidFill>
              </a:rPr>
              <a:t>oop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57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40"/>
              </a:lnSpc>
              <a:spcBef>
                <a:spcPts val="100"/>
              </a:spcBef>
              <a:tabLst>
                <a:tab pos="172275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endParaRPr sz="6400">
              <a:latin typeface="Arial"/>
              <a:cs typeface="Arial"/>
            </a:endParaRPr>
          </a:p>
          <a:p>
            <a:pPr marL="490855" marR="487045" indent="914400">
              <a:lnSpc>
                <a:spcPts val="7400"/>
              </a:lnSpc>
              <a:spcBef>
                <a:spcPts val="340"/>
              </a:spcBef>
              <a:tabLst>
                <a:tab pos="4444365" algn="l"/>
              </a:tabLst>
            </a:pP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465" dirty="0">
                <a:solidFill>
                  <a:srgbClr val="914538"/>
                </a:solidFill>
                <a:latin typeface="Arial"/>
                <a:cs typeface="Arial"/>
              </a:rPr>
              <a:t>Hive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155" dirty="0">
                <a:solidFill>
                  <a:srgbClr val="666666"/>
                </a:solidFill>
                <a:latin typeface="Arial"/>
                <a:cs typeface="Arial"/>
              </a:rPr>
              <a:t>th</a:t>
            </a:r>
            <a:r>
              <a:rPr sz="6400" spc="-20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1065" dirty="0">
                <a:solidFill>
                  <a:srgbClr val="914538"/>
                </a:solidFill>
                <a:latin typeface="Arial"/>
                <a:cs typeface="Arial"/>
              </a:rPr>
              <a:t>SQ</a:t>
            </a:r>
            <a:r>
              <a:rPr sz="6400" i="1" spc="-894" dirty="0">
                <a:solidFill>
                  <a:srgbClr val="914538"/>
                </a:solidFill>
                <a:latin typeface="Arial"/>
                <a:cs typeface="Arial"/>
              </a:rPr>
              <a:t>L</a:t>
            </a:r>
            <a:r>
              <a:rPr sz="6400" i="1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2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40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44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35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-30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55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22" y="7150100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9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8" name="object 8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77400" y="2349500"/>
            <a:ext cx="3289300" cy="1625600"/>
            <a:chOff x="9677400" y="23495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2362199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23622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35889" y="2413000"/>
            <a:ext cx="277241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hold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raw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110" dirty="0">
                <a:solidFill>
                  <a:srgbClr val="58596B"/>
                </a:solidFill>
                <a:latin typeface="Arial"/>
                <a:cs typeface="Arial"/>
              </a:rPr>
              <a:t>we’re 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counting. </a:t>
            </a:r>
            <a:r>
              <a:rPr sz="2400" spc="-250" dirty="0">
                <a:solidFill>
                  <a:srgbClr val="58596B"/>
                </a:solidFill>
                <a:latin typeface="Arial"/>
                <a:cs typeface="Arial"/>
              </a:rPr>
              <a:t>Each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 </a:t>
            </a:r>
            <a:r>
              <a:rPr sz="2400" spc="-145" dirty="0">
                <a:solidFill>
                  <a:srgbClr val="58596B"/>
                </a:solidFill>
                <a:latin typeface="Arial"/>
                <a:cs typeface="Arial"/>
              </a:rPr>
              <a:t>is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“column”.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152400" y="2374900"/>
              <a:ext cx="8928100" cy="838200"/>
            </a:xfrm>
            <a:custGeom>
              <a:avLst/>
              <a:gdLst/>
              <a:ahLst/>
              <a:cxnLst/>
              <a:rect l="l" t="t" r="r" b="b"/>
              <a:pathLst>
                <a:path w="8928100" h="838200">
                  <a:moveTo>
                    <a:pt x="0" y="647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647700"/>
                  </a:lnTo>
                  <a:lnTo>
                    <a:pt x="8923068" y="691378"/>
                  </a:lnTo>
                  <a:lnTo>
                    <a:pt x="8908736" y="731475"/>
                  </a:lnTo>
                  <a:lnTo>
                    <a:pt x="8886248" y="766846"/>
                  </a:lnTo>
                  <a:lnTo>
                    <a:pt x="8856746" y="796348"/>
                  </a:lnTo>
                  <a:lnTo>
                    <a:pt x="8821375" y="818836"/>
                  </a:lnTo>
                  <a:lnTo>
                    <a:pt x="8781278" y="833168"/>
                  </a:lnTo>
                  <a:lnTo>
                    <a:pt x="8737600" y="838200"/>
                  </a:lnTo>
                  <a:lnTo>
                    <a:pt x="190500" y="838200"/>
                  </a:lnTo>
                  <a:lnTo>
                    <a:pt x="146819" y="833168"/>
                  </a:lnTo>
                  <a:lnTo>
                    <a:pt x="106722" y="818836"/>
                  </a:lnTo>
                  <a:lnTo>
                    <a:pt x="71351" y="796348"/>
                  </a:lnTo>
                  <a:lnTo>
                    <a:pt x="41850" y="766846"/>
                  </a:lnTo>
                  <a:lnTo>
                    <a:pt x="19362" y="731475"/>
                  </a:lnTo>
                  <a:lnTo>
                    <a:pt x="5031" y="691378"/>
                  </a:lnTo>
                  <a:lnTo>
                    <a:pt x="0" y="647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11548745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CREATE TABLE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  <a:spcBef>
                <a:spcPts val="209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7400" y="3416300"/>
            <a:ext cx="3289300" cy="1625600"/>
            <a:chOff x="9677400" y="34163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34290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34290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40900" y="3670300"/>
            <a:ext cx="315214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160" algn="ctr">
              <a:lnSpc>
                <a:spcPts val="2800"/>
              </a:lnSpc>
              <a:spcBef>
                <a:spcPts val="260"/>
              </a:spcBef>
            </a:pP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Load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“docs” directory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152400" y="3441700"/>
              <a:ext cx="7429500" cy="1244600"/>
            </a:xfrm>
            <a:custGeom>
              <a:avLst/>
              <a:gdLst/>
              <a:ahLst/>
              <a:cxnLst/>
              <a:rect l="l" t="t" r="r" b="b"/>
              <a:pathLst>
                <a:path w="7429500" h="1244600">
                  <a:moveTo>
                    <a:pt x="0" y="1054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7239000" y="0"/>
                  </a:lnTo>
                  <a:lnTo>
                    <a:pt x="7282678" y="5031"/>
                  </a:lnTo>
                  <a:lnTo>
                    <a:pt x="7322775" y="19363"/>
                  </a:lnTo>
                  <a:lnTo>
                    <a:pt x="7358146" y="41851"/>
                  </a:lnTo>
                  <a:lnTo>
                    <a:pt x="7387648" y="71353"/>
                  </a:lnTo>
                  <a:lnTo>
                    <a:pt x="7410136" y="106724"/>
                  </a:lnTo>
                  <a:lnTo>
                    <a:pt x="7424468" y="146821"/>
                  </a:lnTo>
                  <a:lnTo>
                    <a:pt x="7429500" y="190500"/>
                  </a:lnTo>
                  <a:lnTo>
                    <a:pt x="7429500" y="1054100"/>
                  </a:lnTo>
                  <a:lnTo>
                    <a:pt x="7424468" y="1097778"/>
                  </a:lnTo>
                  <a:lnTo>
                    <a:pt x="7410136" y="1137875"/>
                  </a:lnTo>
                  <a:lnTo>
                    <a:pt x="7387648" y="1173246"/>
                  </a:lnTo>
                  <a:lnTo>
                    <a:pt x="7358146" y="1202748"/>
                  </a:lnTo>
                  <a:lnTo>
                    <a:pt x="7322775" y="1225236"/>
                  </a:lnTo>
                  <a:lnTo>
                    <a:pt x="7282678" y="1239568"/>
                  </a:lnTo>
                  <a:lnTo>
                    <a:pt x="7239000" y="1244600"/>
                  </a:lnTo>
                  <a:lnTo>
                    <a:pt x="190500" y="1244600"/>
                  </a:lnTo>
                  <a:lnTo>
                    <a:pt x="146819" y="1239568"/>
                  </a:lnTo>
                  <a:lnTo>
                    <a:pt x="106722" y="1225236"/>
                  </a:lnTo>
                  <a:lnTo>
                    <a:pt x="71351" y="1202748"/>
                  </a:lnTo>
                  <a:lnTo>
                    <a:pt x="41850" y="1173246"/>
                  </a:lnTo>
                  <a:lnTo>
                    <a:pt x="19362" y="1137875"/>
                  </a:lnTo>
                  <a:lnTo>
                    <a:pt x="5031" y="1097778"/>
                  </a:lnTo>
                  <a:lnTo>
                    <a:pt x="0" y="10541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22" y="5588000"/>
            <a:ext cx="11548745" cy="213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" y="3302000"/>
            <a:ext cx="12839700" cy="4559300"/>
            <a:chOff x="127000" y="3302000"/>
            <a:chExt cx="12839700" cy="4559300"/>
          </a:xfrm>
        </p:grpSpPr>
        <p:sp>
          <p:nvSpPr>
            <p:cNvPr id="7" name="object 7"/>
            <p:cNvSpPr/>
            <p:nvPr/>
          </p:nvSpPr>
          <p:spPr>
            <a:xfrm>
              <a:off x="152400" y="4991100"/>
              <a:ext cx="11861800" cy="2844800"/>
            </a:xfrm>
            <a:custGeom>
              <a:avLst/>
              <a:gdLst/>
              <a:ahLst/>
              <a:cxnLst/>
              <a:rect l="l" t="t" r="r" b="b"/>
              <a:pathLst>
                <a:path w="11861800" h="2844800">
                  <a:moveTo>
                    <a:pt x="0" y="26543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671300" y="0"/>
                  </a:lnTo>
                  <a:lnTo>
                    <a:pt x="11714978" y="5031"/>
                  </a:lnTo>
                  <a:lnTo>
                    <a:pt x="11755075" y="19363"/>
                  </a:lnTo>
                  <a:lnTo>
                    <a:pt x="11790446" y="41851"/>
                  </a:lnTo>
                  <a:lnTo>
                    <a:pt x="11819948" y="71353"/>
                  </a:lnTo>
                  <a:lnTo>
                    <a:pt x="11842436" y="106724"/>
                  </a:lnTo>
                  <a:lnTo>
                    <a:pt x="11856768" y="146821"/>
                  </a:lnTo>
                  <a:lnTo>
                    <a:pt x="11861800" y="190500"/>
                  </a:lnTo>
                  <a:lnTo>
                    <a:pt x="11861800" y="2654300"/>
                  </a:lnTo>
                  <a:lnTo>
                    <a:pt x="11856768" y="2697978"/>
                  </a:lnTo>
                  <a:lnTo>
                    <a:pt x="11842436" y="2738075"/>
                  </a:lnTo>
                  <a:lnTo>
                    <a:pt x="11819948" y="2773446"/>
                  </a:lnTo>
                  <a:lnTo>
                    <a:pt x="11790446" y="2802948"/>
                  </a:lnTo>
                  <a:lnTo>
                    <a:pt x="11755075" y="2825436"/>
                  </a:lnTo>
                  <a:lnTo>
                    <a:pt x="11714978" y="2839768"/>
                  </a:lnTo>
                  <a:lnTo>
                    <a:pt x="11671300" y="2844800"/>
                  </a:lnTo>
                  <a:lnTo>
                    <a:pt x="190500" y="2844800"/>
                  </a:lnTo>
                  <a:lnTo>
                    <a:pt x="146819" y="2839768"/>
                  </a:lnTo>
                  <a:lnTo>
                    <a:pt x="106722" y="2825436"/>
                  </a:lnTo>
                  <a:lnTo>
                    <a:pt x="71351" y="2802948"/>
                  </a:lnTo>
                  <a:lnTo>
                    <a:pt x="41850" y="2773446"/>
                  </a:lnTo>
                  <a:lnTo>
                    <a:pt x="19362" y="2738075"/>
                  </a:lnTo>
                  <a:lnTo>
                    <a:pt x="5031" y="2697978"/>
                  </a:lnTo>
                  <a:lnTo>
                    <a:pt x="0" y="26543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700"/>
              <a:ext cx="3263900" cy="2311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2311400"/>
            </a:xfrm>
            <a:custGeom>
              <a:avLst/>
              <a:gdLst/>
              <a:ahLst/>
              <a:cxnLst/>
              <a:rect l="l" t="t" r="r" b="b"/>
              <a:pathLst>
                <a:path w="3263900" h="2311400">
                  <a:moveTo>
                    <a:pt x="0" y="21209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2120900"/>
                  </a:lnTo>
                  <a:lnTo>
                    <a:pt x="3258865" y="2164578"/>
                  </a:lnTo>
                  <a:lnTo>
                    <a:pt x="3244527" y="2204675"/>
                  </a:lnTo>
                  <a:lnTo>
                    <a:pt x="3222032" y="2240046"/>
                  </a:lnTo>
                  <a:lnTo>
                    <a:pt x="3192525" y="2269548"/>
                  </a:lnTo>
                  <a:lnTo>
                    <a:pt x="3157153" y="2292036"/>
                  </a:lnTo>
                  <a:lnTo>
                    <a:pt x="3117062" y="2306368"/>
                  </a:lnTo>
                  <a:lnTo>
                    <a:pt x="3073400" y="2311400"/>
                  </a:lnTo>
                  <a:lnTo>
                    <a:pt x="190500" y="2311400"/>
                  </a:lnTo>
                  <a:lnTo>
                    <a:pt x="146821" y="2306368"/>
                  </a:lnTo>
                  <a:lnTo>
                    <a:pt x="106724" y="2292036"/>
                  </a:lnTo>
                  <a:lnTo>
                    <a:pt x="71353" y="2269548"/>
                  </a:lnTo>
                  <a:lnTo>
                    <a:pt x="41851" y="2240046"/>
                  </a:lnTo>
                  <a:lnTo>
                    <a:pt x="19363" y="2204675"/>
                  </a:lnTo>
                  <a:lnTo>
                    <a:pt x="5031" y="2164578"/>
                  </a:lnTo>
                  <a:lnTo>
                    <a:pt x="0" y="21209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2650" y="3365500"/>
            <a:ext cx="3096895" cy="2169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final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58596B"/>
                </a:solidFill>
                <a:latin typeface="Arial"/>
                <a:cs typeface="Arial"/>
              </a:rPr>
              <a:t>fill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results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from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nested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query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of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docs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-50" dirty="0">
                <a:solidFill>
                  <a:srgbClr val="58596B"/>
                </a:solidFill>
                <a:latin typeface="Arial"/>
                <a:cs typeface="Arial"/>
              </a:rPr>
              <a:t>that 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performs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WordCount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fly.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391" y="850900"/>
            <a:ext cx="7294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70" dirty="0"/>
              <a:t> </a:t>
            </a:r>
            <a:r>
              <a:rPr sz="8400" spc="-1100" dirty="0"/>
              <a:t>HDFS?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44638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Distributed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5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65" dirty="0">
                <a:solidFill>
                  <a:srgbClr val="58596B"/>
                </a:solidFill>
                <a:latin typeface="Klaudia"/>
                <a:cs typeface="Klaudia"/>
              </a:rPr>
              <a:t>System.</a:t>
            </a:r>
            <a:endParaRPr sz="3600" dirty="0">
              <a:latin typeface="Klaudia"/>
              <a:cs typeface="Klaudia"/>
            </a:endParaRPr>
          </a:p>
          <a:p>
            <a:pPr marL="506730" marR="5080" indent="-494665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Stores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375" dirty="0">
                <a:solidFill>
                  <a:srgbClr val="58596B"/>
                </a:solidFill>
                <a:latin typeface="Klaudia"/>
                <a:cs typeface="Klaudia"/>
              </a:rPr>
              <a:t>many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600" spc="-6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6730" marR="1424305" indent="-494665">
              <a:lnSpc>
                <a:spcPts val="4300"/>
              </a:lnSpc>
              <a:spcBef>
                <a:spcPts val="300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Replicates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</a:t>
            </a:r>
            <a:r>
              <a:rPr sz="3600" spc="-6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durability.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320" dirty="0">
                <a:solidFill>
                  <a:srgbClr val="914538"/>
                </a:solidFill>
                <a:latin typeface="Klaudia"/>
                <a:cs typeface="Klaudia"/>
              </a:rPr>
              <a:t>Master/Slave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architecture.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140023" y="3251200"/>
            <a:ext cx="1072451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540"/>
              </a:lnSpc>
              <a:spcBef>
                <a:spcPts val="100"/>
              </a:spcBef>
              <a:tabLst>
                <a:tab pos="3870325" algn="l"/>
                <a:tab pos="5815965" algn="l"/>
              </a:tabLst>
            </a:pPr>
            <a:r>
              <a:rPr sz="6400" spc="-570" dirty="0">
                <a:solidFill>
                  <a:srgbClr val="666666"/>
                </a:solidFill>
                <a:latin typeface="Arial"/>
                <a:cs typeface="Arial"/>
              </a:rPr>
              <a:t>Because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so	</a:t>
            </a:r>
            <a:r>
              <a:rPr sz="6400" spc="-530" dirty="0">
                <a:solidFill>
                  <a:srgbClr val="666666"/>
                </a:solidFill>
                <a:latin typeface="Arial"/>
                <a:cs typeface="Arial"/>
              </a:rPr>
              <a:t>many	</a:t>
            </a:r>
            <a:r>
              <a:rPr sz="6400" spc="-254" dirty="0">
                <a:solidFill>
                  <a:srgbClr val="666666"/>
                </a:solidFill>
                <a:latin typeface="Arial"/>
                <a:cs typeface="Arial"/>
              </a:rPr>
              <a:t>Hadoop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640" dirty="0">
                <a:solidFill>
                  <a:srgbClr val="914538"/>
                </a:solidFill>
                <a:latin typeface="Arial"/>
                <a:cs typeface="Arial"/>
              </a:rPr>
              <a:t>users</a:t>
            </a:r>
            <a:endParaRPr sz="6400">
              <a:latin typeface="Arial"/>
              <a:cs typeface="Arial"/>
            </a:endParaRPr>
          </a:p>
          <a:p>
            <a:pPr marL="81280" algn="ctr">
              <a:lnSpc>
                <a:spcPts val="7400"/>
              </a:lnSpc>
              <a:tabLst>
                <a:tab pos="2127250" algn="l"/>
              </a:tabLst>
            </a:pPr>
            <a:r>
              <a:rPr sz="6400" spc="-335" dirty="0">
                <a:solidFill>
                  <a:srgbClr val="666666"/>
                </a:solidFill>
                <a:latin typeface="Arial"/>
                <a:cs typeface="Arial"/>
              </a:rPr>
              <a:t>come	</a:t>
            </a:r>
            <a:r>
              <a:rPr sz="6400" spc="-90" dirty="0">
                <a:solidFill>
                  <a:srgbClr val="666666"/>
                </a:solidFill>
                <a:latin typeface="Arial"/>
                <a:cs typeface="Arial"/>
              </a:rPr>
              <a:t>from </a:t>
            </a:r>
            <a:r>
              <a:rPr sz="6400" i="1" spc="-1010" dirty="0">
                <a:solidFill>
                  <a:srgbClr val="914538"/>
                </a:solidFill>
                <a:latin typeface="Arial"/>
                <a:cs typeface="Arial"/>
              </a:rPr>
              <a:t>SQL</a:t>
            </a:r>
            <a:r>
              <a:rPr sz="6400" i="1" spc="-7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backgrounds,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400"/>
              </a:lnSpc>
              <a:tabLst>
                <a:tab pos="1607185" algn="l"/>
                <a:tab pos="2323465" algn="l"/>
              </a:tabLst>
            </a:pPr>
            <a:r>
              <a:rPr sz="6400" i="1" spc="-484" dirty="0">
                <a:solidFill>
                  <a:srgbClr val="914538"/>
                </a:solidFill>
                <a:latin typeface="Arial"/>
                <a:cs typeface="Arial"/>
              </a:rPr>
              <a:t>Hive	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is	</a:t>
            </a:r>
            <a:r>
              <a:rPr sz="6400" spc="-295" dirty="0">
                <a:solidFill>
                  <a:srgbClr val="666666"/>
                </a:solidFill>
                <a:latin typeface="Arial"/>
                <a:cs typeface="Arial"/>
              </a:rPr>
              <a:t>one </a:t>
            </a:r>
            <a:r>
              <a:rPr sz="6400" spc="-105" dirty="0">
                <a:solidFill>
                  <a:srgbClr val="666666"/>
                </a:solidFill>
                <a:latin typeface="Arial"/>
                <a:cs typeface="Arial"/>
              </a:rPr>
              <a:t>of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3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204" dirty="0">
                <a:solidFill>
                  <a:srgbClr val="666666"/>
                </a:solidFill>
                <a:latin typeface="Arial"/>
                <a:cs typeface="Arial"/>
              </a:rPr>
              <a:t>most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540"/>
              </a:lnSpc>
              <a:tabLst>
                <a:tab pos="4693920" algn="l"/>
              </a:tabLst>
            </a:pPr>
            <a:r>
              <a:rPr sz="6400" i="1" spc="-550" dirty="0">
                <a:solidFill>
                  <a:srgbClr val="914538"/>
                </a:solidFill>
                <a:latin typeface="Arial"/>
                <a:cs typeface="Arial"/>
              </a:rPr>
              <a:t>essential</a:t>
            </a:r>
            <a:r>
              <a:rPr sz="6400" i="1" spc="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95" dirty="0">
                <a:solidFill>
                  <a:srgbClr val="666666"/>
                </a:solidFill>
                <a:latin typeface="Arial"/>
                <a:cs typeface="Arial"/>
              </a:rPr>
              <a:t>tools	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15" dirty="0">
                <a:solidFill>
                  <a:srgbClr val="666666"/>
                </a:solidFill>
                <a:latin typeface="Arial"/>
                <a:cs typeface="Arial"/>
              </a:rPr>
              <a:t>ecosystem!!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559" y="4189577"/>
            <a:ext cx="5673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40" dirty="0">
                <a:solidFill>
                  <a:srgbClr val="6F592F"/>
                </a:solidFill>
              </a:rPr>
              <a:t>Questions?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74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473" y="787400"/>
            <a:ext cx="6043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250" dirty="0"/>
              <a:t>Traits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915606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75" dirty="0">
                <a:solidFill>
                  <a:srgbClr val="914538"/>
                </a:solidFill>
                <a:latin typeface="Klaudia"/>
                <a:cs typeface="Klaudia"/>
              </a:rPr>
              <a:t>Not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fully </a:t>
            </a:r>
            <a:r>
              <a:rPr sz="3600" spc="-365" dirty="0">
                <a:solidFill>
                  <a:srgbClr val="914538"/>
                </a:solidFill>
                <a:latin typeface="Klaudia"/>
                <a:cs typeface="Klaudia"/>
              </a:rPr>
              <a:t>POSIX</a:t>
            </a:r>
            <a:r>
              <a:rPr sz="3600" spc="-484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compliant.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130" dirty="0">
                <a:solidFill>
                  <a:srgbClr val="914538"/>
                </a:solidFill>
                <a:latin typeface="Klaudia"/>
                <a:cs typeface="Klaudia"/>
              </a:rPr>
              <a:t>No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4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updates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35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once, </a:t>
            </a: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read </a:t>
            </a:r>
            <a:r>
              <a:rPr sz="3600" spc="-375" dirty="0">
                <a:solidFill>
                  <a:srgbClr val="914538"/>
                </a:solidFill>
                <a:latin typeface="Klaudia"/>
                <a:cs typeface="Klaudia"/>
              </a:rPr>
              <a:t>many</a:t>
            </a:r>
            <a:r>
              <a:rPr sz="3600" spc="-42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times.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Large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blocks, </a:t>
            </a:r>
            <a:r>
              <a:rPr sz="3600" spc="-114" dirty="0">
                <a:solidFill>
                  <a:srgbClr val="914538"/>
                </a:solidFill>
                <a:latin typeface="Klaudia"/>
                <a:cs typeface="Klaudia"/>
              </a:rPr>
              <a:t>sequential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6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patterns.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Designed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145" dirty="0">
                <a:solidFill>
                  <a:srgbClr val="914538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processing.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21318</TotalTime>
  <Words>4559</Words>
  <Application>Microsoft Office PowerPoint</Application>
  <PresentationFormat>Custom</PresentationFormat>
  <Paragraphs>2029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Andale Mono</vt:lpstr>
      <vt:lpstr>Arial</vt:lpstr>
      <vt:lpstr>Century Gothic</vt:lpstr>
      <vt:lpstr>Klaudia</vt:lpstr>
      <vt:lpstr>Times New Roman</vt:lpstr>
      <vt:lpstr>Wingdings 3</vt:lpstr>
      <vt:lpstr>Wisp</vt:lpstr>
      <vt:lpstr>PowerPoint Presentation</vt:lpstr>
      <vt:lpstr>Agenda</vt:lpstr>
      <vt:lpstr>Hadoop  Ecosystem</vt:lpstr>
      <vt:lpstr>Common Tool?</vt:lpstr>
      <vt:lpstr>What Is Hadoop?</vt:lpstr>
      <vt:lpstr>Why Hadoop?</vt:lpstr>
      <vt:lpstr>HDFS</vt:lpstr>
      <vt:lpstr>What Is HDFS?</vt:lpstr>
      <vt:lpstr>HDFS Traits</vt:lpstr>
      <vt:lpstr>HDFS Master</vt:lpstr>
      <vt:lpstr>HDFS Slaves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HDFS Shell</vt:lpstr>
      <vt:lpstr>PowerPoint Presentation</vt:lpstr>
      <vt:lpstr>MapReduce Basics</vt:lpstr>
      <vt:lpstr>MapReduce  Daemons</vt:lpstr>
      <vt:lpstr>PowerPoint Presentation</vt:lpstr>
      <vt:lpstr>PowerPoint Presentation</vt:lpstr>
      <vt:lpstr>Input</vt:lpstr>
      <vt:lpstr>Input</vt:lpstr>
      <vt:lpstr>Sort,  Shuffle</vt:lpstr>
      <vt:lpstr>Input</vt:lpstr>
      <vt:lpstr>Input</vt:lpstr>
      <vt:lpstr>Sort,  Shuffle</vt:lpstr>
      <vt:lpstr>Sort,  Shuffle</vt:lpstr>
      <vt:lpstr>Sort,  Shuffle</vt:lpstr>
      <vt:lpstr>Sort,  Shuffle</vt:lpstr>
      <vt:lpstr>Sort,  Shuffle</vt:lpstr>
      <vt:lpstr>Sort,  Shuffle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MapReduce in Java</vt:lpstr>
      <vt:lpstr>Map Code</vt:lpstr>
      <vt:lpstr>Map Code</vt:lpstr>
      <vt:lpstr>Map Code</vt:lpstr>
      <vt:lpstr>Map Code</vt:lpstr>
      <vt:lpstr>Map Code</vt:lpstr>
      <vt:lpstr>Map Code</vt:lpstr>
      <vt:lpstr>Map Code</vt:lpstr>
      <vt:lpstr>Reduce Code</vt:lpstr>
      <vt:lpstr>Reduce Code</vt:lpstr>
      <vt:lpstr>Reduce Code</vt:lpstr>
      <vt:lpstr>Reduce Code</vt:lpstr>
      <vt:lpstr>Reduce Code</vt:lpstr>
      <vt:lpstr>Reduce Code</vt:lpstr>
      <vt:lpstr>Hadoop Benefits</vt:lpstr>
      <vt:lpstr>Hadoop Tools</vt:lpstr>
      <vt:lpstr>Hadoop  Distributions</vt:lpstr>
      <vt:lpstr>Hive:  SQL for  Hadoop</vt:lpstr>
      <vt:lpstr>Hive</vt:lpstr>
      <vt:lpstr>PowerPoint Presentation</vt:lpstr>
      <vt:lpstr>CREATE TABLE docs (line STRING);</vt:lpstr>
      <vt:lpstr>PowerPoint Presentation</vt:lpstr>
      <vt:lpstr>CREATE TABLE docs (line STRING);</vt:lpstr>
      <vt:lpstr>CREATE TABLE docs (line STRING);</vt:lpstr>
      <vt:lpstr>CREATE TABLE docs (line STRING);</vt:lpstr>
      <vt:lpstr>Hive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</cp:lastModifiedBy>
  <cp:revision>17</cp:revision>
  <dcterms:created xsi:type="dcterms:W3CDTF">2020-08-05T02:07:34Z</dcterms:created>
  <dcterms:modified xsi:type="dcterms:W3CDTF">2020-09-27T01:45:20Z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2020-08-05T00:00:00Z</vt:filetime>
  </property>
</Properties>
</file>