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161373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44475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874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211094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68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290087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3968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338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90808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81259-07E5-4ED5-8FE5-7B64CCE77E6D}"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21960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81259-07E5-4ED5-8FE5-7B64CCE77E6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72407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81259-07E5-4ED5-8FE5-7B64CCE77E6D}"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66818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981259-07E5-4ED5-8FE5-7B64CCE77E6D}"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209246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81259-07E5-4ED5-8FE5-7B64CCE77E6D}"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361893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981259-07E5-4ED5-8FE5-7B64CCE77E6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66687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81259-07E5-4ED5-8FE5-7B64CCE77E6D}"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F73AF-9816-4D39-B510-2E73CAAB3221}" type="slidenum">
              <a:rPr lang="en-US" smtClean="0"/>
              <a:t>‹#›</a:t>
            </a:fld>
            <a:endParaRPr lang="en-US"/>
          </a:p>
        </p:txBody>
      </p:sp>
    </p:spTree>
    <p:extLst>
      <p:ext uri="{BB962C8B-B14F-4D97-AF65-F5344CB8AC3E}">
        <p14:creationId xmlns:p14="http://schemas.microsoft.com/office/powerpoint/2010/main" val="11320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981259-07E5-4ED5-8FE5-7B64CCE77E6D}" type="datetimeFigureOut">
              <a:rPr lang="en-US" smtClean="0"/>
              <a:t>9/26/2020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9F73AF-9816-4D39-B510-2E73CAAB3221}" type="slidenum">
              <a:rPr lang="en-US" smtClean="0"/>
              <a:t>‹#›</a:t>
            </a:fld>
            <a:endParaRPr lang="en-US"/>
          </a:p>
        </p:txBody>
      </p:sp>
    </p:spTree>
    <p:extLst>
      <p:ext uri="{BB962C8B-B14F-4D97-AF65-F5344CB8AC3E}">
        <p14:creationId xmlns:p14="http://schemas.microsoft.com/office/powerpoint/2010/main" val="2248632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558B-E9D7-4A64-9165-F37A7E8B5835}"/>
              </a:ext>
            </a:extLst>
          </p:cNvPr>
          <p:cNvSpPr>
            <a:spLocks noGrp="1"/>
          </p:cNvSpPr>
          <p:nvPr>
            <p:ph type="ctrTitle"/>
          </p:nvPr>
        </p:nvSpPr>
        <p:spPr/>
        <p:txBody>
          <a:bodyPr/>
          <a:lstStyle/>
          <a:p>
            <a:r>
              <a:rPr lang="en-US" dirty="0"/>
              <a:t>Data Lake(DWH) -  Hive Ingestion</a:t>
            </a:r>
          </a:p>
        </p:txBody>
      </p:sp>
      <p:sp>
        <p:nvSpPr>
          <p:cNvPr id="3" name="Subtitle 2">
            <a:extLst>
              <a:ext uri="{FF2B5EF4-FFF2-40B4-BE49-F238E27FC236}">
                <a16:creationId xmlns:a16="http://schemas.microsoft.com/office/drawing/2014/main" id="{D76522D9-23A1-44C1-A74C-2B0D2C897153}"/>
              </a:ext>
            </a:extLst>
          </p:cNvPr>
          <p:cNvSpPr>
            <a:spLocks noGrp="1"/>
          </p:cNvSpPr>
          <p:nvPr>
            <p:ph type="subTitle" idx="1"/>
          </p:nvPr>
        </p:nvSpPr>
        <p:spPr/>
        <p:txBody>
          <a:bodyPr/>
          <a:lstStyle/>
          <a:p>
            <a:r>
              <a:rPr lang="en-US" dirty="0"/>
              <a:t>Hariharan</a:t>
            </a:r>
          </a:p>
        </p:txBody>
      </p:sp>
    </p:spTree>
    <p:extLst>
      <p:ext uri="{BB962C8B-B14F-4D97-AF65-F5344CB8AC3E}">
        <p14:creationId xmlns:p14="http://schemas.microsoft.com/office/powerpoint/2010/main" val="81085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37BA-FE4F-4E9D-BC59-342E0D0942D9}"/>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A1398FF8-B7AF-47AF-8D7B-45FE217FFC19}"/>
              </a:ext>
            </a:extLst>
          </p:cNvPr>
          <p:cNvSpPr>
            <a:spLocks noGrp="1"/>
          </p:cNvSpPr>
          <p:nvPr>
            <p:ph idx="1"/>
          </p:nvPr>
        </p:nvSpPr>
        <p:spPr>
          <a:xfrm>
            <a:off x="20723" y="1363664"/>
            <a:ext cx="9493077" cy="1754186"/>
          </a:xfrm>
        </p:spPr>
        <p:txBody>
          <a:bodyPr>
            <a:normAutofit/>
          </a:bodyPr>
          <a:lstStyle/>
          <a:p>
            <a:r>
              <a:rPr lang="en-US" dirty="0"/>
              <a:t>Batch</a:t>
            </a:r>
          </a:p>
          <a:p>
            <a:pPr lvl="1"/>
            <a:r>
              <a:rPr lang="en-US" dirty="0"/>
              <a:t>Daily File of delta data. (ins/</a:t>
            </a:r>
            <a:r>
              <a:rPr lang="en-US" dirty="0" err="1"/>
              <a:t>upd</a:t>
            </a:r>
            <a:r>
              <a:rPr lang="en-US" dirty="0"/>
              <a:t>/del)</a:t>
            </a:r>
          </a:p>
          <a:p>
            <a:pPr lvl="1"/>
            <a:r>
              <a:rPr lang="en-US" dirty="0"/>
              <a:t>Daily Full File</a:t>
            </a:r>
          </a:p>
          <a:p>
            <a:pPr lvl="1"/>
            <a:r>
              <a:rPr lang="en-US" dirty="0"/>
              <a:t>Daily Update data</a:t>
            </a:r>
          </a:p>
        </p:txBody>
      </p:sp>
      <p:pic>
        <p:nvPicPr>
          <p:cNvPr id="5" name="Picture 2" descr="Big data lake implementation">
            <a:extLst>
              <a:ext uri="{FF2B5EF4-FFF2-40B4-BE49-F238E27FC236}">
                <a16:creationId xmlns:a16="http://schemas.microsoft.com/office/drawing/2014/main" id="{712C5BDF-7934-47B7-BCFD-FB932A131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76" y="298450"/>
            <a:ext cx="5321935" cy="3130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D31B738-6ABB-4BCD-97ED-DF9188EBC149}"/>
              </a:ext>
            </a:extLst>
          </p:cNvPr>
          <p:cNvSpPr/>
          <p:nvPr/>
        </p:nvSpPr>
        <p:spPr>
          <a:xfrm>
            <a:off x="514349" y="3740150"/>
            <a:ext cx="3400426"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/user/Hadoop/</a:t>
            </a:r>
            <a:r>
              <a:rPr lang="en-US" sz="1200" dirty="0" err="1"/>
              <a:t>landingzone</a:t>
            </a:r>
            <a:r>
              <a:rPr lang="en-US" sz="1200" dirty="0"/>
              <a:t>/Company-ins/&lt;Auto&gt;/&lt;Tesla&gt;/&lt;2020&gt;/&lt;09&gt;/22/</a:t>
            </a:r>
          </a:p>
          <a:p>
            <a:pPr algn="ctr"/>
            <a:r>
              <a:rPr lang="en-US" sz="1200" dirty="0"/>
              <a:t>/user/Hadoop/</a:t>
            </a:r>
            <a:r>
              <a:rPr lang="en-US" sz="1200" dirty="0" err="1"/>
              <a:t>landingzone</a:t>
            </a:r>
            <a:r>
              <a:rPr lang="en-US" sz="1200" dirty="0"/>
              <a:t>/Hospitals/&lt;&gt;/&lt;&gt;/&lt;&gt;/&lt;&gt;</a:t>
            </a:r>
          </a:p>
        </p:txBody>
      </p:sp>
      <p:sp>
        <p:nvSpPr>
          <p:cNvPr id="7" name="Rectangle 6">
            <a:extLst>
              <a:ext uri="{FF2B5EF4-FFF2-40B4-BE49-F238E27FC236}">
                <a16:creationId xmlns:a16="http://schemas.microsoft.com/office/drawing/2014/main" id="{33A5610E-85AE-4FE3-8A4B-204357C6A16E}"/>
              </a:ext>
            </a:extLst>
          </p:cNvPr>
          <p:cNvSpPr/>
          <p:nvPr/>
        </p:nvSpPr>
        <p:spPr>
          <a:xfrm>
            <a:off x="4057650" y="3740150"/>
            <a:ext cx="1419225"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Load the data into HIVE</a:t>
            </a:r>
          </a:p>
          <a:p>
            <a:pPr algn="ctr"/>
            <a:r>
              <a:rPr lang="en-US" sz="1200" dirty="0"/>
              <a:t>Just adding the partition</a:t>
            </a:r>
          </a:p>
        </p:txBody>
      </p:sp>
      <p:sp>
        <p:nvSpPr>
          <p:cNvPr id="9" name="Rectangle 8">
            <a:extLst>
              <a:ext uri="{FF2B5EF4-FFF2-40B4-BE49-F238E27FC236}">
                <a16:creationId xmlns:a16="http://schemas.microsoft.com/office/drawing/2014/main" id="{4F70028D-65EF-4B9A-B3A0-D0847E10C3C9}"/>
              </a:ext>
            </a:extLst>
          </p:cNvPr>
          <p:cNvSpPr/>
          <p:nvPr/>
        </p:nvSpPr>
        <p:spPr>
          <a:xfrm>
            <a:off x="5762625" y="3770314"/>
            <a:ext cx="1419225"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Spark Job</a:t>
            </a:r>
          </a:p>
          <a:p>
            <a:pPr algn="ctr"/>
            <a:r>
              <a:rPr lang="en-US" sz="1200" dirty="0"/>
              <a:t>To clean ,</a:t>
            </a:r>
            <a:r>
              <a:rPr lang="en-US" sz="1200" dirty="0" err="1"/>
              <a:t>filter,aggregate</a:t>
            </a:r>
            <a:endParaRPr lang="en-US" sz="1200" dirty="0"/>
          </a:p>
        </p:txBody>
      </p:sp>
      <p:sp>
        <p:nvSpPr>
          <p:cNvPr id="11" name="Rectangle 10">
            <a:extLst>
              <a:ext uri="{FF2B5EF4-FFF2-40B4-BE49-F238E27FC236}">
                <a16:creationId xmlns:a16="http://schemas.microsoft.com/office/drawing/2014/main" id="{794D4851-9E85-443E-98DC-C253246FB820}"/>
              </a:ext>
            </a:extLst>
          </p:cNvPr>
          <p:cNvSpPr/>
          <p:nvPr/>
        </p:nvSpPr>
        <p:spPr>
          <a:xfrm>
            <a:off x="7567614" y="3803650"/>
            <a:ext cx="1419225"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Store the Staging data in Hive</a:t>
            </a:r>
          </a:p>
          <a:p>
            <a:pPr algn="ctr"/>
            <a:r>
              <a:rPr lang="en-US" sz="1200" dirty="0"/>
              <a:t>/user/Hadoop/</a:t>
            </a:r>
            <a:r>
              <a:rPr lang="en-US" sz="1200" dirty="0" err="1"/>
              <a:t>Stagingzone</a:t>
            </a:r>
            <a:r>
              <a:rPr lang="en-US" sz="1200" dirty="0"/>
              <a:t>/</a:t>
            </a:r>
          </a:p>
        </p:txBody>
      </p:sp>
      <p:sp>
        <p:nvSpPr>
          <p:cNvPr id="12" name="Rectangle 11">
            <a:extLst>
              <a:ext uri="{FF2B5EF4-FFF2-40B4-BE49-F238E27FC236}">
                <a16:creationId xmlns:a16="http://schemas.microsoft.com/office/drawing/2014/main" id="{A88F5DA6-3C81-4A8C-9CED-F09B2C130A48}"/>
              </a:ext>
            </a:extLst>
          </p:cNvPr>
          <p:cNvSpPr/>
          <p:nvPr/>
        </p:nvSpPr>
        <p:spPr>
          <a:xfrm>
            <a:off x="1752599" y="4918075"/>
            <a:ext cx="16859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rows are insert 100</a:t>
            </a:r>
          </a:p>
        </p:txBody>
      </p:sp>
      <p:sp>
        <p:nvSpPr>
          <p:cNvPr id="14" name="Rectangle 13">
            <a:extLst>
              <a:ext uri="{FF2B5EF4-FFF2-40B4-BE49-F238E27FC236}">
                <a16:creationId xmlns:a16="http://schemas.microsoft.com/office/drawing/2014/main" id="{3FC3EED9-E08E-470D-9933-B0E4A75F9E8F}"/>
              </a:ext>
            </a:extLst>
          </p:cNvPr>
          <p:cNvSpPr/>
          <p:nvPr/>
        </p:nvSpPr>
        <p:spPr>
          <a:xfrm>
            <a:off x="1752599" y="5527675"/>
            <a:ext cx="168592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 insert (101,102,103)</a:t>
            </a:r>
          </a:p>
          <a:p>
            <a:pPr algn="ctr"/>
            <a:r>
              <a:rPr lang="en-US" sz="1100" dirty="0"/>
              <a:t>2 del(99,100)</a:t>
            </a:r>
          </a:p>
          <a:p>
            <a:pPr algn="ctr"/>
            <a:r>
              <a:rPr lang="en-US" sz="1100" dirty="0"/>
              <a:t>2 updates(80,81)</a:t>
            </a:r>
          </a:p>
        </p:txBody>
      </p:sp>
      <p:sp>
        <p:nvSpPr>
          <p:cNvPr id="15" name="Rectangle 14">
            <a:extLst>
              <a:ext uri="{FF2B5EF4-FFF2-40B4-BE49-F238E27FC236}">
                <a16:creationId xmlns:a16="http://schemas.microsoft.com/office/drawing/2014/main" id="{42A20566-E861-4B16-9746-4963DC8CBB26}"/>
              </a:ext>
            </a:extLst>
          </p:cNvPr>
          <p:cNvSpPr/>
          <p:nvPr/>
        </p:nvSpPr>
        <p:spPr>
          <a:xfrm>
            <a:off x="4276725" y="5216525"/>
            <a:ext cx="2695575" cy="80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Insert update strategy</a:t>
            </a:r>
          </a:p>
        </p:txBody>
      </p:sp>
      <p:sp>
        <p:nvSpPr>
          <p:cNvPr id="16" name="Rectangle 15">
            <a:extLst>
              <a:ext uri="{FF2B5EF4-FFF2-40B4-BE49-F238E27FC236}">
                <a16:creationId xmlns:a16="http://schemas.microsoft.com/office/drawing/2014/main" id="{BC8A5AD9-4885-415D-A7E8-B7D918461CCB}"/>
              </a:ext>
            </a:extLst>
          </p:cNvPr>
          <p:cNvSpPr/>
          <p:nvPr/>
        </p:nvSpPr>
        <p:spPr>
          <a:xfrm>
            <a:off x="3581400" y="4918075"/>
            <a:ext cx="333375" cy="1206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TS</a:t>
            </a:r>
          </a:p>
        </p:txBody>
      </p:sp>
      <p:sp>
        <p:nvSpPr>
          <p:cNvPr id="18" name="Rectangle 17">
            <a:extLst>
              <a:ext uri="{FF2B5EF4-FFF2-40B4-BE49-F238E27FC236}">
                <a16:creationId xmlns:a16="http://schemas.microsoft.com/office/drawing/2014/main" id="{0C8AC797-FB7D-4B25-A19D-69EBACFF2F89}"/>
              </a:ext>
            </a:extLst>
          </p:cNvPr>
          <p:cNvSpPr/>
          <p:nvPr/>
        </p:nvSpPr>
        <p:spPr>
          <a:xfrm>
            <a:off x="1347786" y="4918075"/>
            <a:ext cx="333375" cy="1206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Key</a:t>
            </a:r>
          </a:p>
        </p:txBody>
      </p:sp>
    </p:spTree>
    <p:extLst>
      <p:ext uri="{BB962C8B-B14F-4D97-AF65-F5344CB8AC3E}">
        <p14:creationId xmlns:p14="http://schemas.microsoft.com/office/powerpoint/2010/main" val="284616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title">
            <a:extLst>
              <a:ext uri="{FF2B5EF4-FFF2-40B4-BE49-F238E27FC236}">
                <a16:creationId xmlns:a16="http://schemas.microsoft.com/office/drawing/2014/main" id="{00CBF7A7-8213-4743-BDCE-6ECDDE96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9063"/>
            <a:ext cx="9753600" cy="661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5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F9F6-51F4-4046-A150-E08E506ADEFA}"/>
              </a:ext>
            </a:extLst>
          </p:cNvPr>
          <p:cNvSpPr>
            <a:spLocks noGrp="1"/>
          </p:cNvSpPr>
          <p:nvPr>
            <p:ph type="title"/>
          </p:nvPr>
        </p:nvSpPr>
        <p:spPr/>
        <p:txBody>
          <a:bodyPr/>
          <a:lstStyle/>
          <a:p>
            <a:r>
              <a:rPr lang="en-US" dirty="0"/>
              <a:t>Concept</a:t>
            </a:r>
          </a:p>
        </p:txBody>
      </p:sp>
      <p:pic>
        <p:nvPicPr>
          <p:cNvPr id="1026" name="Picture 2" descr="Big data lake implementation">
            <a:extLst>
              <a:ext uri="{FF2B5EF4-FFF2-40B4-BE49-F238E27FC236}">
                <a16:creationId xmlns:a16="http://schemas.microsoft.com/office/drawing/2014/main" id="{BE23BA99-9BE6-43F1-9CDA-E2B03CD75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270000"/>
            <a:ext cx="71247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0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B88469-1830-47BD-A490-0A43B3F0AD44}"/>
              </a:ext>
            </a:extLst>
          </p:cNvPr>
          <p:cNvSpPr>
            <a:spLocks noChangeArrowheads="1"/>
          </p:cNvSpPr>
          <p:nvPr/>
        </p:nvSpPr>
        <p:spPr bwMode="auto">
          <a:xfrm>
            <a:off x="504825" y="598478"/>
            <a:ext cx="9744075" cy="349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22222"/>
                </a:solidFill>
                <a:effectLst/>
                <a:latin typeface="open sans"/>
              </a:rPr>
              <a:t>1. Landing 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B3C3D"/>
                </a:solidFill>
                <a:effectLst/>
                <a:latin typeface="open sans"/>
              </a:rPr>
              <a:t>Here comes the data (structured, unstructured and semi-structured) that undergoes preliminary cleaning and/or filtering. For example, you collect IoT data from sensors. If one of the sensors is sending abnormally high values while the other sensors that measure the same parameter have not registered anything unusual, a processing engine deployed within this zone will mark the values as erroneous.</a:t>
            </a:r>
            <a:endParaRPr kumimoji="0" lang="en-US" altLang="en-US" sz="2100" b="1" i="0" u="none" strike="noStrike" cap="none" normalizeH="0" baseline="0" dirty="0">
              <a:ln>
                <a:noFill/>
              </a:ln>
              <a:solidFill>
                <a:srgbClr val="222222"/>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22222"/>
                </a:solidFill>
                <a:effectLst/>
                <a:latin typeface="open sans"/>
              </a:rPr>
              <a:t>2. Staging 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B3C3D"/>
                </a:solidFill>
                <a:effectLst/>
                <a:latin typeface="open sans"/>
              </a:rPr>
              <a:t>There are two ways for data to appear in the staging zone. First, it can come from the landing zone (if any), like the sensor data from our previous example. Secondly, we can get data, which does not require any preprocessing, from other internal or external data sources. Customer comments in social networks will be a good example to illustrate this case.</a:t>
            </a:r>
            <a:endParaRPr kumimoji="0" lang="en-US" altLang="en-US" sz="2100" b="1" i="0" u="none" strike="noStrike" cap="none" normalizeH="0" baseline="0" dirty="0">
              <a:ln>
                <a:noFill/>
              </a:ln>
              <a:solidFill>
                <a:srgbClr val="222222"/>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222222"/>
                </a:solidFill>
                <a:effectLst/>
                <a:latin typeface="open sans"/>
              </a:rPr>
              <a:t>3. Analytics sandbox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B3C3D"/>
                </a:solidFill>
                <a:effectLst/>
                <a:latin typeface="open sans"/>
              </a:rPr>
              <a:t>This is the zone for data experiments driven by data analysts. It is different from the analytics as we know it, as its findings (if any) are not directly used by business. By the way, we deliberately specified this </a:t>
            </a:r>
            <a:r>
              <a:rPr kumimoji="0" lang="en-US" altLang="en-US" sz="1300" b="0" i="1" u="none" strike="noStrike" cap="none" normalizeH="0" baseline="0" dirty="0">
                <a:ln>
                  <a:noFill/>
                </a:ln>
                <a:solidFill>
                  <a:srgbClr val="3B3C3D"/>
                </a:solidFill>
                <a:effectLst/>
                <a:latin typeface="open sans"/>
              </a:rPr>
              <a:t>if any</a:t>
            </a:r>
            <a:r>
              <a:rPr kumimoji="0" lang="en-US" altLang="en-US" sz="1300" b="0" i="0" u="none" strike="noStrike" cap="none" normalizeH="0" baseline="0" dirty="0">
                <a:ln>
                  <a:noFill/>
                </a:ln>
                <a:solidFill>
                  <a:srgbClr val="3B3C3D"/>
                </a:solidFill>
                <a:effectLst/>
                <a:latin typeface="open sans"/>
              </a:rPr>
              <a:t>. It happens quite often that analysts apply some models or algorithms to raw data (which may also be coupled with the data from a big data warehouse or from other internal or external data sources) and get no valuable findings. For exploratory data analytics, this is normal.</a:t>
            </a:r>
            <a:endParaRPr kumimoji="0" lang="en-US" altLang="en-US" sz="2100" b="1" i="0" u="none" strike="noStrike" cap="none" normalizeH="0" baseline="0" dirty="0">
              <a:ln>
                <a:noFill/>
              </a:ln>
              <a:solidFill>
                <a:srgbClr val="222222"/>
              </a:solidFill>
              <a:effectLst/>
              <a:latin typeface="open sans"/>
            </a:endParaRPr>
          </a:p>
        </p:txBody>
      </p:sp>
    </p:spTree>
    <p:extLst>
      <p:ext uri="{BB962C8B-B14F-4D97-AF65-F5344CB8AC3E}">
        <p14:creationId xmlns:p14="http://schemas.microsoft.com/office/powerpoint/2010/main" val="271499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8892B-605F-4C7A-AF65-1FF3C67D9C8B}"/>
              </a:ext>
            </a:extLst>
          </p:cNvPr>
          <p:cNvSpPr>
            <a:spLocks noGrp="1"/>
          </p:cNvSpPr>
          <p:nvPr>
            <p:ph idx="1"/>
          </p:nvPr>
        </p:nvSpPr>
        <p:spPr>
          <a:xfrm>
            <a:off x="429684" y="741364"/>
            <a:ext cx="8596668" cy="388077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22222"/>
                </a:solidFill>
                <a:effectLst/>
                <a:latin typeface="open sans"/>
              </a:rPr>
              <a:t>4. Curated data 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B3C3D"/>
                </a:solidFill>
                <a:effectLst/>
                <a:latin typeface="open sans"/>
              </a:rPr>
              <a:t>By now, our list should have been over, if there weren’t one slight hitch. In some sources, you may come upon one more component of a data lake – the </a:t>
            </a:r>
            <a:r>
              <a:rPr kumimoji="0" lang="en-US" altLang="en-US" sz="1800" b="1" i="0" u="none" strike="noStrike" cap="none" normalizeH="0" baseline="0" dirty="0">
                <a:ln>
                  <a:noFill/>
                </a:ln>
                <a:solidFill>
                  <a:srgbClr val="3B3C3D"/>
                </a:solidFill>
                <a:effectLst/>
                <a:latin typeface="open sans"/>
              </a:rPr>
              <a:t>curated data zone</a:t>
            </a:r>
            <a:r>
              <a:rPr kumimoji="0" lang="en-US" altLang="en-US" sz="1800" b="0" i="0" u="none" strike="noStrike" cap="none" normalizeH="0" baseline="0" dirty="0">
                <a:ln>
                  <a:noFill/>
                </a:ln>
                <a:solidFill>
                  <a:srgbClr val="3B3C3D"/>
                </a:solidFill>
                <a:effectLst/>
                <a:latin typeface="open sans"/>
              </a:rPr>
              <a:t>. This is the zone with organized data ready for data analysis. </a:t>
            </a:r>
            <a:r>
              <a:rPr lang="en-US" altLang="en-US" dirty="0">
                <a:solidFill>
                  <a:srgbClr val="3B3C3D"/>
                </a:solidFill>
                <a:latin typeface="open sans"/>
              </a:rPr>
              <a:t>Also known as </a:t>
            </a:r>
            <a:r>
              <a:rPr kumimoji="0" lang="en-US" altLang="en-US" sz="1800" b="1" i="0" u="none" strike="noStrike" cap="none" normalizeH="0" baseline="0" dirty="0">
                <a:ln>
                  <a:noFill/>
                </a:ln>
                <a:solidFill>
                  <a:srgbClr val="3B3C3D"/>
                </a:solidFill>
                <a:effectLst/>
                <a:latin typeface="open sans"/>
              </a:rPr>
              <a:t>big data warehouse</a:t>
            </a:r>
            <a:r>
              <a:rPr kumimoji="0" lang="en-US" altLang="en-US" sz="1800" b="0" i="0" u="none" strike="noStrike" cap="none" normalizeH="0" baseline="0" dirty="0">
                <a:ln>
                  <a:noFill/>
                </a:ln>
                <a:solidFill>
                  <a:srgbClr val="3B3C3D"/>
                </a:solidFill>
                <a:effectLst/>
                <a:latin typeface="open sans"/>
              </a:rPr>
              <a:t>.</a:t>
            </a:r>
            <a:r>
              <a:rPr kumimoji="0" lang="en-US" altLang="en-US" sz="1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open sans"/>
            </a:endParaRPr>
          </a:p>
        </p:txBody>
      </p:sp>
    </p:spTree>
    <p:extLst>
      <p:ext uri="{BB962C8B-B14F-4D97-AF65-F5344CB8AC3E}">
        <p14:creationId xmlns:p14="http://schemas.microsoft.com/office/powerpoint/2010/main" val="48594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verything You Need To Know About Proper Data Lake Implementation - Ideas  About Technology">
            <a:extLst>
              <a:ext uri="{FF2B5EF4-FFF2-40B4-BE49-F238E27FC236}">
                <a16:creationId xmlns:a16="http://schemas.microsoft.com/office/drawing/2014/main" id="{E26C54ED-82EB-4F87-B5B9-EFF28EACE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152525"/>
            <a:ext cx="940117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Modern Data Warehouse Architecture | DwToBigData">
            <a:extLst>
              <a:ext uri="{FF2B5EF4-FFF2-40B4-BE49-F238E27FC236}">
                <a16:creationId xmlns:a16="http://schemas.microsoft.com/office/drawing/2014/main" id="{F7469A89-61D0-40DB-9027-D81EC2A20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09550"/>
            <a:ext cx="9115425"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7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Offloading Mainframe Data into Hadoop - Cloudera Community">
            <a:extLst>
              <a:ext uri="{FF2B5EF4-FFF2-40B4-BE49-F238E27FC236}">
                <a16:creationId xmlns:a16="http://schemas.microsoft.com/office/drawing/2014/main" id="{632E1633-F13B-4AC3-8EDE-AC1648D14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3875"/>
            <a:ext cx="11029950"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4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ig Data – Banking's New Weapon In War Against Financial Crime..(2/2) –  Vamsi Talks Tech">
            <a:extLst>
              <a:ext uri="{FF2B5EF4-FFF2-40B4-BE49-F238E27FC236}">
                <a16:creationId xmlns:a16="http://schemas.microsoft.com/office/drawing/2014/main" id="{076275F4-FF53-448C-8F6F-02F4A4D993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97"/>
          <a:stretch/>
        </p:blipFill>
        <p:spPr bwMode="auto">
          <a:xfrm>
            <a:off x="-352425" y="534193"/>
            <a:ext cx="12192000" cy="578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7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avigating the Azure Data Pipelines – Cloud Technology Partners">
            <a:extLst>
              <a:ext uri="{FF2B5EF4-FFF2-40B4-BE49-F238E27FC236}">
                <a16:creationId xmlns:a16="http://schemas.microsoft.com/office/drawing/2014/main" id="{35486100-FCE2-45DA-A49C-8B37ACE23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950"/>
            <a:ext cx="12192000" cy="664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5885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1639</TotalTime>
  <Words>430</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open sans</vt:lpstr>
      <vt:lpstr>Trebuchet MS</vt:lpstr>
      <vt:lpstr>Wingdings 3</vt:lpstr>
      <vt:lpstr>Facet</vt:lpstr>
      <vt:lpstr>Data Lake(DWH) -  Hive Ingestion</vt:lpstr>
      <vt:lpstr>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Hariharan Lakshminarayanan</dc:creator>
  <cp:lastModifiedBy>Hariharan Lakshminarayanan</cp:lastModifiedBy>
  <cp:revision>7</cp:revision>
  <dcterms:created xsi:type="dcterms:W3CDTF">2020-09-22T16:30:19Z</dcterms:created>
  <dcterms:modified xsi:type="dcterms:W3CDTF">2020-09-27T01:44:45Z</dcterms:modified>
</cp:coreProperties>
</file>